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5.xml" ContentType="application/vnd.openxmlformats-officedocument.theme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6.xml" ContentType="application/vnd.openxmlformats-officedocument.theme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theme/theme8.xml" ContentType="application/vnd.openxmlformats-officedocument.theme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theme/theme10.xml" ContentType="application/vnd.openxmlformats-officedocument.theme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theme/theme11.xml" ContentType="application/vnd.openxmlformats-officedocument.theme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theme/theme12.xml" ContentType="application/vnd.openxmlformats-officedocument.theme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3.xml" ContentType="application/vnd.openxmlformats-officedocument.theme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theme/theme14.xml" ContentType="application/vnd.openxmlformats-officedocument.theme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theme/theme15.xml" ContentType="application/vnd.openxmlformats-officedocument.theme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theme/theme16.xml" ContentType="application/vnd.openxmlformats-officedocument.theme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theme/theme17.xml" ContentType="application/vnd.openxmlformats-officedocument.theme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theme/theme18.xml" ContentType="application/vnd.openxmlformats-officedocument.theme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theme/theme19.xml" ContentType="application/vnd.openxmlformats-officedocument.theme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theme/theme20.xml" ContentType="application/vnd.openxmlformats-officedocument.theme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theme/theme21.xml" ContentType="application/vnd.openxmlformats-officedocument.theme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theme/theme22.xml" ContentType="application/vnd.openxmlformats-officedocument.theme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theme/theme23.xml" ContentType="application/vnd.openxmlformats-officedocument.theme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theme/theme24.xml" ContentType="application/vnd.openxmlformats-officedocument.theme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theme/theme25.xml" ContentType="application/vnd.openxmlformats-officedocument.theme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theme/theme26.xml" ContentType="application/vnd.openxmlformats-officedocument.theme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theme/theme27.xml" ContentType="application/vnd.openxmlformats-officedocument.theme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theme/theme28.xml" ContentType="application/vnd.openxmlformats-officedocument.theme+xml"/>
  <Override PartName="/ppt/slideLayouts/slideLayout316.xml" ContentType="application/vnd.openxmlformats-officedocument.presentationml.slideLayout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theme/theme29.xml" ContentType="application/vnd.openxmlformats-officedocument.theme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theme/theme30.xml" ContentType="application/vnd.openxmlformats-officedocument.theme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theme/theme31.xml" ContentType="application/vnd.openxmlformats-officedocument.theme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77" r:id="rId2"/>
    <p:sldMasterId id="2147483955" r:id="rId3"/>
    <p:sldMasterId id="2147483980" r:id="rId4"/>
    <p:sldMasterId id="2147483993" r:id="rId5"/>
    <p:sldMasterId id="2147484224" r:id="rId6"/>
    <p:sldMasterId id="2147484237" r:id="rId7"/>
    <p:sldMasterId id="2147485007" r:id="rId8"/>
    <p:sldMasterId id="2147485059" r:id="rId9"/>
    <p:sldMasterId id="2147485072" r:id="rId10"/>
    <p:sldMasterId id="2147485084" r:id="rId11"/>
    <p:sldMasterId id="2147485097" r:id="rId12"/>
    <p:sldMasterId id="2147485110" r:id="rId13"/>
    <p:sldMasterId id="2147485123" r:id="rId14"/>
    <p:sldMasterId id="2147485135" r:id="rId15"/>
    <p:sldMasterId id="2147485148" r:id="rId16"/>
    <p:sldMasterId id="2147485161" r:id="rId17"/>
    <p:sldMasterId id="2147485173" r:id="rId18"/>
    <p:sldMasterId id="2147485185" r:id="rId19"/>
    <p:sldMasterId id="2147485197" r:id="rId20"/>
    <p:sldMasterId id="2147485209" r:id="rId21"/>
    <p:sldMasterId id="2147485221" r:id="rId22"/>
    <p:sldMasterId id="2147485234" r:id="rId23"/>
    <p:sldMasterId id="2147485247" r:id="rId24"/>
    <p:sldMasterId id="2147485272" r:id="rId25"/>
    <p:sldMasterId id="2147485277" r:id="rId26"/>
    <p:sldMasterId id="2147485289" r:id="rId27"/>
    <p:sldMasterId id="2147485302" r:id="rId28"/>
    <p:sldMasterId id="2147485314" r:id="rId29"/>
    <p:sldMasterId id="2147485326" r:id="rId30"/>
    <p:sldMasterId id="2147485339" r:id="rId31"/>
  </p:sldMasterIdLst>
  <p:notesMasterIdLst>
    <p:notesMasterId r:id="rId184"/>
  </p:notesMasterIdLst>
  <p:handoutMasterIdLst>
    <p:handoutMasterId r:id="rId185"/>
  </p:handoutMasterIdLst>
  <p:sldIdLst>
    <p:sldId id="5652" r:id="rId32"/>
    <p:sldId id="5206" r:id="rId33"/>
    <p:sldId id="5814" r:id="rId34"/>
    <p:sldId id="5691" r:id="rId35"/>
    <p:sldId id="2711" r:id="rId36"/>
    <p:sldId id="5813" r:id="rId37"/>
    <p:sldId id="5701" r:id="rId38"/>
    <p:sldId id="5700" r:id="rId39"/>
    <p:sldId id="5386" r:id="rId40"/>
    <p:sldId id="5381" r:id="rId41"/>
    <p:sldId id="5815" r:id="rId42"/>
    <p:sldId id="5816" r:id="rId43"/>
    <p:sldId id="5605" r:id="rId44"/>
    <p:sldId id="5067" r:id="rId45"/>
    <p:sldId id="2570" r:id="rId46"/>
    <p:sldId id="2573" r:id="rId47"/>
    <p:sldId id="2689" r:id="rId48"/>
    <p:sldId id="2690" r:id="rId49"/>
    <p:sldId id="2691" r:id="rId50"/>
    <p:sldId id="2692" r:id="rId51"/>
    <p:sldId id="2575" r:id="rId52"/>
    <p:sldId id="2586" r:id="rId53"/>
    <p:sldId id="5655" r:id="rId54"/>
    <p:sldId id="5068" r:id="rId55"/>
    <p:sldId id="5818" r:id="rId56"/>
    <p:sldId id="5073" r:id="rId57"/>
    <p:sldId id="5074" r:id="rId58"/>
    <p:sldId id="5075" r:id="rId59"/>
    <p:sldId id="5076" r:id="rId60"/>
    <p:sldId id="5821" r:id="rId61"/>
    <p:sldId id="5822" r:id="rId62"/>
    <p:sldId id="5833" r:id="rId63"/>
    <p:sldId id="5823" r:id="rId64"/>
    <p:sldId id="5824" r:id="rId65"/>
    <p:sldId id="5829" r:id="rId66"/>
    <p:sldId id="5826" r:id="rId67"/>
    <p:sldId id="5372" r:id="rId68"/>
    <p:sldId id="5586" r:id="rId69"/>
    <p:sldId id="5396" r:id="rId70"/>
    <p:sldId id="4876" r:id="rId71"/>
    <p:sldId id="5613" r:id="rId72"/>
    <p:sldId id="5828" r:id="rId73"/>
    <p:sldId id="5825" r:id="rId74"/>
    <p:sldId id="5208" r:id="rId75"/>
    <p:sldId id="5659" r:id="rId76"/>
    <p:sldId id="5210" r:id="rId77"/>
    <p:sldId id="1460" r:id="rId78"/>
    <p:sldId id="1461" r:id="rId79"/>
    <p:sldId id="5154" r:id="rId80"/>
    <p:sldId id="5155" r:id="rId81"/>
    <p:sldId id="5627" r:id="rId82"/>
    <p:sldId id="3773" r:id="rId83"/>
    <p:sldId id="4901" r:id="rId84"/>
    <p:sldId id="4278" r:id="rId85"/>
    <p:sldId id="5472" r:id="rId86"/>
    <p:sldId id="5543" r:id="rId87"/>
    <p:sldId id="5212" r:id="rId88"/>
    <p:sldId id="1517" r:id="rId89"/>
    <p:sldId id="1505" r:id="rId90"/>
    <p:sldId id="1518" r:id="rId91"/>
    <p:sldId id="1519" r:id="rId92"/>
    <p:sldId id="5653" r:id="rId93"/>
    <p:sldId id="5658" r:id="rId94"/>
    <p:sldId id="5726" r:id="rId95"/>
    <p:sldId id="5673" r:id="rId96"/>
    <p:sldId id="5674" r:id="rId97"/>
    <p:sldId id="656" r:id="rId98"/>
    <p:sldId id="5676" r:id="rId99"/>
    <p:sldId id="5677" r:id="rId100"/>
    <p:sldId id="3719" r:id="rId101"/>
    <p:sldId id="5675" r:id="rId102"/>
    <p:sldId id="5678" r:id="rId103"/>
    <p:sldId id="5679" r:id="rId104"/>
    <p:sldId id="5752" r:id="rId105"/>
    <p:sldId id="5690" r:id="rId106"/>
    <p:sldId id="5753" r:id="rId107"/>
    <p:sldId id="5680" r:id="rId108"/>
    <p:sldId id="5727" r:id="rId109"/>
    <p:sldId id="5682" r:id="rId110"/>
    <p:sldId id="5683" r:id="rId111"/>
    <p:sldId id="5684" r:id="rId112"/>
    <p:sldId id="5685" r:id="rId113"/>
    <p:sldId id="5721" r:id="rId114"/>
    <p:sldId id="5722" r:id="rId115"/>
    <p:sldId id="5693" r:id="rId116"/>
    <p:sldId id="4848" r:id="rId117"/>
    <p:sldId id="4816" r:id="rId118"/>
    <p:sldId id="5233" r:id="rId119"/>
    <p:sldId id="5836" r:id="rId120"/>
    <p:sldId id="5835" r:id="rId121"/>
    <p:sldId id="5241" r:id="rId122"/>
    <p:sldId id="5838" r:id="rId123"/>
    <p:sldId id="5723" r:id="rId124"/>
    <p:sldId id="5724" r:id="rId125"/>
    <p:sldId id="5725" r:id="rId126"/>
    <p:sldId id="5667" r:id="rId127"/>
    <p:sldId id="5728" r:id="rId128"/>
    <p:sldId id="5062" r:id="rId129"/>
    <p:sldId id="5063" r:id="rId130"/>
    <p:sldId id="5064" r:id="rId131"/>
    <p:sldId id="5065" r:id="rId132"/>
    <p:sldId id="5066" r:id="rId133"/>
    <p:sldId id="5666" r:id="rId134"/>
    <p:sldId id="5729" r:id="rId135"/>
    <p:sldId id="5730" r:id="rId136"/>
    <p:sldId id="5668" r:id="rId137"/>
    <p:sldId id="5840" r:id="rId138"/>
    <p:sldId id="5841" r:id="rId139"/>
    <p:sldId id="5207" r:id="rId140"/>
    <p:sldId id="575" r:id="rId141"/>
    <p:sldId id="577" r:id="rId142"/>
    <p:sldId id="5211" r:id="rId143"/>
    <p:sldId id="573" r:id="rId144"/>
    <p:sldId id="836" r:id="rId145"/>
    <p:sldId id="837" r:id="rId146"/>
    <p:sldId id="838" r:id="rId147"/>
    <p:sldId id="581" r:id="rId148"/>
    <p:sldId id="840" r:id="rId149"/>
    <p:sldId id="527" r:id="rId150"/>
    <p:sldId id="594" r:id="rId151"/>
    <p:sldId id="5213" r:id="rId152"/>
    <p:sldId id="583" r:id="rId153"/>
    <p:sldId id="532" r:id="rId154"/>
    <p:sldId id="584" r:id="rId155"/>
    <p:sldId id="585" r:id="rId156"/>
    <p:sldId id="586" r:id="rId157"/>
    <p:sldId id="587" r:id="rId158"/>
    <p:sldId id="588" r:id="rId159"/>
    <p:sldId id="589" r:id="rId160"/>
    <p:sldId id="590" r:id="rId161"/>
    <p:sldId id="591" r:id="rId162"/>
    <p:sldId id="592" r:id="rId163"/>
    <p:sldId id="593" r:id="rId164"/>
    <p:sldId id="5060" r:id="rId165"/>
    <p:sldId id="526" r:id="rId166"/>
    <p:sldId id="537" r:id="rId167"/>
    <p:sldId id="595" r:id="rId168"/>
    <p:sldId id="596" r:id="rId169"/>
    <p:sldId id="566" r:id="rId170"/>
    <p:sldId id="536" r:id="rId171"/>
    <p:sldId id="539" r:id="rId172"/>
    <p:sldId id="541" r:id="rId173"/>
    <p:sldId id="542" r:id="rId174"/>
    <p:sldId id="391" r:id="rId175"/>
    <p:sldId id="597" r:id="rId176"/>
    <p:sldId id="598" r:id="rId177"/>
    <p:sldId id="599" r:id="rId178"/>
    <p:sldId id="600" r:id="rId179"/>
    <p:sldId id="601" r:id="rId180"/>
    <p:sldId id="472" r:id="rId181"/>
    <p:sldId id="396" r:id="rId182"/>
    <p:sldId id="5839" r:id="rId18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1525C0"/>
    <a:srgbClr val="080D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80"/>
    <p:restoredTop sz="93051"/>
  </p:normalViewPr>
  <p:slideViewPr>
    <p:cSldViewPr>
      <p:cViewPr varScale="1">
        <p:scale>
          <a:sx n="87" d="100"/>
          <a:sy n="87" d="100"/>
        </p:scale>
        <p:origin x="1304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86.xml"/><Relationship Id="rId21" Type="http://schemas.openxmlformats.org/officeDocument/2006/relationships/slideMaster" Target="slideMasters/slideMaster21.xml"/><Relationship Id="rId42" Type="http://schemas.openxmlformats.org/officeDocument/2006/relationships/slide" Target="slides/slide11.xml"/><Relationship Id="rId63" Type="http://schemas.openxmlformats.org/officeDocument/2006/relationships/slide" Target="slides/slide32.xml"/><Relationship Id="rId84" Type="http://schemas.openxmlformats.org/officeDocument/2006/relationships/slide" Target="slides/slide53.xml"/><Relationship Id="rId138" Type="http://schemas.openxmlformats.org/officeDocument/2006/relationships/slide" Target="slides/slide107.xml"/><Relationship Id="rId159" Type="http://schemas.openxmlformats.org/officeDocument/2006/relationships/slide" Target="slides/slide128.xml"/><Relationship Id="rId170" Type="http://schemas.openxmlformats.org/officeDocument/2006/relationships/slide" Target="slides/slide139.xml"/><Relationship Id="rId107" Type="http://schemas.openxmlformats.org/officeDocument/2006/relationships/slide" Target="slides/slide76.xml"/><Relationship Id="rId11" Type="http://schemas.openxmlformats.org/officeDocument/2006/relationships/slideMaster" Target="slideMasters/slideMaster11.xml"/><Relationship Id="rId32" Type="http://schemas.openxmlformats.org/officeDocument/2006/relationships/slide" Target="slides/slide1.xml"/><Relationship Id="rId53" Type="http://schemas.openxmlformats.org/officeDocument/2006/relationships/slide" Target="slides/slide22.xml"/><Relationship Id="rId74" Type="http://schemas.openxmlformats.org/officeDocument/2006/relationships/slide" Target="slides/slide43.xml"/><Relationship Id="rId128" Type="http://schemas.openxmlformats.org/officeDocument/2006/relationships/slide" Target="slides/slide97.xml"/><Relationship Id="rId149" Type="http://schemas.openxmlformats.org/officeDocument/2006/relationships/slide" Target="slides/slide118.xml"/><Relationship Id="rId5" Type="http://schemas.openxmlformats.org/officeDocument/2006/relationships/slideMaster" Target="slideMasters/slideMaster5.xml"/><Relationship Id="rId95" Type="http://schemas.openxmlformats.org/officeDocument/2006/relationships/slide" Target="slides/slide64.xml"/><Relationship Id="rId160" Type="http://schemas.openxmlformats.org/officeDocument/2006/relationships/slide" Target="slides/slide129.xml"/><Relationship Id="rId181" Type="http://schemas.openxmlformats.org/officeDocument/2006/relationships/slide" Target="slides/slide150.xml"/><Relationship Id="rId22" Type="http://schemas.openxmlformats.org/officeDocument/2006/relationships/slideMaster" Target="slideMasters/slideMaster22.xml"/><Relationship Id="rId43" Type="http://schemas.openxmlformats.org/officeDocument/2006/relationships/slide" Target="slides/slide12.xml"/><Relationship Id="rId64" Type="http://schemas.openxmlformats.org/officeDocument/2006/relationships/slide" Target="slides/slide33.xml"/><Relationship Id="rId118" Type="http://schemas.openxmlformats.org/officeDocument/2006/relationships/slide" Target="slides/slide87.xml"/><Relationship Id="rId139" Type="http://schemas.openxmlformats.org/officeDocument/2006/relationships/slide" Target="slides/slide108.xml"/><Relationship Id="rId85" Type="http://schemas.openxmlformats.org/officeDocument/2006/relationships/slide" Target="slides/slide54.xml"/><Relationship Id="rId150" Type="http://schemas.openxmlformats.org/officeDocument/2006/relationships/slide" Target="slides/slide119.xml"/><Relationship Id="rId171" Type="http://schemas.openxmlformats.org/officeDocument/2006/relationships/slide" Target="slides/slide140.xml"/><Relationship Id="rId12" Type="http://schemas.openxmlformats.org/officeDocument/2006/relationships/slideMaster" Target="slideMasters/slideMaster12.xml"/><Relationship Id="rId33" Type="http://schemas.openxmlformats.org/officeDocument/2006/relationships/slide" Target="slides/slide2.xml"/><Relationship Id="rId108" Type="http://schemas.openxmlformats.org/officeDocument/2006/relationships/slide" Target="slides/slide77.xml"/><Relationship Id="rId129" Type="http://schemas.openxmlformats.org/officeDocument/2006/relationships/slide" Target="slides/slide98.xml"/><Relationship Id="rId54" Type="http://schemas.openxmlformats.org/officeDocument/2006/relationships/slide" Target="slides/slide23.xml"/><Relationship Id="rId75" Type="http://schemas.openxmlformats.org/officeDocument/2006/relationships/slide" Target="slides/slide44.xml"/><Relationship Id="rId96" Type="http://schemas.openxmlformats.org/officeDocument/2006/relationships/slide" Target="slides/slide65.xml"/><Relationship Id="rId140" Type="http://schemas.openxmlformats.org/officeDocument/2006/relationships/slide" Target="slides/slide109.xml"/><Relationship Id="rId161" Type="http://schemas.openxmlformats.org/officeDocument/2006/relationships/slide" Target="slides/slide130.xml"/><Relationship Id="rId182" Type="http://schemas.openxmlformats.org/officeDocument/2006/relationships/slide" Target="slides/slide151.xml"/><Relationship Id="rId6" Type="http://schemas.openxmlformats.org/officeDocument/2006/relationships/slideMaster" Target="slideMasters/slideMaster6.xml"/><Relationship Id="rId23" Type="http://schemas.openxmlformats.org/officeDocument/2006/relationships/slideMaster" Target="slideMasters/slideMaster23.xml"/><Relationship Id="rId119" Type="http://schemas.openxmlformats.org/officeDocument/2006/relationships/slide" Target="slides/slide88.xml"/><Relationship Id="rId44" Type="http://schemas.openxmlformats.org/officeDocument/2006/relationships/slide" Target="slides/slide13.xml"/><Relationship Id="rId65" Type="http://schemas.openxmlformats.org/officeDocument/2006/relationships/slide" Target="slides/slide34.xml"/><Relationship Id="rId86" Type="http://schemas.openxmlformats.org/officeDocument/2006/relationships/slide" Target="slides/slide55.xml"/><Relationship Id="rId130" Type="http://schemas.openxmlformats.org/officeDocument/2006/relationships/slide" Target="slides/slide99.xml"/><Relationship Id="rId151" Type="http://schemas.openxmlformats.org/officeDocument/2006/relationships/slide" Target="slides/slide120.xml"/><Relationship Id="rId172" Type="http://schemas.openxmlformats.org/officeDocument/2006/relationships/slide" Target="slides/slide141.xml"/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39" Type="http://schemas.openxmlformats.org/officeDocument/2006/relationships/slide" Target="slides/slide8.xml"/><Relationship Id="rId109" Type="http://schemas.openxmlformats.org/officeDocument/2006/relationships/slide" Target="slides/slide78.xml"/><Relationship Id="rId34" Type="http://schemas.openxmlformats.org/officeDocument/2006/relationships/slide" Target="slides/slide3.xml"/><Relationship Id="rId50" Type="http://schemas.openxmlformats.org/officeDocument/2006/relationships/slide" Target="slides/slide19.xml"/><Relationship Id="rId55" Type="http://schemas.openxmlformats.org/officeDocument/2006/relationships/slide" Target="slides/slide24.xml"/><Relationship Id="rId76" Type="http://schemas.openxmlformats.org/officeDocument/2006/relationships/slide" Target="slides/slide45.xml"/><Relationship Id="rId97" Type="http://schemas.openxmlformats.org/officeDocument/2006/relationships/slide" Target="slides/slide66.xml"/><Relationship Id="rId104" Type="http://schemas.openxmlformats.org/officeDocument/2006/relationships/slide" Target="slides/slide73.xml"/><Relationship Id="rId120" Type="http://schemas.openxmlformats.org/officeDocument/2006/relationships/slide" Target="slides/slide89.xml"/><Relationship Id="rId125" Type="http://schemas.openxmlformats.org/officeDocument/2006/relationships/slide" Target="slides/slide94.xml"/><Relationship Id="rId141" Type="http://schemas.openxmlformats.org/officeDocument/2006/relationships/slide" Target="slides/slide110.xml"/><Relationship Id="rId146" Type="http://schemas.openxmlformats.org/officeDocument/2006/relationships/slide" Target="slides/slide115.xml"/><Relationship Id="rId167" Type="http://schemas.openxmlformats.org/officeDocument/2006/relationships/slide" Target="slides/slide136.xml"/><Relationship Id="rId188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71" Type="http://schemas.openxmlformats.org/officeDocument/2006/relationships/slide" Target="slides/slide40.xml"/><Relationship Id="rId92" Type="http://schemas.openxmlformats.org/officeDocument/2006/relationships/slide" Target="slides/slide61.xml"/><Relationship Id="rId162" Type="http://schemas.openxmlformats.org/officeDocument/2006/relationships/slide" Target="slides/slide131.xml"/><Relationship Id="rId183" Type="http://schemas.openxmlformats.org/officeDocument/2006/relationships/slide" Target="slides/slide152.xml"/><Relationship Id="rId2" Type="http://schemas.openxmlformats.org/officeDocument/2006/relationships/slideMaster" Target="slideMasters/slideMaster2.xml"/><Relationship Id="rId29" Type="http://schemas.openxmlformats.org/officeDocument/2006/relationships/slideMaster" Target="slideMasters/slideMaster29.xml"/><Relationship Id="rId24" Type="http://schemas.openxmlformats.org/officeDocument/2006/relationships/slideMaster" Target="slideMasters/slideMaster24.xml"/><Relationship Id="rId40" Type="http://schemas.openxmlformats.org/officeDocument/2006/relationships/slide" Target="slides/slide9.xml"/><Relationship Id="rId45" Type="http://schemas.openxmlformats.org/officeDocument/2006/relationships/slide" Target="slides/slide14.xml"/><Relationship Id="rId66" Type="http://schemas.openxmlformats.org/officeDocument/2006/relationships/slide" Target="slides/slide35.xml"/><Relationship Id="rId87" Type="http://schemas.openxmlformats.org/officeDocument/2006/relationships/slide" Target="slides/slide56.xml"/><Relationship Id="rId110" Type="http://schemas.openxmlformats.org/officeDocument/2006/relationships/slide" Target="slides/slide79.xml"/><Relationship Id="rId115" Type="http://schemas.openxmlformats.org/officeDocument/2006/relationships/slide" Target="slides/slide84.xml"/><Relationship Id="rId131" Type="http://schemas.openxmlformats.org/officeDocument/2006/relationships/slide" Target="slides/slide100.xml"/><Relationship Id="rId136" Type="http://schemas.openxmlformats.org/officeDocument/2006/relationships/slide" Target="slides/slide105.xml"/><Relationship Id="rId157" Type="http://schemas.openxmlformats.org/officeDocument/2006/relationships/slide" Target="slides/slide126.xml"/><Relationship Id="rId178" Type="http://schemas.openxmlformats.org/officeDocument/2006/relationships/slide" Target="slides/slide147.xml"/><Relationship Id="rId61" Type="http://schemas.openxmlformats.org/officeDocument/2006/relationships/slide" Target="slides/slide30.xml"/><Relationship Id="rId82" Type="http://schemas.openxmlformats.org/officeDocument/2006/relationships/slide" Target="slides/slide51.xml"/><Relationship Id="rId152" Type="http://schemas.openxmlformats.org/officeDocument/2006/relationships/slide" Target="slides/slide121.xml"/><Relationship Id="rId173" Type="http://schemas.openxmlformats.org/officeDocument/2006/relationships/slide" Target="slides/slide142.xml"/><Relationship Id="rId19" Type="http://schemas.openxmlformats.org/officeDocument/2006/relationships/slideMaster" Target="slideMasters/slideMaster19.xml"/><Relationship Id="rId14" Type="http://schemas.openxmlformats.org/officeDocument/2006/relationships/slideMaster" Target="slideMasters/slideMaster14.xml"/><Relationship Id="rId30" Type="http://schemas.openxmlformats.org/officeDocument/2006/relationships/slideMaster" Target="slideMasters/slideMaster30.xml"/><Relationship Id="rId35" Type="http://schemas.openxmlformats.org/officeDocument/2006/relationships/slide" Target="slides/slide4.xml"/><Relationship Id="rId56" Type="http://schemas.openxmlformats.org/officeDocument/2006/relationships/slide" Target="slides/slide25.xml"/><Relationship Id="rId77" Type="http://schemas.openxmlformats.org/officeDocument/2006/relationships/slide" Target="slides/slide46.xml"/><Relationship Id="rId100" Type="http://schemas.openxmlformats.org/officeDocument/2006/relationships/slide" Target="slides/slide69.xml"/><Relationship Id="rId105" Type="http://schemas.openxmlformats.org/officeDocument/2006/relationships/slide" Target="slides/slide74.xml"/><Relationship Id="rId126" Type="http://schemas.openxmlformats.org/officeDocument/2006/relationships/slide" Target="slides/slide95.xml"/><Relationship Id="rId147" Type="http://schemas.openxmlformats.org/officeDocument/2006/relationships/slide" Target="slides/slide116.xml"/><Relationship Id="rId168" Type="http://schemas.openxmlformats.org/officeDocument/2006/relationships/slide" Target="slides/slide137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20.xml"/><Relationship Id="rId72" Type="http://schemas.openxmlformats.org/officeDocument/2006/relationships/slide" Target="slides/slide41.xml"/><Relationship Id="rId93" Type="http://schemas.openxmlformats.org/officeDocument/2006/relationships/slide" Target="slides/slide62.xml"/><Relationship Id="rId98" Type="http://schemas.openxmlformats.org/officeDocument/2006/relationships/slide" Target="slides/slide67.xml"/><Relationship Id="rId121" Type="http://schemas.openxmlformats.org/officeDocument/2006/relationships/slide" Target="slides/slide90.xml"/><Relationship Id="rId142" Type="http://schemas.openxmlformats.org/officeDocument/2006/relationships/slide" Target="slides/slide111.xml"/><Relationship Id="rId163" Type="http://schemas.openxmlformats.org/officeDocument/2006/relationships/slide" Target="slides/slide132.xml"/><Relationship Id="rId184" Type="http://schemas.openxmlformats.org/officeDocument/2006/relationships/notesMaster" Target="notesMasters/notesMaster1.xml"/><Relationship Id="rId18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5" Type="http://schemas.openxmlformats.org/officeDocument/2006/relationships/slideMaster" Target="slideMasters/slideMaster25.xml"/><Relationship Id="rId46" Type="http://schemas.openxmlformats.org/officeDocument/2006/relationships/slide" Target="slides/slide15.xml"/><Relationship Id="rId67" Type="http://schemas.openxmlformats.org/officeDocument/2006/relationships/slide" Target="slides/slide36.xml"/><Relationship Id="rId116" Type="http://schemas.openxmlformats.org/officeDocument/2006/relationships/slide" Target="slides/slide85.xml"/><Relationship Id="rId137" Type="http://schemas.openxmlformats.org/officeDocument/2006/relationships/slide" Target="slides/slide106.xml"/><Relationship Id="rId158" Type="http://schemas.openxmlformats.org/officeDocument/2006/relationships/slide" Target="slides/slide127.xml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10.xml"/><Relationship Id="rId62" Type="http://schemas.openxmlformats.org/officeDocument/2006/relationships/slide" Target="slides/slide31.xml"/><Relationship Id="rId83" Type="http://schemas.openxmlformats.org/officeDocument/2006/relationships/slide" Target="slides/slide52.xml"/><Relationship Id="rId88" Type="http://schemas.openxmlformats.org/officeDocument/2006/relationships/slide" Target="slides/slide57.xml"/><Relationship Id="rId111" Type="http://schemas.openxmlformats.org/officeDocument/2006/relationships/slide" Target="slides/slide80.xml"/><Relationship Id="rId132" Type="http://schemas.openxmlformats.org/officeDocument/2006/relationships/slide" Target="slides/slide101.xml"/><Relationship Id="rId153" Type="http://schemas.openxmlformats.org/officeDocument/2006/relationships/slide" Target="slides/slide122.xml"/><Relationship Id="rId174" Type="http://schemas.openxmlformats.org/officeDocument/2006/relationships/slide" Target="slides/slide143.xml"/><Relationship Id="rId179" Type="http://schemas.openxmlformats.org/officeDocument/2006/relationships/slide" Target="slides/slide148.xml"/><Relationship Id="rId15" Type="http://schemas.openxmlformats.org/officeDocument/2006/relationships/slideMaster" Target="slideMasters/slideMaster15.xml"/><Relationship Id="rId36" Type="http://schemas.openxmlformats.org/officeDocument/2006/relationships/slide" Target="slides/slide5.xml"/><Relationship Id="rId57" Type="http://schemas.openxmlformats.org/officeDocument/2006/relationships/slide" Target="slides/slide26.xml"/><Relationship Id="rId106" Type="http://schemas.openxmlformats.org/officeDocument/2006/relationships/slide" Target="slides/slide75.xml"/><Relationship Id="rId127" Type="http://schemas.openxmlformats.org/officeDocument/2006/relationships/slide" Target="slides/slide96.xml"/><Relationship Id="rId10" Type="http://schemas.openxmlformats.org/officeDocument/2006/relationships/slideMaster" Target="slideMasters/slideMaster10.xml"/><Relationship Id="rId31" Type="http://schemas.openxmlformats.org/officeDocument/2006/relationships/slideMaster" Target="slideMasters/slideMaster31.xml"/><Relationship Id="rId52" Type="http://schemas.openxmlformats.org/officeDocument/2006/relationships/slide" Target="slides/slide21.xml"/><Relationship Id="rId73" Type="http://schemas.openxmlformats.org/officeDocument/2006/relationships/slide" Target="slides/slide42.xml"/><Relationship Id="rId78" Type="http://schemas.openxmlformats.org/officeDocument/2006/relationships/slide" Target="slides/slide47.xml"/><Relationship Id="rId94" Type="http://schemas.openxmlformats.org/officeDocument/2006/relationships/slide" Target="slides/slide63.xml"/><Relationship Id="rId99" Type="http://schemas.openxmlformats.org/officeDocument/2006/relationships/slide" Target="slides/slide68.xml"/><Relationship Id="rId101" Type="http://schemas.openxmlformats.org/officeDocument/2006/relationships/slide" Target="slides/slide70.xml"/><Relationship Id="rId122" Type="http://schemas.openxmlformats.org/officeDocument/2006/relationships/slide" Target="slides/slide91.xml"/><Relationship Id="rId143" Type="http://schemas.openxmlformats.org/officeDocument/2006/relationships/slide" Target="slides/slide112.xml"/><Relationship Id="rId148" Type="http://schemas.openxmlformats.org/officeDocument/2006/relationships/slide" Target="slides/slide117.xml"/><Relationship Id="rId164" Type="http://schemas.openxmlformats.org/officeDocument/2006/relationships/slide" Target="slides/slide133.xml"/><Relationship Id="rId169" Type="http://schemas.openxmlformats.org/officeDocument/2006/relationships/slide" Target="slides/slide138.xml"/><Relationship Id="rId185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80" Type="http://schemas.openxmlformats.org/officeDocument/2006/relationships/slide" Target="slides/slide149.xml"/><Relationship Id="rId26" Type="http://schemas.openxmlformats.org/officeDocument/2006/relationships/slideMaster" Target="slideMasters/slideMaster26.xml"/><Relationship Id="rId47" Type="http://schemas.openxmlformats.org/officeDocument/2006/relationships/slide" Target="slides/slide16.xml"/><Relationship Id="rId68" Type="http://schemas.openxmlformats.org/officeDocument/2006/relationships/slide" Target="slides/slide37.xml"/><Relationship Id="rId89" Type="http://schemas.openxmlformats.org/officeDocument/2006/relationships/slide" Target="slides/slide58.xml"/><Relationship Id="rId112" Type="http://schemas.openxmlformats.org/officeDocument/2006/relationships/slide" Target="slides/slide81.xml"/><Relationship Id="rId133" Type="http://schemas.openxmlformats.org/officeDocument/2006/relationships/slide" Target="slides/slide102.xml"/><Relationship Id="rId154" Type="http://schemas.openxmlformats.org/officeDocument/2006/relationships/slide" Target="slides/slide123.xml"/><Relationship Id="rId175" Type="http://schemas.openxmlformats.org/officeDocument/2006/relationships/slide" Target="slides/slide144.xml"/><Relationship Id="rId16" Type="http://schemas.openxmlformats.org/officeDocument/2006/relationships/slideMaster" Target="slideMasters/slideMaster16.xml"/><Relationship Id="rId37" Type="http://schemas.openxmlformats.org/officeDocument/2006/relationships/slide" Target="slides/slide6.xml"/><Relationship Id="rId58" Type="http://schemas.openxmlformats.org/officeDocument/2006/relationships/slide" Target="slides/slide27.xml"/><Relationship Id="rId79" Type="http://schemas.openxmlformats.org/officeDocument/2006/relationships/slide" Target="slides/slide48.xml"/><Relationship Id="rId102" Type="http://schemas.openxmlformats.org/officeDocument/2006/relationships/slide" Target="slides/slide71.xml"/><Relationship Id="rId123" Type="http://schemas.openxmlformats.org/officeDocument/2006/relationships/slide" Target="slides/slide92.xml"/><Relationship Id="rId144" Type="http://schemas.openxmlformats.org/officeDocument/2006/relationships/slide" Target="slides/slide113.xml"/><Relationship Id="rId90" Type="http://schemas.openxmlformats.org/officeDocument/2006/relationships/slide" Target="slides/slide59.xml"/><Relationship Id="rId165" Type="http://schemas.openxmlformats.org/officeDocument/2006/relationships/slide" Target="slides/slide134.xml"/><Relationship Id="rId186" Type="http://schemas.openxmlformats.org/officeDocument/2006/relationships/presProps" Target="presProps.xml"/><Relationship Id="rId27" Type="http://schemas.openxmlformats.org/officeDocument/2006/relationships/slideMaster" Target="slideMasters/slideMaster27.xml"/><Relationship Id="rId48" Type="http://schemas.openxmlformats.org/officeDocument/2006/relationships/slide" Target="slides/slide17.xml"/><Relationship Id="rId69" Type="http://schemas.openxmlformats.org/officeDocument/2006/relationships/slide" Target="slides/slide38.xml"/><Relationship Id="rId113" Type="http://schemas.openxmlformats.org/officeDocument/2006/relationships/slide" Target="slides/slide82.xml"/><Relationship Id="rId134" Type="http://schemas.openxmlformats.org/officeDocument/2006/relationships/slide" Target="slides/slide103.xml"/><Relationship Id="rId80" Type="http://schemas.openxmlformats.org/officeDocument/2006/relationships/slide" Target="slides/slide49.xml"/><Relationship Id="rId155" Type="http://schemas.openxmlformats.org/officeDocument/2006/relationships/slide" Target="slides/slide124.xml"/><Relationship Id="rId176" Type="http://schemas.openxmlformats.org/officeDocument/2006/relationships/slide" Target="slides/slide145.xml"/><Relationship Id="rId17" Type="http://schemas.openxmlformats.org/officeDocument/2006/relationships/slideMaster" Target="slideMasters/slideMaster17.xml"/><Relationship Id="rId38" Type="http://schemas.openxmlformats.org/officeDocument/2006/relationships/slide" Target="slides/slide7.xml"/><Relationship Id="rId59" Type="http://schemas.openxmlformats.org/officeDocument/2006/relationships/slide" Target="slides/slide28.xml"/><Relationship Id="rId103" Type="http://schemas.openxmlformats.org/officeDocument/2006/relationships/slide" Target="slides/slide72.xml"/><Relationship Id="rId124" Type="http://schemas.openxmlformats.org/officeDocument/2006/relationships/slide" Target="slides/slide93.xml"/><Relationship Id="rId70" Type="http://schemas.openxmlformats.org/officeDocument/2006/relationships/slide" Target="slides/slide39.xml"/><Relationship Id="rId91" Type="http://schemas.openxmlformats.org/officeDocument/2006/relationships/slide" Target="slides/slide60.xml"/><Relationship Id="rId145" Type="http://schemas.openxmlformats.org/officeDocument/2006/relationships/slide" Target="slides/slide114.xml"/><Relationship Id="rId166" Type="http://schemas.openxmlformats.org/officeDocument/2006/relationships/slide" Target="slides/slide135.xml"/><Relationship Id="rId187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8" Type="http://schemas.openxmlformats.org/officeDocument/2006/relationships/slideMaster" Target="slideMasters/slideMaster28.xml"/><Relationship Id="rId49" Type="http://schemas.openxmlformats.org/officeDocument/2006/relationships/slide" Target="slides/slide18.xml"/><Relationship Id="rId114" Type="http://schemas.openxmlformats.org/officeDocument/2006/relationships/slide" Target="slides/slide83.xml"/><Relationship Id="rId60" Type="http://schemas.openxmlformats.org/officeDocument/2006/relationships/slide" Target="slides/slide29.xml"/><Relationship Id="rId81" Type="http://schemas.openxmlformats.org/officeDocument/2006/relationships/slide" Target="slides/slide50.xml"/><Relationship Id="rId135" Type="http://schemas.openxmlformats.org/officeDocument/2006/relationships/slide" Target="slides/slide104.xml"/><Relationship Id="rId156" Type="http://schemas.openxmlformats.org/officeDocument/2006/relationships/slide" Target="slides/slide125.xml"/><Relationship Id="rId177" Type="http://schemas.openxmlformats.org/officeDocument/2006/relationships/slide" Target="slides/slide146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0EF95D2-65B3-BC4E-8994-D9482C31473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480074-238B-C845-9DF1-E3B87369389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D9B9FAA0-F3AA-164C-A8BD-BFC7CCCEAE52}" type="datetimeFigureOut">
              <a:rPr lang="en-US"/>
              <a:pPr>
                <a:defRPr/>
              </a:pPr>
              <a:t>10/16/20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4D1350C-FD2B-E248-96CE-E06DB4CA70A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C9C76E-AF9C-0049-9FFB-63472F0B4A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FCBD5812-611C-884D-B156-75D91E93DD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C4613C-2A39-F64E-84B3-3F6A11D93F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BAA2B-7F55-B545-81D8-BC58BCB6AAC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330FFDC1-499D-234F-85BD-D42627A6A3B3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3987A64C-9D1C-0947-8690-7A7364BA5D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047D10F-1509-E044-9AEB-E169ACB2783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BEBF0-B94A-A74D-8C8F-7CA6F41590C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BBA436-1CB7-B144-9089-6AE4863D9D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417AE59E-39D6-324D-A197-57A5BE94DE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6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Richard_W._Hamming" TargetMode="External"/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://en.wikipedia.org/wiki/Bell_System_Technical_Journal" TargetMode="External"/><Relationship Id="rId4" Type="http://schemas.openxmlformats.org/officeDocument/2006/relationships/hyperlink" Target="http://wayback.archive.org/web/20060525060427/http:/www.caip.rutgers.edu/~bushnell/dsdwebsite/hamming.pdf" TargetMode="Externa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9723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65225" y="676275"/>
            <a:ext cx="4713288" cy="3533775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7994" y="4434208"/>
            <a:ext cx="5166647" cy="4135091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dirty="0"/>
              <a:t>Professor Mutlu</a:t>
            </a:r>
            <a:r>
              <a:rPr lang="ja-JP" altLang="en-US" dirty="0"/>
              <a:t>’</a:t>
            </a:r>
            <a:r>
              <a:rPr lang="en-US" dirty="0"/>
              <a:t>s research focus is all aspects of computer</a:t>
            </a:r>
            <a:r>
              <a:rPr lang="en-US" baseline="0" dirty="0"/>
              <a:t> </a:t>
            </a:r>
            <a:r>
              <a:rPr lang="en-US" dirty="0"/>
              <a:t>architecture, HW/SW interaction</a:t>
            </a:r>
            <a:r>
              <a:rPr lang="en-US" baseline="0" dirty="0"/>
              <a:t> and bioinformatics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He is looking for students to perform research</a:t>
            </a:r>
            <a:r>
              <a:rPr lang="en-US" baseline="0" dirty="0"/>
              <a:t> in these areas.</a:t>
            </a:r>
            <a:endParaRPr lang="en-US" dirty="0"/>
          </a:p>
          <a:p>
            <a:endParaRPr lang="en-US" dirty="0"/>
          </a:p>
          <a:p>
            <a:r>
              <a:rPr lang="en-US" dirty="0"/>
              <a:t>He and his group, SAFARI,</a:t>
            </a:r>
            <a:r>
              <a:rPr lang="en-US" baseline="0" dirty="0"/>
              <a:t> solve fundamental problems spanning:</a:t>
            </a:r>
          </a:p>
          <a:p>
            <a:endParaRPr lang="en-US" dirty="0"/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Memory, memory, memory, storage, interconnects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Parallel architectures, heterogeneous architectures, GP-GPUs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System/architecture interaction, new execution models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Energy efficiency, fault tolerance, hardware security 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en-US" b="1" i="1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 Genome sequence analysis and assembly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pPr defTabSz="931774"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solidFill>
                  <a:srgbClr val="3333CC"/>
                </a:solidFill>
                <a:latin typeface="Arial Narrow" charset="0"/>
                <a:ea typeface="ＭＳ Ｐゴシック" charset="0"/>
                <a:cs typeface="Arial" charset="0"/>
              </a:rPr>
              <a:t>His group does broad research spanning systems to logic with architecture at center</a:t>
            </a:r>
          </a:p>
          <a:p>
            <a:pPr defTabSz="931774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b="1" i="1" dirty="0">
              <a:solidFill>
                <a:srgbClr val="3333CC"/>
              </a:solidFill>
              <a:latin typeface="Arial Narrow" charset="0"/>
              <a:ea typeface="ＭＳ Ｐゴシック" charset="0"/>
              <a:cs typeface="Arial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57486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31761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91359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22935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25316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5521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558728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medium-content-sans-serif-font"/>
              </a:rPr>
              <a:t>The Wafer-Scale Engine is the most massive AI chip ever produced and packs a whopping 400,000 cores in a 46,225mm2 footprint.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39887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3820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25088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Calibri" charset="0"/>
            </a:endParaRPr>
          </a:p>
        </p:txBody>
      </p:sp>
      <p:sp>
        <p:nvSpPr>
          <p:cNvPr id="2508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57066" indent="-291179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64717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30604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96491" indent="-232943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62377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3028264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94151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960038" indent="-23294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FE2350-F2DF-964B-A38F-A60565610F0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charset="0"/>
              <a:ea typeface="ＭＳ Ｐゴシック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58037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7F79D3-8C36-4CB5-B03B-F440DA7B71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1125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Picture from the article:</a:t>
            </a:r>
          </a:p>
          <a:p>
            <a:r>
              <a:rPr lang="en-US" dirty="0"/>
              <a:t>http://</a:t>
            </a:r>
            <a:r>
              <a:rPr lang="en-US" dirty="0" err="1"/>
              <a:t>thehackernews.com</a:t>
            </a:r>
            <a:r>
              <a:rPr lang="en-US" dirty="0"/>
              <a:t>/2015/03/dram-</a:t>
            </a:r>
            <a:r>
              <a:rPr lang="en-US" dirty="0" err="1"/>
              <a:t>rowhammer</a:t>
            </a:r>
            <a:r>
              <a:rPr lang="en-US" dirty="0"/>
              <a:t>-</a:t>
            </a:r>
            <a:r>
              <a:rPr lang="en-US" dirty="0" err="1"/>
              <a:t>vulnerability.html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673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Genome analysis starts with sequencing random short DNA fragments of copies of the original molecule.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Unfortunately,</a:t>
            </a:r>
            <a:r>
              <a:rPr lang="en-US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these reads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lack information about their order and which part of genome they are originated from.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Hence</a:t>
            </a:r>
            <a:r>
              <a:rPr lang="en-US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the second step is to map these reads to a long reference genome.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19114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774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5259C2D-02FE-4C64-AD33-18B082577A5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877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this work, we take</a:t>
            </a:r>
            <a:r>
              <a:rPr lang="en-US" baseline="0" dirty="0"/>
              <a:t> a look at widely-used </a:t>
            </a:r>
            <a:r>
              <a:rPr lang="en-US" baseline="0" dirty="0" err="1"/>
              <a:t>google</a:t>
            </a:r>
            <a:r>
              <a:rPr lang="en-US" baseline="0" dirty="0"/>
              <a:t> consumer workloads, to figure out the major sources of energy consumption.</a:t>
            </a:r>
          </a:p>
          <a:p>
            <a:endParaRPr lang="en-US" baseline="0" dirty="0"/>
          </a:p>
          <a:p>
            <a:r>
              <a:rPr lang="en-US" baseline="0" dirty="0"/>
              <a:t>We look at Google Chrome web </a:t>
            </a:r>
            <a:r>
              <a:rPr lang="en-US" baseline="0" dirty="0" err="1"/>
              <a:t>brower</a:t>
            </a:r>
            <a:r>
              <a:rPr lang="en-US" baseline="0" dirty="0"/>
              <a:t>. We take a look at </a:t>
            </a:r>
            <a:r>
              <a:rPr lang="en-US" baseline="0" dirty="0" err="1"/>
              <a:t>Tensorflow</a:t>
            </a:r>
            <a:r>
              <a:rPr lang="en-US" baseline="0" dirty="0"/>
              <a:t>, Google’s machine learning framework, and we also take a look at two important video related workloads, video playback and video capture, both rely on Google’s vp9 codec technology.</a:t>
            </a:r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11252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629474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553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26196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443554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99033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7973AD7-D932-2641-9FAC-D90A34A34A63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ＭＳ Ｐゴシック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ＭＳ Ｐゴシック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8168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3623427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7" name="Slide Image Placeholder 1">
            <a:extLst>
              <a:ext uri="{FF2B5EF4-FFF2-40B4-BE49-F238E27FC236}">
                <a16:creationId xmlns:a16="http://schemas.microsoft.com/office/drawing/2014/main" id="{63247782-98C8-7B4D-AA78-4BC7C4FA3EC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9378" name="Notes Placeholder 2">
            <a:extLst>
              <a:ext uri="{FF2B5EF4-FFF2-40B4-BE49-F238E27FC236}">
                <a16:creationId xmlns:a16="http://schemas.microsoft.com/office/drawing/2014/main" id="{402128B8-9BB3-6447-8BF2-4FF0AF3CEE2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>
                <a:ea typeface="ＭＳ Ｐゴシック" panose="020B0600070205080204" pitchFamily="34" charset="-128"/>
              </a:rPr>
              <a:t>How is the HW/SW interface designed</a:t>
            </a:r>
          </a:p>
        </p:txBody>
      </p:sp>
      <p:sp>
        <p:nvSpPr>
          <p:cNvPr id="229379" name="Slide Number Placeholder 3">
            <a:extLst>
              <a:ext uri="{FF2B5EF4-FFF2-40B4-BE49-F238E27FC236}">
                <a16:creationId xmlns:a16="http://schemas.microsoft.com/office/drawing/2014/main" id="{9F923CD0-478E-6442-845D-F68E396AF1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BE27A75-1005-B641-8057-8C7BC99FA084}" type="slidenum">
              <a:rPr lang="en-US" altLang="en-US" smtClean="0"/>
              <a:pPr>
                <a:spcBef>
                  <a:spcPct val="0"/>
                </a:spcBef>
              </a:pPr>
              <a:t>144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5" name="Slide Image Placeholder 1">
            <a:extLst>
              <a:ext uri="{FF2B5EF4-FFF2-40B4-BE49-F238E27FC236}">
                <a16:creationId xmlns:a16="http://schemas.microsoft.com/office/drawing/2014/main" id="{6F3DAC94-0911-2E41-8268-E37F2EF7402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1426" name="Notes Placeholder 2">
            <a:extLst>
              <a:ext uri="{FF2B5EF4-FFF2-40B4-BE49-F238E27FC236}">
                <a16:creationId xmlns:a16="http://schemas.microsoft.com/office/drawing/2014/main" id="{18037545-F096-D643-9648-ED30129C8F3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ISA is the interface between hardware and software… It is a contract that the hardware promises to satisfy.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Algorithm: step by step procedure where each step is effectively computable (by a computer), is definite (precisely defined) – “do until fast” is not definite, and terminates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Hamming distance: number of locations in which the corresponding symbols of two equal-length strings is different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  <a:hlinkClick r:id="rId3" tooltip="Richard W. Hamming"/>
              </a:rPr>
              <a:t>Hamming, Richard W.</a:t>
            </a:r>
            <a:r>
              <a:rPr lang="en-US" altLang="en-US">
                <a:ea typeface="ＭＳ Ｐゴシック" panose="020B0600070205080204" pitchFamily="34" charset="-128"/>
              </a:rPr>
              <a:t> (1950), </a:t>
            </a:r>
            <a:r>
              <a:rPr lang="en-US" altLang="en-US">
                <a:ea typeface="ＭＳ Ｐゴシック" panose="020B0600070205080204" pitchFamily="34" charset="-128"/>
                <a:hlinkClick r:id="rId4"/>
              </a:rPr>
              <a:t>"Error detecting and error correcting codes"</a:t>
            </a:r>
            <a:r>
              <a:rPr lang="en-US" altLang="en-US">
                <a:ea typeface="ＭＳ Ｐゴシック" panose="020B0600070205080204" pitchFamily="34" charset="-128"/>
              </a:rPr>
              <a:t>, </a:t>
            </a:r>
            <a:r>
              <a:rPr lang="en-US" altLang="en-US" i="1">
                <a:ea typeface="ＭＳ Ｐゴシック" panose="020B0600070205080204" pitchFamily="34" charset="-128"/>
                <a:hlinkClick r:id="rId5" tooltip="Bell System Technical Journal"/>
              </a:rPr>
              <a:t>Bell System Technical Journal</a:t>
            </a:r>
            <a:r>
              <a:rPr lang="en-US" altLang="en-US">
                <a:ea typeface="ＭＳ Ｐゴシック" panose="020B0600070205080204" pitchFamily="34" charset="-128"/>
              </a:rPr>
              <a:t> </a:t>
            </a:r>
            <a:r>
              <a:rPr lang="en-US" altLang="en-US" b="1">
                <a:ea typeface="ＭＳ Ｐゴシック" panose="020B0600070205080204" pitchFamily="34" charset="-128"/>
              </a:rPr>
              <a:t>29</a:t>
            </a:r>
            <a:r>
              <a:rPr lang="en-US" altLang="en-US">
                <a:ea typeface="ＭＳ Ｐゴシック" panose="020B0600070205080204" pitchFamily="34" charset="-128"/>
              </a:rPr>
              <a:t> (2): 147–160</a:t>
            </a:r>
          </a:p>
          <a:p>
            <a:pPr eaLnBrk="1" hangingPunct="1">
              <a:spcBef>
                <a:spcPct val="0"/>
              </a:spcBef>
            </a:pPr>
            <a:endParaRPr lang="en-US" altLang="en-US"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>
                <a:ea typeface="ＭＳ Ｐゴシック" panose="020B0600070205080204" pitchFamily="34" charset="-128"/>
              </a:rPr>
              <a:t>Hamming codes</a:t>
            </a: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1427" name="Slide Number Placeholder 3">
            <a:extLst>
              <a:ext uri="{FF2B5EF4-FFF2-40B4-BE49-F238E27FC236}">
                <a16:creationId xmlns:a16="http://schemas.microsoft.com/office/drawing/2014/main" id="{D3E53CDD-D8D3-DE4C-BF58-4FE15E0DF1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92E19BA-C1EA-FA45-B589-58680522A6A5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145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7" name="Slide Image Placeholder 1">
            <a:extLst>
              <a:ext uri="{FF2B5EF4-FFF2-40B4-BE49-F238E27FC236}">
                <a16:creationId xmlns:a16="http://schemas.microsoft.com/office/drawing/2014/main" id="{715C77F4-E5F0-EC40-A3C7-71B4D9D9DD1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4498" name="Notes Placeholder 2">
            <a:extLst>
              <a:ext uri="{FF2B5EF4-FFF2-40B4-BE49-F238E27FC236}">
                <a16:creationId xmlns:a16="http://schemas.microsoft.com/office/drawing/2014/main" id="{738D38FB-3ACE-1D45-BCC6-D4B61B47BDA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>
                <a:latin typeface="Arial" panose="020B0604020202020204" pitchFamily="34" charset="0"/>
                <a:ea typeface="ＭＳ Ｐゴシック" panose="020B0600070205080204" pitchFamily="34" charset="-128"/>
              </a:rPr>
              <a:t>ISA is the interface between hardware and software… It is a contract that the hardware promises to satisfy.</a:t>
            </a:r>
          </a:p>
        </p:txBody>
      </p:sp>
      <p:sp>
        <p:nvSpPr>
          <p:cNvPr id="234499" name="Slide Number Placeholder 3">
            <a:extLst>
              <a:ext uri="{FF2B5EF4-FFF2-40B4-BE49-F238E27FC236}">
                <a16:creationId xmlns:a16="http://schemas.microsoft.com/office/drawing/2014/main" id="{058C225F-0B71-B841-8A01-730A1B24B94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5354798-BE64-7F49-9FFB-36FC8440CDCA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147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7" name="Slide Image Placeholder 1">
            <a:extLst>
              <a:ext uri="{FF2B5EF4-FFF2-40B4-BE49-F238E27FC236}">
                <a16:creationId xmlns:a16="http://schemas.microsoft.com/office/drawing/2014/main" id="{055C8EDD-2823-8A4E-9461-88742074E00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9618" name="Notes Placeholder 2">
            <a:extLst>
              <a:ext uri="{FF2B5EF4-FFF2-40B4-BE49-F238E27FC236}">
                <a16:creationId xmlns:a16="http://schemas.microsoft.com/office/drawing/2014/main" id="{11C4D3C4-2092-3547-B96B-3AD33F1F1FBA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239619" name="Slide Number Placeholder 3">
            <a:extLst>
              <a:ext uri="{FF2B5EF4-FFF2-40B4-BE49-F238E27FC236}">
                <a16:creationId xmlns:a16="http://schemas.microsoft.com/office/drawing/2014/main" id="{DA9BB6DC-695F-9746-8388-5185C82B33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 defTabSz="9112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91122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A589B8F-8284-5342-A6CB-9374EC482CF1}" type="slidenum">
              <a:rPr lang="en-US" altLang="en-US" smtClean="0">
                <a:solidFill>
                  <a:srgbClr val="000000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151</a:t>
            </a:fld>
            <a:endParaRPr lang="en-US" altLang="en-US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959945-7217-484B-8E74-88DC87A74BB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ＭＳ Ｐゴシック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9759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hemeOverride" Target="../theme/themeOverride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6.xml"/></Relationships>
</file>

<file path=ppt/slideLayouts/_rels/slideLayout1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7.xml"/></Relationships>
</file>

<file path=ppt/slideLayouts/_rels/slideLayout1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8.xml"/></Relationships>
</file>

<file path=ppt/slideLayouts/_rels/slideLayout2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2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3.xml"/></Relationships>
</file>

<file path=ppt/slideLayouts/_rels/slideLayout2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3.xml"/></Relationships>
</file>

<file path=ppt/slideLayouts/_rels/slideLayout2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4.xml"/></Relationships>
</file>

<file path=ppt/slideLayouts/_rels/slideLayout2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5.xml"/></Relationships>
</file>

<file path=ppt/slideLayouts/_rels/slideLayout2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5.xml"/></Relationships>
</file>

<file path=ppt/slideLayouts/_rels/slideLayout2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6.xml"/></Relationships>
</file>

<file path=ppt/slideLayouts/_rels/slideLayout2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2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7.xml"/></Relationships>
</file>

<file path=ppt/slideLayouts/_rels/slideLayout3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3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9.xml"/></Relationships>
</file>

<file path=ppt/slideLayouts/_rels/slideLayout3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3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_rels/slideLayout3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CDC00C90-2B48-774D-9D10-ACD2AA1FA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99AEA994-74D3-F245-934E-07CD18FA44C3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503ED410-A9AE-8449-9FA1-D23B9ED458F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5096B33-C878-B64E-8604-BF7B854046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5E56938-326F-5F44-80B6-62A0071E3E5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C0A28E5-8C47-A644-82FE-3D3608916BE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5068BFD-CE97-1846-81A4-E105DC1B4D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460804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7EF4DF-9854-0047-B390-FE28470869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5A02980-DCD2-954D-8D11-E3B6E3D1C24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6CF17A-3047-224B-BC46-DD606BE3B22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544691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E49ADBD-06B6-8446-AA68-DEB60554B86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FB0AD4B-F99D-A04F-AFEA-C26A531657E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0945C1-562E-0B43-8BA6-CECFB3DB688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57581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7B0B1CC9-3AFE-3B4A-916B-FD0123FECDB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0ADB426-B89D-CE46-AC70-3C1BF392FD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41BB3E-5830-2B45-BB27-0294365D1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266925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8422B8E-BA55-FE4A-81E9-8B46CBC0B31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2E94FC70-3D31-9340-9E6C-A712F6C3A5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EFB2BF-590A-6A48-A02A-D30AA85425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0895445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5F3CC42-0BD2-394C-8B7F-5631AD30E6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4679DEDC-0C3A-3C44-A2D5-4BD3691757A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03530E-84F0-4E4D-97EC-F41FDF53292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362706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E18DF1E5-E2E8-6947-99AF-7738B051BC7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9663BC53-9B1F-B146-8B0E-991A3099170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3C5C33-E6A1-4847-95A7-3EBF9E8B9CA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63404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E7E5B98-DD40-5A4E-A09F-1A9E05C90B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4051EDA-0257-094E-A24D-0D703F040B2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F1F150-A575-9E40-AA2B-9458DBEC6D5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8811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7DFFAD8-B4E9-194F-A4BA-01659826153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D408619-7AF3-7B4F-BD18-D47A85A559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44B256-FDB8-A24A-BC54-E455A5EB84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580611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9E45739-2222-874D-9ADA-D29F4ED43F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E334804F-BD3E-3B41-A0D1-E466DD49F2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BB26D8-7164-314F-AD57-1692E7A0EDB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358792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82887B67-9E93-F84F-9444-CEA91BB1C94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9B68B1E-88E7-FB46-BF5C-290B340EEA7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BFF8DB-66A4-8F4B-9ECB-5597B3DAFE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826736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5F49D8D-996B-D84B-BAC3-E81FCC0D249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64841AC-0C79-4A4E-B268-24574D71519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9FE76-E591-2347-A8E7-E38782B1C68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780948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>
            <a:extLst>
              <a:ext uri="{FF2B5EF4-FFF2-40B4-BE49-F238E27FC236}">
                <a16:creationId xmlns:a16="http://schemas.microsoft.com/office/drawing/2014/main" id="{F30CBB7F-8FA2-F14A-B492-52C07D90D6F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61C58C4-3955-7A4D-80C8-E614B26D8E7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2AF0978-FF55-E040-9A94-B3A96FAAE69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39C186-4D70-4642-AE32-6C19A0981F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8617127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C1CBBC-E192-E94D-98FC-890FE56767C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30F2E75-6807-7B46-B9CF-87F91D0FA5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DE331F-E793-DF4D-A46C-527F02A66E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6819226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D552878-1A82-FE40-8AF4-38367ECC3D8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4EF79F5-BA5B-4B4D-BCF3-CCC678F789C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553125-5254-5B45-A460-1A06A09BF65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5082450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F07DBB2-8D15-5842-86C8-2CE86FC412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338FCD4-C99E-E049-8C6D-A6920F1E243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073F1-C1D8-DA4B-BF9E-6788E427B8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3064021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3CACE30-907A-5445-B941-636BDCFF7D3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D7535F46-1CB9-924E-80C8-D084B29047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10104A-DA52-2648-8BD1-DB7B699FBBE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64873920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1F6EE8B1-CB4F-9540-A5AB-DACCD2A63E7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734FFD9F-A1D4-A243-81E7-E296677E1B4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89E419-9842-6F44-BB30-8851605E55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3559811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4C1BE8DF-C3C3-8B49-99F1-F821B4D5A16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EB4BBFC8-FEC5-2B4F-88DB-0F84CB027C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4CFF6-5278-F04A-B868-DCD74FF97A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9059550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D4E0739-9644-D84E-80CF-DCD8D74E594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FFEBB0D-FC07-5449-82CF-B4D3C3A29AE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C5B26E-5F2E-3243-BD4D-B9BD3D8486F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728444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82F9612-CECB-9741-8718-A77192245C4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87B487C-C668-AD46-BBA2-EB8FCCF1576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E53655-A746-1442-956C-5C7133725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40422491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2863A53-7C66-7A43-B9C2-4A31100E5B4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173BF85-B33E-7F4B-B111-6BEF57C4965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E25BE-77E4-6446-A39A-E2A1DA83AF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835632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39C8EDE-2FC1-2642-9DD6-BF0547AD5E4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36149837-3C6A-9C49-891F-4830C6EF372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A4DFD6-551D-6741-886F-F00420D977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892473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67BAACE-F9AC-6844-9B87-0019E8A8370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39E84203-3764-D543-9F59-E06AD1A1FE0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13479D-848C-A64D-96E5-B7108381608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4871300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07D5A2E-1FF6-EF47-A4E3-4853358AD0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6D2C7904-1B0D-894B-95FA-920BBC3C30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E62D9F33-CDCC-8747-A573-C8F8058D32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EE91273-B4CB-BF4A-9787-99219C2F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B00B98C-805A-A94B-AEE1-D46980F79A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8689F8B-66B9-B642-B43D-088A412C5E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63333FB4-A67C-C94E-98B6-E91DD19A40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66823553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1215383-3E85-BF49-B320-295ECF4BD17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A81843D-FD1C-DC4C-A30A-1424F94FBB5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CDDD7E-099D-7B48-A608-8F45CE8196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753421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E7B6FF5C-2F2D-3F46-85A6-DA77E0E2817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3AA18A6-5DDB-DF49-8529-44EDA03DD4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721BF3-DF21-1B45-A450-15E5C3CD4F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4378359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ABE674B-D79D-E54A-AB25-6A88104CEDB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269770F2-826C-0B44-8B79-FD5CA92D627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6BD880-1C46-B344-B366-3499D039B5C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663035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B5612D04-96FC-8C48-8DE4-4B59D7923D6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6CAE307F-9161-FB4F-BE0D-67CC0111FC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CECEA-C7F8-514D-A882-7E2D5F9496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1639433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F1429D4E-04C6-C54C-81A8-2B8464C77D6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E2AB632B-8D0F-9544-8F54-DD22AC9CC9C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67AFA-5045-1C47-8B90-4E714BFD354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38405292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67F5208B-E779-ED46-84F5-60C87AFE94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946B8BF4-27BE-BF46-BA91-3A0EE01D4E2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130BB4-90DE-BB45-B67E-FB4E742542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74783461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6D00448-35BC-904F-8616-1CCB43A7C4C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570BB4DF-80EE-BC4A-852F-5852F839BC2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C0626-9C24-004C-ABC8-5D14BECF07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0916390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C691FAE-CD75-9748-8674-5383FC30493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E5E3A4E5-2C43-814E-96C7-9D90B30CC6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8A83E6-4E80-8E49-BB4F-26ABCC2B2A9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0724060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4C16894-A112-A640-B08F-C7C3BAA92E0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E15E8B6-2F7E-5245-800D-D1D89F8D2EF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C9861-AAEF-FF4B-BA69-F3D7FF728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3552665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E17B0D5-BD8F-F842-B5B3-628C306F60E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77C04626-ACFC-B540-8C86-0DC2A079FF7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AE2EC7-6877-8F48-9AA5-A7EAB855D5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5766495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482A7DA-616C-0C47-B39E-14988F5F7029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8000" spc="-12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198409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Date Placeholder 5">
            <a:extLst>
              <a:ext uri="{FF2B5EF4-FFF2-40B4-BE49-F238E27FC236}">
                <a16:creationId xmlns:a16="http://schemas.microsoft.com/office/drawing/2014/main" id="{B941C1A9-F47D-6947-8A66-57BB0C78B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B12D45-58AA-EE40-BA26-81ABDE77B1DA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83264C07-6326-DC41-A9B1-025A99109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478735CE-6153-8747-9D57-AFDD028C4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F9F72-E37E-B941-9C06-6E40DAE99FC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46106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8637" y="712594"/>
            <a:ext cx="8086725" cy="2898708"/>
          </a:xfrm>
          <a:noFill/>
        </p:spPr>
        <p:txBody>
          <a:bodyPr anchor="b">
            <a:noAutofit/>
          </a:bodyPr>
          <a:lstStyle>
            <a:lvl1pPr algn="ctr">
              <a:lnSpc>
                <a:spcPct val="80000"/>
              </a:lnSpc>
              <a:defRPr sz="8000" spc="-12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8638" y="3897565"/>
            <a:ext cx="8086724" cy="164592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EA31473C-FC61-B642-B9B0-749DDBFE04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2EDA27-B6B2-414B-946D-70FC635B3371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9403599B-46FD-5146-8BA1-757941B93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09EC3FA9-3AA1-E146-B1B3-985CB2D8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14E82F-E7E2-6140-8D24-C571299C88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20869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</p:spPr>
        <p:txBody>
          <a:bodyPr/>
          <a:lstStyle>
            <a:lvl1pPr marL="0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4" name="Content Placeholder 22"/>
          <p:cNvSpPr>
            <a:spLocks noGrp="1"/>
          </p:cNvSpPr>
          <p:nvPr>
            <p:ph sz="quarter" idx="11"/>
          </p:nvPr>
        </p:nvSpPr>
        <p:spPr>
          <a:xfrm>
            <a:off x="123825" y="1241652"/>
            <a:ext cx="8897938" cy="522446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4">
            <a:extLst>
              <a:ext uri="{FF2B5EF4-FFF2-40B4-BE49-F238E27FC236}">
                <a16:creationId xmlns:a16="http://schemas.microsoft.com/office/drawing/2014/main" id="{34D2392D-0E9D-6B47-875B-6795AC372F5C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0C35B-6FB5-3443-A73A-5C02AD6E5753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F3F621D-9D25-9044-9828-7199AB0C148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ECEFEA2C-9DB6-D84B-9355-9AAEB147987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FB4FAF-1D91-7346-B4B4-65AA3FB699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343627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  <a:solidFill>
            <a:schemeClr val="bg1"/>
          </a:solidFill>
        </p:spPr>
        <p:txBody>
          <a:bodyPr anchor="b"/>
          <a:lstStyle>
            <a:lvl1pPr>
              <a:lnSpc>
                <a:spcPct val="80000"/>
              </a:lnSpc>
              <a:defRPr sz="80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187275"/>
            <a:ext cx="6919722" cy="164592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91167-F671-644F-9E19-AD27B3B2C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7707E-AECF-CB4F-8278-6A1FDC23C47A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11580-3267-0040-80B5-13BED5F9C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B460EB1B-0580-1644-AABC-1B18728DD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0733D-E72D-A747-BD1A-1E33793FC2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157056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88798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1603" y="1208312"/>
            <a:ext cx="4271962" cy="5053693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E8F6EE-A08B-B84A-837B-A4AAD1387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79D49-6CF1-CB40-BFED-6F38AB1E00F8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9BEBC9-3AEE-384D-9BAF-3735E2C51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0EE56719-E960-A345-8B3E-2C6B4069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4DF3FD-B066-D847-8BAE-80E258D4DAE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65117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8798" y="1197209"/>
            <a:ext cx="4271962" cy="72340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8798" y="2029968"/>
            <a:ext cx="4271962" cy="4231057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1603" y="1194345"/>
            <a:ext cx="4271962" cy="722376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 cap="all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1603" y="2025216"/>
            <a:ext cx="4271962" cy="4235809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1">
            <a:extLst>
              <a:ext uri="{FF2B5EF4-FFF2-40B4-BE49-F238E27FC236}">
                <a16:creationId xmlns:a16="http://schemas.microsoft.com/office/drawing/2014/main" id="{8A03AE2D-8723-5B46-9FFD-EB3CCC74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429151-2342-464A-89BC-42AAAA4B8B04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8" name="Footer Placeholder 6">
            <a:extLst>
              <a:ext uri="{FF2B5EF4-FFF2-40B4-BE49-F238E27FC236}">
                <a16:creationId xmlns:a16="http://schemas.microsoft.com/office/drawing/2014/main" id="{990F7833-7968-2045-BD41-7D77C00FBF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7">
            <a:extLst>
              <a:ext uri="{FF2B5EF4-FFF2-40B4-BE49-F238E27FC236}">
                <a16:creationId xmlns:a16="http://schemas.microsoft.com/office/drawing/2014/main" id="{C1F131D5-E5C8-054B-B437-5BF38509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63B2EE-F8F8-684E-8A42-F07D40CF1F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68906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1">
            <a:extLst>
              <a:ext uri="{FF2B5EF4-FFF2-40B4-BE49-F238E27FC236}">
                <a16:creationId xmlns:a16="http://schemas.microsoft.com/office/drawing/2014/main" id="{FFA8BD82-2E16-A44A-9845-9073BB1E5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D0B674-6C4F-2F4F-8C4F-4264F4EB2FB4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4" name="Footer Placeholder 6">
            <a:extLst>
              <a:ext uri="{FF2B5EF4-FFF2-40B4-BE49-F238E27FC236}">
                <a16:creationId xmlns:a16="http://schemas.microsoft.com/office/drawing/2014/main" id="{E2ADBF07-1B7D-414F-843E-216498FA1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0E5EF8F7-74FE-5141-8033-BB8208066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88894-CEA6-2448-BBA9-D949C96C1E9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8844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4">
            <a:extLst>
              <a:ext uri="{FF2B5EF4-FFF2-40B4-BE49-F238E27FC236}">
                <a16:creationId xmlns:a16="http://schemas.microsoft.com/office/drawing/2014/main" id="{51326A6C-1A39-044C-BAB3-169893DB0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D725AC-4C08-2743-9CC8-CA80EE3CE4DC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3" name="Footer Placeholder 5">
            <a:extLst>
              <a:ext uri="{FF2B5EF4-FFF2-40B4-BE49-F238E27FC236}">
                <a16:creationId xmlns:a16="http://schemas.microsoft.com/office/drawing/2014/main" id="{DA0D7C93-5373-404F-B211-2DF7EDBE4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6">
            <a:extLst>
              <a:ext uri="{FF2B5EF4-FFF2-40B4-BE49-F238E27FC236}">
                <a16:creationId xmlns:a16="http://schemas.microsoft.com/office/drawing/2014/main" id="{07A87464-3242-D64E-A0FB-728B9D846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92B3E5-F5BD-354F-AA9C-D3CB44D405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821896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BFF632C-F95B-EB45-B21C-47D288CF1781}"/>
              </a:ext>
            </a:extLst>
          </p:cNvPr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500">
                <a:solidFill>
                  <a:srgbClr val="404040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Date Placeholder 7">
            <a:extLst>
              <a:ext uri="{FF2B5EF4-FFF2-40B4-BE49-F238E27FC236}">
                <a16:creationId xmlns:a16="http://schemas.microsoft.com/office/drawing/2014/main" id="{00914AB5-72D5-0940-9374-9203B8FED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C806-2CAB-AE41-A97E-B104777A17BC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F83EB996-D373-BB4C-8D31-9E5EF40A2D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E7FF650A-8427-EC4E-8855-724C94BB1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61697B-5F71-8B45-A0EB-C253D04F6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690086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/>
          <a:lstStyle>
            <a:lvl1pPr>
              <a:lnSpc>
                <a:spcPct val="85000"/>
              </a:lnSpc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rtlCol="0">
            <a:normAutofit/>
          </a:bodyPr>
          <a:lstStyle>
            <a:lvl1pPr marL="0" indent="0" algn="ctr">
              <a:spcBef>
                <a:spcPts val="800"/>
              </a:spcBef>
              <a:buNone/>
              <a:defRPr sz="3200">
                <a:solidFill>
                  <a:srgbClr val="4D4D4D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6031951"/>
            <a:ext cx="6922008" cy="411184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400">
                <a:solidFill>
                  <a:srgbClr val="262626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7">
            <a:extLst>
              <a:ext uri="{FF2B5EF4-FFF2-40B4-BE49-F238E27FC236}">
                <a16:creationId xmlns:a16="http://schemas.microsoft.com/office/drawing/2014/main" id="{481F3B0A-99CE-5E4D-BEC5-E163C42F4A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6325950D-6876-7E4B-8900-EE7B8213014D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6" name="Footer Placeholder 8">
            <a:extLst>
              <a:ext uri="{FF2B5EF4-FFF2-40B4-BE49-F238E27FC236}">
                <a16:creationId xmlns:a16="http://schemas.microsoft.com/office/drawing/2014/main" id="{4D183665-739F-1C48-BAD4-D712CE5D0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solidFill>
                  <a:prstClr val="white">
                    <a:alpha val="75000"/>
                  </a:prstClr>
                </a:solidFill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9">
            <a:extLst>
              <a:ext uri="{FF2B5EF4-FFF2-40B4-BE49-F238E27FC236}">
                <a16:creationId xmlns:a16="http://schemas.microsoft.com/office/drawing/2014/main" id="{7FFBDE60-E168-3344-A575-5A192D04AA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1ACE612E-37BB-724A-98AD-6CF306D2F5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099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8BEC2E43-2B0D-DF4F-950D-68E0EFC8D3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1F895D-7CB4-644C-8042-4547DBAC2E0E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6D78840F-5C15-B945-B779-70F188517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C0803D75-C15B-6B41-9F60-82AB1361A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3F4688-53E5-054B-8516-8EA2FB19D2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97351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6">
            <a:extLst>
              <a:ext uri="{FF2B5EF4-FFF2-40B4-BE49-F238E27FC236}">
                <a16:creationId xmlns:a16="http://schemas.microsoft.com/office/drawing/2014/main" id="{3B10082D-2D26-3143-9711-FC0566839F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B36A20-9943-F64D-9B32-C7D6CAA69BF8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7">
            <a:extLst>
              <a:ext uri="{FF2B5EF4-FFF2-40B4-BE49-F238E27FC236}">
                <a16:creationId xmlns:a16="http://schemas.microsoft.com/office/drawing/2014/main" id="{403C9E98-B740-CA45-92A3-1C4D4D4C1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8">
            <a:extLst>
              <a:ext uri="{FF2B5EF4-FFF2-40B4-BE49-F238E27FC236}">
                <a16:creationId xmlns:a16="http://schemas.microsoft.com/office/drawing/2014/main" id="{2EE3B77A-EF5A-264F-AE36-56601F875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588697-5424-E34A-86B2-6E547E77486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07553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99F94DFF-22AF-A740-9C03-38E6BA2DDA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37BFC8ED-93B7-5F4B-ACBF-10E444B7A79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14AF247F-BAC8-1245-9774-D7EC4442F6F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3432B57-BCDC-8E46-B60E-B48159E45FD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BAEC51C-7B9C-A64C-A262-3D47FE23044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74FC45D-FFC9-9D41-B645-32582D1026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F3D2B81-9DBF-584A-8E7B-8EE89D530E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909258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8D6BB78-4CA0-4245-B590-AFE52FF6DF8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F90C6910-C3ED-AC44-843E-ACD119885A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58646F-DA7F-044D-A716-3FAD5EFF21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090665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51D11649-3F78-FE4C-B99D-F4E02C5F187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49E0B85-FFF1-8A49-80A6-6EC2D863D3F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7786C6-B5D1-C740-A829-F943CB8CF66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9349964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234BB22-C0F5-284D-A9EC-69932DEDAF0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F284154-2BF8-DC4D-9D58-157B8D1885C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EE2E2-124B-4F4E-A09D-5DCA39C6C7E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77877873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429F8C04-48AB-BB49-86A7-53B82FA3C47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F1875FE9-E0DE-D341-B346-C7815626843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406764-F286-9F4A-B9BF-03E88E5A43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530927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E43E80DC-4F2D-DC4C-B13F-BDE2D6CD9EF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FAA973A3-DFAD-F644-A610-E7523BAAA0D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BBF27-2318-CB4C-B07B-E262E4F9E94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4530532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73DD2975-E244-C74D-80B1-289A9907B5A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AC2655B7-FE39-3348-B33A-1DBD6D81830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88735-B68E-1245-85FD-259BC0010F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254554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1A967377-A083-1B4C-B4CA-5F976D301BE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9D9ECF5-3CDC-504E-AAFE-1A6A2E5DD0F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7598C2-96AA-F04E-A978-9D743512E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516057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6A54699-F421-FC4A-A1D5-19C3C4B4C2F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06B5740-F282-9D4C-A67E-72D4F5C503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2D5E9-508C-F44D-8C48-9696567DC5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4148450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F572BA0-2FB9-B247-92D8-BBB0D101F35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6EFBDA8-A512-5C45-BF9B-F0C3D4B18F2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CC46ED-D7F6-B54E-AC69-D426B5D5E8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27791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6EF57A4-D8FE-EC47-B176-A5F5417CA15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0D43527-71E8-CD49-BE88-A5732F5D9D7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61D01-BD0B-4D47-92AB-38041F89EC2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4388894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CBF7E962-42C6-F74C-90A8-B8D2428BB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A10BF1DA-E46A-B34F-B119-10C365E5FF7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9CF5BB29-9142-3E42-93D9-C3C33590DD4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4F801D5C-ECAA-764D-98AE-E3CC7013FD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40DF411-8E6F-D845-B5D0-E5F0D8BCD48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A6677608-1E06-D243-B2A8-688C82D8A5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A1288F39-4A79-0C42-A76D-75ADF8DACC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7203756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EA2C405B-2E33-C144-B299-E4247EFEE1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E7B45A5-3DEB-1F46-BE69-ED9457CE3CC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F7B656-BDFD-034C-9BC4-6F7CD918E42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67220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CDABD6B-7E4D-CA4F-9122-DACEE72617F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631D6C2-956B-E04A-838F-632FABB202E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3CF15D-8D93-A940-A4E4-6E4938E2F3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670370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9FE7E18-068D-5E49-9782-3173A68F36C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E3D971D-D159-8347-B088-E67F67E3692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B14F73-FE4A-9542-8AF9-CD93971A08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2522425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7945406-B428-B341-B3C2-1AA68D39AD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4AB3E382-BB4B-BB46-8ED3-CD9D5F7C5C9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E0AB42-712A-BE43-A340-F09EB0D3FD3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5371889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0392F010-2B72-BE4E-BB2B-ECC562F829A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76A98B9-2281-A045-9FFA-7A7EFCE3ECC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03CD1B-6058-C14C-9127-70CD506D4A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0422923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E048E161-84C6-574A-9914-E9DDC3F2D42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7B58D86A-A6EE-AA4A-8FA4-420C5858402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C4B115-ED60-9647-9639-746EEC2EBA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11799717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A608162-90C8-4840-9254-295B0C8CE27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7A105FC-E29F-7F4C-852D-9EC6F8A29D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5E6C4F-8451-764C-8F08-495C0BD39D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9503174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68251BC-5680-674A-99DD-A9ACD4192D0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1F6BBD0-9CB1-3E42-96EC-5669CF04464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6EC421-E7AD-7745-86D6-83F16BB536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1593099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0AAF387-9275-8149-B077-84FF453037D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3409F09-8BA0-984F-8C71-DD90D7B7A7D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4E2CFE-D8BD-4D4A-968F-B6FA8916A9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5147986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D25BBD0-104A-5B44-A8E9-478E44FF802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F912D608-D3B2-8B4D-96A8-10DC96B7D9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F2F582-E2C1-434F-A9D7-2AC5F46804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2327612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9E5ABC8-6703-F647-BBB8-770CFFDCB72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06D55EA0-C8A8-564A-9AD1-11BEED27ED5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0745F3-5F7D-6A4D-A438-5B20FBB8A17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4502541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B22A08EB-5F0F-AD40-8267-5A5D3DFB3E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175435AA-87CD-D541-B99D-8ECF4B6BDA98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A45972A6-A4F7-3F44-BD1E-7AE0973263C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32D7630-4771-3647-B4B5-9834D9BE73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B92A9E6-9ACB-6340-A0DD-D251B407AF7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7A68FEF-1D5F-9940-85B9-39C173AA844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 sz="1200"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D8B17B4-1CBE-C94B-8DC7-8392B4723A7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9105833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7BFA196-D245-E449-8C4D-3BEA766FF65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78E37DE2-4831-294F-B9D4-2A876E5B145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F38C9529-E6CD-7942-B32E-53CDD0667E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3082678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F4E97BD-B960-474A-894D-1D220CD499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E09755E-2792-874E-960E-945A64AFE33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BB861C6-74FB-6546-8A7B-2C38153193E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9219572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E2F51B04-3394-AA41-8357-E4B35A96D5D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B617FE6-C59A-0840-B173-551AB950269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F3868E5-1963-C846-9CCE-4190B61A9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4772638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5A5B99C7-1859-614C-BD67-E1BBA61E2DF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662D7C31-EF8A-314E-A1D0-67A5C93933E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E20DCB4-6902-B348-8FEB-3625D22A49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8922772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0572E5B5-B37C-4642-8A4E-664F3378F36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65C2FAC2-49E7-7642-8DEE-489E125D965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830E492-BDEE-104D-B032-D39FDE62100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0101792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7BBD3800-0A68-5749-8828-48ED1288280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B0A14314-05EC-5544-8C82-A13FA228EE1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378D5CD-D1EA-2843-AB5F-2266C586DF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2051808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FA3D6C19-32CE-584F-A70D-A33D3DAF508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BC4057E-8128-484F-957B-04D609F5756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A0EAA6E-0D40-584A-8F7F-1133865579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4112489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8041368-76EA-7047-83EC-10164043B91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9BEDB06-EE2A-954C-AA85-ECFDBB5031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D3A137D-C9C3-2A4F-BABE-4AF2929EED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838920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FB3D6D50-64AC-9B40-9423-4ED2E865D2B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9B74DAC-2528-1540-8F16-D02781DD61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3D8D20E-8061-0444-A23B-4C3BBB7882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0526283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7F4DDFAA-0B05-A44A-BCD4-153503A4A54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32D37730-6E4A-CA4B-88FB-04E808A0FC4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56C47557-1C15-C341-9E56-A22FD6AB1D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6155567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2DA44F71-97AF-5B4D-A1C7-1F41097B8EC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9982817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4FBA80-169A-CF4F-81AB-23BBF8E699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0377823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3F1A5F-2C12-594C-8B85-1E26B88C50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0167363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1E6B75-5FA6-4D4F-BFDC-B3EFD3E280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6098222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C652B75-237A-8645-9157-1DED321E43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8063126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1AADC8-4A39-E242-9ADC-85AE107A185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9262647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8E5F4E-AC6C-794D-A8E8-B782E09C79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302843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13CD48-6BC3-D848-B6B6-CF9D818EAA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07491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F40916-BA07-D94F-A2DA-469BA09640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8322833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E4E252-6424-9843-A1FE-1A4EAB4CB9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1845512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D5C1E7-D7B8-AB46-B7AD-AD1AE3467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411993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2A91C8-C170-3E49-AD64-7F76E3C3884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2071353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1639817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5621248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170648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4580416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216924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142937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53016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1594613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5155237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679091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0075515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2663544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2656135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77358972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0031438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047838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373605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1258580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7193423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47243218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942940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4810483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18512386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5873BB92-3248-4B4D-AE6B-0BFEA9C1B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A7BD9CEB-F31F-284C-A754-233CF0D44C1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779ECBB3-E6E7-854E-B1DA-2D3D43AB4119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34AC2EC-ABD5-5E48-8889-C2C32734462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DA727A1A-5285-CD40-9657-336F272A5DC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05DEE1D-4C1E-DA4E-B214-4B6256D45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6709BA62-F35F-D54B-852E-2293272EBF2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4028082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8464E08-8DB9-234A-A9B2-183A9765D3E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26190DAC-0168-EC44-8B77-818F42837CE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9DD7B3E-F146-D549-8F86-317FE8F8EA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4826914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1E701D41-89C8-1945-AB4B-F9A759EB324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8DE47441-A234-F74D-9685-54AEAD92C41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F5C7BC-52BC-E54A-A5C3-BCF237E026F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1399640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5830961D-C4FB-874D-B17D-6502F8054D2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F2A136FB-CEE0-0045-ACFB-4A73EC48FFC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9AB961-6B06-854E-ACDE-B5E7CB54EA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3913554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74C8AE33-8867-CC4D-B49C-64B2FEE5BCB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8DF4CC9B-0737-A74D-9AD5-ED1F31C92DC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EB953A-555D-664B-89B0-E63178C1A9D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553509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B1C4E02-0242-1546-A9AE-35D74D0E949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040118BA-6A48-FB42-A1F3-6D354770050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080174-F38B-5440-B809-353C1A3B1C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2162392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31D7A441-AF96-8546-9D3D-995899AF928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AF601902-4D3D-8149-A162-A234B44B8B0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DDED52B-1E96-294C-ADED-723D956BF9C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675471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54F5D93-0D97-8349-8649-40C11F35BFD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C56A7F2-ECDC-9240-AA91-59BA50F3DCD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FE477E-92D2-E046-8DE1-8F086988ED6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1567504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71E1F3B-B682-1E49-A234-496B5C754AF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8A6D26C-4FE8-C64A-A0CE-31A59AB1211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D91BCA-9E59-BB44-83CE-584F7CE3F97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5257056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21B18093-7FC2-BA4F-B543-E5FDF2342AA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1CF4184-5282-E341-AE2D-974AD789F30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C6B2D7A-7744-F04A-AEC2-39E49B04FB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6484006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D7C596D-DDB0-874A-999D-1AD30546BD0C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2D9BD5E-1FF2-8C45-9530-40F692F9622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1B57D85-CDBE-324F-A439-5B63D31392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8660464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91FC9EE-A394-7143-94B5-CACB1826923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E463A925-AE18-C343-82D9-260962F5E1D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291348-A34C-F647-A97F-F660C7B891F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8649880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9B0108CC-BB4F-1E49-BACF-244112899A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7BBD7739-A48D-5741-8F3C-DB176A666D0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15E2FC76-AD2D-A849-9394-4EAD825ACD8F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B76392-132D-324F-925E-BC74514D4D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F0BFF78-B248-2843-9B0E-9252897B669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D1208766-B4E3-3B4F-9B8B-A56D3E829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825E6E0-9224-9242-8A78-24AAAC7915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4049942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23FB98C-8D7D-E04F-8D68-3A61550050F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C5E45A5-421C-7C46-9D29-635CA81AEE6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D676F4-6BD1-914F-ACEB-D00653FF7B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164082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E70E6A8-5249-874A-B7FC-3423A6E3B9A8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DA1960A1-AC8E-A443-80A5-DAE8DC835B2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955209-23E5-E742-A82B-B7CA33CD0A3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9482535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0406267-7A8D-6947-B10E-9F9430B14A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763269B-E1BF-BD41-BADC-AB513C3588D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A87C30-5351-3545-9697-014CE658C5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036857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0866D8DB-7C25-4945-957A-18410A06AC1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284E54FA-776D-F149-98B6-B3706A992B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9C39E1-8462-9349-A205-4B5C31AA41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77308240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2637FA94-6C45-384E-9181-01C6A58EB87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E286EA1E-9407-4E4E-AC0A-0D30605AF4A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2641FE-6C4B-364C-9FB3-2AA57E8B1E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3576891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D14B5764-2F0C-4640-8696-1C555D28092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5233D829-2C98-474E-8442-0BB0B99057A0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D6A7DB-E42C-1F4B-B3E3-0A6F9BAA29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7872738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07806551-6613-2A4D-A385-1378FA6AD6C3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627DD4AF-C6F7-9141-A30C-6209FF409EC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411F92-EE84-504C-BF37-8FBAB5A6D6A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6707688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89F5F40-D4C4-6A4A-8E40-459DBC050CD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B470C8F7-54CA-4A4A-A0A5-58D5CFFBAD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06F6C5-5B6E-CE41-9283-DBFA9C7330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5265096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18C8549-CBAE-0642-B11F-0F87A8F73F3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FD712F26-A3DE-1E40-A360-0CEDB9921707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47A49-9CCB-2D49-962D-228C8D84E1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1399607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191A366-25E3-0146-BECE-B814E4F8DE31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74BE89C5-9990-E84B-9A63-BBDE002DC2E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A503C9-3890-9741-890E-A2937CDF9E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35758287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FAF6791-0977-CB4B-84F7-2995EBF75E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B2565CF-D3FF-244C-A150-5629DF3E5ED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5E0A79-53FB-324E-B5DE-D32E6D5E3D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985957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0C8C929E-28D9-A841-B8CA-FC3027FDB3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6564B97F-161A-D54C-808B-F3F916EFED6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AAC5913C-196A-0247-8DD1-1FA6DB92536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A83FE5-DCB7-644D-A455-D19C7BEC1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2A417AE-95FE-8F4C-8E63-6FDC3E78F0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08D3888-D486-C848-B450-BD582C72A7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871A1AF6-C29A-3A49-AA01-42F32EB731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8646081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4B96156-E2A2-7147-AB6D-65FBC4DBD0A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507F09E6-2AF5-2A4F-ABE8-548BBCAFDE2E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E8A6BA-C088-9441-9826-2C0854D7F9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2122825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C681852-FB9F-314D-A270-CA1A64B63AE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203247E-42B6-794D-826B-9C94F89AB75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9CE593-9420-3945-9878-BC99587A4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707762"/>
      </p:ext>
    </p:extLst>
  </p:cSld>
  <p:clrMapOvr>
    <a:masterClrMapping/>
  </p:clrMapOvr>
  <p:transition/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F312C2C-ABBC-3549-B0D7-D9DA757D28A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68A422CE-8B8B-C247-973A-2CC423A82E7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B8EAE1-AABF-8048-B71C-71DBD38CCF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7826356"/>
      </p:ext>
    </p:extLst>
  </p:cSld>
  <p:clrMapOvr>
    <a:masterClrMapping/>
  </p:clrMapOvr>
  <p:transition/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F2BACE98-82C2-DA4F-BAFE-79DACFB31A2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1C3C3AFB-1D2D-1642-8A0D-BC56BC6AC91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73ED02-06CD-7448-B59F-41E374859A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8918637"/>
      </p:ext>
    </p:extLst>
  </p:cSld>
  <p:clrMapOvr>
    <a:masterClrMapping/>
  </p:clrMapOvr>
  <p:transition/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574218F4-92E0-D04C-BB27-25849AB017E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3ADA5DEB-2219-E04E-B3F6-9CEF3E38799B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275B1E-1F0C-8347-8A2D-F7FF8FA3E1F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14888380"/>
      </p:ext>
    </p:extLst>
  </p:cSld>
  <p:clrMapOvr>
    <a:masterClrMapping/>
  </p:clrMapOvr>
  <p:transition/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77076116-9A8E-DD43-BB96-FF74C521A572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C6453045-3278-114F-9B94-E3CCF6BA765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A63811-0C88-424D-807E-72BFC158FD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3784237"/>
      </p:ext>
    </p:extLst>
  </p:cSld>
  <p:clrMapOvr>
    <a:masterClrMapping/>
  </p:clrMapOvr>
  <p:transition/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CFCCB6FE-6843-6C43-9199-F29F5DA9153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9CD7F3DB-ED82-EF49-AE0E-16C445D66EB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27BDC7-4286-0348-B3E3-35EBC125A67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2144199"/>
      </p:ext>
    </p:extLst>
  </p:cSld>
  <p:clrMapOvr>
    <a:masterClrMapping/>
  </p:clrMapOvr>
  <p:transition/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6C501A7E-E808-2A4D-A294-3FE38ED883D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A55CA164-8BFD-454B-98A1-8883538D6EA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E3525-7C23-FA4A-84E9-CD20986B9C3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71617935"/>
      </p:ext>
    </p:extLst>
  </p:cSld>
  <p:clrMapOvr>
    <a:masterClrMapping/>
  </p:clrMapOvr>
  <p:transition/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4C5C39E-8AAC-984A-99D0-C96378C34CC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2EAD916-AFF0-5040-8789-7A5150BE3DA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F34B8E-6385-4148-B32C-E4FF21BA5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20709"/>
      </p:ext>
    </p:extLst>
  </p:cSld>
  <p:clrMapOvr>
    <a:masterClrMapping/>
  </p:clrMapOvr>
  <p:transition/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838DED25-2CDF-1945-8893-6959FB69CF0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A3DC90B0-FB99-1C4D-A9D6-A99F30E87A8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58E949-C242-A64E-A739-C1B5ADFC6D1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0742950"/>
      </p:ext>
    </p:extLst>
  </p:cSld>
  <p:clrMapOvr>
    <a:masterClrMapping/>
  </p:clrMapOvr>
  <p:transition/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EE55F241-12A6-A04E-BE21-E2FB81C9E0B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197070D8-8DAD-7241-9957-9EFC528BD42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63C093-3ACA-694F-A135-17D0BEB3F4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52574243"/>
      </p:ext>
    </p:extLst>
  </p:cSld>
  <p:clrMapOvr>
    <a:masterClrMapping/>
  </p:clrMapOvr>
  <p:transition/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747450"/>
      </p:ext>
    </p:extLst>
  </p:cSld>
  <p:clrMapOvr>
    <a:masterClrMapping/>
  </p:clrMapOvr>
  <p:transition/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2615263"/>
      </p:ext>
    </p:extLst>
  </p:cSld>
  <p:clrMapOvr>
    <a:masterClrMapping/>
  </p:clrMapOvr>
  <p:transition/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912239"/>
      </p:ext>
    </p:extLst>
  </p:cSld>
  <p:clrMapOvr>
    <a:masterClrMapping/>
  </p:clrMapOvr>
  <p:transition/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07499"/>
      </p:ext>
    </p:extLst>
  </p:cSld>
  <p:clrMapOvr>
    <a:masterClrMapping/>
  </p:clrMapOvr>
  <p:transition/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9680965"/>
      </p:ext>
    </p:extLst>
  </p:cSld>
  <p:clrMapOvr>
    <a:masterClrMapping/>
  </p:clrMapOvr>
  <p:transition/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373811"/>
      </p:ext>
    </p:extLst>
  </p:cSld>
  <p:clrMapOvr>
    <a:masterClrMapping/>
  </p:clrMapOvr>
  <p:transition/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6717693"/>
      </p:ext>
    </p:extLst>
  </p:cSld>
  <p:clrMapOvr>
    <a:masterClrMapping/>
  </p:clrMapOvr>
  <p:transition/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37049"/>
      </p:ext>
    </p:extLst>
  </p:cSld>
  <p:clrMapOvr>
    <a:masterClrMapping/>
  </p:clrMapOvr>
  <p:transition/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1772874"/>
      </p:ext>
    </p:extLst>
  </p:cSld>
  <p:clrMapOvr>
    <a:masterClrMapping/>
  </p:clrMapOvr>
  <p:transition/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5650025"/>
      </p:ext>
    </p:extLst>
  </p:cSld>
  <p:clrMapOvr>
    <a:masterClrMapping/>
  </p:clrMapOvr>
  <p:transition/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8150848"/>
      </p:ext>
    </p:extLst>
  </p:cSld>
  <p:clrMapOvr>
    <a:masterClrMapping/>
  </p:clrMapOvr>
  <p:transition/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5" charset="0"/>
                <a:ea typeface="Arial" pitchFamily="-105" charset="0"/>
                <a:cs typeface="Arial" pitchFamily="-105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08C9543E-5205-9747-9651-834D4A4090B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172423"/>
      </p:ext>
    </p:extLst>
  </p:cSld>
  <p:clrMapOvr>
    <a:masterClrMapping/>
  </p:clrMapOvr>
  <p:transition/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F28456-B93E-5440-A8F9-7EDDF5DA455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105956"/>
      </p:ext>
    </p:extLst>
  </p:cSld>
  <p:clrMapOvr>
    <a:masterClrMapping/>
  </p:clrMapOvr>
  <p:transition/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5E74C4-6B34-3540-BD78-3BF22C79F72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280247"/>
      </p:ext>
    </p:extLst>
  </p:cSld>
  <p:clrMapOvr>
    <a:masterClrMapping/>
  </p:clrMapOvr>
  <p:transition/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3A4C24-166C-5343-9210-F74E0D4C930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7528"/>
      </p:ext>
    </p:extLst>
  </p:cSld>
  <p:clrMapOvr>
    <a:masterClrMapping/>
  </p:clrMapOvr>
  <p:transition/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3D87D2-DA19-8940-8B3B-FF8552C5B7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425083"/>
      </p:ext>
    </p:extLst>
  </p:cSld>
  <p:clrMapOvr>
    <a:masterClrMapping/>
  </p:clrMapOvr>
  <p:transition/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2AE99FD-8268-5940-A9CC-24B1D52103A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843856"/>
      </p:ext>
    </p:extLst>
  </p:cSld>
  <p:clrMapOvr>
    <a:masterClrMapping/>
  </p:clrMapOvr>
  <p:transition/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E2CAEC-1353-BA41-92DA-2E5E12ABA71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293374"/>
      </p:ext>
    </p:extLst>
  </p:cSld>
  <p:clrMapOvr>
    <a:masterClrMapping/>
  </p:clrMapOvr>
  <p:transition/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D2ADA9-1537-724E-8CE4-71E37348B15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170659"/>
      </p:ext>
    </p:extLst>
  </p:cSld>
  <p:clrMapOvr>
    <a:masterClrMapping/>
  </p:clrMapOvr>
  <p:transition/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FD07FE-2D64-9D48-9FEC-8FE722137A7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29013"/>
      </p:ext>
    </p:extLst>
  </p:cSld>
  <p:clrMapOvr>
    <a:masterClrMapping/>
  </p:clrMapOvr>
  <p:transition/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5A95C-21DE-4C43-BF97-15D8A913B2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066591"/>
      </p:ext>
    </p:extLst>
  </p:cSld>
  <p:clrMapOvr>
    <a:masterClrMapping/>
  </p:clrMapOvr>
  <p:transition/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42D8AE-8785-5A4E-95AC-C39405B3DBA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891558"/>
      </p:ext>
    </p:extLst>
  </p:cSld>
  <p:clrMapOvr>
    <a:masterClrMapping/>
  </p:clrMapOvr>
  <p:transition/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19EA279-ECCA-8F44-B787-311CA82BAEC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398652"/>
      </p:ext>
    </p:extLst>
  </p:cSld>
  <p:clrMapOvr>
    <a:masterClrMapping/>
  </p:clrMapOvr>
  <p:transition/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836127360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>
                <a:cs typeface="ＭＳ Ｐゴシック" charset="0"/>
              </a:defRPr>
            </a:lvl1pPr>
          </a:lstStyle>
          <a:p>
            <a:pPr>
              <a:defRPr/>
            </a:pPr>
            <a:fld id="{2B0615E8-B7BA-A94F-8CD8-59ABAB50F7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183417"/>
      </p:ext>
    </p:extLst>
  </p:cSld>
  <p:clrMapOvr>
    <a:masterClrMapping/>
  </p:clrMapOvr>
  <p:transition/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8E574D81-B5DE-384D-B24B-566C679AE6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91277"/>
      </p:ext>
    </p:extLst>
  </p:cSld>
  <p:clrMapOvr>
    <a:masterClrMapping/>
  </p:clrMapOvr>
  <p:transition/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F718DBD-A8C3-BF41-B930-E6F09B914F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837241"/>
      </p:ext>
    </p:extLst>
  </p:cSld>
  <p:clrMapOvr>
    <a:masterClrMapping/>
  </p:clrMapOvr>
  <p:transition/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79E6F74A-33AD-9C44-A652-5BC058E443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324541"/>
      </p:ext>
    </p:extLst>
  </p:cSld>
  <p:clrMapOvr>
    <a:masterClrMapping/>
  </p:clrMapOvr>
  <p:transition/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FE313B9-34D2-9B4F-924F-705E340D7A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846450"/>
      </p:ext>
    </p:extLst>
  </p:cSld>
  <p:clrMapOvr>
    <a:masterClrMapping/>
  </p:clrMapOvr>
  <p:transition/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272681F7-101F-CD48-BD26-A7C1DB38DD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876452"/>
      </p:ext>
    </p:extLst>
  </p:cSld>
  <p:clrMapOvr>
    <a:masterClrMapping/>
  </p:clrMapOvr>
  <p:transition/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4DA22FE8-1BF1-7945-858E-9EDF18117A7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103371"/>
      </p:ext>
    </p:extLst>
  </p:cSld>
  <p:clrMapOvr>
    <a:masterClrMapping/>
  </p:clrMapOvr>
  <p:transition/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EDECFB72-9437-4E43-B6E9-A86EC5F8479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888327"/>
      </p:ext>
    </p:extLst>
  </p:cSld>
  <p:clrMapOvr>
    <a:masterClrMapping/>
  </p:clrMapOvr>
  <p:transition/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9F1BB03A-AA9C-3441-BB02-8D748B0FE7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8918674"/>
      </p:ext>
    </p:extLst>
  </p:cSld>
  <p:clrMapOvr>
    <a:masterClrMapping/>
  </p:clrMapOvr>
  <p:transition/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F09218E9-1586-4840-9706-4250AB6924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05700"/>
      </p:ext>
    </p:extLst>
  </p:cSld>
  <p:clrMapOvr>
    <a:masterClrMapping/>
  </p:clrMapOvr>
  <p:transition/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0C7C5289-DED0-BF4F-8007-4B3A361AC9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578913"/>
      </p:ext>
    </p:extLst>
  </p:cSld>
  <p:clrMapOvr>
    <a:masterClrMapping/>
  </p:clrMapOvr>
  <p:transition/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cs typeface="ＭＳ Ｐゴシック" charset="0"/>
              </a:defRPr>
            </a:lvl1pPr>
          </a:lstStyle>
          <a:p>
            <a:pPr>
              <a:defRPr/>
            </a:pPr>
            <a:fld id="{177E2285-5DCA-104D-A461-AF822D41BD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63116"/>
      </p:ext>
    </p:extLst>
  </p:cSld>
  <p:clrMapOvr>
    <a:masterClrMapping/>
  </p:clrMapOvr>
  <p:transition/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274054"/>
      </p:ext>
    </p:extLst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077200" y="6340475"/>
            <a:ext cx="685800" cy="365125"/>
          </a:xfrm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z="2000">
                <a:solidFill>
                  <a:srgbClr val="898989"/>
                </a:solidFill>
                <a:latin typeface="Cambria Math" charset="0"/>
                <a:ea typeface="ＭＳ Ｐゴシック" charset="0"/>
                <a:cs typeface="Cambria Math" charset="0"/>
              </a:defRPr>
            </a:lvl1pPr>
          </a:lstStyle>
          <a:p>
            <a:fld id="{2F9AB1DC-1F54-3E4A-95A3-3C4F38B3828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982582"/>
      </p:ext>
    </p:extLst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0D5ABD69-D797-204B-8AF8-3D380E6914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000012"/>
      </p:ext>
    </p:extLst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D4167CB6-3B08-5F41-8B2C-916DD676D12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224948"/>
      </p:ext>
    </p:extLst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A0D681A-F5B4-9644-896C-61B2B0FDE4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78342"/>
      </p:ext>
    </p:extLst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E9EE30A7-2F09-2442-8BD0-04F2DD3C2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445172"/>
      </p:ext>
    </p:extLst>
  </p:cSld>
  <p:clrMapOvr>
    <a:masterClrMapping/>
  </p:clrMapOvr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456C5735-7F4B-8947-B422-F91141E3F4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89281"/>
      </p:ext>
    </p:extLst>
  </p:cSld>
  <p:clrMapOvr>
    <a:masterClrMapping/>
  </p:clrMapOvr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9E84826-6BA8-884D-A601-2AAB8825DB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114210"/>
      </p:ext>
    </p:extLst>
  </p:cSld>
  <p:clrMapOvr>
    <a:masterClrMapping/>
  </p:clrMapOvr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6531BACC-C330-6040-8E9C-315FB8A2D4F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493297"/>
      </p:ext>
    </p:extLst>
  </p:cSld>
  <p:clrMapOvr>
    <a:masterClrMapping/>
  </p:clrMapOvr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CA13EE9E-551C-B04A-8AEF-33C040418E3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181584"/>
      </p:ext>
    </p:extLst>
  </p:cSld>
  <p:clrMapOvr>
    <a:masterClrMapping/>
  </p:clrMapOvr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fld id="{A200974D-7775-EC48-B655-6C7A7623F5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10426"/>
      </p:ext>
    </p:extLst>
  </p:cSld>
  <p:clrMapOvr>
    <a:masterClrMapping/>
  </p:clrMapOvr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927552213"/>
      </p:ext>
    </p:extLst>
  </p:cSld>
  <p:clrMapOvr>
    <a:masterClrMapping/>
  </p:clrMapOvr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6340475"/>
            <a:ext cx="685800" cy="365125"/>
          </a:xfrm>
        </p:spPr>
        <p:txBody>
          <a:bodyPr/>
          <a:lstStyle>
            <a:lvl1pPr>
              <a:defRPr sz="2000">
                <a:latin typeface="Cambria Math" panose="02040503050406030204" pitchFamily="18" charset="0"/>
                <a:ea typeface="Cambria Math" panose="02040503050406030204" pitchFamily="18" charset="0"/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063188"/>
      </p:ext>
    </p:extLst>
  </p:cSld>
  <p:clrMapOvr>
    <a:masterClrMapping/>
  </p:clrMapOvr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03771501"/>
      </p:ext>
    </p:extLst>
  </p:cSld>
  <p:clrMapOvr>
    <a:masterClrMapping/>
  </p:clrMapOvr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4300276"/>
      </p:ext>
    </p:extLst>
  </p:cSld>
  <p:clrMapOvr>
    <a:masterClrMapping/>
  </p:clrMapOvr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83315076"/>
      </p:ext>
    </p:extLst>
  </p:cSld>
  <p:clrMapOvr>
    <a:masterClrMapping/>
  </p:clrMapOvr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925349"/>
      </p:ext>
    </p:extLst>
  </p:cSld>
  <p:clrMapOvr>
    <a:masterClrMapping/>
  </p:clrMapOvr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76732914"/>
      </p:ext>
    </p:extLst>
  </p:cSld>
  <p:clrMapOvr>
    <a:masterClrMapping/>
  </p:clrMapOvr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4499182"/>
      </p:ext>
    </p:extLst>
  </p:cSld>
  <p:clrMapOvr>
    <a:masterClrMapping/>
  </p:clrMapOvr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6171706"/>
      </p:ext>
    </p:extLst>
  </p:cSld>
  <p:clrMapOvr>
    <a:masterClrMapping/>
  </p:clrMapOvr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0155076"/>
      </p:ext>
    </p:extLst>
  </p:cSld>
  <p:clrMapOvr>
    <a:masterClrMapping/>
  </p:clrMapOvr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38621185"/>
      </p:ext>
    </p:extLst>
  </p:cSld>
  <p:clrMapOvr>
    <a:masterClrMapping/>
  </p:clrMapOvr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028776"/>
      </p:ext>
    </p:extLst>
  </p:cSld>
  <p:clrMapOvr>
    <a:masterClrMapping/>
  </p:clrMapOvr>
  <p:transition/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938196"/>
      </p:ext>
    </p:extLst>
  </p:cSld>
  <p:clrMapOvr>
    <a:masterClrMapping/>
  </p:clrMapOvr>
  <p:transition/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0864220"/>
      </p:ext>
    </p:extLst>
  </p:cSld>
  <p:clrMapOvr>
    <a:masterClrMapping/>
  </p:clrMapOvr>
  <p:transition/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8023253"/>
      </p:ext>
    </p:extLst>
  </p:cSld>
  <p:clrMapOvr>
    <a:masterClrMapping/>
  </p:clrMapOvr>
  <p:transition/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2067"/>
      </p:ext>
    </p:extLst>
  </p:cSld>
  <p:clrMapOvr>
    <a:masterClrMapping/>
  </p:clrMapOvr>
  <p:transition/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0201886"/>
      </p:ext>
    </p:extLst>
  </p:cSld>
  <p:clrMapOvr>
    <a:masterClrMapping/>
  </p:clrMapOvr>
  <p:transition/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1962001"/>
      </p:ext>
    </p:extLst>
  </p:cSld>
  <p:clrMapOvr>
    <a:masterClrMapping/>
  </p:clrMapOvr>
  <p:transition/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6775537"/>
      </p:ext>
    </p:extLst>
  </p:cSld>
  <p:clrMapOvr>
    <a:masterClrMapping/>
  </p:clrMapOvr>
  <p:transition/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266439"/>
      </p:ext>
    </p:extLst>
  </p:cSld>
  <p:clrMapOvr>
    <a:masterClrMapping/>
  </p:clrMapOvr>
  <p:transition/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401011"/>
      </p:ext>
    </p:extLst>
  </p:cSld>
  <p:clrMapOvr>
    <a:masterClrMapping/>
  </p:clrMapOvr>
  <p:transition/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8227672"/>
      </p:ext>
    </p:extLst>
  </p:cSld>
  <p:clrMapOvr>
    <a:masterClrMapping/>
  </p:clrMapOvr>
  <p:transition/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378814"/>
      </p:ext>
    </p:extLst>
  </p:cSld>
  <p:clrMapOvr>
    <a:masterClrMapping/>
  </p:clrMapOvr>
  <p:transition/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092366"/>
      </p:ext>
    </p:extLst>
  </p:cSld>
  <p:clrMapOvr>
    <a:masterClrMapping/>
  </p:clrMapOvr>
  <p:transition/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0123714"/>
      </p:ext>
    </p:extLst>
  </p:cSld>
  <p:clrMapOvr>
    <a:masterClrMapping/>
  </p:clrMapOvr>
  <p:transition/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233623"/>
      </p:ext>
    </p:extLst>
  </p:cSld>
  <p:clrMapOvr>
    <a:masterClrMapping/>
  </p:clrMapOvr>
  <p:transition/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50464"/>
      </p:ext>
    </p:extLst>
  </p:cSld>
  <p:clrMapOvr>
    <a:masterClrMapping/>
  </p:clrMapOvr>
  <p:transition/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068539"/>
      </p:ext>
    </p:extLst>
  </p:cSld>
  <p:clrMapOvr>
    <a:masterClrMapping/>
  </p:clrMapOvr>
  <p:transition/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43964"/>
      </p:ext>
    </p:extLst>
  </p:cSld>
  <p:clrMapOvr>
    <a:masterClrMapping/>
  </p:clrMapOvr>
  <p:transition/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6819"/>
      </p:ext>
    </p:extLst>
  </p:cSld>
  <p:clrMapOvr>
    <a:masterClrMapping/>
  </p:clrMapOvr>
  <p:transition/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250821"/>
      </p:ext>
    </p:extLst>
  </p:cSld>
  <p:clrMapOvr>
    <a:masterClrMapping/>
  </p:clrMapOvr>
  <p:transition/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8933696"/>
      </p:ext>
    </p:extLst>
  </p:cSld>
  <p:clrMapOvr>
    <a:masterClrMapping/>
  </p:clrMapOvr>
  <p:transition/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616537"/>
      </p:ext>
    </p:extLst>
  </p:cSld>
  <p:clrMapOvr>
    <a:masterClrMapping/>
  </p:clrMapOvr>
  <p:transition/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33"/>
            <a:ext cx="7772400" cy="1470025"/>
          </a:xfrm>
        </p:spPr>
        <p:txBody>
          <a:bodyPr lIns="91440"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20D214A-2AFC-4BE3-89FE-6518807E148F}" type="datetime1">
              <a:rPr lang="en-US" smtClean="0"/>
              <a:t>10/16/20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0573823"/>
      </p:ext>
    </p:extLst>
  </p:cSld>
  <p:clrMapOvr>
    <a:masterClrMapping/>
  </p:clrMapOvr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9021861-6BD7-4EE9-A68B-37E75913A333}" type="datetime1">
              <a:rPr lang="en-US" smtClean="0"/>
              <a:t>10/16/20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365811"/>
      </p:ext>
    </p:extLst>
  </p:cSld>
  <p:clrMapOvr>
    <a:masterClrMapping/>
  </p:clrMapOvr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8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94271-EC2C-4AA4-B1D8-6325DBCD6885}" type="datetime1">
              <a:rPr lang="en-US" smtClean="0"/>
              <a:t>10/16/20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054652"/>
      </p:ext>
    </p:extLst>
  </p:cSld>
  <p:clrMapOvr>
    <a:masterClrMapping/>
  </p:clrMapOvr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26C81D6-5C0A-4888-8AA2-94A703B72A86}" type="datetime1">
              <a:rPr lang="en-US" smtClean="0"/>
              <a:t>10/16/20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073920"/>
      </p:ext>
    </p:extLst>
  </p:cSld>
  <p:clrMapOvr>
    <a:masterClrMapping/>
  </p:clrMapOvr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9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9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5C6A7242-E7F0-452E-9AAD-6A266A1C3304}" type="datetime1">
              <a:rPr lang="en-US" smtClean="0"/>
              <a:t>10/16/20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46106"/>
      </p:ext>
    </p:extLst>
  </p:cSld>
  <p:clrMapOvr>
    <a:masterClrMapping/>
  </p:clrMapOvr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E4A2E865-F686-4BA8-A1F8-7363E1251590}" type="datetime1">
              <a:rPr lang="en-US" smtClean="0"/>
              <a:t>10/16/20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593021"/>
      </p:ext>
    </p:extLst>
  </p:cSld>
  <p:clrMapOvr>
    <a:masterClrMapping/>
  </p:clrMapOvr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13858B6D-F0A8-4A5A-A21C-F2DDFAEE91CA}" type="datetime1">
              <a:rPr lang="en-US" smtClean="0"/>
              <a:t>10/16/20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133993"/>
      </p:ext>
    </p:extLst>
  </p:cSld>
  <p:clrMapOvr>
    <a:masterClrMapping/>
  </p:clrMapOvr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8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4BE59F63-4AED-4D19-AEDC-2344A5DC207C}" type="datetime1">
              <a:rPr lang="en-US" smtClean="0"/>
              <a:t>10/16/20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497106"/>
      </p:ext>
    </p:extLst>
  </p:cSld>
  <p:clrMapOvr>
    <a:masterClrMapping/>
  </p:clrMapOvr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CE2DF23D-22DE-41A0-9045-8939205C2A67}" type="datetime1">
              <a:rPr lang="en-US" smtClean="0"/>
              <a:t>10/16/20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784441"/>
      </p:ext>
    </p:extLst>
  </p:cSld>
  <p:clrMapOvr>
    <a:masterClrMapping/>
  </p:clrMapOvr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206B5BB5-C062-4C16-8C4E-0D7EE65EA5A7}" type="datetime1">
              <a:rPr lang="en-US" smtClean="0"/>
              <a:t>10/16/20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200939"/>
      </p:ext>
    </p:extLst>
  </p:cSld>
  <p:clrMapOvr>
    <a:masterClrMapping/>
  </p:clrMapOvr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6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6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8"/>
            <a:ext cx="2133600" cy="365125"/>
          </a:xfrm>
          <a:prstGeom prst="rect">
            <a:avLst/>
          </a:prstGeom>
        </p:spPr>
        <p:txBody>
          <a:bodyPr/>
          <a:lstStyle/>
          <a:p>
            <a:fld id="{93CCC17E-136C-4D5B-9C83-1E9F6F691804}" type="datetime1">
              <a:rPr lang="en-US" smtClean="0"/>
              <a:t>10/16/20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534909"/>
      </p:ext>
    </p:extLst>
  </p:cSld>
  <p:clrMapOvr>
    <a:masterClrMapping/>
  </p:clrMapOvr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>
            <a:extLst>
              <a:ext uri="{FF2B5EF4-FFF2-40B4-BE49-F238E27FC236}">
                <a16:creationId xmlns:a16="http://schemas.microsoft.com/office/drawing/2014/main" id="{462FBF8B-1B57-4345-A412-26C898038F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521B5BD7-E1B3-5549-ADAD-EBF624ABD220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8A3E3BE0-6F4C-EE49-930B-4C7E50002D35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87A529E-925D-CC42-8E11-BD09D617C8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7F6B20E7-2349-A240-AEF1-B077BEFF5A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48962F69-29EA-EF4F-A393-7E311FC860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45E95570-DA39-F141-AE29-B5CC06CFAD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94991389"/>
      </p:ext>
    </p:extLst>
  </p:cSld>
  <p:clrMapOvr>
    <a:masterClrMapping/>
  </p:clrMapOvr>
  <p:transition/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7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CA137F13-A19C-2F4C-8605-C50C2FFE424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C67E535D-E190-534E-B01E-09CEBF94C78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33DEF2-5E81-7E47-944D-090D2E493A0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1419546"/>
      </p:ext>
    </p:extLst>
  </p:cSld>
  <p:clrMapOvr>
    <a:masterClrMapping/>
  </p:clrMapOvr>
  <p:transition/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3F508A75-4FA2-284E-92A5-EE6004FA2A5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F04B3877-2D08-134E-83A9-572258ABF99D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BAE1F-D474-9849-9781-EEDD1BA30A1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11509010"/>
      </p:ext>
    </p:extLst>
  </p:cSld>
  <p:clrMapOvr>
    <a:masterClrMapping/>
  </p:clrMapOvr>
  <p:transition/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47C0A4D-4136-B946-9E26-FF70EC63A31B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D36C3EC-80E2-2C41-AACB-84CF68CDBD2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095D8-4691-9D43-8E34-B5C23B5A03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0858916"/>
      </p:ext>
    </p:extLst>
  </p:cSld>
  <p:clrMapOvr>
    <a:masterClrMapping/>
  </p:clrMapOvr>
  <p:transition/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C9102F1D-8EF1-0146-A32E-58BC8A8E6604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633DBDF-AAB5-A848-A74F-CBF46DC8F52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DF7FB3-8FFD-0C4B-9EB2-84D6B1F805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05588879"/>
      </p:ext>
    </p:extLst>
  </p:cSld>
  <p:clrMapOvr>
    <a:masterClrMapping/>
  </p:clrMapOvr>
  <p:transition/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1C83351D-CA0E-B34E-9628-2F0C1062674D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6FA8A76B-2F56-B846-9D17-54853E7D88A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3E2ED-1360-604A-B945-C9BD053707F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40863020"/>
      </p:ext>
    </p:extLst>
  </p:cSld>
  <p:clrMapOvr>
    <a:masterClrMapping/>
  </p:clrMapOvr>
  <p:transition/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2E18B49C-500D-404D-B4FE-2EBEDED3ADA7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51AB18CF-DB5E-B141-8BA1-6B4E862DBC8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F52C180-6783-C546-AB46-1012802EB4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3867207"/>
      </p:ext>
    </p:extLst>
  </p:cSld>
  <p:clrMapOvr>
    <a:masterClrMapping/>
  </p:clrMapOvr>
  <p:transition/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DE1EAC56-327B-3443-A799-AC6DD28C3A5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7E5D2ED9-4126-584D-988B-8DB07329021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092A9A-7FF1-9E49-9871-19A63BAF05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1310228"/>
      </p:ext>
    </p:extLst>
  </p:cSld>
  <p:clrMapOvr>
    <a:masterClrMapping/>
  </p:clrMapOvr>
  <p:transition/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95342251-C8A8-7343-8449-0F21912C8C4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D1B9E1E4-4537-134C-BA7A-F1E7FB81ED3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A11A46-3CDE-BC4B-8F3F-1D1B175BE6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0759217"/>
      </p:ext>
    </p:extLst>
  </p:cSld>
  <p:clrMapOvr>
    <a:masterClrMapping/>
  </p:clrMapOvr>
  <p:transition/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6965FC34-8036-0A4A-B4E8-D9257FD20D7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022D4068-7CBB-B54C-AD2A-3510E6598BD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DE63A2-A7CF-5F4E-B16C-76AF7311F1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61571163"/>
      </p:ext>
    </p:extLst>
  </p:cSld>
  <p:clrMapOvr>
    <a:masterClrMapping/>
  </p:clrMapOvr>
  <p:transition/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98F655C6-405B-4D4A-9349-5ECB32C7AFE0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BBF2168C-C05E-084C-8C06-4A70466A397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0DFA4D-5A52-A04F-92E1-CDB0ADCB3D9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2285690"/>
      </p:ext>
    </p:extLst>
  </p:cSld>
  <p:clrMapOvr>
    <a:masterClrMapping/>
  </p:clrMapOvr>
  <p:transition/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2ADA4782-B262-CA44-92E1-C1D43E20D996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D917CCE-1ABC-7642-9B91-D44A3BD294FF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D2908-5AC9-B64A-AFEA-57618F98B93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7897990"/>
      </p:ext>
    </p:extLst>
  </p:cSld>
  <p:clrMapOvr>
    <a:masterClrMapping/>
  </p:clrMapOvr>
  <p:transition/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safari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411913"/>
            <a:ext cx="1025525" cy="29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CE054-F1E5-374D-A24E-887477C0532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477888"/>
      </p:ext>
    </p:extLst>
  </p:cSld>
  <p:clrMapOvr>
    <a:masterClrMapping/>
  </p:clrMapOvr>
  <p:transition/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92004D-7284-C244-B275-AB956C66515A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0492159"/>
      </p:ext>
    </p:extLst>
  </p:cSld>
  <p:clrMapOvr>
    <a:masterClrMapping/>
  </p:clrMapOvr>
  <p:transition/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9817D1-13B0-D341-B1C4-34616D3933B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237272"/>
      </p:ext>
    </p:extLst>
  </p:cSld>
  <p:clrMapOvr>
    <a:masterClrMapping/>
  </p:clrMapOvr>
  <p:transition/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067096-FD7F-A949-B565-8298951E6B8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284041"/>
      </p:ext>
    </p:extLst>
  </p:cSld>
  <p:clrMapOvr>
    <a:masterClrMapping/>
  </p:clrMapOvr>
  <p:transition/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1077C3-3C60-8640-A1DD-3718D4D0D74D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999570"/>
      </p:ext>
    </p:extLst>
  </p:cSld>
  <p:clrMapOvr>
    <a:masterClrMapping/>
  </p:clrMapOvr>
  <p:transition/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D41FDD-73B6-EC4A-BB35-BA0C8CCC36C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488895"/>
      </p:ext>
    </p:extLst>
  </p:cSld>
  <p:clrMapOvr>
    <a:masterClrMapping/>
  </p:clrMapOvr>
  <p:transition/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8D2B92-4EF8-0940-9F90-1D39CCADBD7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378790"/>
      </p:ext>
    </p:extLst>
  </p:cSld>
  <p:clrMapOvr>
    <a:masterClrMapping/>
  </p:clrMapOvr>
  <p:transition/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24B1A2-EC3E-4448-972E-E198354A3E4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518386"/>
      </p:ext>
    </p:extLst>
  </p:cSld>
  <p:clrMapOvr>
    <a:masterClrMapping/>
  </p:clrMapOvr>
  <p:transition/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5B71B7-33A4-004A-B24D-5E8A20C1D7A0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1871690"/>
      </p:ext>
    </p:extLst>
  </p:cSld>
  <p:clrMapOvr>
    <a:masterClrMapping/>
  </p:clrMapOvr>
  <p:transition/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5EE445-AD48-2049-A03E-4C865681EA4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2406048"/>
      </p:ext>
    </p:extLst>
  </p:cSld>
  <p:clrMapOvr>
    <a:masterClrMapping/>
  </p:clrMapOvr>
  <p:transition/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F8603A9-60B6-0741-B15F-17172804C1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424949"/>
      </p:ext>
    </p:extLst>
  </p:cSld>
  <p:clrMapOvr>
    <a:masterClrMapping/>
  </p:clrMapOvr>
  <p:transition/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28600" y="1371600"/>
            <a:ext cx="86106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66D58A-9B40-E846-A790-9B6CD5A58598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1931443"/>
      </p:ext>
    </p:extLst>
  </p:cSld>
  <p:clrMapOvr>
    <a:masterClrMapping/>
  </p:clrMapOvr>
  <p:transition/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8">
            <a:extLst>
              <a:ext uri="{FF2B5EF4-FFF2-40B4-BE49-F238E27FC236}">
                <a16:creationId xmlns:a16="http://schemas.microsoft.com/office/drawing/2014/main" id="{BFE31D43-EC5B-6D46-A530-1916B594C6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1000 h 1000"/>
              <a:gd name="T2" fmla="*/ 0 w 1000"/>
              <a:gd name="T3" fmla="*/ 0 h 1000"/>
              <a:gd name="T4" fmla="*/ 1000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Line 8">
            <a:extLst>
              <a:ext uri="{FF2B5EF4-FFF2-40B4-BE49-F238E27FC236}">
                <a16:creationId xmlns:a16="http://schemas.microsoft.com/office/drawing/2014/main" id="{304EBC71-D16D-724D-8FF7-5920CE91F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Line 10">
            <a:extLst>
              <a:ext uri="{FF2B5EF4-FFF2-40B4-BE49-F238E27FC236}">
                <a16:creationId xmlns:a16="http://schemas.microsoft.com/office/drawing/2014/main" id="{431F904C-B97A-1B40-97B6-244339C6A54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56A2509-CE15-344E-9C31-67809FF8451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2F90F15-1656-CF4B-B08C-66AC690C17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93B4E89-D562-7E4F-BB45-A01C7EC4AB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C34B0B5A-1369-1B4C-A177-0670EE0E6C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8624552"/>
      </p:ext>
    </p:extLst>
  </p:cSld>
  <p:clrMapOvr>
    <a:masterClrMapping/>
  </p:clrMapOvr>
  <p:transition/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B1B42054-1F18-0A4A-82EF-3E762143C83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458C081-6DD2-3045-A7E4-50E3512BAA62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1B7751-9870-6541-9957-819C77D790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3661869"/>
      </p:ext>
    </p:extLst>
  </p:cSld>
  <p:clrMapOvr>
    <a:masterClrMapping/>
  </p:clrMapOvr>
  <p:transition/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DE0E3C2E-96A6-FB43-B805-C61B23E80B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13DFB309-12FC-2F47-BBD2-4E0C7376A6F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232ED1-E350-194C-A5F8-DA2CB935CEB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8791531"/>
      </p:ext>
    </p:extLst>
  </p:cSld>
  <p:clrMapOvr>
    <a:masterClrMapping/>
  </p:clrMapOvr>
  <p:transition/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3385DE8B-6034-3746-9197-6658D810BE0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3FC526EA-9A29-A34A-B0B2-82EA117C70F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AC7EB3-2E17-8845-AA6D-9C7858451E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8129421"/>
      </p:ext>
    </p:extLst>
  </p:cSld>
  <p:clrMapOvr>
    <a:masterClrMapping/>
  </p:clrMapOvr>
  <p:transition/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>
            <a:extLst>
              <a:ext uri="{FF2B5EF4-FFF2-40B4-BE49-F238E27FC236}">
                <a16:creationId xmlns:a16="http://schemas.microsoft.com/office/drawing/2014/main" id="{3ACDC270-D2B4-6A4B-AD98-0613A7B55F6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>
            <a:extLst>
              <a:ext uri="{FF2B5EF4-FFF2-40B4-BE49-F238E27FC236}">
                <a16:creationId xmlns:a16="http://schemas.microsoft.com/office/drawing/2014/main" id="{9DAA2111-1F33-2644-BF78-4784F3B96198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DFD554C-E1DE-8C47-A68D-183AFE8B58E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206029"/>
      </p:ext>
    </p:extLst>
  </p:cSld>
  <p:clrMapOvr>
    <a:masterClrMapping/>
  </p:clrMapOvr>
  <p:transition/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>
            <a:extLst>
              <a:ext uri="{FF2B5EF4-FFF2-40B4-BE49-F238E27FC236}">
                <a16:creationId xmlns:a16="http://schemas.microsoft.com/office/drawing/2014/main" id="{1F9908E9-A2C6-B34C-8842-33CF846DFFD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>
            <a:extLst>
              <a:ext uri="{FF2B5EF4-FFF2-40B4-BE49-F238E27FC236}">
                <a16:creationId xmlns:a16="http://schemas.microsoft.com/office/drawing/2014/main" id="{80718952-370A-A047-8291-0486A2990A1A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145946-A8EE-1A41-9869-62BE7D0E15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1320304"/>
      </p:ext>
    </p:extLst>
  </p:cSld>
  <p:clrMapOvr>
    <a:masterClrMapping/>
  </p:clrMapOvr>
  <p:transition/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>
            <a:extLst>
              <a:ext uri="{FF2B5EF4-FFF2-40B4-BE49-F238E27FC236}">
                <a16:creationId xmlns:a16="http://schemas.microsoft.com/office/drawing/2014/main" id="{9FEDB721-8859-1649-86FB-2767DD6B038E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>
            <a:extLst>
              <a:ext uri="{FF2B5EF4-FFF2-40B4-BE49-F238E27FC236}">
                <a16:creationId xmlns:a16="http://schemas.microsoft.com/office/drawing/2014/main" id="{B290A787-BD8B-BD42-8B60-D4F3E73EA9E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A283E-B809-0342-9EFE-028DE854B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622871"/>
      </p:ext>
    </p:extLst>
  </p:cSld>
  <p:clrMapOvr>
    <a:masterClrMapping/>
  </p:clrMapOvr>
  <p:transition/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B3021525-85F5-B24E-AF3E-0169838E83C9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CD1A8B58-5C95-AF42-8BD5-0FDDD0EDC291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F1834-4868-1043-849C-11CD7DE4AF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12179866"/>
      </p:ext>
    </p:extLst>
  </p:cSld>
  <p:clrMapOvr>
    <a:masterClrMapping/>
  </p:clrMapOvr>
  <p:transition/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>
            <a:extLst>
              <a:ext uri="{FF2B5EF4-FFF2-40B4-BE49-F238E27FC236}">
                <a16:creationId xmlns:a16="http://schemas.microsoft.com/office/drawing/2014/main" id="{4D4FE086-EE0E-7B43-9DFC-0BEE36476FF5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>
            <a:extLst>
              <a:ext uri="{FF2B5EF4-FFF2-40B4-BE49-F238E27FC236}">
                <a16:creationId xmlns:a16="http://schemas.microsoft.com/office/drawing/2014/main" id="{88F36788-68DC-164B-AE50-3C2B39BD2BCC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BBDB7A-3F9F-B341-87C1-54F26857E4C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797155"/>
      </p:ext>
    </p:extLst>
  </p:cSld>
  <p:clrMapOvr>
    <a:masterClrMapping/>
  </p:clrMapOvr>
  <p:transition/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033BC8EB-C4E9-B141-BF61-08194D340BDF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6395A34B-8708-3644-A2A2-C3E8EEF0BD33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1673D-4614-9447-AEB8-918A4FBDE1D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4037131"/>
      </p:ext>
    </p:extLst>
  </p:cSld>
  <p:clrMapOvr>
    <a:masterClrMapping/>
  </p:clrMapOvr>
  <p:transition/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>
            <a:extLst>
              <a:ext uri="{FF2B5EF4-FFF2-40B4-BE49-F238E27FC236}">
                <a16:creationId xmlns:a16="http://schemas.microsoft.com/office/drawing/2014/main" id="{4936AEB2-51F1-B24D-B1B9-C2A61C7E51AA}"/>
              </a:ext>
            </a:extLst>
          </p:cNvPr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>
            <a:extLst>
              <a:ext uri="{FF2B5EF4-FFF2-40B4-BE49-F238E27FC236}">
                <a16:creationId xmlns:a16="http://schemas.microsoft.com/office/drawing/2014/main" id="{964A55A6-B73F-C84D-8DCE-4D96A89EBE26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1AAD42C-D65E-7341-AB0E-6CCDEBF2AA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0405896"/>
      </p:ext>
    </p:extLst>
  </p:cSld>
  <p:clrMapOvr>
    <a:masterClrMapping/>
  </p:clrMapOvr>
  <p:transition/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1567153"/>
      </p:ext>
    </p:extLst>
  </p:cSld>
  <p:clrMapOvr>
    <a:masterClrMapping/>
  </p:clrMapOvr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991" y="73725"/>
            <a:ext cx="8987623" cy="740193"/>
          </a:xfrm>
          <a:prstGeom prst="rect">
            <a:avLst/>
          </a:prstGeom>
        </p:spPr>
        <p:txBody>
          <a:bodyPr/>
          <a:lstStyle>
            <a:lvl1pPr>
              <a:defRPr sz="4800">
                <a:latin typeface="Cambria" panose="020405030504060302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991" y="911225"/>
            <a:ext cx="8987623" cy="5318753"/>
          </a:xfrm>
          <a:prstGeom prst="rect">
            <a:avLst/>
          </a:prstGeom>
        </p:spPr>
        <p:txBody>
          <a:bodyPr/>
          <a:lstStyle>
            <a:lvl1pPr>
              <a:defRPr sz="3600">
                <a:latin typeface="Cambria" panose="02040503050406030204" pitchFamily="18" charset="0"/>
              </a:defRPr>
            </a:lvl1pPr>
            <a:lvl2pPr marL="685783" indent="-228594">
              <a:buFont typeface="Cambria" panose="02040503050406030204" pitchFamily="18" charset="0"/>
              <a:buChar char="-"/>
              <a:defRPr sz="2800">
                <a:latin typeface="Cambria" panose="02040503050406030204" pitchFamily="18" charset="0"/>
              </a:defRPr>
            </a:lvl2pPr>
            <a:lvl3pPr>
              <a:defRPr sz="2400">
                <a:latin typeface="Cambria" panose="02040503050406030204" pitchFamily="18" charset="0"/>
              </a:defRPr>
            </a:lvl3pPr>
            <a:lvl4pPr>
              <a:defRPr sz="2400">
                <a:latin typeface="Cambria" panose="02040503050406030204" pitchFamily="18" charset="0"/>
              </a:defRPr>
            </a:lvl4pPr>
            <a:lvl5pPr>
              <a:defRPr sz="2400"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89560" y="6413144"/>
            <a:ext cx="1080120" cy="312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18284"/>
      </p:ext>
    </p:extLst>
  </p:cSld>
  <p:clrMapOvr>
    <a:masterClrMapping/>
  </p:clrMapOvr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1_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436807956"/>
      </p:ext>
    </p:extLst>
  </p:cSld>
  <p:clrMapOvr>
    <a:masterClrMapping/>
  </p:clrMapOvr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189" lvl="0" indent="-342891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377" lvl="1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566" lvl="2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754" lvl="3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5943" lvl="4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131" lvl="5" indent="-317492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320" lvl="6" indent="-317492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509" lvl="7" indent="-317492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697" lvl="8" indent="-317492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9" y="6217623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57381211"/>
      </p:ext>
    </p:extLst>
  </p:cSld>
  <p:clrMapOvr>
    <a:masterClrMapping/>
  </p:clrMapOvr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32072435"/>
      </p:ext>
    </p:extLst>
  </p:cSld>
  <p:clrMapOvr>
    <a:masterClrMapping/>
  </p:clrMapOvr>
  <p:transition/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4334015"/>
      </p:ext>
    </p:extLst>
  </p:cSld>
  <p:clrMapOvr>
    <a:masterClrMapping/>
  </p:clrMapOvr>
  <p:transition/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4020826"/>
      </p:ext>
    </p:extLst>
  </p:cSld>
  <p:clrMapOvr>
    <a:masterClrMapping/>
  </p:clrMapOvr>
  <p:transition/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5357519"/>
      </p:ext>
    </p:extLst>
  </p:cSld>
  <p:clrMapOvr>
    <a:masterClrMapping/>
  </p:clrMapOvr>
  <p:transition/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6107916"/>
      </p:ext>
    </p:extLst>
  </p:cSld>
  <p:clrMapOvr>
    <a:masterClrMapping/>
  </p:clrMapOvr>
  <p:transition/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1556383"/>
      </p:ext>
    </p:extLst>
  </p:cSld>
  <p:clrMapOvr>
    <a:masterClrMapping/>
  </p:clrMapOvr>
  <p:transition/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8416756"/>
      </p:ext>
    </p:extLst>
  </p:cSld>
  <p:clrMapOvr>
    <a:masterClrMapping/>
  </p:clrMapOvr>
  <p:transition/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30504271"/>
      </p:ext>
    </p:extLst>
  </p:cSld>
  <p:clrMapOvr>
    <a:masterClrMapping/>
  </p:clrMapOvr>
  <p:transition/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1300781"/>
      </p:ext>
    </p:extLst>
  </p:cSld>
  <p:clrMapOvr>
    <a:masterClrMapping/>
  </p:clrMapOvr>
  <p:transition/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4236108"/>
      </p:ext>
    </p:extLst>
  </p:cSld>
  <p:clrMapOvr>
    <a:masterClrMapping/>
  </p:clrMapOvr>
  <p:transition/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Juan Gómez Luna. NTNU Gjøvik, 16/August/2016</a:t>
            </a: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08296483"/>
      </p:ext>
    </p:extLst>
  </p:cSld>
  <p:clrMapOvr>
    <a:masterClrMapping/>
  </p:clrMapOvr>
  <p:transition/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pitchFamily="-106" charset="0"/>
                <a:ea typeface="Arial" pitchFamily="-106" charset="0"/>
                <a:cs typeface="Arial" pitchFamily="-106" charset="0"/>
              </a:defRPr>
            </a:lvl1pPr>
          </a:lstStyle>
          <a:p>
            <a:pPr eaLnBrk="1" hangingPunct="1"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pPr>
              <a:defRPr/>
            </a:pPr>
            <a:fld id="{7A08EACC-8CBF-5A41-8FD1-0ADD9A6E61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684730"/>
      </p:ext>
    </p:extLst>
  </p:cSld>
  <p:clrMapOvr>
    <a:masterClrMapping/>
  </p:clrMapOvr>
  <p:transition/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95AFC4-B67F-BC48-882B-8F3B146410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79088"/>
      </p:ext>
    </p:extLst>
  </p:cSld>
  <p:clrMapOvr>
    <a:masterClrMapping/>
  </p:clrMapOvr>
  <p:transition/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8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605ADE-6E00-1045-8F07-42D08E36EF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8872302"/>
      </p:ext>
    </p:extLst>
  </p:cSld>
  <p:clrMapOvr>
    <a:masterClrMapping/>
  </p:clrMapOvr>
  <p:transition/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E20E1A-63D1-9042-BE64-E6D77CA223C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4178494"/>
      </p:ext>
    </p:extLst>
  </p:cSld>
  <p:clrMapOvr>
    <a:masterClrMapping/>
  </p:clrMapOvr>
  <p:transition/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3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3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1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1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9CE9EA-6A87-A74E-8999-D522750AE4F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454478"/>
      </p:ext>
    </p:extLst>
  </p:cSld>
  <p:clrMapOvr>
    <a:masterClrMapping/>
  </p:clrMapOvr>
  <p:transition/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B19C08-DC79-A243-8132-5D8141635E4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878212"/>
      </p:ext>
    </p:extLst>
  </p:cSld>
  <p:clrMapOvr>
    <a:masterClrMapping/>
  </p:clrMapOvr>
  <p:transition/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8B06AB-FCA2-444B-B377-4DCE2DDA61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824040"/>
      </p:ext>
    </p:extLst>
  </p:cSld>
  <p:clrMapOvr>
    <a:masterClrMapping/>
  </p:clrMapOvr>
  <p:transition/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6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5" y="273055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6" y="1435105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52F9B4-FA90-5240-B648-E2D01A3C9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685306"/>
      </p:ext>
    </p:extLst>
  </p:cSld>
  <p:clrMapOvr>
    <a:masterClrMapping/>
  </p:clrMapOvr>
  <p:transition/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DFDB1-BFE0-744A-994F-30B5CFD210A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595722"/>
      </p:ext>
    </p:extLst>
  </p:cSld>
  <p:clrMapOvr>
    <a:masterClrMapping/>
  </p:clrMapOvr>
  <p:transition/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316A19-9990-D640-B1D8-2C318F01C3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309601"/>
      </p:ext>
    </p:extLst>
  </p:cSld>
  <p:clrMapOvr>
    <a:masterClrMapping/>
  </p:clrMapOvr>
  <p:transition/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49" y="152400"/>
            <a:ext cx="2152651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6" y="152400"/>
            <a:ext cx="6305551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C9D8FC-307F-634F-81A0-60FAC0836A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225924"/>
      </p:ext>
    </p:extLst>
  </p:cSld>
  <p:clrMapOvr>
    <a:masterClrMapping/>
  </p:clrMapOvr>
  <p:transition/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3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3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D04884-23F1-204A-AF38-4A3015EE91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317223"/>
      </p:ext>
    </p:extLst>
  </p:cSld>
  <p:clrMapOvr>
    <a:masterClrMapping/>
  </p:clrMapOvr>
  <p:transition/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35600541"/>
      </p:ext>
    </p:extLst>
  </p:cSld>
  <p:clrMapOvr>
    <a:masterClrMapping/>
  </p:clrMapOvr>
  <p:transition/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7786946"/>
      </p:ext>
    </p:extLst>
  </p:cSld>
  <p:clrMapOvr>
    <a:masterClrMapping/>
  </p:clrMapOvr>
  <p:transition/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81283950"/>
      </p:ext>
    </p:extLst>
  </p:cSld>
  <p:clrMapOvr>
    <a:masterClrMapping/>
  </p:clrMapOvr>
  <p:transition/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4181758"/>
      </p:ext>
    </p:extLst>
  </p:cSld>
  <p:clrMapOvr>
    <a:masterClrMapping/>
  </p:clrMapOvr>
  <p:transition/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35054997"/>
      </p:ext>
    </p:extLst>
  </p:cSld>
  <p:clrMapOvr>
    <a:masterClrMapping/>
  </p:clrMapOvr>
  <p:transition/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8988802"/>
      </p:ext>
    </p:extLst>
  </p:cSld>
  <p:clrMapOvr>
    <a:masterClrMapping/>
  </p:clrMapOvr>
  <p:transition/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9522802"/>
      </p:ext>
    </p:extLst>
  </p:cSld>
  <p:clrMapOvr>
    <a:masterClrMapping/>
  </p:clrMapOvr>
  <p:transition/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3466814"/>
      </p:ext>
    </p:extLst>
  </p:cSld>
  <p:clrMapOvr>
    <a:masterClrMapping/>
  </p:clrMapOvr>
  <p:transition/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60397997"/>
      </p:ext>
    </p:extLst>
  </p:cSld>
  <p:clrMapOvr>
    <a:masterClrMapping/>
  </p:clrMapOvr>
  <p:transition/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361113"/>
      </p:ext>
    </p:extLst>
  </p:cSld>
  <p:clrMapOvr>
    <a:masterClrMapping/>
  </p:clrMapOvr>
  <p:transition/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15743132"/>
      </p:ext>
    </p:extLst>
  </p:cSld>
  <p:clrMapOvr>
    <a:masterClrMapping/>
  </p:clrMapOvr>
  <p:transition/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98045606"/>
      </p:ext>
    </p:extLst>
  </p:cSld>
  <p:clrMapOvr>
    <a:masterClrMapping/>
  </p:clrMapOvr>
  <p:transition/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7471299"/>
      </p:ext>
    </p:extLst>
  </p:cSld>
  <p:clrMapOvr>
    <a:masterClrMapping/>
  </p:clrMapOvr>
  <p:transition/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707563"/>
      </p:ext>
    </p:extLst>
  </p:cSld>
  <p:clrMapOvr>
    <a:masterClrMapping/>
  </p:clrMapOvr>
  <p:transition/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62937942"/>
      </p:ext>
    </p:extLst>
  </p:cSld>
  <p:clrMapOvr>
    <a:masterClrMapping/>
  </p:clrMapOvr>
  <p:transition/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207372"/>
      </p:ext>
    </p:extLst>
  </p:cSld>
  <p:clrMapOvr>
    <a:masterClrMapping/>
  </p:clrMapOvr>
  <p:transition/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7106533"/>
      </p:ext>
    </p:extLst>
  </p:cSld>
  <p:clrMapOvr>
    <a:masterClrMapping/>
  </p:clrMapOvr>
  <p:transition/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5566866"/>
      </p:ext>
    </p:extLst>
  </p:cSld>
  <p:clrMapOvr>
    <a:masterClrMapping/>
  </p:clrMapOvr>
  <p:transition/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90961193"/>
      </p:ext>
    </p:extLst>
  </p:cSld>
  <p:clrMapOvr>
    <a:masterClrMapping/>
  </p:clrMapOvr>
  <p:transition/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4200146"/>
      </p:ext>
    </p:extLst>
  </p:cSld>
  <p:clrMapOvr>
    <a:masterClrMapping/>
  </p:clrMapOvr>
  <p:transition/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816351"/>
      </p:ext>
    </p:extLst>
  </p:cSld>
  <p:clrMapOvr>
    <a:masterClrMapping/>
  </p:clrMapOvr>
  <p:transition/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6210103"/>
      </p:ext>
    </p:extLst>
  </p:cSld>
  <p:clrMapOvr>
    <a:masterClrMapping/>
  </p:clrMapOvr>
  <p:transition/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000000"/>
                </a:solidFill>
                <a:latin typeface="Garamond" charset="0"/>
                <a:ea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/>
              <a:t>Efficient Runahead Execution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D3A7DCBA-C183-8B41-90A0-6DFD962BF7F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1534034"/>
      </p:ext>
    </p:extLst>
  </p:cSld>
  <p:clrMapOvr>
    <a:masterClrMapping/>
  </p:clrMapOvr>
  <p:transition/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97529"/>
            <a:ext cx="8610600" cy="51937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EADBC6-E218-9749-83D0-D418C023158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0598519"/>
      </p:ext>
    </p:extLst>
  </p:cSld>
  <p:clrMapOvr>
    <a:masterClrMapping/>
  </p:clrMapOvr>
  <p:transition/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3"/>
            <a:ext cx="7772400" cy="1362076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64B5091-F527-F846-B0E6-8A00610558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91165890"/>
      </p:ext>
    </p:extLst>
  </p:cSld>
  <p:clrMapOvr>
    <a:masterClrMapping/>
  </p:clrMapOvr>
  <p:transition/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566FAC6-684A-9245-8840-0A684E5C089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4604108"/>
      </p:ext>
    </p:extLst>
  </p:cSld>
  <p:clrMapOvr>
    <a:masterClrMapping/>
  </p:clrMapOvr>
  <p:transition/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6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33" y="1535116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33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06B168E-7910-294E-9278-FD11E61804A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873138"/>
      </p:ext>
    </p:extLst>
  </p:cSld>
  <p:clrMapOvr>
    <a:masterClrMapping/>
  </p:clrMapOvr>
  <p:transition/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A08563-1837-0448-940A-95C1DD1C7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8601637"/>
      </p:ext>
    </p:extLst>
  </p:cSld>
  <p:clrMapOvr>
    <a:masterClrMapping/>
  </p:clrMapOvr>
  <p:transition/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138FEB-0220-8F40-B141-083F92526A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1664104"/>
      </p:ext>
    </p:extLst>
  </p:cSld>
  <p:clrMapOvr>
    <a:masterClrMapping/>
  </p:clrMapOvr>
  <p:transition/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19" y="273052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19" y="1435104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B85F1E1-4E96-7648-9FF9-1E2FF1A018C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8358957"/>
      </p:ext>
    </p:extLst>
  </p:cSld>
  <p:clrMapOvr>
    <a:masterClrMapping/>
  </p:clrMapOvr>
  <p:transition/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8D7F92-C12C-EF45-9367-36B78FAF3E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1273291"/>
      </p:ext>
    </p:extLst>
  </p:cSld>
  <p:clrMapOvr>
    <a:masterClrMapping/>
  </p:clrMapOvr>
  <p:transition/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532642-5A6A-9B4A-9D8A-C48DB28F30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866250"/>
      </p:ext>
    </p:extLst>
  </p:cSld>
  <p:clrMapOvr>
    <a:masterClrMapping/>
  </p:clrMapOvr>
  <p:transition/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2D5E10-3460-A148-95EA-8279587B97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9749376"/>
      </p:ext>
    </p:extLst>
  </p:cSld>
  <p:clrMapOvr>
    <a:masterClrMapping/>
  </p:clrMapOvr>
  <p:transition/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A2F47BF-2E15-9244-A7ED-4945DA8BCD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8507470"/>
      </p:ext>
    </p:extLst>
  </p:cSld>
  <p:clrMapOvr>
    <a:masterClrMapping/>
  </p:clrMapOvr>
  <p:transition/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 noChangeArrowheads="1"/>
          </p:cNvSpPr>
          <p:nvPr/>
        </p:nvSpPr>
        <p:spPr bwMode="auto">
          <a:xfrm>
            <a:off x="457200" y="112395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457200" y="337185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Line 10"/>
          <p:cNvSpPr>
            <a:spLocks noChangeShapeType="1"/>
          </p:cNvSpPr>
          <p:nvPr userDrawn="1"/>
        </p:nvSpPr>
        <p:spPr bwMode="auto">
          <a:xfrm>
            <a:off x="8686800" y="2457450"/>
            <a:ext cx="0" cy="914400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13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524000"/>
            <a:ext cx="7924800" cy="17526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581400"/>
            <a:ext cx="78486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200"/>
            </a:lvl1pPr>
          </a:lstStyle>
          <a:p>
            <a:fld id="{7341D3D9-3FE8-4025-BF66-8DAB1ABB951F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2749155"/>
      </p:ext>
    </p:extLst>
  </p:cSld>
  <p:clrMapOvr>
    <a:masterClrMapping/>
  </p:clrMapOvr>
  <p:transition/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23594FA-E141-4234-AE05-360401972B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0407070"/>
      </p:ext>
    </p:extLst>
  </p:cSld>
  <p:clrMapOvr>
    <a:masterClrMapping/>
  </p:clrMapOvr>
  <p:transition/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AC7BA1-BEA2-40AF-9056-44DC8C98568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184653"/>
      </p:ext>
    </p:extLst>
  </p:cSld>
  <p:clrMapOvr>
    <a:masterClrMapping/>
  </p:clrMapOvr>
  <p:transition/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86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1371600"/>
            <a:ext cx="42291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D2BBBE-2A44-4D16-8758-0239282DCC58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1997283"/>
      </p:ext>
    </p:extLst>
  </p:cSld>
  <p:clrMapOvr>
    <a:masterClrMapping/>
  </p:clrMapOvr>
  <p:transition/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FD5635-BCCD-45D2-B61E-320731E13B1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6902568"/>
      </p:ext>
    </p:extLst>
  </p:cSld>
  <p:clrMapOvr>
    <a:masterClrMapping/>
  </p:clrMapOvr>
  <p:transition/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4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18A7077-2B78-4FB5-8F56-24239751AEF0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570"/>
      </p:ext>
    </p:extLst>
  </p:cSld>
  <p:clrMapOvr>
    <a:masterClrMapping/>
  </p:clrMapOvr>
  <p:transition/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3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86574E-FA2E-425B-A84C-39F9592E9ECB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32650"/>
      </p:ext>
    </p:extLst>
  </p:cSld>
  <p:clrMapOvr>
    <a:masterClrMapping/>
  </p:clrMapOvr>
  <p:transition/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48CFD0-6DDB-45F0-A989-9F5CE648BC1E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5649327"/>
      </p:ext>
    </p:extLst>
  </p:cSld>
  <p:clrMapOvr>
    <a:masterClrMapping/>
  </p:clrMapOvr>
  <p:transition/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97B092-8552-4BA4-B0E1-CE51B98A2A2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703415"/>
      </p:ext>
    </p:extLst>
  </p:cSld>
  <p:clrMapOvr>
    <a:masterClrMapping/>
  </p:clrMapOvr>
  <p:transition/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4DDA66-0DFC-412A-A4B0-EFE91F0913E7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09610"/>
      </p:ext>
    </p:extLst>
  </p:cSld>
  <p:clrMapOvr>
    <a:masterClrMapping/>
  </p:clrMapOvr>
  <p:transition/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86550" y="152400"/>
            <a:ext cx="215265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30555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1029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Rectangle 1030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D1F9A79-97CD-456A-8962-B51E5744B9C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689817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slideLayout" Target="../slideLayouts/slideLayout47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1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2" Type="http://schemas.openxmlformats.org/officeDocument/2006/relationships/slideLayout" Target="../slideLayouts/slideLayout60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5" Type="http://schemas.openxmlformats.org/officeDocument/2006/relationships/slideLayout" Target="../slideLayouts/slideLayout63.xml"/><Relationship Id="rId10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8.xml"/><Relationship Id="rId3" Type="http://schemas.openxmlformats.org/officeDocument/2006/relationships/slideLayout" Target="../slideLayouts/slideLayout73.xml"/><Relationship Id="rId7" Type="http://schemas.openxmlformats.org/officeDocument/2006/relationships/slideLayout" Target="../slideLayouts/slideLayout77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2.xml"/><Relationship Id="rId1" Type="http://schemas.openxmlformats.org/officeDocument/2006/relationships/slideLayout" Target="../slideLayouts/slideLayout71.xml"/><Relationship Id="rId6" Type="http://schemas.openxmlformats.org/officeDocument/2006/relationships/slideLayout" Target="../slideLayouts/slideLayout76.xml"/><Relationship Id="rId11" Type="http://schemas.openxmlformats.org/officeDocument/2006/relationships/slideLayout" Target="../slideLayouts/slideLayout81.xml"/><Relationship Id="rId5" Type="http://schemas.openxmlformats.org/officeDocument/2006/relationships/slideLayout" Target="../slideLayouts/slideLayout75.xml"/><Relationship Id="rId10" Type="http://schemas.openxmlformats.org/officeDocument/2006/relationships/slideLayout" Target="../slideLayouts/slideLayout80.xml"/><Relationship Id="rId4" Type="http://schemas.openxmlformats.org/officeDocument/2006/relationships/slideLayout" Target="../slideLayouts/slideLayout74.xml"/><Relationship Id="rId9" Type="http://schemas.openxmlformats.org/officeDocument/2006/relationships/slideLayout" Target="../slideLayouts/slideLayout7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1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96.xml"/><Relationship Id="rId7" Type="http://schemas.openxmlformats.org/officeDocument/2006/relationships/slideLayout" Target="../slideLayouts/slideLayout100.xml"/><Relationship Id="rId12" Type="http://schemas.openxmlformats.org/officeDocument/2006/relationships/slideLayout" Target="../slideLayouts/slideLayout105.xml"/><Relationship Id="rId2" Type="http://schemas.openxmlformats.org/officeDocument/2006/relationships/slideLayout" Target="../slideLayouts/slideLayout95.xml"/><Relationship Id="rId1" Type="http://schemas.openxmlformats.org/officeDocument/2006/relationships/slideLayout" Target="../slideLayouts/slideLayout94.xml"/><Relationship Id="rId6" Type="http://schemas.openxmlformats.org/officeDocument/2006/relationships/slideLayout" Target="../slideLayouts/slideLayout99.xml"/><Relationship Id="rId11" Type="http://schemas.openxmlformats.org/officeDocument/2006/relationships/slideLayout" Target="../slideLayouts/slideLayout104.xml"/><Relationship Id="rId5" Type="http://schemas.openxmlformats.org/officeDocument/2006/relationships/slideLayout" Target="../slideLayouts/slideLayout98.xml"/><Relationship Id="rId10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97.xml"/><Relationship Id="rId9" Type="http://schemas.openxmlformats.org/officeDocument/2006/relationships/slideLayout" Target="../slideLayouts/slideLayout102.xml"/><Relationship Id="rId14" Type="http://schemas.openxmlformats.org/officeDocument/2006/relationships/image" Target="../media/image1.pn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112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115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4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119.xml"/><Relationship Id="rId7" Type="http://schemas.openxmlformats.org/officeDocument/2006/relationships/slideLayout" Target="../slideLayouts/slideLayout123.xml"/><Relationship Id="rId12" Type="http://schemas.openxmlformats.org/officeDocument/2006/relationships/slideLayout" Target="../slideLayouts/slideLayout128.xml"/><Relationship Id="rId2" Type="http://schemas.openxmlformats.org/officeDocument/2006/relationships/slideLayout" Target="../slideLayouts/slideLayout118.xml"/><Relationship Id="rId1" Type="http://schemas.openxmlformats.org/officeDocument/2006/relationships/slideLayout" Target="../slideLayouts/slideLayout117.xml"/><Relationship Id="rId6" Type="http://schemas.openxmlformats.org/officeDocument/2006/relationships/slideLayout" Target="../slideLayouts/slideLayout122.xml"/><Relationship Id="rId11" Type="http://schemas.openxmlformats.org/officeDocument/2006/relationships/slideLayout" Target="../slideLayouts/slideLayout127.xml"/><Relationship Id="rId5" Type="http://schemas.openxmlformats.org/officeDocument/2006/relationships/slideLayout" Target="../slideLayouts/slideLayout121.xml"/><Relationship Id="rId10" Type="http://schemas.openxmlformats.org/officeDocument/2006/relationships/slideLayout" Target="../slideLayouts/slideLayout126.xml"/><Relationship Id="rId4" Type="http://schemas.openxmlformats.org/officeDocument/2006/relationships/slideLayout" Target="../slideLayouts/slideLayout120.xml"/><Relationship Id="rId9" Type="http://schemas.openxmlformats.org/officeDocument/2006/relationships/slideLayout" Target="../slideLayouts/slideLayout12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6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35.xml"/><Relationship Id="rId12" Type="http://schemas.openxmlformats.org/officeDocument/2006/relationships/slideLayout" Target="../slideLayouts/slideLayout140.xml"/><Relationship Id="rId2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29.xml"/><Relationship Id="rId6" Type="http://schemas.openxmlformats.org/officeDocument/2006/relationships/slideLayout" Target="../slideLayouts/slideLayout134.xml"/><Relationship Id="rId11" Type="http://schemas.openxmlformats.org/officeDocument/2006/relationships/slideLayout" Target="../slideLayouts/slideLayout139.xml"/><Relationship Id="rId5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38.xml"/><Relationship Id="rId4" Type="http://schemas.openxmlformats.org/officeDocument/2006/relationships/slideLayout" Target="../slideLayouts/slideLayout132.xml"/><Relationship Id="rId9" Type="http://schemas.openxmlformats.org/officeDocument/2006/relationships/slideLayout" Target="../slideLayouts/slideLayout137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8.xml"/><Relationship Id="rId13" Type="http://schemas.openxmlformats.org/officeDocument/2006/relationships/theme" Target="../theme/theme13.xml"/><Relationship Id="rId3" Type="http://schemas.openxmlformats.org/officeDocument/2006/relationships/slideLayout" Target="../slideLayouts/slideLayout143.xml"/><Relationship Id="rId7" Type="http://schemas.openxmlformats.org/officeDocument/2006/relationships/slideLayout" Target="../slideLayouts/slideLayout147.xml"/><Relationship Id="rId12" Type="http://schemas.openxmlformats.org/officeDocument/2006/relationships/slideLayout" Target="../slideLayouts/slideLayout152.xml"/><Relationship Id="rId2" Type="http://schemas.openxmlformats.org/officeDocument/2006/relationships/slideLayout" Target="../slideLayouts/slideLayout142.xml"/><Relationship Id="rId1" Type="http://schemas.openxmlformats.org/officeDocument/2006/relationships/slideLayout" Target="../slideLayouts/slideLayout141.xml"/><Relationship Id="rId6" Type="http://schemas.openxmlformats.org/officeDocument/2006/relationships/slideLayout" Target="../slideLayouts/slideLayout146.xml"/><Relationship Id="rId11" Type="http://schemas.openxmlformats.org/officeDocument/2006/relationships/slideLayout" Target="../slideLayouts/slideLayout151.xml"/><Relationship Id="rId5" Type="http://schemas.openxmlformats.org/officeDocument/2006/relationships/slideLayout" Target="../slideLayouts/slideLayout145.xml"/><Relationship Id="rId10" Type="http://schemas.openxmlformats.org/officeDocument/2006/relationships/slideLayout" Target="../slideLayouts/slideLayout150.xml"/><Relationship Id="rId4" Type="http://schemas.openxmlformats.org/officeDocument/2006/relationships/slideLayout" Target="../slideLayouts/slideLayout144.xml"/><Relationship Id="rId9" Type="http://schemas.openxmlformats.org/officeDocument/2006/relationships/slideLayout" Target="../slideLayouts/slideLayout149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5.xml"/><Relationship Id="rId7" Type="http://schemas.openxmlformats.org/officeDocument/2006/relationships/slideLayout" Target="../slideLayouts/slideLayout159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54.xml"/><Relationship Id="rId1" Type="http://schemas.openxmlformats.org/officeDocument/2006/relationships/slideLayout" Target="../slideLayouts/slideLayout153.xml"/><Relationship Id="rId6" Type="http://schemas.openxmlformats.org/officeDocument/2006/relationships/slideLayout" Target="../slideLayouts/slideLayout158.xml"/><Relationship Id="rId11" Type="http://schemas.openxmlformats.org/officeDocument/2006/relationships/slideLayout" Target="../slideLayouts/slideLayout163.xml"/><Relationship Id="rId5" Type="http://schemas.openxmlformats.org/officeDocument/2006/relationships/slideLayout" Target="../slideLayouts/slideLayout157.xml"/><Relationship Id="rId10" Type="http://schemas.openxmlformats.org/officeDocument/2006/relationships/slideLayout" Target="../slideLayouts/slideLayout162.xml"/><Relationship Id="rId4" Type="http://schemas.openxmlformats.org/officeDocument/2006/relationships/slideLayout" Target="../slideLayouts/slideLayout156.xml"/><Relationship Id="rId9" Type="http://schemas.openxmlformats.org/officeDocument/2006/relationships/slideLayout" Target="../slideLayouts/slideLayout161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1.xml"/><Relationship Id="rId13" Type="http://schemas.openxmlformats.org/officeDocument/2006/relationships/theme" Target="../theme/theme15.xml"/><Relationship Id="rId3" Type="http://schemas.openxmlformats.org/officeDocument/2006/relationships/slideLayout" Target="../slideLayouts/slideLayout166.xml"/><Relationship Id="rId7" Type="http://schemas.openxmlformats.org/officeDocument/2006/relationships/slideLayout" Target="../slideLayouts/slideLayout170.xml"/><Relationship Id="rId12" Type="http://schemas.openxmlformats.org/officeDocument/2006/relationships/slideLayout" Target="../slideLayouts/slideLayout175.xml"/><Relationship Id="rId2" Type="http://schemas.openxmlformats.org/officeDocument/2006/relationships/slideLayout" Target="../slideLayouts/slideLayout165.xml"/><Relationship Id="rId1" Type="http://schemas.openxmlformats.org/officeDocument/2006/relationships/slideLayout" Target="../slideLayouts/slideLayout164.xml"/><Relationship Id="rId6" Type="http://schemas.openxmlformats.org/officeDocument/2006/relationships/slideLayout" Target="../slideLayouts/slideLayout169.xml"/><Relationship Id="rId11" Type="http://schemas.openxmlformats.org/officeDocument/2006/relationships/slideLayout" Target="../slideLayouts/slideLayout174.xml"/><Relationship Id="rId5" Type="http://schemas.openxmlformats.org/officeDocument/2006/relationships/slideLayout" Target="../slideLayouts/slideLayout168.xml"/><Relationship Id="rId10" Type="http://schemas.openxmlformats.org/officeDocument/2006/relationships/slideLayout" Target="../slideLayouts/slideLayout173.xml"/><Relationship Id="rId4" Type="http://schemas.openxmlformats.org/officeDocument/2006/relationships/slideLayout" Target="../slideLayouts/slideLayout167.xml"/><Relationship Id="rId9" Type="http://schemas.openxmlformats.org/officeDocument/2006/relationships/slideLayout" Target="../slideLayouts/slideLayout172.xml"/><Relationship Id="rId14" Type="http://schemas.openxmlformats.org/officeDocument/2006/relationships/image" Target="../media/image1.png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3.xml"/><Relationship Id="rId13" Type="http://schemas.openxmlformats.org/officeDocument/2006/relationships/theme" Target="../theme/theme16.xml"/><Relationship Id="rId3" Type="http://schemas.openxmlformats.org/officeDocument/2006/relationships/slideLayout" Target="../slideLayouts/slideLayout178.xml"/><Relationship Id="rId7" Type="http://schemas.openxmlformats.org/officeDocument/2006/relationships/slideLayout" Target="../slideLayouts/slideLayout182.xml"/><Relationship Id="rId12" Type="http://schemas.openxmlformats.org/officeDocument/2006/relationships/slideLayout" Target="../slideLayouts/slideLayout187.xml"/><Relationship Id="rId2" Type="http://schemas.openxmlformats.org/officeDocument/2006/relationships/slideLayout" Target="../slideLayouts/slideLayout177.xml"/><Relationship Id="rId1" Type="http://schemas.openxmlformats.org/officeDocument/2006/relationships/slideLayout" Target="../slideLayouts/slideLayout176.xml"/><Relationship Id="rId6" Type="http://schemas.openxmlformats.org/officeDocument/2006/relationships/slideLayout" Target="../slideLayouts/slideLayout181.xml"/><Relationship Id="rId11" Type="http://schemas.openxmlformats.org/officeDocument/2006/relationships/slideLayout" Target="../slideLayouts/slideLayout186.xml"/><Relationship Id="rId5" Type="http://schemas.openxmlformats.org/officeDocument/2006/relationships/slideLayout" Target="../slideLayouts/slideLayout180.xml"/><Relationship Id="rId10" Type="http://schemas.openxmlformats.org/officeDocument/2006/relationships/slideLayout" Target="../slideLayouts/slideLayout185.xml"/><Relationship Id="rId4" Type="http://schemas.openxmlformats.org/officeDocument/2006/relationships/slideLayout" Target="../slideLayouts/slideLayout179.xml"/><Relationship Id="rId9" Type="http://schemas.openxmlformats.org/officeDocument/2006/relationships/slideLayout" Target="../slideLayouts/slideLayout184.xml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5.xml"/><Relationship Id="rId3" Type="http://schemas.openxmlformats.org/officeDocument/2006/relationships/slideLayout" Target="../slideLayouts/slideLayout190.xml"/><Relationship Id="rId7" Type="http://schemas.openxmlformats.org/officeDocument/2006/relationships/slideLayout" Target="../slideLayouts/slideLayout194.xml"/><Relationship Id="rId12" Type="http://schemas.openxmlformats.org/officeDocument/2006/relationships/theme" Target="../theme/theme17.xml"/><Relationship Id="rId2" Type="http://schemas.openxmlformats.org/officeDocument/2006/relationships/slideLayout" Target="../slideLayouts/slideLayout189.xml"/><Relationship Id="rId1" Type="http://schemas.openxmlformats.org/officeDocument/2006/relationships/slideLayout" Target="../slideLayouts/slideLayout188.xml"/><Relationship Id="rId6" Type="http://schemas.openxmlformats.org/officeDocument/2006/relationships/slideLayout" Target="../slideLayouts/slideLayout193.xml"/><Relationship Id="rId11" Type="http://schemas.openxmlformats.org/officeDocument/2006/relationships/slideLayout" Target="../slideLayouts/slideLayout198.xml"/><Relationship Id="rId5" Type="http://schemas.openxmlformats.org/officeDocument/2006/relationships/slideLayout" Target="../slideLayouts/slideLayout192.xml"/><Relationship Id="rId10" Type="http://schemas.openxmlformats.org/officeDocument/2006/relationships/slideLayout" Target="../slideLayouts/slideLayout197.xml"/><Relationship Id="rId4" Type="http://schemas.openxmlformats.org/officeDocument/2006/relationships/slideLayout" Target="../slideLayouts/slideLayout191.xml"/><Relationship Id="rId9" Type="http://schemas.openxmlformats.org/officeDocument/2006/relationships/slideLayout" Target="../slideLayouts/slideLayout196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6.xml"/><Relationship Id="rId3" Type="http://schemas.openxmlformats.org/officeDocument/2006/relationships/slideLayout" Target="../slideLayouts/slideLayout201.xml"/><Relationship Id="rId7" Type="http://schemas.openxmlformats.org/officeDocument/2006/relationships/slideLayout" Target="../slideLayouts/slideLayout205.xml"/><Relationship Id="rId12" Type="http://schemas.openxmlformats.org/officeDocument/2006/relationships/theme" Target="../theme/theme18.xml"/><Relationship Id="rId2" Type="http://schemas.openxmlformats.org/officeDocument/2006/relationships/slideLayout" Target="../slideLayouts/slideLayout200.xml"/><Relationship Id="rId1" Type="http://schemas.openxmlformats.org/officeDocument/2006/relationships/slideLayout" Target="../slideLayouts/slideLayout199.xml"/><Relationship Id="rId6" Type="http://schemas.openxmlformats.org/officeDocument/2006/relationships/slideLayout" Target="../slideLayouts/slideLayout204.xml"/><Relationship Id="rId11" Type="http://schemas.openxmlformats.org/officeDocument/2006/relationships/slideLayout" Target="../slideLayouts/slideLayout209.xml"/><Relationship Id="rId5" Type="http://schemas.openxmlformats.org/officeDocument/2006/relationships/slideLayout" Target="../slideLayouts/slideLayout203.xml"/><Relationship Id="rId10" Type="http://schemas.openxmlformats.org/officeDocument/2006/relationships/slideLayout" Target="../slideLayouts/slideLayout208.xml"/><Relationship Id="rId4" Type="http://schemas.openxmlformats.org/officeDocument/2006/relationships/slideLayout" Target="../slideLayouts/slideLayout202.xml"/><Relationship Id="rId9" Type="http://schemas.openxmlformats.org/officeDocument/2006/relationships/slideLayout" Target="../slideLayouts/slideLayout207.xml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7.xml"/><Relationship Id="rId3" Type="http://schemas.openxmlformats.org/officeDocument/2006/relationships/slideLayout" Target="../slideLayouts/slideLayout212.xml"/><Relationship Id="rId7" Type="http://schemas.openxmlformats.org/officeDocument/2006/relationships/slideLayout" Target="../slideLayouts/slideLayout216.xml"/><Relationship Id="rId12" Type="http://schemas.openxmlformats.org/officeDocument/2006/relationships/theme" Target="../theme/theme19.xml"/><Relationship Id="rId2" Type="http://schemas.openxmlformats.org/officeDocument/2006/relationships/slideLayout" Target="../slideLayouts/slideLayout211.xml"/><Relationship Id="rId1" Type="http://schemas.openxmlformats.org/officeDocument/2006/relationships/slideLayout" Target="../slideLayouts/slideLayout210.xml"/><Relationship Id="rId6" Type="http://schemas.openxmlformats.org/officeDocument/2006/relationships/slideLayout" Target="../slideLayouts/slideLayout215.xml"/><Relationship Id="rId11" Type="http://schemas.openxmlformats.org/officeDocument/2006/relationships/slideLayout" Target="../slideLayouts/slideLayout220.xml"/><Relationship Id="rId5" Type="http://schemas.openxmlformats.org/officeDocument/2006/relationships/slideLayout" Target="../slideLayouts/slideLayout214.xml"/><Relationship Id="rId10" Type="http://schemas.openxmlformats.org/officeDocument/2006/relationships/slideLayout" Target="../slideLayouts/slideLayout219.xml"/><Relationship Id="rId4" Type="http://schemas.openxmlformats.org/officeDocument/2006/relationships/slideLayout" Target="../slideLayouts/slideLayout213.xml"/><Relationship Id="rId9" Type="http://schemas.openxmlformats.org/officeDocument/2006/relationships/slideLayout" Target="../slideLayouts/slideLayout218.xml"/></Relationships>
</file>

<file path=ppt/slideMasters/_rels/slideMaster2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23.xml"/><Relationship Id="rId7" Type="http://schemas.openxmlformats.org/officeDocument/2006/relationships/slideLayout" Target="../slideLayouts/slideLayout227.xml"/><Relationship Id="rId12" Type="http://schemas.openxmlformats.org/officeDocument/2006/relationships/theme" Target="../theme/theme20.xml"/><Relationship Id="rId2" Type="http://schemas.openxmlformats.org/officeDocument/2006/relationships/slideLayout" Target="../slideLayouts/slideLayout222.xml"/><Relationship Id="rId1" Type="http://schemas.openxmlformats.org/officeDocument/2006/relationships/slideLayout" Target="../slideLayouts/slideLayout221.xml"/><Relationship Id="rId6" Type="http://schemas.openxmlformats.org/officeDocument/2006/relationships/slideLayout" Target="../slideLayouts/slideLayout226.xml"/><Relationship Id="rId11" Type="http://schemas.openxmlformats.org/officeDocument/2006/relationships/slideLayout" Target="../slideLayouts/slideLayout231.xml"/><Relationship Id="rId5" Type="http://schemas.openxmlformats.org/officeDocument/2006/relationships/slideLayout" Target="../slideLayouts/slideLayout225.xml"/><Relationship Id="rId10" Type="http://schemas.openxmlformats.org/officeDocument/2006/relationships/slideLayout" Target="../slideLayouts/slideLayout230.xml"/><Relationship Id="rId4" Type="http://schemas.openxmlformats.org/officeDocument/2006/relationships/slideLayout" Target="../slideLayouts/slideLayout224.xml"/><Relationship Id="rId9" Type="http://schemas.openxmlformats.org/officeDocument/2006/relationships/slideLayout" Target="../slideLayouts/slideLayout229.xml"/></Relationships>
</file>

<file path=ppt/slideMasters/_rels/slideMaster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9.xml"/><Relationship Id="rId3" Type="http://schemas.openxmlformats.org/officeDocument/2006/relationships/slideLayout" Target="../slideLayouts/slideLayout234.xml"/><Relationship Id="rId7" Type="http://schemas.openxmlformats.org/officeDocument/2006/relationships/slideLayout" Target="../slideLayouts/slideLayout238.xml"/><Relationship Id="rId12" Type="http://schemas.openxmlformats.org/officeDocument/2006/relationships/theme" Target="../theme/theme21.xml"/><Relationship Id="rId2" Type="http://schemas.openxmlformats.org/officeDocument/2006/relationships/slideLayout" Target="../slideLayouts/slideLayout233.xml"/><Relationship Id="rId1" Type="http://schemas.openxmlformats.org/officeDocument/2006/relationships/slideLayout" Target="../slideLayouts/slideLayout232.xml"/><Relationship Id="rId6" Type="http://schemas.openxmlformats.org/officeDocument/2006/relationships/slideLayout" Target="../slideLayouts/slideLayout237.xml"/><Relationship Id="rId11" Type="http://schemas.openxmlformats.org/officeDocument/2006/relationships/slideLayout" Target="../slideLayouts/slideLayout242.xml"/><Relationship Id="rId5" Type="http://schemas.openxmlformats.org/officeDocument/2006/relationships/slideLayout" Target="../slideLayouts/slideLayout236.xml"/><Relationship Id="rId10" Type="http://schemas.openxmlformats.org/officeDocument/2006/relationships/slideLayout" Target="../slideLayouts/slideLayout241.xml"/><Relationship Id="rId4" Type="http://schemas.openxmlformats.org/officeDocument/2006/relationships/slideLayout" Target="../slideLayouts/slideLayout235.xml"/><Relationship Id="rId9" Type="http://schemas.openxmlformats.org/officeDocument/2006/relationships/slideLayout" Target="../slideLayouts/slideLayout24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0.xml"/><Relationship Id="rId13" Type="http://schemas.openxmlformats.org/officeDocument/2006/relationships/theme" Target="../theme/theme22.xml"/><Relationship Id="rId3" Type="http://schemas.openxmlformats.org/officeDocument/2006/relationships/slideLayout" Target="../slideLayouts/slideLayout245.xml"/><Relationship Id="rId7" Type="http://schemas.openxmlformats.org/officeDocument/2006/relationships/slideLayout" Target="../slideLayouts/slideLayout249.xml"/><Relationship Id="rId12" Type="http://schemas.openxmlformats.org/officeDocument/2006/relationships/slideLayout" Target="../slideLayouts/slideLayout254.xml"/><Relationship Id="rId2" Type="http://schemas.openxmlformats.org/officeDocument/2006/relationships/slideLayout" Target="../slideLayouts/slideLayout244.xml"/><Relationship Id="rId1" Type="http://schemas.openxmlformats.org/officeDocument/2006/relationships/slideLayout" Target="../slideLayouts/slideLayout243.xml"/><Relationship Id="rId6" Type="http://schemas.openxmlformats.org/officeDocument/2006/relationships/slideLayout" Target="../slideLayouts/slideLayout248.xml"/><Relationship Id="rId11" Type="http://schemas.openxmlformats.org/officeDocument/2006/relationships/slideLayout" Target="../slideLayouts/slideLayout253.xml"/><Relationship Id="rId5" Type="http://schemas.openxmlformats.org/officeDocument/2006/relationships/slideLayout" Target="../slideLayouts/slideLayout247.xml"/><Relationship Id="rId10" Type="http://schemas.openxmlformats.org/officeDocument/2006/relationships/slideLayout" Target="../slideLayouts/slideLayout252.xml"/><Relationship Id="rId4" Type="http://schemas.openxmlformats.org/officeDocument/2006/relationships/slideLayout" Target="../slideLayouts/slideLayout246.xml"/><Relationship Id="rId9" Type="http://schemas.openxmlformats.org/officeDocument/2006/relationships/slideLayout" Target="../slideLayouts/slideLayout251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2.xml"/><Relationship Id="rId13" Type="http://schemas.openxmlformats.org/officeDocument/2006/relationships/theme" Target="../theme/theme23.xml"/><Relationship Id="rId3" Type="http://schemas.openxmlformats.org/officeDocument/2006/relationships/slideLayout" Target="../slideLayouts/slideLayout257.xml"/><Relationship Id="rId7" Type="http://schemas.openxmlformats.org/officeDocument/2006/relationships/slideLayout" Target="../slideLayouts/slideLayout261.xml"/><Relationship Id="rId12" Type="http://schemas.openxmlformats.org/officeDocument/2006/relationships/slideLayout" Target="../slideLayouts/slideLayout266.xml"/><Relationship Id="rId2" Type="http://schemas.openxmlformats.org/officeDocument/2006/relationships/slideLayout" Target="../slideLayouts/slideLayout256.xml"/><Relationship Id="rId1" Type="http://schemas.openxmlformats.org/officeDocument/2006/relationships/slideLayout" Target="../slideLayouts/slideLayout255.xml"/><Relationship Id="rId6" Type="http://schemas.openxmlformats.org/officeDocument/2006/relationships/slideLayout" Target="../slideLayouts/slideLayout260.xml"/><Relationship Id="rId11" Type="http://schemas.openxmlformats.org/officeDocument/2006/relationships/slideLayout" Target="../slideLayouts/slideLayout265.xml"/><Relationship Id="rId5" Type="http://schemas.openxmlformats.org/officeDocument/2006/relationships/slideLayout" Target="../slideLayouts/slideLayout259.xml"/><Relationship Id="rId10" Type="http://schemas.openxmlformats.org/officeDocument/2006/relationships/slideLayout" Target="../slideLayouts/slideLayout264.xml"/><Relationship Id="rId4" Type="http://schemas.openxmlformats.org/officeDocument/2006/relationships/slideLayout" Target="../slideLayouts/slideLayout258.xml"/><Relationship Id="rId9" Type="http://schemas.openxmlformats.org/officeDocument/2006/relationships/slideLayout" Target="../slideLayouts/slideLayout263.xml"/><Relationship Id="rId14" Type="http://schemas.openxmlformats.org/officeDocument/2006/relationships/image" Target="../media/image1.png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69.xml"/><Relationship Id="rId7" Type="http://schemas.openxmlformats.org/officeDocument/2006/relationships/slideLayout" Target="../slideLayouts/slideLayout273.xml"/><Relationship Id="rId12" Type="http://schemas.openxmlformats.org/officeDocument/2006/relationships/theme" Target="../theme/theme24.xml"/><Relationship Id="rId2" Type="http://schemas.openxmlformats.org/officeDocument/2006/relationships/slideLayout" Target="../slideLayouts/slideLayout268.xml"/><Relationship Id="rId1" Type="http://schemas.openxmlformats.org/officeDocument/2006/relationships/slideLayout" Target="../slideLayouts/slideLayout267.xml"/><Relationship Id="rId6" Type="http://schemas.openxmlformats.org/officeDocument/2006/relationships/slideLayout" Target="../slideLayouts/slideLayout272.xml"/><Relationship Id="rId11" Type="http://schemas.openxmlformats.org/officeDocument/2006/relationships/slideLayout" Target="../slideLayouts/slideLayout277.xml"/><Relationship Id="rId5" Type="http://schemas.openxmlformats.org/officeDocument/2006/relationships/slideLayout" Target="../slideLayouts/slideLayout271.xml"/><Relationship Id="rId10" Type="http://schemas.openxmlformats.org/officeDocument/2006/relationships/slideLayout" Target="../slideLayouts/slideLayout276.xml"/><Relationship Id="rId4" Type="http://schemas.openxmlformats.org/officeDocument/2006/relationships/slideLayout" Target="../slideLayouts/slideLayout270.xml"/><Relationship Id="rId9" Type="http://schemas.openxmlformats.org/officeDocument/2006/relationships/slideLayout" Target="../slideLayouts/slideLayout275.xml"/></Relationships>
</file>

<file path=ppt/slideMasters/_rels/slideMaster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0.xml"/><Relationship Id="rId2" Type="http://schemas.openxmlformats.org/officeDocument/2006/relationships/slideLayout" Target="../slideLayouts/slideLayout279.xml"/><Relationship Id="rId1" Type="http://schemas.openxmlformats.org/officeDocument/2006/relationships/slideLayout" Target="../slideLayouts/slideLayout278.xml"/><Relationship Id="rId5" Type="http://schemas.openxmlformats.org/officeDocument/2006/relationships/theme" Target="../theme/theme25.xml"/><Relationship Id="rId4" Type="http://schemas.openxmlformats.org/officeDocument/2006/relationships/slideLayout" Target="../slideLayouts/slideLayout281.xml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84.xml"/><Relationship Id="rId7" Type="http://schemas.openxmlformats.org/officeDocument/2006/relationships/slideLayout" Target="../slideLayouts/slideLayout288.xml"/><Relationship Id="rId12" Type="http://schemas.openxmlformats.org/officeDocument/2006/relationships/theme" Target="../theme/theme26.xml"/><Relationship Id="rId2" Type="http://schemas.openxmlformats.org/officeDocument/2006/relationships/slideLayout" Target="../slideLayouts/slideLayout283.xml"/><Relationship Id="rId1" Type="http://schemas.openxmlformats.org/officeDocument/2006/relationships/slideLayout" Target="../slideLayouts/slideLayout282.xml"/><Relationship Id="rId6" Type="http://schemas.openxmlformats.org/officeDocument/2006/relationships/slideLayout" Target="../slideLayouts/slideLayout287.xml"/><Relationship Id="rId11" Type="http://schemas.openxmlformats.org/officeDocument/2006/relationships/slideLayout" Target="../slideLayouts/slideLayout292.xml"/><Relationship Id="rId5" Type="http://schemas.openxmlformats.org/officeDocument/2006/relationships/slideLayout" Target="../slideLayouts/slideLayout286.xml"/><Relationship Id="rId10" Type="http://schemas.openxmlformats.org/officeDocument/2006/relationships/slideLayout" Target="../slideLayouts/slideLayout291.xml"/><Relationship Id="rId4" Type="http://schemas.openxmlformats.org/officeDocument/2006/relationships/slideLayout" Target="../slideLayouts/slideLayout285.xml"/><Relationship Id="rId9" Type="http://schemas.openxmlformats.org/officeDocument/2006/relationships/slideLayout" Target="../slideLayouts/slideLayout290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0.xml"/><Relationship Id="rId13" Type="http://schemas.openxmlformats.org/officeDocument/2006/relationships/theme" Target="../theme/theme27.xml"/><Relationship Id="rId3" Type="http://schemas.openxmlformats.org/officeDocument/2006/relationships/slideLayout" Target="../slideLayouts/slideLayout295.xml"/><Relationship Id="rId7" Type="http://schemas.openxmlformats.org/officeDocument/2006/relationships/slideLayout" Target="../slideLayouts/slideLayout299.xml"/><Relationship Id="rId12" Type="http://schemas.openxmlformats.org/officeDocument/2006/relationships/slideLayout" Target="../slideLayouts/slideLayout304.xml"/><Relationship Id="rId2" Type="http://schemas.openxmlformats.org/officeDocument/2006/relationships/slideLayout" Target="../slideLayouts/slideLayout294.xml"/><Relationship Id="rId1" Type="http://schemas.openxmlformats.org/officeDocument/2006/relationships/slideLayout" Target="../slideLayouts/slideLayout293.xml"/><Relationship Id="rId6" Type="http://schemas.openxmlformats.org/officeDocument/2006/relationships/slideLayout" Target="../slideLayouts/slideLayout298.xml"/><Relationship Id="rId11" Type="http://schemas.openxmlformats.org/officeDocument/2006/relationships/slideLayout" Target="../slideLayouts/slideLayout303.xml"/><Relationship Id="rId5" Type="http://schemas.openxmlformats.org/officeDocument/2006/relationships/slideLayout" Target="../slideLayouts/slideLayout297.xml"/><Relationship Id="rId10" Type="http://schemas.openxmlformats.org/officeDocument/2006/relationships/slideLayout" Target="../slideLayouts/slideLayout302.xml"/><Relationship Id="rId4" Type="http://schemas.openxmlformats.org/officeDocument/2006/relationships/slideLayout" Target="../slideLayouts/slideLayout296.xml"/><Relationship Id="rId9" Type="http://schemas.openxmlformats.org/officeDocument/2006/relationships/slideLayout" Target="../slideLayouts/slideLayout301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07.xml"/><Relationship Id="rId7" Type="http://schemas.openxmlformats.org/officeDocument/2006/relationships/slideLayout" Target="../slideLayouts/slideLayout311.xml"/><Relationship Id="rId12" Type="http://schemas.openxmlformats.org/officeDocument/2006/relationships/theme" Target="../theme/theme28.xml"/><Relationship Id="rId2" Type="http://schemas.openxmlformats.org/officeDocument/2006/relationships/slideLayout" Target="../slideLayouts/slideLayout306.xml"/><Relationship Id="rId1" Type="http://schemas.openxmlformats.org/officeDocument/2006/relationships/slideLayout" Target="../slideLayouts/slideLayout305.xml"/><Relationship Id="rId6" Type="http://schemas.openxmlformats.org/officeDocument/2006/relationships/slideLayout" Target="../slideLayouts/slideLayout310.xml"/><Relationship Id="rId11" Type="http://schemas.openxmlformats.org/officeDocument/2006/relationships/slideLayout" Target="../slideLayouts/slideLayout315.xml"/><Relationship Id="rId5" Type="http://schemas.openxmlformats.org/officeDocument/2006/relationships/slideLayout" Target="../slideLayouts/slideLayout309.xml"/><Relationship Id="rId10" Type="http://schemas.openxmlformats.org/officeDocument/2006/relationships/slideLayout" Target="../slideLayouts/slideLayout314.xml"/><Relationship Id="rId4" Type="http://schemas.openxmlformats.org/officeDocument/2006/relationships/slideLayout" Target="../slideLayouts/slideLayout308.xml"/><Relationship Id="rId9" Type="http://schemas.openxmlformats.org/officeDocument/2006/relationships/slideLayout" Target="../slideLayouts/slideLayout313.xml"/></Relationships>
</file>

<file path=ppt/slideMasters/_rels/slideMaster2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18.xml"/><Relationship Id="rId7" Type="http://schemas.openxmlformats.org/officeDocument/2006/relationships/slideLayout" Target="../slideLayouts/slideLayout322.xml"/><Relationship Id="rId12" Type="http://schemas.openxmlformats.org/officeDocument/2006/relationships/theme" Target="../theme/theme29.xml"/><Relationship Id="rId2" Type="http://schemas.openxmlformats.org/officeDocument/2006/relationships/slideLayout" Target="../slideLayouts/slideLayout317.xml"/><Relationship Id="rId1" Type="http://schemas.openxmlformats.org/officeDocument/2006/relationships/slideLayout" Target="../slideLayouts/slideLayout316.xml"/><Relationship Id="rId6" Type="http://schemas.openxmlformats.org/officeDocument/2006/relationships/slideLayout" Target="../slideLayouts/slideLayout321.xml"/><Relationship Id="rId11" Type="http://schemas.openxmlformats.org/officeDocument/2006/relationships/slideLayout" Target="../slideLayouts/slideLayout326.xml"/><Relationship Id="rId5" Type="http://schemas.openxmlformats.org/officeDocument/2006/relationships/slideLayout" Target="../slideLayouts/slideLayout320.xml"/><Relationship Id="rId10" Type="http://schemas.openxmlformats.org/officeDocument/2006/relationships/slideLayout" Target="../slideLayouts/slideLayout325.xml"/><Relationship Id="rId4" Type="http://schemas.openxmlformats.org/officeDocument/2006/relationships/slideLayout" Target="../slideLayouts/slideLayout319.xml"/><Relationship Id="rId9" Type="http://schemas.openxmlformats.org/officeDocument/2006/relationships/slideLayout" Target="../slideLayouts/slideLayout324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4.xml"/><Relationship Id="rId13" Type="http://schemas.openxmlformats.org/officeDocument/2006/relationships/theme" Target="../theme/theme30.xml"/><Relationship Id="rId3" Type="http://schemas.openxmlformats.org/officeDocument/2006/relationships/slideLayout" Target="../slideLayouts/slideLayout329.xml"/><Relationship Id="rId7" Type="http://schemas.openxmlformats.org/officeDocument/2006/relationships/slideLayout" Target="../slideLayouts/slideLayout333.xml"/><Relationship Id="rId12" Type="http://schemas.openxmlformats.org/officeDocument/2006/relationships/slideLayout" Target="../slideLayouts/slideLayout338.xml"/><Relationship Id="rId2" Type="http://schemas.openxmlformats.org/officeDocument/2006/relationships/slideLayout" Target="../slideLayouts/slideLayout328.xml"/><Relationship Id="rId1" Type="http://schemas.openxmlformats.org/officeDocument/2006/relationships/slideLayout" Target="../slideLayouts/slideLayout327.xml"/><Relationship Id="rId6" Type="http://schemas.openxmlformats.org/officeDocument/2006/relationships/slideLayout" Target="../slideLayouts/slideLayout332.xml"/><Relationship Id="rId11" Type="http://schemas.openxmlformats.org/officeDocument/2006/relationships/slideLayout" Target="../slideLayouts/slideLayout337.xml"/><Relationship Id="rId5" Type="http://schemas.openxmlformats.org/officeDocument/2006/relationships/slideLayout" Target="../slideLayouts/slideLayout331.xml"/><Relationship Id="rId10" Type="http://schemas.openxmlformats.org/officeDocument/2006/relationships/slideLayout" Target="../slideLayouts/slideLayout336.xml"/><Relationship Id="rId4" Type="http://schemas.openxmlformats.org/officeDocument/2006/relationships/slideLayout" Target="../slideLayouts/slideLayout330.xml"/><Relationship Id="rId9" Type="http://schemas.openxmlformats.org/officeDocument/2006/relationships/slideLayout" Target="../slideLayouts/slideLayout335.xml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6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41.xml"/><Relationship Id="rId7" Type="http://schemas.openxmlformats.org/officeDocument/2006/relationships/slideLayout" Target="../slideLayouts/slideLayout345.xml"/><Relationship Id="rId12" Type="http://schemas.openxmlformats.org/officeDocument/2006/relationships/theme" Target="../theme/theme31.xml"/><Relationship Id="rId2" Type="http://schemas.openxmlformats.org/officeDocument/2006/relationships/slideLayout" Target="../slideLayouts/slideLayout340.xml"/><Relationship Id="rId1" Type="http://schemas.openxmlformats.org/officeDocument/2006/relationships/slideLayout" Target="../slideLayouts/slideLayout339.xml"/><Relationship Id="rId6" Type="http://schemas.openxmlformats.org/officeDocument/2006/relationships/slideLayout" Target="../slideLayouts/slideLayout344.xml"/><Relationship Id="rId11" Type="http://schemas.openxmlformats.org/officeDocument/2006/relationships/slideLayout" Target="../slideLayouts/slideLayout349.xml"/><Relationship Id="rId5" Type="http://schemas.openxmlformats.org/officeDocument/2006/relationships/slideLayout" Target="../slideLayouts/slideLayout343.xml"/><Relationship Id="rId10" Type="http://schemas.openxmlformats.org/officeDocument/2006/relationships/slideLayout" Target="../slideLayouts/slideLayout348.xml"/><Relationship Id="rId4" Type="http://schemas.openxmlformats.org/officeDocument/2006/relationships/slideLayout" Target="../slideLayouts/slideLayout342.xml"/><Relationship Id="rId9" Type="http://schemas.openxmlformats.org/officeDocument/2006/relationships/slideLayout" Target="../slideLayouts/slideLayout3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50C7FBDD-E441-CD4F-8D0B-986DA964BE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4C961336-C8C0-B349-AA8E-7AF2E55425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59B2321-3A35-4A4F-B784-F9EB82CDF06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03C6AB3-8E66-0C47-9AFC-E6BBCC85987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1D4941C2-832B-CE44-A6CD-6ECEF18066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84905974-26AA-1845-8C01-E86327ED24C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E18BF5C3-4749-A240-A740-B0558883607B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28" r:id="rId1"/>
    <p:sldLayoutId id="2147484784" r:id="rId2"/>
    <p:sldLayoutId id="2147484785" r:id="rId3"/>
    <p:sldLayoutId id="2147484786" r:id="rId4"/>
    <p:sldLayoutId id="2147484787" r:id="rId5"/>
    <p:sldLayoutId id="2147484788" r:id="rId6"/>
    <p:sldLayoutId id="2147484789" r:id="rId7"/>
    <p:sldLayoutId id="2147484790" r:id="rId8"/>
    <p:sldLayoutId id="2147484791" r:id="rId9"/>
    <p:sldLayoutId id="2147484792" r:id="rId10"/>
    <p:sldLayoutId id="2147484793" r:id="rId11"/>
    <p:sldLayoutId id="2147484794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18B40E07-E522-8048-B16E-B6C9043932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A6440863-5C21-2F4D-AF85-F90CEE9BFE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A501E58F-3A9C-DD48-B289-923861D1A915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Garamond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71BD1387-A05D-394B-B8F4-FF02837F724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976C816E-7A57-FA4E-A511-823595E50B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342" name="Line 1032">
            <a:extLst>
              <a:ext uri="{FF2B5EF4-FFF2-40B4-BE49-F238E27FC236}">
                <a16:creationId xmlns:a16="http://schemas.microsoft.com/office/drawing/2014/main" id="{B6B5F59E-D82A-A441-BF45-348A6728B0FC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1033">
            <a:extLst>
              <a:ext uri="{FF2B5EF4-FFF2-40B4-BE49-F238E27FC236}">
                <a16:creationId xmlns:a16="http://schemas.microsoft.com/office/drawing/2014/main" id="{7F2BF99A-96F1-B945-AC2D-36340D28E931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4344" name="Picture 7" descr="safari.png">
            <a:extLst>
              <a:ext uri="{FF2B5EF4-FFF2-40B4-BE49-F238E27FC236}">
                <a16:creationId xmlns:a16="http://schemas.microsoft.com/office/drawing/2014/main" id="{58C886D1-76FB-7F42-AA8F-29190E7DE14D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29" r:id="rId1"/>
    <p:sldLayoutId id="2147484795" r:id="rId2"/>
    <p:sldLayoutId id="2147484796" r:id="rId3"/>
    <p:sldLayoutId id="2147484797" r:id="rId4"/>
    <p:sldLayoutId id="2147484798" r:id="rId5"/>
    <p:sldLayoutId id="2147484799" r:id="rId6"/>
    <p:sldLayoutId id="2147484800" r:id="rId7"/>
    <p:sldLayoutId id="2147484801" r:id="rId8"/>
    <p:sldLayoutId id="2147484802" r:id="rId9"/>
    <p:sldLayoutId id="2147484803" r:id="rId10"/>
    <p:sldLayoutId id="2147484804" r:id="rId11"/>
    <p:sldLayoutId id="2147484805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1026">
            <a:extLst>
              <a:ext uri="{FF2B5EF4-FFF2-40B4-BE49-F238E27FC236}">
                <a16:creationId xmlns:a16="http://schemas.microsoft.com/office/drawing/2014/main" id="{69CFA572-B3B4-6C46-83F5-090E0B6B78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7651" name="Rectangle 1027">
            <a:extLst>
              <a:ext uri="{FF2B5EF4-FFF2-40B4-BE49-F238E27FC236}">
                <a16:creationId xmlns:a16="http://schemas.microsoft.com/office/drawing/2014/main" id="{58FE1637-6802-F640-A8E8-08FB4668D79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DDE46EEF-442F-5D41-8A5E-30A426FA3E1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D8ED9886-DC67-CA49-8DA9-4C7214252D8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82478098-3801-2B41-96C3-5D82E7E81BD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7654" name="Line 1032">
            <a:extLst>
              <a:ext uri="{FF2B5EF4-FFF2-40B4-BE49-F238E27FC236}">
                <a16:creationId xmlns:a16="http://schemas.microsoft.com/office/drawing/2014/main" id="{592EEF28-8C60-7845-BFCB-685275179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5" name="Line 1033">
            <a:extLst>
              <a:ext uri="{FF2B5EF4-FFF2-40B4-BE49-F238E27FC236}">
                <a16:creationId xmlns:a16="http://schemas.microsoft.com/office/drawing/2014/main" id="{83C5A435-D639-8649-AC1C-719EEA6F0BB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7656" name="Picture 7" descr="safari.png">
            <a:extLst>
              <a:ext uri="{FF2B5EF4-FFF2-40B4-BE49-F238E27FC236}">
                <a16:creationId xmlns:a16="http://schemas.microsoft.com/office/drawing/2014/main" id="{85A9CF7B-C9B1-6342-A3A6-7E38674F96B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30" r:id="rId1"/>
    <p:sldLayoutId id="2147484831" r:id="rId2"/>
    <p:sldLayoutId id="2147484832" r:id="rId3"/>
    <p:sldLayoutId id="2147484833" r:id="rId4"/>
    <p:sldLayoutId id="2147484834" r:id="rId5"/>
    <p:sldLayoutId id="2147484835" r:id="rId6"/>
    <p:sldLayoutId id="2147484836" r:id="rId7"/>
    <p:sldLayoutId id="2147484837" r:id="rId8"/>
    <p:sldLayoutId id="2147484838" r:id="rId9"/>
    <p:sldLayoutId id="2147484839" r:id="rId10"/>
    <p:sldLayoutId id="214748484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936FF5B-B817-3248-B1BE-89B242E8F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85850"/>
          </a:xfrm>
          <a:prstGeom prst="rect">
            <a:avLst/>
          </a:prstGeom>
          <a:solidFill>
            <a:schemeClr val="accent1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9939" name="Text Placeholder 2">
            <a:extLst>
              <a:ext uri="{FF2B5EF4-FFF2-40B4-BE49-F238E27FC236}">
                <a16:creationId xmlns:a16="http://schemas.microsoft.com/office/drawing/2014/main" id="{4F0A9251-02C6-6C43-B737-AA35710C1A9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3825" y="1250950"/>
            <a:ext cx="8897938" cy="522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38DA1-3AC9-7848-8F3D-625425CFCA4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3825" y="6543675"/>
            <a:ext cx="1820863" cy="2286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900">
                <a:solidFill>
                  <a:srgbClr val="000000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06F61BD4-7C21-9D49-9906-61A0F6A319BC}" type="datetime1">
              <a:rPr lang="en-US" altLang="en-US"/>
              <a:pPr>
                <a:defRPr/>
              </a:pPr>
              <a:t>10/16/20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E0C30-0DC0-8140-9A88-68520FBA32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49525" y="6543675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50" cap="all" baseline="0">
                <a:solidFill>
                  <a:prstClr val="black">
                    <a:alpha val="75000"/>
                  </a:prstClr>
                </a:solidFill>
                <a:latin typeface="Calibri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89A7BE4-AC87-1643-A287-B8425B91E4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24675" y="6456363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Calibri" charset="0"/>
                <a:ea typeface="ＭＳ Ｐゴシック" charset="-128"/>
              </a:defRPr>
            </a:lvl1pPr>
          </a:lstStyle>
          <a:p>
            <a:pPr>
              <a:defRPr/>
            </a:pPr>
            <a:fld id="{FCE74C4C-2AFB-8843-B481-B2184D0B4D8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41" r:id="rId1"/>
    <p:sldLayoutId id="2147484842" r:id="rId2"/>
    <p:sldLayoutId id="2147484843" r:id="rId3"/>
    <p:sldLayoutId id="2147484844" r:id="rId4"/>
    <p:sldLayoutId id="2147484845" r:id="rId5"/>
    <p:sldLayoutId id="2147484846" r:id="rId6"/>
    <p:sldLayoutId id="2147484847" r:id="rId7"/>
    <p:sldLayoutId id="2147484848" r:id="rId8"/>
    <p:sldLayoutId id="2147484849" r:id="rId9"/>
    <p:sldLayoutId id="2147484850" r:id="rId10"/>
    <p:sldLayoutId id="2147484851" r:id="rId11"/>
    <p:sldLayoutId id="2147484852" r:id="rId12"/>
  </p:sldLayoutIdLst>
  <p:hf hdr="0" ft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kern="1200" spc="-120">
          <a:solidFill>
            <a:schemeClr val="bg1"/>
          </a:solidFill>
          <a:latin typeface="+mj-lt"/>
          <a:ea typeface="ＭＳ Ｐゴシック" charset="-128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Calibri" charset="0"/>
          <a:ea typeface="ＭＳ Ｐゴシック" charset="-128"/>
        </a:defRPr>
      </a:lvl9pPr>
    </p:titleStyle>
    <p:bodyStyle>
      <a:lvl1pPr marL="182563" indent="-182563" algn="l" rtl="0" eaLnBrk="0" fontAlgn="base" hangingPunct="0">
        <a:lnSpc>
          <a:spcPct val="85000"/>
        </a:lnSpc>
        <a:spcBef>
          <a:spcPts val="1300"/>
        </a:spcBef>
        <a:spcAft>
          <a:spcPct val="0"/>
        </a:spcAft>
        <a:buFont typeface="Arial" panose="020B0604020202020204" pitchFamily="34" charset="0"/>
        <a:buChar char="•"/>
        <a:defRPr sz="2800" i="1" kern="12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365125" indent="-182563" algn="l" rtl="0" eaLnBrk="0" fontAlgn="base" hangingPunct="0">
        <a:lnSpc>
          <a:spcPct val="85000"/>
        </a:lnSpc>
        <a:spcBef>
          <a:spcPts val="600"/>
        </a:spcBef>
        <a:spcAft>
          <a:spcPct val="0"/>
        </a:spcAft>
        <a:buFont typeface="Calibri" panose="020F0502020204030204" pitchFamily="34" charset="0"/>
        <a:buChar char="‐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547688" indent="-182563" algn="l" rtl="0" eaLnBrk="0" fontAlgn="base" hangingPunct="0">
        <a:lnSpc>
          <a:spcPct val="85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sz="2000" i="1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730250" indent="-182563" algn="l" rtl="0" eaLnBrk="0" fontAlgn="base" hangingPunct="0">
        <a:lnSpc>
          <a:spcPct val="85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914400" indent="-182563" algn="l" rtl="0" eaLnBrk="0" fontAlgn="base" hangingPunct="0">
        <a:lnSpc>
          <a:spcPct val="85000"/>
        </a:lnSpc>
        <a:spcBef>
          <a:spcPts val="6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12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4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6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800000" indent="-228600" algn="l" defTabSz="914400" rtl="0" eaLnBrk="1" latinLnBrk="0" hangingPunct="1">
        <a:lnSpc>
          <a:spcPct val="85000"/>
        </a:lnSpc>
        <a:spcBef>
          <a:spcPts val="60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1026">
            <a:extLst>
              <a:ext uri="{FF2B5EF4-FFF2-40B4-BE49-F238E27FC236}">
                <a16:creationId xmlns:a16="http://schemas.microsoft.com/office/drawing/2014/main" id="{DA028268-F233-8B44-855B-5756C385F3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3251" name="Rectangle 1027">
            <a:extLst>
              <a:ext uri="{FF2B5EF4-FFF2-40B4-BE49-F238E27FC236}">
                <a16:creationId xmlns:a16="http://schemas.microsoft.com/office/drawing/2014/main" id="{EABFD4C1-60DF-F747-97F4-B36C3AC1BA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CC8208DC-5F6B-E449-AF5F-DA8F53B610F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32CFAF1D-3E13-B549-BCE4-645402069D9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29B8BD61-6CAC-A94D-9FFC-4F6D4E9433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53254" name="Line 1032">
            <a:extLst>
              <a:ext uri="{FF2B5EF4-FFF2-40B4-BE49-F238E27FC236}">
                <a16:creationId xmlns:a16="http://schemas.microsoft.com/office/drawing/2014/main" id="{5F575837-F637-1C40-AB68-ACDDF0A523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3255" name="Line 1033">
            <a:extLst>
              <a:ext uri="{FF2B5EF4-FFF2-40B4-BE49-F238E27FC236}">
                <a16:creationId xmlns:a16="http://schemas.microsoft.com/office/drawing/2014/main" id="{C2973755-64B5-7B44-90FB-E253792A2959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53256" name="Picture 7" descr="safari.png">
            <a:extLst>
              <a:ext uri="{FF2B5EF4-FFF2-40B4-BE49-F238E27FC236}">
                <a16:creationId xmlns:a16="http://schemas.microsoft.com/office/drawing/2014/main" id="{65478059-E843-4949-8D24-BE39AA05782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53" r:id="rId1"/>
    <p:sldLayoutId id="2147484854" r:id="rId2"/>
    <p:sldLayoutId id="2147484855" r:id="rId3"/>
    <p:sldLayoutId id="2147484856" r:id="rId4"/>
    <p:sldLayoutId id="2147484857" r:id="rId5"/>
    <p:sldLayoutId id="2147484858" r:id="rId6"/>
    <p:sldLayoutId id="2147484859" r:id="rId7"/>
    <p:sldLayoutId id="2147484860" r:id="rId8"/>
    <p:sldLayoutId id="2147484861" r:id="rId9"/>
    <p:sldLayoutId id="2147484862" r:id="rId10"/>
    <p:sldLayoutId id="214748486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-128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-128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4E854AD0-07AF-574C-9BDB-79DB4AEDB9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F6975604-6B00-AD40-A7CD-EF5C54F567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3EF3A418-19BD-134B-B8CA-D76EC9B04F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ABC51107-5402-494D-8F50-470289D1F4B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38AACB4F-0055-0A46-BCC6-CBA6E1E6F93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24C5F0D8-709C-5649-9C69-D5A0EDF0E5BE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AB054A0D-328E-A044-A1B6-4905FEDCB6B4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4" r:id="rId1"/>
    <p:sldLayoutId id="2147484806" r:id="rId2"/>
    <p:sldLayoutId id="2147484807" r:id="rId3"/>
    <p:sldLayoutId id="2147484808" r:id="rId4"/>
    <p:sldLayoutId id="2147484809" r:id="rId5"/>
    <p:sldLayoutId id="2147484810" r:id="rId6"/>
    <p:sldLayoutId id="2147484811" r:id="rId7"/>
    <p:sldLayoutId id="2147484812" r:id="rId8"/>
    <p:sldLayoutId id="2147484813" r:id="rId9"/>
    <p:sldLayoutId id="2147484814" r:id="rId10"/>
    <p:sldLayoutId id="2147484815" r:id="rId11"/>
    <p:sldLayoutId id="214748481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1026">
            <a:extLst>
              <a:ext uri="{FF2B5EF4-FFF2-40B4-BE49-F238E27FC236}">
                <a16:creationId xmlns:a16="http://schemas.microsoft.com/office/drawing/2014/main" id="{FAF34FEE-4E37-844E-BC78-085C82312E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8851" name="Rectangle 1027">
            <a:extLst>
              <a:ext uri="{FF2B5EF4-FFF2-40B4-BE49-F238E27FC236}">
                <a16:creationId xmlns:a16="http://schemas.microsoft.com/office/drawing/2014/main" id="{E3E7F274-BA92-7B40-BF0B-7DE0509714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F3334574-36A6-D841-9BF1-505C85F84C3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B81B7CC0-EA57-B64A-A380-FEE9D4D6634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600">
                <a:solidFill>
                  <a:srgbClr val="000000"/>
                </a:solidFill>
                <a:latin typeface="Garamond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fld id="{C199BD29-DBCA-2344-8944-EF2CBDA99F0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8854" name="Line 1032">
            <a:extLst>
              <a:ext uri="{FF2B5EF4-FFF2-40B4-BE49-F238E27FC236}">
                <a16:creationId xmlns:a16="http://schemas.microsoft.com/office/drawing/2014/main" id="{1ABE3225-2027-B84E-806A-0CD80FBAA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8855" name="Line 1033">
            <a:extLst>
              <a:ext uri="{FF2B5EF4-FFF2-40B4-BE49-F238E27FC236}">
                <a16:creationId xmlns:a16="http://schemas.microsoft.com/office/drawing/2014/main" id="{30897791-1311-BD4B-8C03-8438F7F2D348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865" r:id="rId1"/>
    <p:sldLayoutId id="2147484866" r:id="rId2"/>
    <p:sldLayoutId id="2147484867" r:id="rId3"/>
    <p:sldLayoutId id="2147484868" r:id="rId4"/>
    <p:sldLayoutId id="2147484869" r:id="rId5"/>
    <p:sldLayoutId id="2147484870" r:id="rId6"/>
    <p:sldLayoutId id="2147484871" r:id="rId7"/>
    <p:sldLayoutId id="2147484872" r:id="rId8"/>
    <p:sldLayoutId id="2147484873" r:id="rId9"/>
    <p:sldLayoutId id="2147484874" r:id="rId10"/>
    <p:sldLayoutId id="2147484875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charset="0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charset="0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charset="0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charset="0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E0FFC67-5E07-4C42-B234-6516D715DF1C}" type="slidenum">
              <a:rPr lang="en-US" altLang="en-US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0714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08" r:id="rId1"/>
    <p:sldLayoutId id="2147485009" r:id="rId2"/>
    <p:sldLayoutId id="2147485010" r:id="rId3"/>
    <p:sldLayoutId id="2147485011" r:id="rId4"/>
    <p:sldLayoutId id="2147485012" r:id="rId5"/>
    <p:sldLayoutId id="2147485013" r:id="rId6"/>
    <p:sldLayoutId id="2147485014" r:id="rId7"/>
    <p:sldLayoutId id="2147485015" r:id="rId8"/>
    <p:sldLayoutId id="2147485016" r:id="rId9"/>
    <p:sldLayoutId id="2147485017" r:id="rId10"/>
    <p:sldLayoutId id="2147485018" r:id="rId11"/>
    <p:sldLayoutId id="2147485019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870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60" r:id="rId1"/>
    <p:sldLayoutId id="2147485061" r:id="rId2"/>
    <p:sldLayoutId id="2147485062" r:id="rId3"/>
    <p:sldLayoutId id="2147485063" r:id="rId4"/>
    <p:sldLayoutId id="2147485064" r:id="rId5"/>
    <p:sldLayoutId id="2147485065" r:id="rId6"/>
    <p:sldLayoutId id="2147485066" r:id="rId7"/>
    <p:sldLayoutId id="2147485067" r:id="rId8"/>
    <p:sldLayoutId id="2147485068" r:id="rId9"/>
    <p:sldLayoutId id="2147485069" r:id="rId10"/>
    <p:sldLayoutId id="2147485070" r:id="rId11"/>
    <p:sldLayoutId id="214748507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1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73" r:id="rId1"/>
    <p:sldLayoutId id="2147485074" r:id="rId2"/>
    <p:sldLayoutId id="2147485075" r:id="rId3"/>
    <p:sldLayoutId id="2147485076" r:id="rId4"/>
    <p:sldLayoutId id="2147485077" r:id="rId5"/>
    <p:sldLayoutId id="2147485078" r:id="rId6"/>
    <p:sldLayoutId id="2147485079" r:id="rId7"/>
    <p:sldLayoutId id="2147485080" r:id="rId8"/>
    <p:sldLayoutId id="2147485081" r:id="rId9"/>
    <p:sldLayoutId id="2147485082" r:id="rId10"/>
    <p:sldLayoutId id="214748508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>
            <a:extLst>
              <a:ext uri="{FF2B5EF4-FFF2-40B4-BE49-F238E27FC236}">
                <a16:creationId xmlns:a16="http://schemas.microsoft.com/office/drawing/2014/main" id="{BD7B2258-A8E4-1745-AE81-9146E94184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339" name="Rectangle 1027">
            <a:extLst>
              <a:ext uri="{FF2B5EF4-FFF2-40B4-BE49-F238E27FC236}">
                <a16:creationId xmlns:a16="http://schemas.microsoft.com/office/drawing/2014/main" id="{CADA187D-6030-F144-A542-C331FFF4B5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8083BBE5-AE0B-ED40-A454-97D930F37B5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F287901D-0953-3E49-BE3E-9BEF5AE42E1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fld id="{44CD22E2-D0D4-7445-B496-F2D3E7DC6902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4342" name="Line 1032">
            <a:extLst>
              <a:ext uri="{FF2B5EF4-FFF2-40B4-BE49-F238E27FC236}">
                <a16:creationId xmlns:a16="http://schemas.microsoft.com/office/drawing/2014/main" id="{EC98EB95-C383-9A49-BD21-023D076D02F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343" name="Line 1033">
            <a:extLst>
              <a:ext uri="{FF2B5EF4-FFF2-40B4-BE49-F238E27FC236}">
                <a16:creationId xmlns:a16="http://schemas.microsoft.com/office/drawing/2014/main" id="{3CCED3A5-331E-4D4D-BD82-B148490984C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9308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85" r:id="rId1"/>
    <p:sldLayoutId id="2147485086" r:id="rId2"/>
    <p:sldLayoutId id="2147485087" r:id="rId3"/>
    <p:sldLayoutId id="2147485088" r:id="rId4"/>
    <p:sldLayoutId id="2147485089" r:id="rId5"/>
    <p:sldLayoutId id="2147485090" r:id="rId6"/>
    <p:sldLayoutId id="2147485091" r:id="rId7"/>
    <p:sldLayoutId id="2147485092" r:id="rId8"/>
    <p:sldLayoutId id="2147485093" r:id="rId9"/>
    <p:sldLayoutId id="2147485094" r:id="rId10"/>
    <p:sldLayoutId id="2147485095" r:id="rId11"/>
    <p:sldLayoutId id="214748509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26">
            <a:extLst>
              <a:ext uri="{FF2B5EF4-FFF2-40B4-BE49-F238E27FC236}">
                <a16:creationId xmlns:a16="http://schemas.microsoft.com/office/drawing/2014/main" id="{B00C0AFC-B578-2E4C-871B-BDFB838465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5539" name="Rectangle 1027">
            <a:extLst>
              <a:ext uri="{FF2B5EF4-FFF2-40B4-BE49-F238E27FC236}">
                <a16:creationId xmlns:a16="http://schemas.microsoft.com/office/drawing/2014/main" id="{FBA71403-D0B3-2940-8D6B-8BBC46E989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23A0F77C-4198-5F4B-A635-231322DC258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02C852AA-A1E8-8D4B-B4FB-6FB8486E1E9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5F2F5D30-9B8F-5C4B-809A-E066938BFFB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5542" name="Line 1032">
            <a:extLst>
              <a:ext uri="{FF2B5EF4-FFF2-40B4-BE49-F238E27FC236}">
                <a16:creationId xmlns:a16="http://schemas.microsoft.com/office/drawing/2014/main" id="{82FA744E-5B92-2743-B7BE-9FD1A406A9A0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5543" name="Line 1033">
            <a:extLst>
              <a:ext uri="{FF2B5EF4-FFF2-40B4-BE49-F238E27FC236}">
                <a16:creationId xmlns:a16="http://schemas.microsoft.com/office/drawing/2014/main" id="{D6F1E2CD-7E78-E548-B476-2CA1C7A5F6ED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244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098" r:id="rId1"/>
    <p:sldLayoutId id="2147485099" r:id="rId2"/>
    <p:sldLayoutId id="2147485100" r:id="rId3"/>
    <p:sldLayoutId id="2147485101" r:id="rId4"/>
    <p:sldLayoutId id="2147485102" r:id="rId5"/>
    <p:sldLayoutId id="2147485103" r:id="rId6"/>
    <p:sldLayoutId id="2147485104" r:id="rId7"/>
    <p:sldLayoutId id="2147485105" r:id="rId8"/>
    <p:sldLayoutId id="2147485106" r:id="rId9"/>
    <p:sldLayoutId id="2147485107" r:id="rId10"/>
    <p:sldLayoutId id="2147485108" r:id="rId11"/>
    <p:sldLayoutId id="2147485109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>
            <a:extLst>
              <a:ext uri="{FF2B5EF4-FFF2-40B4-BE49-F238E27FC236}">
                <a16:creationId xmlns:a16="http://schemas.microsoft.com/office/drawing/2014/main" id="{64193922-6134-7948-9137-2E5B8D9C29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>
            <a:extLst>
              <a:ext uri="{FF2B5EF4-FFF2-40B4-BE49-F238E27FC236}">
                <a16:creationId xmlns:a16="http://schemas.microsoft.com/office/drawing/2014/main" id="{F539B65D-748C-974F-A932-F79F35E252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D4894F77-4824-1C4D-B980-C0F4BA1A550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57C535B2-C077-3C46-A187-4CBEF0169A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panose="02020404030301010803" pitchFamily="18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77CA2CB9-F24C-5E45-831A-41912734013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0" name="Line 1032">
            <a:extLst>
              <a:ext uri="{FF2B5EF4-FFF2-40B4-BE49-F238E27FC236}">
                <a16:creationId xmlns:a16="http://schemas.microsoft.com/office/drawing/2014/main" id="{81ED38AC-4E34-6E46-B9C1-7D8804246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1" name="Line 1033">
            <a:extLst>
              <a:ext uri="{FF2B5EF4-FFF2-40B4-BE49-F238E27FC236}">
                <a16:creationId xmlns:a16="http://schemas.microsoft.com/office/drawing/2014/main" id="{3094ABAD-0C8B-604E-94E7-BFA539131366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88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11" r:id="rId1"/>
    <p:sldLayoutId id="2147485112" r:id="rId2"/>
    <p:sldLayoutId id="2147485113" r:id="rId3"/>
    <p:sldLayoutId id="2147485114" r:id="rId4"/>
    <p:sldLayoutId id="2147485115" r:id="rId5"/>
    <p:sldLayoutId id="2147485116" r:id="rId6"/>
    <p:sldLayoutId id="2147485117" r:id="rId7"/>
    <p:sldLayoutId id="2147485118" r:id="rId8"/>
    <p:sldLayoutId id="2147485119" r:id="rId9"/>
    <p:sldLayoutId id="2147485120" r:id="rId10"/>
    <p:sldLayoutId id="2147485121" r:id="rId11"/>
    <p:sldLayoutId id="2147485122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367926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363164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500854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572862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6774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24" r:id="rId1"/>
    <p:sldLayoutId id="2147485125" r:id="rId2"/>
    <p:sldLayoutId id="2147485126" r:id="rId3"/>
    <p:sldLayoutId id="2147485127" r:id="rId4"/>
    <p:sldLayoutId id="2147485128" r:id="rId5"/>
    <p:sldLayoutId id="2147485129" r:id="rId6"/>
    <p:sldLayoutId id="2147485130" r:id="rId7"/>
    <p:sldLayoutId id="2147485131" r:id="rId8"/>
    <p:sldLayoutId id="2147485132" r:id="rId9"/>
    <p:sldLayoutId id="2147485133" r:id="rId10"/>
    <p:sldLayoutId id="2147485134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eaLnBrk="1" hangingPunct="1"/>
            <a:fld id="{A7361BF2-EEC8-BD44-B1FF-0E6EA04503FC}" type="slidenum">
              <a:rPr lang="en-US" smtClean="0">
                <a:ea typeface="ＭＳ Ｐゴシック" charset="0"/>
                <a:cs typeface="Arial" charset="0"/>
              </a:rPr>
              <a:pPr eaLnBrk="1" hangingPunct="1"/>
              <a:t>‹#›</a:t>
            </a:fld>
            <a:endParaRPr lang="en-US">
              <a:ea typeface="ＭＳ Ｐゴシック" charset="0"/>
              <a:cs typeface="Arial" charset="0"/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sp>
        <p:nvSpPr>
          <p:cNvPr id="10036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  <a:latin typeface="Arial" pitchFamily="34" charset="0"/>
              <a:ea typeface="ＭＳ Ｐゴシック" charset="0"/>
              <a:cs typeface="Arial" charset="0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179512" y="6500854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285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36" r:id="rId1"/>
    <p:sldLayoutId id="2147485137" r:id="rId2"/>
    <p:sldLayoutId id="2147485138" r:id="rId3"/>
    <p:sldLayoutId id="2147485139" r:id="rId4"/>
    <p:sldLayoutId id="2147485140" r:id="rId5"/>
    <p:sldLayoutId id="2147485141" r:id="rId6"/>
    <p:sldLayoutId id="2147485142" r:id="rId7"/>
    <p:sldLayoutId id="2147485143" r:id="rId8"/>
    <p:sldLayoutId id="2147485144" r:id="rId9"/>
    <p:sldLayoutId id="2147485145" r:id="rId10"/>
    <p:sldLayoutId id="2147485146" r:id="rId11"/>
    <p:sldLayoutId id="2147485147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5" charset="-128"/>
          <a:cs typeface="ＭＳ Ｐゴシック" pitchFamily="-105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5" charset="-128"/>
          <a:cs typeface="ＭＳ Ｐゴシック" pitchFamily="-105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5" charset="-128"/>
          <a:cs typeface="ＭＳ Ｐゴシック" pitchFamily="-105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5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5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5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5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4339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27335F6-6954-3C40-A4A8-B5A9BB3542FD}" type="slidenum">
              <a:rPr lang="en-US">
                <a:ea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14342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4343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6318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49" r:id="rId1"/>
    <p:sldLayoutId id="2147485150" r:id="rId2"/>
    <p:sldLayoutId id="2147485151" r:id="rId3"/>
    <p:sldLayoutId id="2147485152" r:id="rId4"/>
    <p:sldLayoutId id="2147485153" r:id="rId5"/>
    <p:sldLayoutId id="2147485154" r:id="rId6"/>
    <p:sldLayoutId id="2147485155" r:id="rId7"/>
    <p:sldLayoutId id="2147485156" r:id="rId8"/>
    <p:sldLayoutId id="2147485157" r:id="rId9"/>
    <p:sldLayoutId id="2147485158" r:id="rId10"/>
    <p:sldLayoutId id="2147485159" r:id="rId11"/>
    <p:sldLayoutId id="2147485160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Title Placeholder 1"/>
          <p:cNvSpPr>
            <a:spLocks noGrp="1"/>
          </p:cNvSpPr>
          <p:nvPr>
            <p:ph type="title"/>
          </p:nvPr>
        </p:nvSpPr>
        <p:spPr bwMode="auto">
          <a:xfrm>
            <a:off x="228600" y="152400"/>
            <a:ext cx="86868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981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1219200"/>
            <a:ext cx="8686800" cy="55022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defRPr>
            </a:lvl1pPr>
          </a:lstStyle>
          <a:p>
            <a:pPr>
              <a:defRPr/>
            </a:pPr>
            <a:fld id="{04427566-1EA6-5D4B-A5C7-FD3E6A54EA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6895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62" r:id="rId1"/>
    <p:sldLayoutId id="2147485163" r:id="rId2"/>
    <p:sldLayoutId id="2147485164" r:id="rId3"/>
    <p:sldLayoutId id="2147485165" r:id="rId4"/>
    <p:sldLayoutId id="2147485166" r:id="rId5"/>
    <p:sldLayoutId id="2147485167" r:id="rId6"/>
    <p:sldLayoutId id="2147485168" r:id="rId7"/>
    <p:sldLayoutId id="2147485169" r:id="rId8"/>
    <p:sldLayoutId id="2147485170" r:id="rId9"/>
    <p:sldLayoutId id="2147485171" r:id="rId10"/>
    <p:sldLayoutId id="2147485172" r:id="rId11"/>
  </p:sldLayoutIdLs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0"/>
          <a:cs typeface="ＭＳ Ｐゴシック" charset="0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charset="0"/>
          <a:ea typeface="ＭＳ Ｐゴシック" charset="0"/>
          <a:cs typeface="ＭＳ Ｐゴシック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9168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74" r:id="rId1"/>
    <p:sldLayoutId id="2147485175" r:id="rId2"/>
    <p:sldLayoutId id="2147485176" r:id="rId3"/>
    <p:sldLayoutId id="2147485177" r:id="rId4"/>
    <p:sldLayoutId id="2147485178" r:id="rId5"/>
    <p:sldLayoutId id="2147485179" r:id="rId6"/>
    <p:sldLayoutId id="2147485180" r:id="rId7"/>
    <p:sldLayoutId id="2147485181" r:id="rId8"/>
    <p:sldLayoutId id="2147485182" r:id="rId9"/>
    <p:sldLayoutId id="2147485183" r:id="rId10"/>
    <p:sldLayoutId id="21474851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prstClr val="black"/>
                </a:solidFill>
              </a:rPr>
              <a:pPr/>
              <a:t>‹#›</a:t>
            </a:fld>
            <a:endParaRPr lang="en-US" altLang="en-US">
              <a:solidFill>
                <a:prstClr val="black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6845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86" r:id="rId1"/>
    <p:sldLayoutId id="2147485187" r:id="rId2"/>
    <p:sldLayoutId id="2147485188" r:id="rId3"/>
    <p:sldLayoutId id="2147485189" r:id="rId4"/>
    <p:sldLayoutId id="2147485190" r:id="rId5"/>
    <p:sldLayoutId id="2147485191" r:id="rId6"/>
    <p:sldLayoutId id="2147485192" r:id="rId7"/>
    <p:sldLayoutId id="2147485193" r:id="rId8"/>
    <p:sldLayoutId id="2147485194" r:id="rId9"/>
    <p:sldLayoutId id="2147485195" r:id="rId10"/>
    <p:sldLayoutId id="2147485196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  <a:latin typeface="Tahoma"/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963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98" r:id="rId1"/>
    <p:sldLayoutId id="2147485199" r:id="rId2"/>
    <p:sldLayoutId id="2147485200" r:id="rId3"/>
    <p:sldLayoutId id="2147485201" r:id="rId4"/>
    <p:sldLayoutId id="2147485202" r:id="rId5"/>
    <p:sldLayoutId id="2147485203" r:id="rId6"/>
    <p:sldLayoutId id="2147485204" r:id="rId7"/>
    <p:sldLayoutId id="2147485205" r:id="rId8"/>
    <p:sldLayoutId id="2147485206" r:id="rId9"/>
    <p:sldLayoutId id="2147485207" r:id="rId10"/>
    <p:sldLayoutId id="214748520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  <a:prstGeom prst="rect">
            <a:avLst/>
          </a:prstGeom>
        </p:spPr>
        <p:txBody>
          <a:bodyPr vert="horz" lIns="36576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" y="1143000"/>
            <a:ext cx="8839200" cy="525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4326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10" r:id="rId1"/>
    <p:sldLayoutId id="2147485211" r:id="rId2"/>
    <p:sldLayoutId id="2147485212" r:id="rId3"/>
    <p:sldLayoutId id="2147485213" r:id="rId4"/>
    <p:sldLayoutId id="2147485214" r:id="rId5"/>
    <p:sldLayoutId id="2147485215" r:id="rId6"/>
    <p:sldLayoutId id="2147485216" r:id="rId7"/>
    <p:sldLayoutId id="2147485217" r:id="rId8"/>
    <p:sldLayoutId id="2147485218" r:id="rId9"/>
    <p:sldLayoutId id="2147485219" r:id="rId10"/>
    <p:sldLayoutId id="2147485220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4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6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32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400" b="1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26">
            <a:extLst>
              <a:ext uri="{FF2B5EF4-FFF2-40B4-BE49-F238E27FC236}">
                <a16:creationId xmlns:a16="http://schemas.microsoft.com/office/drawing/2014/main" id="{D6517DEF-8782-9A4E-8214-F4ECBFE177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40291" name="Rectangle 1027">
            <a:extLst>
              <a:ext uri="{FF2B5EF4-FFF2-40B4-BE49-F238E27FC236}">
                <a16:creationId xmlns:a16="http://schemas.microsoft.com/office/drawing/2014/main" id="{CC50CB35-CD0E-664F-A1C2-05A890363F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031AE77D-7523-3647-BFC1-FFE05EDC34A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95EBF494-BEE8-5946-9939-58EECA4F69D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solidFill>
                  <a:srgbClr val="000000"/>
                </a:solidFill>
                <a:latin typeface="Garamond" charset="0"/>
                <a:ea typeface="ＭＳ Ｐゴシック" charset="-128"/>
              </a:defRPr>
            </a:lvl1pPr>
          </a:lstStyle>
          <a:p>
            <a:pPr>
              <a:defRPr/>
            </a:pPr>
            <a:fld id="{A1A905B9-E888-6B44-954D-0EB98DAB03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40294" name="Line 1032">
            <a:extLst>
              <a:ext uri="{FF2B5EF4-FFF2-40B4-BE49-F238E27FC236}">
                <a16:creationId xmlns:a16="http://schemas.microsoft.com/office/drawing/2014/main" id="{27FB46CC-A204-964A-8245-25F62D0F27D5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0295" name="Line 1033">
            <a:extLst>
              <a:ext uri="{FF2B5EF4-FFF2-40B4-BE49-F238E27FC236}">
                <a16:creationId xmlns:a16="http://schemas.microsoft.com/office/drawing/2014/main" id="{40733C2D-D9CD-6D45-BF94-EEE5E1C10377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0075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22" r:id="rId1"/>
    <p:sldLayoutId id="2147485223" r:id="rId2"/>
    <p:sldLayoutId id="2147485224" r:id="rId3"/>
    <p:sldLayoutId id="2147485225" r:id="rId4"/>
    <p:sldLayoutId id="2147485226" r:id="rId5"/>
    <p:sldLayoutId id="2147485227" r:id="rId6"/>
    <p:sldLayoutId id="2147485228" r:id="rId7"/>
    <p:sldLayoutId id="2147485229" r:id="rId8"/>
    <p:sldLayoutId id="2147485230" r:id="rId9"/>
    <p:sldLayoutId id="2147485231" r:id="rId10"/>
    <p:sldLayoutId id="2147485232" r:id="rId11"/>
    <p:sldLayoutId id="2147485233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884238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095375"/>
            <a:ext cx="8610600" cy="515302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46900" y="6373813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5C1105-7C02-0A4A-BBB4-558A73CD3ACF}" type="slidenum">
              <a:rPr lang="en-US">
                <a:solidFill>
                  <a:srgbClr val="000000"/>
                </a:solidFill>
                <a:ea typeface="ＭＳ Ｐゴシック" charset="0"/>
                <a:cs typeface="ＭＳ Ｐゴシック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4683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pic>
        <p:nvPicPr>
          <p:cNvPr id="1032" name="Picture 7" descr="safari.png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0975" y="6602413"/>
            <a:ext cx="8477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471418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35" r:id="rId1"/>
    <p:sldLayoutId id="2147485236" r:id="rId2"/>
    <p:sldLayoutId id="2147485237" r:id="rId3"/>
    <p:sldLayoutId id="2147485238" r:id="rId4"/>
    <p:sldLayoutId id="2147485239" r:id="rId5"/>
    <p:sldLayoutId id="2147485240" r:id="rId6"/>
    <p:sldLayoutId id="2147485241" r:id="rId7"/>
    <p:sldLayoutId id="2147485242" r:id="rId8"/>
    <p:sldLayoutId id="2147485243" r:id="rId9"/>
    <p:sldLayoutId id="2147485244" r:id="rId10"/>
    <p:sldLayoutId id="2147485245" r:id="rId11"/>
    <p:sldLayoutId id="2147485246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pitchFamily="-106" charset="-128"/>
          <a:cs typeface="ＭＳ Ｐゴシック" pitchFamily="-106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  <a:ea typeface="ＭＳ Ｐゴシック" pitchFamily="-106" charset="-128"/>
          <a:cs typeface="ＭＳ Ｐゴシック" pitchFamily="-106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-10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pitchFamily="-106" charset="-128"/>
          <a:cs typeface="ＭＳ Ｐゴシック" pitchFamily="-106" charset="-128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-106" charset="2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1026">
            <a:extLst>
              <a:ext uri="{FF2B5EF4-FFF2-40B4-BE49-F238E27FC236}">
                <a16:creationId xmlns:a16="http://schemas.microsoft.com/office/drawing/2014/main" id="{69248EF4-3E69-B545-A84A-3629A8EF2D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49859" name="Rectangle 1027">
            <a:extLst>
              <a:ext uri="{FF2B5EF4-FFF2-40B4-BE49-F238E27FC236}">
                <a16:creationId xmlns:a16="http://schemas.microsoft.com/office/drawing/2014/main" id="{76028715-7B83-A94D-8964-AD03F51D66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>
            <a:extLst>
              <a:ext uri="{FF2B5EF4-FFF2-40B4-BE49-F238E27FC236}">
                <a16:creationId xmlns:a16="http://schemas.microsoft.com/office/drawing/2014/main" id="{E98DCC22-FAD6-A244-9758-A06739651DC7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latin typeface="Garamond" pitchFamily="18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100358" name="Rectangle 1030">
            <a:extLst>
              <a:ext uri="{FF2B5EF4-FFF2-40B4-BE49-F238E27FC236}">
                <a16:creationId xmlns:a16="http://schemas.microsoft.com/office/drawing/2014/main" id="{88BD0DCB-AF21-E243-BA84-578BB3062006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600">
                <a:latin typeface="Garamond" pitchFamily="18" charset="0"/>
              </a:defRPr>
            </a:lvl1pPr>
          </a:lstStyle>
          <a:p>
            <a:pPr>
              <a:defRPr/>
            </a:pPr>
            <a:fld id="{80C0A34F-326B-4141-AEB1-5680B50808E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249862" name="Line 1032">
            <a:extLst>
              <a:ext uri="{FF2B5EF4-FFF2-40B4-BE49-F238E27FC236}">
                <a16:creationId xmlns:a16="http://schemas.microsoft.com/office/drawing/2014/main" id="{5882E6FE-A590-4046-970B-5C757A356BB7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638175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9863" name="Line 1033">
            <a:extLst>
              <a:ext uri="{FF2B5EF4-FFF2-40B4-BE49-F238E27FC236}">
                <a16:creationId xmlns:a16="http://schemas.microsoft.com/office/drawing/2014/main" id="{0DDADD4F-5184-5647-B349-2A12A9A3454A}"/>
              </a:ext>
            </a:extLst>
          </p:cNvPr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249864" name="Picture 7" descr="safari.png">
            <a:extLst>
              <a:ext uri="{FF2B5EF4-FFF2-40B4-BE49-F238E27FC236}">
                <a16:creationId xmlns:a16="http://schemas.microsoft.com/office/drawing/2014/main" id="{6FA29B0F-0D97-7048-8D55-3A8259A5405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453188"/>
            <a:ext cx="1079500" cy="312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036307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48" r:id="rId1"/>
    <p:sldLayoutId id="2147485249" r:id="rId2"/>
    <p:sldLayoutId id="2147485250" r:id="rId3"/>
    <p:sldLayoutId id="2147485251" r:id="rId4"/>
    <p:sldLayoutId id="2147485252" r:id="rId5"/>
    <p:sldLayoutId id="2147485253" r:id="rId6"/>
    <p:sldLayoutId id="2147485254" r:id="rId7"/>
    <p:sldLayoutId id="2147485255" r:id="rId8"/>
    <p:sldLayoutId id="2147485256" r:id="rId9"/>
    <p:sldLayoutId id="2147485257" r:id="rId10"/>
    <p:sldLayoutId id="214748525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4933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3" r:id="rId1"/>
    <p:sldLayoutId id="2147485274" r:id="rId2"/>
    <p:sldLayoutId id="2147485275" r:id="rId3"/>
    <p:sldLayoutId id="2147485276" r:id="rId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987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78" r:id="rId1"/>
    <p:sldLayoutId id="2147485279" r:id="rId2"/>
    <p:sldLayoutId id="2147485280" r:id="rId3"/>
    <p:sldLayoutId id="2147485281" r:id="rId4"/>
    <p:sldLayoutId id="2147485282" r:id="rId5"/>
    <p:sldLayoutId id="2147485283" r:id="rId6"/>
    <p:sldLayoutId id="2147485284" r:id="rId7"/>
    <p:sldLayoutId id="2147485285" r:id="rId8"/>
    <p:sldLayoutId id="2147485286" r:id="rId9"/>
    <p:sldLayoutId id="2147485287" r:id="rId10"/>
    <p:sldLayoutId id="2147485288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17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Garamond"/>
                <a:ea typeface="+mn-ea"/>
                <a:cs typeface="+mn-cs"/>
              </a:defRPr>
            </a:lvl1pPr>
          </a:lstStyle>
          <a:p>
            <a:pPr eaLnBrk="1" hangingPunct="1"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  <a:cs typeface="Arial" charset="0"/>
              </a:defRPr>
            </a:lvl1pPr>
          </a:lstStyle>
          <a:p>
            <a:pPr eaLnBrk="1" hangingPunct="1">
              <a:defRPr/>
            </a:pPr>
            <a:fld id="{0BC070B0-CA22-7745-8A7B-A53F4880160F}" type="slidenum">
              <a:rPr lang="en-US">
                <a:ea typeface="ＭＳ Ｐゴシック" charset="0"/>
              </a:rPr>
              <a:pPr eaLnBrk="1" hangingPunct="1">
                <a:defRPr/>
              </a:pPr>
              <a:t>‹#›</a:t>
            </a:fld>
            <a:endParaRPr lang="en-US">
              <a:ea typeface="ＭＳ Ｐゴシック" charset="0"/>
            </a:endParaRPr>
          </a:p>
        </p:txBody>
      </p:sp>
      <p:sp>
        <p:nvSpPr>
          <p:cNvPr id="201734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  <p:sp>
        <p:nvSpPr>
          <p:cNvPr id="201735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eaLnBrk="1" hangingPunct="1"/>
            <a:endParaRPr lang="en-US">
              <a:solidFill>
                <a:srgbClr val="000000"/>
              </a:solidFill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3204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290" r:id="rId1"/>
    <p:sldLayoutId id="2147485291" r:id="rId2"/>
    <p:sldLayoutId id="2147485292" r:id="rId3"/>
    <p:sldLayoutId id="2147485293" r:id="rId4"/>
    <p:sldLayoutId id="2147485294" r:id="rId5"/>
    <p:sldLayoutId id="2147485295" r:id="rId6"/>
    <p:sldLayoutId id="2147485296" r:id="rId7"/>
    <p:sldLayoutId id="2147485297" r:id="rId8"/>
    <p:sldLayoutId id="2147485298" r:id="rId9"/>
    <p:sldLayoutId id="2147485299" r:id="rId10"/>
    <p:sldLayoutId id="2147485300" r:id="rId11"/>
    <p:sldLayoutId id="2147485301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0"/>
        <a:buChar char="q"/>
        <a:defRPr sz="2200">
          <a:solidFill>
            <a:schemeClr val="tx1"/>
          </a:solidFill>
          <a:latin typeface="+mn-lt"/>
          <a:ea typeface="ＭＳ Ｐゴシック" pitchFamily="-106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0"/>
        <a:buChar char="n"/>
        <a:defRPr sz="2000">
          <a:solidFill>
            <a:schemeClr val="tx1"/>
          </a:solidFill>
          <a:latin typeface="+mn-lt"/>
          <a:ea typeface="ＭＳ Ｐゴシック" pitchFamily="-106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0"/>
        <a:buChar char="q"/>
        <a:defRPr>
          <a:solidFill>
            <a:schemeClr val="tx1"/>
          </a:solidFill>
          <a:latin typeface="+mn-lt"/>
          <a:ea typeface="ＭＳ Ｐゴシック" pitchFamily="-106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0"/>
        <a:buChar char="§"/>
        <a:defRPr sz="1600">
          <a:solidFill>
            <a:schemeClr val="tx1"/>
          </a:solidFill>
          <a:latin typeface="+mn-lt"/>
          <a:ea typeface="ＭＳ Ｐゴシック" pitchFamily="-106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9050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03" r:id="rId1"/>
    <p:sldLayoutId id="2147485304" r:id="rId2"/>
    <p:sldLayoutId id="2147485305" r:id="rId3"/>
    <p:sldLayoutId id="2147485306" r:id="rId4"/>
    <p:sldLayoutId id="2147485307" r:id="rId5"/>
    <p:sldLayoutId id="2147485308" r:id="rId6"/>
    <p:sldLayoutId id="2147485309" r:id="rId7"/>
    <p:sldLayoutId id="2147485310" r:id="rId8"/>
    <p:sldLayoutId id="2147485311" r:id="rId9"/>
    <p:sldLayoutId id="2147485312" r:id="rId10"/>
    <p:sldLayoutId id="2147485313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409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15" r:id="rId1"/>
    <p:sldLayoutId id="2147485316" r:id="rId2"/>
    <p:sldLayoutId id="2147485317" r:id="rId3"/>
    <p:sldLayoutId id="2147485318" r:id="rId4"/>
    <p:sldLayoutId id="2147485319" r:id="rId5"/>
    <p:sldLayoutId id="2147485320" r:id="rId6"/>
    <p:sldLayoutId id="2147485321" r:id="rId7"/>
    <p:sldLayoutId id="2147485322" r:id="rId8"/>
    <p:sldLayoutId id="2147485323" r:id="rId9"/>
    <p:sldLayoutId id="2147485324" r:id="rId10"/>
    <p:sldLayoutId id="2147485325" r:id="rId11"/>
  </p:sldLayoutIdLst>
  <p:transition/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898525"/>
            <a:ext cx="8610600" cy="523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000000"/>
                </a:solidFill>
                <a:latin typeface="+mj-lt"/>
                <a:ea typeface="+mn-ea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en-US"/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77038" y="631825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rgbClr val="000000"/>
                </a:solidFill>
                <a:latin typeface="Garamond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70EA6E8-131D-304C-81D9-F81A6EBD71AF}" type="slidenum">
              <a:rPr lang="en-US" altLang="en-US" smtClean="0">
                <a:ea typeface="ＭＳ Ｐゴシック" charset="-128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altLang="en-US">
              <a:ea typeface="ＭＳ Ｐゴシック" charset="-128"/>
            </a:endParaRPr>
          </a:p>
        </p:txBody>
      </p:sp>
      <p:sp>
        <p:nvSpPr>
          <p:cNvPr id="1030" name="Line 1032"/>
          <p:cNvSpPr>
            <a:spLocks noChangeShapeType="1"/>
          </p:cNvSpPr>
          <p:nvPr/>
        </p:nvSpPr>
        <p:spPr bwMode="auto">
          <a:xfrm>
            <a:off x="228600" y="6481763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  <p:sp>
        <p:nvSpPr>
          <p:cNvPr id="1031" name="Line 1033"/>
          <p:cNvSpPr>
            <a:spLocks noChangeShapeType="1"/>
          </p:cNvSpPr>
          <p:nvPr userDrawn="1"/>
        </p:nvSpPr>
        <p:spPr bwMode="auto">
          <a:xfrm>
            <a:off x="228600" y="898525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srgbClr val="000000"/>
              </a:solidFill>
              <a:latin typeface="Arial" charset="0"/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9480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27" r:id="rId1"/>
    <p:sldLayoutId id="2147485328" r:id="rId2"/>
    <p:sldLayoutId id="2147485329" r:id="rId3"/>
    <p:sldLayoutId id="2147485330" r:id="rId4"/>
    <p:sldLayoutId id="2147485331" r:id="rId5"/>
    <p:sldLayoutId id="2147485332" r:id="rId6"/>
    <p:sldLayoutId id="2147485333" r:id="rId7"/>
    <p:sldLayoutId id="2147485334" r:id="rId8"/>
    <p:sldLayoutId id="2147485335" r:id="rId9"/>
    <p:sldLayoutId id="2147485336" r:id="rId10"/>
    <p:sldLayoutId id="2147485337" r:id="rId11"/>
    <p:sldLayoutId id="2147485338" r:id="rId12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4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charset="2"/>
        <a:buChar char="q"/>
        <a:defRPr sz="2200">
          <a:solidFill>
            <a:schemeClr val="tx1"/>
          </a:solidFill>
          <a:latin typeface="+mn-lt"/>
          <a:ea typeface="ＭＳ Ｐゴシック" charset="-128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charset="2"/>
        <a:buChar char="n"/>
        <a:defRPr sz="2000">
          <a:solidFill>
            <a:schemeClr val="tx1"/>
          </a:solidFill>
          <a:latin typeface="+mn-lt"/>
          <a:ea typeface="ＭＳ Ｐゴシック" charset="-128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charset="2"/>
        <a:buChar char="q"/>
        <a:defRPr>
          <a:solidFill>
            <a:schemeClr val="tx1"/>
          </a:solidFill>
          <a:latin typeface="+mn-lt"/>
          <a:ea typeface="ＭＳ Ｐゴシック" charset="-128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charset="2"/>
        <a:buChar char="§"/>
        <a:defRPr sz="1600">
          <a:solidFill>
            <a:schemeClr val="tx1"/>
          </a:solidFill>
          <a:latin typeface="+mn-lt"/>
          <a:ea typeface="ＭＳ Ｐゴシック" charset="-128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026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8600" y="1371600"/>
            <a:ext cx="86106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0357" name="Rectangle 102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Garamond" pitchFamily="18" charset="0"/>
              </a:defRPr>
            </a:lvl1pPr>
          </a:lstStyle>
          <a:p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58" name="Rectangle 103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latin typeface="Garamond" pitchFamily="18" charset="0"/>
              </a:defRPr>
            </a:lvl1pPr>
          </a:lstStyle>
          <a:p>
            <a:fld id="{6F400BD0-49BF-48FC-8114-37C1D4F5AB3D}" type="slidenum">
              <a:rPr lang="en-US" altLang="en-US">
                <a:solidFill>
                  <a:srgbClr val="000000"/>
                </a:solidFill>
              </a:rPr>
              <a:pPr/>
              <a:t>‹#›</a:t>
            </a:fld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100360" name="Line 1032"/>
          <p:cNvSpPr>
            <a:spLocks noChangeShapeType="1"/>
          </p:cNvSpPr>
          <p:nvPr/>
        </p:nvSpPr>
        <p:spPr bwMode="auto">
          <a:xfrm>
            <a:off x="228600" y="6381328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00361" name="Line 1033"/>
          <p:cNvSpPr>
            <a:spLocks noChangeShapeType="1"/>
          </p:cNvSpPr>
          <p:nvPr/>
        </p:nvSpPr>
        <p:spPr bwMode="auto">
          <a:xfrm>
            <a:off x="228600" y="914400"/>
            <a:ext cx="8610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8" name="Picture 7" descr="safari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179512" y="6453336"/>
            <a:ext cx="1080120" cy="312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737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340" r:id="rId1"/>
    <p:sldLayoutId id="2147485341" r:id="rId2"/>
    <p:sldLayoutId id="2147485342" r:id="rId3"/>
    <p:sldLayoutId id="2147485343" r:id="rId4"/>
    <p:sldLayoutId id="2147485344" r:id="rId5"/>
    <p:sldLayoutId id="2147485345" r:id="rId6"/>
    <p:sldLayoutId id="2147485346" r:id="rId7"/>
    <p:sldLayoutId id="2147485347" r:id="rId8"/>
    <p:sldLayoutId id="2147485348" r:id="rId9"/>
    <p:sldLayoutId id="2147485349" r:id="rId10"/>
    <p:sldLayoutId id="2147485350" r:id="rId11"/>
  </p:sldLayoutIdLst>
  <p:transition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200">
          <a:solidFill>
            <a:schemeClr val="tx1"/>
          </a:solidFill>
          <a:latin typeface="+mn-lt"/>
        </a:defRPr>
      </a:lvl2pPr>
      <a:lvl3pPr marL="1022350" indent="-3508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3pPr>
      <a:lvl4pPr marL="1339850" indent="-31591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>
          <a:solidFill>
            <a:schemeClr val="tx1"/>
          </a:solidFill>
          <a:latin typeface="+mn-lt"/>
        </a:defRPr>
      </a:lvl4pPr>
      <a:lvl5pPr marL="1681163" indent="-3397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5pPr>
      <a:lvl6pPr marL="21383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6pPr>
      <a:lvl7pPr marL="25955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7pPr>
      <a:lvl8pPr marL="30527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8pPr>
      <a:lvl9pPr marL="3509963" indent="-339725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s://people.inf.ethz.ch/omutl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2" Type="http://schemas.openxmlformats.org/officeDocument/2006/relationships/hyperlink" Target="https://people.inf.ethz.ch/omutlu/" TargetMode="External"/><Relationship Id="rId1" Type="http://schemas.openxmlformats.org/officeDocument/2006/relationships/slideLayout" Target="../slideLayouts/slideLayout60.xml"/><Relationship Id="rId5" Type="http://schemas.openxmlformats.org/officeDocument/2006/relationships/image" Target="../media/image4.png"/><Relationship Id="rId4" Type="http://schemas.openxmlformats.org/officeDocument/2006/relationships/hyperlink" Target="https://people.inf.ethz.ch/omutlu/projects.htm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1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microsoft.com/office/2007/relationships/hdphoto" Target="../media/hdphoto1.wdp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79.xml"/><Relationship Id="rId6" Type="http://schemas.openxmlformats.org/officeDocument/2006/relationships/hyperlink" Target="https://safari.ethz.ch/safari-newsletter-april-2020/" TargetMode="External"/><Relationship Id="rId5" Type="http://schemas.openxmlformats.org/officeDocument/2006/relationships/image" Target="../media/image13.jpeg"/><Relationship Id="rId4" Type="http://schemas.openxmlformats.org/officeDocument/2006/relationships/hyperlink" Target="http://www.safari.ethz.ch/" TargetMode="Externa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kgiZlSOcGFM&amp;list=PL5Q2soXY2Zi8D_5MGV6EnXEJHnV2YFBJl&amp;index=1" TargetMode="External"/><Relationship Id="rId7" Type="http://schemas.openxmlformats.org/officeDocument/2006/relationships/hyperlink" Target="https://www.youtube.com/watch?v=n8Aj_A0WSg8&amp;list=PL5Q2soXY2Zi8D_5MGV6EnXEJHnV2YFBJl&amp;index=22" TargetMode="External"/><Relationship Id="rId2" Type="http://schemas.openxmlformats.org/officeDocument/2006/relationships/hyperlink" Target="https://www.youtube.com/onurmutlulectures" TargetMode="External"/><Relationship Id="rId1" Type="http://schemas.openxmlformats.org/officeDocument/2006/relationships/slideLayout" Target="../slideLayouts/slideLayout283.xml"/><Relationship Id="rId6" Type="http://schemas.openxmlformats.org/officeDocument/2006/relationships/hyperlink" Target="https://www.youtube.com/watch?v=F7xZLNMIY1E&amp;list=PL5Q2soXY2Zi8D_5MGV6EnXEJHnV2YFBJl&amp;index=3" TargetMode="External"/><Relationship Id="rId5" Type="http://schemas.openxmlformats.org/officeDocument/2006/relationships/hyperlink" Target="https://www.youtube.com/watch?v=hPnSmfwu2-A&amp;list=PL5Q2soXY2Zi8D_5MGV6EnXEJHnV2YFBJl&amp;index=9" TargetMode="External"/><Relationship Id="rId4" Type="http://schemas.openxmlformats.org/officeDocument/2006/relationships/hyperlink" Target="https://www.youtube.com/watch?v=njX_14584Jw&amp;list=PL5Q2soXY2Zi8D_5MGV6EnXEJHnV2YFBJl&amp;index=16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cQ3zZ3JpuA&amp;list=PL5Q2soXY2Zi8D_5MGV6EnXEJHnV2YFBJl&amp;index=15" TargetMode="External"/><Relationship Id="rId2" Type="http://schemas.openxmlformats.org/officeDocument/2006/relationships/hyperlink" Target="https://www.youtube.com/watch?v=8ffSEKZhmvo&amp;list=PL5Q2soXY2Zi_4oP9LdL3cc8G6NIjD2Ydz" TargetMode="External"/><Relationship Id="rId1" Type="http://schemas.openxmlformats.org/officeDocument/2006/relationships/slideLayout" Target="../slideLayouts/slideLayout15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v.youku.com/v_show/id_XNDI3MjU3MTM0OA" TargetMode="External"/><Relationship Id="rId3" Type="http://schemas.openxmlformats.org/officeDocument/2006/relationships/hyperlink" Target="https://www.sigarch.org/benefit/awards/acm-sigarch-maurice-wilkes-award/" TargetMode="External"/><Relationship Id="rId7" Type="http://schemas.openxmlformats.org/officeDocument/2006/relationships/hyperlink" Target="https://www.youtube.com/watch?v=8ffSEKZhmvo" TargetMode="External"/><Relationship Id="rId12" Type="http://schemas.openxmlformats.org/officeDocument/2006/relationships/hyperlink" Target="https://people.inf.ethz.ch/omutlu/pub/onur-DAC-EarlyCareerWorkshopPanel-ImpactfulResearch-July-19-2020-withbackup-FINAL.pdf" TargetMode="External"/><Relationship Id="rId2" Type="http://schemas.openxmlformats.org/officeDocument/2006/relationships/hyperlink" Target="https://people.inf.ethz.ch/omutlu/pub/onur-MauriceWilkesAward-June-25-2019-FINAL-public.pptx" TargetMode="External"/><Relationship Id="rId1" Type="http://schemas.openxmlformats.org/officeDocument/2006/relationships/slideLayout" Target="../slideLayouts/slideLayout317.xml"/><Relationship Id="rId6" Type="http://schemas.openxmlformats.org/officeDocument/2006/relationships/hyperlink" Target="https://v.youku.com/v_show/id_XNDI3MjU2ODIwNA" TargetMode="External"/><Relationship Id="rId11" Type="http://schemas.openxmlformats.org/officeDocument/2006/relationships/hyperlink" Target="https://sites.google.com/gapp.nthu.edu.tw/dac-ecw20/" TargetMode="External"/><Relationship Id="rId5" Type="http://schemas.openxmlformats.org/officeDocument/2006/relationships/hyperlink" Target="https://www.youtube.com/watch?v=tcQ3zZ3JpuA" TargetMode="External"/><Relationship Id="rId10" Type="http://schemas.openxmlformats.org/officeDocument/2006/relationships/hyperlink" Target="https://people.inf.ethz.ch/omutlu/pub/onur-DAC-EarlyCareerWorkshopPanel-ImpactfulResearch-July-19-2020-withbackup-FINAL.pptx" TargetMode="External"/><Relationship Id="rId4" Type="http://schemas.openxmlformats.org/officeDocument/2006/relationships/hyperlink" Target="https://people.inf.ethz.ch/omutlu/pub/onur-MauriceWilkesAward-June-25-2019-FINAL-public.pdf" TargetMode="External"/><Relationship Id="rId9" Type="http://schemas.openxmlformats.org/officeDocument/2006/relationships/hyperlink" Target="https://inf.ethz.ch/news-and-events/spotlights/2019/06/mutlu-ACM-SIGARCH-award.html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0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0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0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0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0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cp0TTmvqOE?t=4236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re%27s_Plenty_of_Room_at_the_Bottom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There%27s_Plenty_of_Room_at_the_Bottom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cience.sciencemag.org/content/368/6495/eaam9744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hasM-p7Ag_g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X-MEM_Expressive-Memory-for-Rich-Cross-Layer-Abstractions_isca18-lightning-talk.pdf" TargetMode="External"/><Relationship Id="rId2" Type="http://schemas.openxmlformats.org/officeDocument/2006/relationships/hyperlink" Target="https://people.inf.ethz.ch/omutlu/pub/X-MEM_Expressive-Memory-for-Rich-Cross-Layer-Abstractions_isca18.pdf" TargetMode="External"/><Relationship Id="rId1" Type="http://schemas.openxmlformats.org/officeDocument/2006/relationships/slideLayout" Target="../slideLayouts/slideLayout294.xml"/><Relationship Id="rId6" Type="http://schemas.openxmlformats.org/officeDocument/2006/relationships/hyperlink" Target="https://people.inf.ethz.ch/omutlu/pub/X-MEM_Expressive-Memory-for-Rich-Cross-Layer-Abstractions_isca18-lightning-talk.pptx" TargetMode="External"/><Relationship Id="rId5" Type="http://schemas.openxmlformats.org/officeDocument/2006/relationships/hyperlink" Target="https://people.inf.ethz.ch/omutlu/pub/X-MEM_Expressive-Memory-for-Rich-Cross-Layer-Abstractions_isca18-talk.pdf" TargetMode="External"/><Relationship Id="rId4" Type="http://schemas.openxmlformats.org/officeDocument/2006/relationships/hyperlink" Target="https://people.inf.ethz.ch/omutlu/pub/X-MEM_Expressive-Memory-for-Rich-Cross-Layer-Abstractions_isca18-talk.pptx" TargetMode="External"/><Relationship Id="rId9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94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M_0qvO97_hM" TargetMode="External"/><Relationship Id="rId3" Type="http://schemas.openxmlformats.org/officeDocument/2006/relationships/hyperlink" Target="http://iscaconf.org/isca2018/" TargetMode="External"/><Relationship Id="rId7" Type="http://schemas.openxmlformats.org/officeDocument/2006/relationships/hyperlink" Target="https://people.inf.ethz.ch/omutlu/pub/LocalityDescriptor-Cross-Layer-GPU-Data-Locality-Abstraction_isca18-lightning-talk.pdf" TargetMode="External"/><Relationship Id="rId2" Type="http://schemas.openxmlformats.org/officeDocument/2006/relationships/hyperlink" Target="https://people.inf.ethz.ch/omutlu/pub/LocalityDescriptor-Cross-Layer-GPU-Data-Locality-Abstraction_isca18.pdf" TargetMode="External"/><Relationship Id="rId1" Type="http://schemas.openxmlformats.org/officeDocument/2006/relationships/slideLayout" Target="../slideLayouts/slideLayout294.xml"/><Relationship Id="rId6" Type="http://schemas.openxmlformats.org/officeDocument/2006/relationships/hyperlink" Target="https://people.inf.ethz.ch/omutlu/pub/LocalityDescriptor-Cross-Layer-GPU-Data-Locality-Abstraction_isca18-lightning-talk.pptx" TargetMode="External"/><Relationship Id="rId5" Type="http://schemas.openxmlformats.org/officeDocument/2006/relationships/hyperlink" Target="https://people.inf.ethz.ch/omutlu/pub/LocalityDescriptor-Cross-Layer-GPU-Data-Locality-Abstraction_isca18-talk.pdf" TargetMode="External"/><Relationship Id="rId4" Type="http://schemas.openxmlformats.org/officeDocument/2006/relationships/hyperlink" Target="https://people.inf.ethz.ch/omutlu/pub/LocalityDescriptor-Cross-Layer-GPU-Data-Locality-Abstraction_isca18-talk.pptx" TargetMode="External"/><Relationship Id="rId9" Type="http://schemas.openxmlformats.org/officeDocument/2006/relationships/image" Target="../media/image32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hyperlink" Target="http://2014.dsn.org/" TargetMode="External"/><Relationship Id="rId7" Type="http://schemas.openxmlformats.org/officeDocument/2006/relationships/hyperlink" Target="http://www.zdnet.com/how-good-does-memory-need-to-be-7000031853/" TargetMode="External"/><Relationship Id="rId2" Type="http://schemas.openxmlformats.org/officeDocument/2006/relationships/hyperlink" Target="http://users.ece.cmu.edu/~omutlu/pub/heterogeneous-reliability-memory-for-data-centers_dsn14.pdf" TargetMode="External"/><Relationship Id="rId1" Type="http://schemas.openxmlformats.org/officeDocument/2006/relationships/slideLayout" Target="../slideLayouts/slideLayout306.xml"/><Relationship Id="rId6" Type="http://schemas.openxmlformats.org/officeDocument/2006/relationships/hyperlink" Target="http://users.ece.cmu.edu/~omutlu/pub/heterogeneous-reliability-memory-for-data-centers_luo_dsn14-talk.pdf" TargetMode="External"/><Relationship Id="rId5" Type="http://schemas.openxmlformats.org/officeDocument/2006/relationships/hyperlink" Target="http://users.ece.cmu.edu/~omutlu/pub/heterogeneous-reliability-memory-for-data-centers_luo_dsn14-talk.pptx" TargetMode="External"/><Relationship Id="rId4" Type="http://schemas.openxmlformats.org/officeDocument/2006/relationships/hyperlink" Target="http://users.ece.cmu.edu/~omutlu/pub/heterogeneous-reliability-memory_dsn14-summary.pdf" TargetMode="Externa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EDEN-efficient-DNN-inference-with-approximate-memory_micro19-poster.pptx" TargetMode="External"/><Relationship Id="rId3" Type="http://schemas.openxmlformats.org/officeDocument/2006/relationships/hyperlink" Target="http://www.microarch.org/micro52/" TargetMode="External"/><Relationship Id="rId7" Type="http://schemas.openxmlformats.org/officeDocument/2006/relationships/hyperlink" Target="https://people.inf.ethz.ch/omutlu/pub/EDEN-efficient-DNN-inference-with-approximate-memory_micro19-lightning-talk.pdf" TargetMode="External"/><Relationship Id="rId12" Type="http://schemas.openxmlformats.org/officeDocument/2006/relationships/image" Target="../media/image34.png"/><Relationship Id="rId2" Type="http://schemas.openxmlformats.org/officeDocument/2006/relationships/hyperlink" Target="https://people.inf.ethz.ch/omutlu/pub/EDEN-efficient-DNN-inference-with-approximate-memory_micro19.pdf" TargetMode="External"/><Relationship Id="rId1" Type="http://schemas.openxmlformats.org/officeDocument/2006/relationships/slideLayout" Target="../slideLayouts/slideLayout306.xml"/><Relationship Id="rId6" Type="http://schemas.openxmlformats.org/officeDocument/2006/relationships/hyperlink" Target="https://people.inf.ethz.ch/omutlu/pub/EDEN-efficient-DNN-inference-with-approximate-memory_micro19-lightning-talk.pptx" TargetMode="External"/><Relationship Id="rId11" Type="http://schemas.openxmlformats.org/officeDocument/2006/relationships/hyperlink" Target="https://www.youtube.com/watch?v=B5E95OPTlaw" TargetMode="External"/><Relationship Id="rId5" Type="http://schemas.openxmlformats.org/officeDocument/2006/relationships/hyperlink" Target="https://people.inf.ethz.ch/omutlu/pub/EDEN-efficient-DNN-inference-with-approximate-memory_micro19-talk.pdf" TargetMode="External"/><Relationship Id="rId10" Type="http://schemas.openxmlformats.org/officeDocument/2006/relationships/hyperlink" Target="https://www.youtube.com/watch?v=oS-bKY75gXQ" TargetMode="External"/><Relationship Id="rId4" Type="http://schemas.openxmlformats.org/officeDocument/2006/relationships/hyperlink" Target="https://people.inf.ethz.ch/omutlu/pub/EDEN-efficient-DNN-inference-with-approximate-memory_micro19-talk.pptx" TargetMode="External"/><Relationship Id="rId9" Type="http://schemas.openxmlformats.org/officeDocument/2006/relationships/hyperlink" Target="https://people.inf.ethz.ch/omutlu/pub/EDEN-efficient-DNN-inference-with-approximate-memory_micro19-poster.pdf" TargetMode="Externa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SMASH-sparse-matrix-software-hardware-acceleration_micro19-poster.pptx" TargetMode="External"/><Relationship Id="rId3" Type="http://schemas.openxmlformats.org/officeDocument/2006/relationships/hyperlink" Target="http://www.microarch.org/micro52/" TargetMode="External"/><Relationship Id="rId7" Type="http://schemas.openxmlformats.org/officeDocument/2006/relationships/hyperlink" Target="https://people.inf.ethz.ch/omutlu/pub/SMASH-sparse-matrix-software-hardware-acceleration_micro19-lightning-talk.pdf" TargetMode="External"/><Relationship Id="rId12" Type="http://schemas.openxmlformats.org/officeDocument/2006/relationships/image" Target="../media/image35.png"/><Relationship Id="rId2" Type="http://schemas.openxmlformats.org/officeDocument/2006/relationships/hyperlink" Target="https://people.inf.ethz.ch/omutlu/pub/SMASH-sparse-matrix-software-hardware-acceleration_micro19.pdf" TargetMode="External"/><Relationship Id="rId1" Type="http://schemas.openxmlformats.org/officeDocument/2006/relationships/slideLayout" Target="../slideLayouts/slideLayout306.xml"/><Relationship Id="rId6" Type="http://schemas.openxmlformats.org/officeDocument/2006/relationships/hyperlink" Target="https://people.inf.ethz.ch/omutlu/pub/SMASH-sparse-matrix-software-hardware-acceleration_micro19-lightning-talk.pptx" TargetMode="External"/><Relationship Id="rId11" Type="http://schemas.openxmlformats.org/officeDocument/2006/relationships/hyperlink" Target="https://www.youtube.com/watch?v=LWYVQ3o_SdU" TargetMode="External"/><Relationship Id="rId5" Type="http://schemas.openxmlformats.org/officeDocument/2006/relationships/hyperlink" Target="https://people.inf.ethz.ch/omutlu/pub/SMASH-sparse-matrix-software-hardware-acceleration_micro19-talk.pdf" TargetMode="External"/><Relationship Id="rId10" Type="http://schemas.openxmlformats.org/officeDocument/2006/relationships/hyperlink" Target="https://www.youtube.com/watch?v=VN0PQ5zgLGg" TargetMode="External"/><Relationship Id="rId4" Type="http://schemas.openxmlformats.org/officeDocument/2006/relationships/hyperlink" Target="https://people.inf.ethz.ch/omutlu/pub/SMASH-sparse-matrix-software-hardware-acceleration_micro19-talk.pptx" TargetMode="External"/><Relationship Id="rId9" Type="http://schemas.openxmlformats.org/officeDocument/2006/relationships/hyperlink" Target="https://people.inf.ethz.ch/omutlu/pub/SMASH-sparse-matrix-software-hardware-acceleration_micro19-poster.pdf" TargetMode="Externa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VBI-virtual-block-interface_isca20-ARM-Research-Summit-poster.pptx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VBI-virtual-block-interface_isca20-lightning-talk.pdf" TargetMode="External"/><Relationship Id="rId12" Type="http://schemas.openxmlformats.org/officeDocument/2006/relationships/image" Target="../media/image36.png"/><Relationship Id="rId2" Type="http://schemas.openxmlformats.org/officeDocument/2006/relationships/hyperlink" Target="https://people.inf.ethz.ch/omutlu/pub/VBI-virtual-block-interface_isca20.pd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eople.inf.ethz.ch/omutlu/pub/VBI-virtual-block-interface_isca20-lightning-talk.pptx" TargetMode="External"/><Relationship Id="rId11" Type="http://schemas.openxmlformats.org/officeDocument/2006/relationships/hyperlink" Target="https://youtu.be/04l-Zlaue0k" TargetMode="External"/><Relationship Id="rId5" Type="http://schemas.openxmlformats.org/officeDocument/2006/relationships/hyperlink" Target="https://people.inf.ethz.ch/omutlu/pub/VBI-virtual-block-interface_isca20-talk.pdf" TargetMode="External"/><Relationship Id="rId10" Type="http://schemas.openxmlformats.org/officeDocument/2006/relationships/hyperlink" Target="https://www.youtube.com/watch?v=7c6LgVrCwPo" TargetMode="External"/><Relationship Id="rId4" Type="http://schemas.openxmlformats.org/officeDocument/2006/relationships/hyperlink" Target="https://people.inf.ethz.ch/omutlu/pub/VBI-virtual-block-interface_isca20-talk.pptx" TargetMode="External"/><Relationship Id="rId9" Type="http://schemas.openxmlformats.org/officeDocument/2006/relationships/hyperlink" Target="https://people.inf.ethz.ch/omutlu/pub/VBI-virtual-block-interface_isca20-ARM-Research-Summit-poster.pdf" TargetMode="Externa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toragereview.com/intel_optane_dc_persistent_memory_module_pmm" TargetMode="External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0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isca09.cs.columbia.edu/" TargetMode="External"/><Relationship Id="rId2" Type="http://schemas.openxmlformats.org/officeDocument/2006/relationships/hyperlink" Target="http://users.ece.cmu.edu/~omutlu/pub/pcm_isca09.pdf" TargetMode="External"/><Relationship Id="rId1" Type="http://schemas.openxmlformats.org/officeDocument/2006/relationships/slideLayout" Target="../slideLayouts/slideLayout165.xml"/><Relationship Id="rId5" Type="http://schemas.openxmlformats.org/officeDocument/2006/relationships/image" Target="../media/image38.png"/><Relationship Id="rId4" Type="http://schemas.openxmlformats.org/officeDocument/2006/relationships/hyperlink" Target="http://users.ece.cmu.edu/~omutlu/pub/lee_isca09_talk.pdf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2" Type="http://schemas.openxmlformats.org/officeDocument/2006/relationships/hyperlink" Target="https://users.ece.cmu.edu/~omutlu/pub/pcm_ieee_micro10.pdf" TargetMode="External"/><Relationship Id="rId1" Type="http://schemas.openxmlformats.org/officeDocument/2006/relationships/slideLayout" Target="../slideLayouts/slideLayout165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cerebras.net/cerebras-wafer-scale-engine-why-we-need-big-chips-for-deep-learning/" TargetMode="External"/><Relationship Id="rId4" Type="http://schemas.openxmlformats.org/officeDocument/2006/relationships/hyperlink" Target="https://www.anandtech.com/show/14758/hot-chips-31-live-blogs-cerebras-wafer-scale-deep-learning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ndtech.com/show/14750/hot-chips-31-analysis-inmemory-processing-by-upmem" TargetMode="External"/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upmem.com/video-upmem-presenting-its-true-processing-in-memory-solution-hot-chips-2019/" TargetMode="External"/><Relationship Id="rId4" Type="http://schemas.openxmlformats.org/officeDocument/2006/relationships/image" Target="../media/image42.tif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hyperlink" Target="https://arxiv.org/pdf/1905.09822.pdf" TargetMode="External"/><Relationship Id="rId1" Type="http://schemas.openxmlformats.org/officeDocument/2006/relationships/slideLayout" Target="../slideLayouts/slideLayout340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tesseract-pim-architecture-for-graph-processing_isca15.pdf" TargetMode="External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44.png"/><Relationship Id="rId5" Type="http://schemas.openxmlformats.org/officeDocument/2006/relationships/hyperlink" Target="http://users.ece.cmu.edu/~omutlu/pub/tesseract-pim-architecture-for-graph-processing_isca15-lightning-talk.pdf" TargetMode="External"/><Relationship Id="rId4" Type="http://schemas.openxmlformats.org/officeDocument/2006/relationships/hyperlink" Target="http://users.ece.cmu.edu/~omutlu/pub/tesseract-pim-architecture-for-graph-processing_isca15-talk.pdf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222.xml"/><Relationship Id="rId4" Type="http://schemas.openxmlformats.org/officeDocument/2006/relationships/image" Target="../media/image45.tiff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e.cmu.edu/calcm/isca2015/" TargetMode="External"/><Relationship Id="rId2" Type="http://schemas.openxmlformats.org/officeDocument/2006/relationships/hyperlink" Target="http://users.ece.cmu.edu/~omutlu/pub/pim-enabled-instructons-for-low-overhead-pim_isca15.pdf" TargetMode="External"/><Relationship Id="rId1" Type="http://schemas.openxmlformats.org/officeDocument/2006/relationships/slideLayout" Target="../slideLayouts/slideLayout340.xml"/><Relationship Id="rId6" Type="http://schemas.openxmlformats.org/officeDocument/2006/relationships/image" Target="../media/image46.png"/><Relationship Id="rId5" Type="http://schemas.openxmlformats.org/officeDocument/2006/relationships/hyperlink" Target="http://users.ece.cmu.edu/~omutlu/pub/pim-enabled-instructons-for-low-overhead-pim_isca15-lightning-talk.pdf" TargetMode="External"/><Relationship Id="rId4" Type="http://schemas.openxmlformats.org/officeDocument/2006/relationships/hyperlink" Target="http://users.ece.cmu.edu/~omutlu/pub/pim-enabled-instructons-for-low-overhead-pim_isca15-talk.pdf" TargetMode="Externa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ProcessingDataWhereItMakesSense_micpro19-invited.pdf" TargetMode="External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22.xml"/><Relationship Id="rId5" Type="http://schemas.openxmlformats.org/officeDocument/2006/relationships/hyperlink" Target="https://arxiv.org/pdf/1903.03988.pdf" TargetMode="External"/><Relationship Id="rId4" Type="http://schemas.openxmlformats.org/officeDocument/2006/relationships/hyperlink" Target="https://doi.org/10.1016/j.micpro.2019.01.009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esearch.ibm.com/journal/" TargetMode="External"/><Relationship Id="rId2" Type="http://schemas.openxmlformats.org/officeDocument/2006/relationships/hyperlink" Target="https://arxiv.org/pdf/1907.12947.pdf" TargetMode="External"/><Relationship Id="rId1" Type="http://schemas.openxmlformats.org/officeDocument/2006/relationships/slideLayout" Target="../slideLayouts/slideLayout222.xml"/><Relationship Id="rId4" Type="http://schemas.openxmlformats.org/officeDocument/2006/relationships/image" Target="../media/image4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Ucp0TTmvqOE?t=4236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tiff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11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1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s://basicmi.github.io/AI-Chip/" TargetMode="External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107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7.xml"/><Relationship Id="rId4" Type="http://schemas.openxmlformats.org/officeDocument/2006/relationships/image" Target="../media/image55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://users.ece.cmu.edu/~omutlu/pub/dram-row-hammer_isca14.pdf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9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0.xml"/><Relationship Id="rId5" Type="http://schemas.openxmlformats.org/officeDocument/2006/relationships/hyperlink" Target="http://users.ece.cmu.edu/~omutlu/pub/dram-row-hammer_isca14.pdf" TargetMode="External"/><Relationship Id="rId4" Type="http://schemas.microsoft.com/office/2007/relationships/hdphoto" Target="../media/hdphoto1.wdp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77.xml"/><Relationship Id="rId6" Type="http://schemas.openxmlformats.org/officeDocument/2006/relationships/hyperlink" Target="http://users.ece.cmu.edu/~omutlu/pub/dram-row-hammer_isca14.pdf" TargetMode="External"/><Relationship Id="rId5" Type="http://schemas.openxmlformats.org/officeDocument/2006/relationships/hyperlink" Target="http://googleprojectzero.blogspot.com/2015/03/exploiting-dram-rowhammer-bug-to-gain.html" TargetMode="External"/><Relationship Id="rId4" Type="http://schemas.openxmlformats.org/officeDocument/2006/relationships/image" Target="../media/image6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7.xml"/><Relationship Id="rId5" Type="http://schemas.openxmlformats.org/officeDocument/2006/relationships/image" Target="../media/image61.png"/><Relationship Id="rId4" Type="http://schemas.openxmlformats.org/officeDocument/2006/relationships/image" Target="../media/image55.png"/></Relationships>
</file>

<file path=ppt/slides/_rels/slide72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dram-row-hammer_kim_lightning-talk_isca14.pdf" TargetMode="External"/><Relationship Id="rId3" Type="http://schemas.openxmlformats.org/officeDocument/2006/relationships/hyperlink" Target="https://people.inf.ethz.ch/omutlu/pub/dram-row-hammer_isca14.pdf" TargetMode="External"/><Relationship Id="rId7" Type="http://schemas.openxmlformats.org/officeDocument/2006/relationships/hyperlink" Target="https://people.inf.ethz.ch/omutlu/pub/dram-row-hammer_kim_lightning-talk_isca14.pptx" TargetMode="External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95.xml"/><Relationship Id="rId6" Type="http://schemas.openxmlformats.org/officeDocument/2006/relationships/hyperlink" Target="https://people.inf.ethz.ch/omutlu/pub/dram-row-hammer_kim_talk_isca14.pdf" TargetMode="External"/><Relationship Id="rId5" Type="http://schemas.openxmlformats.org/officeDocument/2006/relationships/hyperlink" Target="https://people.inf.ethz.ch/omutlu/pub/dram-row-hammer_kim_talk_isca14.pptx" TargetMode="External"/><Relationship Id="rId4" Type="http://schemas.openxmlformats.org/officeDocument/2006/relationships/hyperlink" Target="http://cag.engr.uconn.edu/isca2014/" TargetMode="External"/><Relationship Id="rId9" Type="http://schemas.openxmlformats.org/officeDocument/2006/relationships/hyperlink" Target="https://github.com/CMU-SAFARI/rowhammer" TargetMode="Externa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arxiv.org/pdf/1904.09724.pdf" TargetMode="External"/><Relationship Id="rId2" Type="http://schemas.openxmlformats.org/officeDocument/2006/relationships/hyperlink" Target="https://ieeexplore.ieee.org/xpl/RecentIssue.jsp?punumber=43" TargetMode="External"/><Relationship Id="rId1" Type="http://schemas.openxmlformats.org/officeDocument/2006/relationships/slideLayout" Target="../slideLayouts/slideLayout95.xml"/><Relationship Id="rId4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Lqxc4_ToMUw" TargetMode="External"/><Relationship Id="rId3" Type="http://schemas.openxmlformats.org/officeDocument/2006/relationships/hyperlink" Target="http://iscaconf.org/isca2020/" TargetMode="External"/><Relationship Id="rId7" Type="http://schemas.openxmlformats.org/officeDocument/2006/relationships/hyperlink" Target="https://people.inf.ethz.ch/omutlu/pub/Revisiting-RowHammer_isca20-lightning-talk.pdf" TargetMode="External"/><Relationship Id="rId2" Type="http://schemas.openxmlformats.org/officeDocument/2006/relationships/hyperlink" Target="https://people.inf.ethz.ch/omutlu/pub/Revisiting-RowHammer_isca20.pdf" TargetMode="External"/><Relationship Id="rId1" Type="http://schemas.openxmlformats.org/officeDocument/2006/relationships/slideLayout" Target="../slideLayouts/slideLayout256.xml"/><Relationship Id="rId6" Type="http://schemas.openxmlformats.org/officeDocument/2006/relationships/hyperlink" Target="https://people.inf.ethz.ch/omutlu/pub/Revisiting-RowHammer_isca20-lightning-talk.pptx" TargetMode="External"/><Relationship Id="rId5" Type="http://schemas.openxmlformats.org/officeDocument/2006/relationships/hyperlink" Target="https://people.inf.ethz.ch/omutlu/pub/Revisiting-RowHammer_isca20-talk.pdf" TargetMode="External"/><Relationship Id="rId10" Type="http://schemas.openxmlformats.org/officeDocument/2006/relationships/image" Target="../media/image64.png"/><Relationship Id="rId4" Type="http://schemas.openxmlformats.org/officeDocument/2006/relationships/hyperlink" Target="https://people.inf.ethz.ch/omutlu/pub/Revisiting-RowHammer_isca20-talk.pptx" TargetMode="External"/><Relationship Id="rId9" Type="http://schemas.openxmlformats.org/officeDocument/2006/relationships/hyperlink" Target="https://youtu.be/wDhqi3f1a3Q" TargetMode="Externa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vusec.net/projects/trrespass/" TargetMode="External"/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hyperlink" Target="https://github.com/vusec/trrespass" TargetMode="External"/><Relationship Id="rId2" Type="http://schemas.openxmlformats.org/officeDocument/2006/relationships/hyperlink" Target="https://people.inf.ethz.ch/omutlu/pub/rowhammer-TRRespass_ieee_security_privacy20.pdf" TargetMode="External"/><Relationship Id="rId1" Type="http://schemas.openxmlformats.org/officeDocument/2006/relationships/slideLayout" Target="../slideLayouts/slideLayout256.xml"/><Relationship Id="rId6" Type="http://schemas.openxmlformats.org/officeDocument/2006/relationships/hyperlink" Target="https://www.youtube.com/watch?v=u2C0prK-w7Q" TargetMode="External"/><Relationship Id="rId5" Type="http://schemas.openxmlformats.org/officeDocument/2006/relationships/hyperlink" Target="https://people.inf.ethz.ch/omutlu/pub/rowhammer-TRRespass_ieee_security_privacy20-talk.pdf" TargetMode="External"/><Relationship Id="rId4" Type="http://schemas.openxmlformats.org/officeDocument/2006/relationships/hyperlink" Target="https://people.inf.ethz.ch/omutlu/pub/rowhammer-TRRespass_ieee_security_privacy20-talk.pptx" TargetMode="External"/><Relationship Id="rId9" Type="http://schemas.openxmlformats.org/officeDocument/2006/relationships/image" Target="../media/image65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eee-security.org/TC/SP2020/" TargetMode="External"/><Relationship Id="rId7" Type="http://schemas.openxmlformats.org/officeDocument/2006/relationships/image" Target="../media/image66.png"/><Relationship Id="rId2" Type="http://schemas.openxmlformats.org/officeDocument/2006/relationships/hyperlink" Target="https://people.inf.ethz.ch/omutlu/pub/rowhammer-vulnerability-testing-methodology-for-cloud_ieee_security_privacy20.pdf" TargetMode="External"/><Relationship Id="rId1" Type="http://schemas.openxmlformats.org/officeDocument/2006/relationships/slideLayout" Target="../slideLayouts/slideLayout256.xml"/><Relationship Id="rId6" Type="http://schemas.openxmlformats.org/officeDocument/2006/relationships/hyperlink" Target="https://www.youtube.com/watch?v=XP1SvxmJoHE" TargetMode="External"/><Relationship Id="rId5" Type="http://schemas.openxmlformats.org/officeDocument/2006/relationships/hyperlink" Target="https://people.inf.ethz.ch/omutlu/pub/rowhammer-vulnerability-testing-methodology-for-cloud_ieee_security_privacy20-talk.pdf" TargetMode="External"/><Relationship Id="rId4" Type="http://schemas.openxmlformats.org/officeDocument/2006/relationships/hyperlink" Target="https://people.inf.ethz.ch/omutlu/pub/rowhammer-vulnerability-testing-methodology-for-cloud_ieee_security_privacy20-talk.pptx" TargetMode="Externa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tiff"/><Relationship Id="rId1" Type="http://schemas.openxmlformats.org/officeDocument/2006/relationships/slideLayout" Target="../slideLayouts/slideLayout14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googleprojectzero.blogspot.ch/2018/01/reading-privileged-memory-with-side.html" TargetMode="External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14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hyperlink" Target="https://arxiv.org/pdf/1711.08774.pdf" TargetMode="External"/><Relationship Id="rId1" Type="http://schemas.openxmlformats.org/officeDocument/2006/relationships/slideLayout" Target="../slideLayouts/slideLayout107.xml"/><Relationship Id="rId4" Type="http://schemas.openxmlformats.org/officeDocument/2006/relationships/image" Target="../media/image7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07.xml"/><Relationship Id="rId4" Type="http://schemas.openxmlformats.org/officeDocument/2006/relationships/hyperlink" Target="https://nanoporetech.com/about-us/news/200-oxford-nanopore-sequencers-have-left-uk-china-support-rapid-near-sample" TargetMode="Externa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73.emf"/><Relationship Id="rId2" Type="http://schemas.openxmlformats.org/officeDocument/2006/relationships/slideLayout" Target="../slideLayouts/slideLayout216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76.jpeg"/><Relationship Id="rId4" Type="http://schemas.openxmlformats.org/officeDocument/2006/relationships/image" Target="../media/image75.png"/><Relationship Id="rId9" Type="http://schemas.openxmlformats.org/officeDocument/2006/relationships/image" Target="../media/image74.e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0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://bioinformatics.oxfordjournals.org/" TargetMode="External"/><Relationship Id="rId2" Type="http://schemas.openxmlformats.org/officeDocument/2006/relationships/hyperlink" Target="https://people.inf.ethz.ch/omutlu/pub/gatekeeper_FPGA-genome-prealignment-accelerator_bionformatics17.pdf" TargetMode="Externa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79.tiff"/><Relationship Id="rId5" Type="http://schemas.openxmlformats.org/officeDocument/2006/relationships/hyperlink" Target="https://academic.oup.com/bioinformatics/article-lookup/doi/10.1093/bioinformatics/btx342" TargetMode="External"/><Relationship Id="rId4" Type="http://schemas.openxmlformats.org/officeDocument/2006/relationships/hyperlink" Target="https://github.com/BilkentCompGen/GateKeeper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hyperlink" Target="https://people.inf.ethz.ch/omutlu/pub/shouji-genome-prealignment-filter_bionformatics19.pdf" TargetMode="External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107.xml"/><Relationship Id="rId6" Type="http://schemas.openxmlformats.org/officeDocument/2006/relationships/hyperlink" Target="https://doi.org/10.1093/bioinformatics/btz234" TargetMode="External"/><Relationship Id="rId5" Type="http://schemas.openxmlformats.org/officeDocument/2006/relationships/hyperlink" Target="https://github.com/CMU-SAFARI/Shouji" TargetMode="External"/><Relationship Id="rId4" Type="http://schemas.openxmlformats.org/officeDocument/2006/relationships/hyperlink" Target="http://bioinformatics.oxfordjournals.org/" TargetMode="Externa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hyperlink" Target="http://apbc2018.bio.keio.ac.jp/" TargetMode="External"/><Relationship Id="rId2" Type="http://schemas.openxmlformats.org/officeDocument/2006/relationships/hyperlink" Target="http://www.biomedcentral.com/bmcgenomics/" TargetMode="External"/><Relationship Id="rId1" Type="http://schemas.openxmlformats.org/officeDocument/2006/relationships/slideLayout" Target="../slideLayouts/slideLayout107.xml"/><Relationship Id="rId5" Type="http://schemas.openxmlformats.org/officeDocument/2006/relationships/image" Target="../media/image81.png"/><Relationship Id="rId4" Type="http://schemas.openxmlformats.org/officeDocument/2006/relationships/hyperlink" Target="https://arxiv.org/pdf/1711.01177.pdf" TargetMode="External"/></Relationships>
</file>

<file path=ppt/slides/_rels/slide89.xml.rels><?xml version="1.0" encoding="UTF-8" standalone="yes"?>
<Relationships xmlns="http://schemas.openxmlformats.org/package/2006/relationships"><Relationship Id="rId8" Type="http://schemas.openxmlformats.org/officeDocument/2006/relationships/hyperlink" Target="https://people.inf.ethz.ch/omutlu/pub/GenASM-approximate-string-matching-framework-for-genome-analysis_micro20-talk.pptx" TargetMode="External"/><Relationship Id="rId3" Type="http://schemas.openxmlformats.org/officeDocument/2006/relationships/hyperlink" Target="http://www.microarch.org/micro53/" TargetMode="External"/><Relationship Id="rId7" Type="http://schemas.openxmlformats.org/officeDocument/2006/relationships/hyperlink" Target="https://www.youtube.com/watch?v=srQVqPJFqjo" TargetMode="External"/><Relationship Id="rId2" Type="http://schemas.openxmlformats.org/officeDocument/2006/relationships/hyperlink" Target="https://people.inf.ethz.ch/omutlu/pub/GenASM-approximate-string-matching-framework-for-genome-analysis_micro20.pdf" TargetMode="External"/><Relationship Id="rId1" Type="http://schemas.openxmlformats.org/officeDocument/2006/relationships/slideLayout" Target="../slideLayouts/slideLayout107.xml"/><Relationship Id="rId6" Type="http://schemas.openxmlformats.org/officeDocument/2006/relationships/hyperlink" Target="https://people.inf.ethz.ch/omutlu/pub/GenASM-approximate-string-matching-framework-for-genome-analysis_micro20-lightning-talk.pdf" TargetMode="External"/><Relationship Id="rId5" Type="http://schemas.openxmlformats.org/officeDocument/2006/relationships/hyperlink" Target="https://people.inf.ethz.ch/omutlu/pub/GenASM-approximate-string-matching-framework-for-genome-analysis_micro20-lightning-talk.pptx" TargetMode="External"/><Relationship Id="rId10" Type="http://schemas.openxmlformats.org/officeDocument/2006/relationships/image" Target="../media/image82.png"/><Relationship Id="rId4" Type="http://schemas.openxmlformats.org/officeDocument/2006/relationships/hyperlink" Target="https://www.youtube.com/watch?v=nJs3RRnvk_k" TargetMode="External"/><Relationship Id="rId9" Type="http://schemas.openxmlformats.org/officeDocument/2006/relationships/hyperlink" Target="https://people.inf.ethz.ch/omutlu/pub/GenASM-approximate-string-matching-framework-for-genome-analysis_micro20-talk.pdf" TargetMode="Externa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uter.org/micro/" TargetMode="External"/><Relationship Id="rId7" Type="http://schemas.openxmlformats.org/officeDocument/2006/relationships/image" Target="../media/image83.png"/><Relationship Id="rId2" Type="http://schemas.openxmlformats.org/officeDocument/2006/relationships/hyperlink" Target="https://people.inf.ethz.ch/omutlu/pub/AcceleratingGenomeAnalysis_ieeemicro20.pdf" TargetMode="External"/><Relationship Id="rId1" Type="http://schemas.openxmlformats.org/officeDocument/2006/relationships/slideLayout" Target="../slideLayouts/slideLayout306.xml"/><Relationship Id="rId6" Type="http://schemas.openxmlformats.org/officeDocument/2006/relationships/hyperlink" Target="https://www.youtube.com/watch?v=hPnSmfwu2-A" TargetMode="External"/><Relationship Id="rId5" Type="http://schemas.openxmlformats.org/officeDocument/2006/relationships/hyperlink" Target="https://people.inf.ethz.ch/omutlu/pub/onur-AcceleratingGenomeAnalysis-AACBB-Keynote-Feb-16-2019-FINAL.pdf" TargetMode="External"/><Relationship Id="rId4" Type="http://schemas.openxmlformats.org/officeDocument/2006/relationships/hyperlink" Target="https://people.inf.ethz.ch/omutlu/pub/onur-AcceleratingGenomeAnalysis-AACBB-Keynote-Feb-16-2019-FINAL.pptx" TargetMode="Externa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hyperlink" Target="https://aacbb-workshop.github.io/" TargetMode="External"/><Relationship Id="rId2" Type="http://schemas.openxmlformats.org/officeDocument/2006/relationships/hyperlink" Target="https://people.inf.ethz.ch/omutlu/pub/onur-AcceleratingGenomeAnalysis-AACBB-Keynote-Feb-16-2019-FINAL.pptx" TargetMode="External"/><Relationship Id="rId1" Type="http://schemas.openxmlformats.org/officeDocument/2006/relationships/slideLayout" Target="../slideLayouts/slideLayout107.xml"/><Relationship Id="rId6" Type="http://schemas.openxmlformats.org/officeDocument/2006/relationships/image" Target="../media/image84.png"/><Relationship Id="rId5" Type="http://schemas.openxmlformats.org/officeDocument/2006/relationships/hyperlink" Target="https://www.youtube.com/watch?v=hPnSmfwu2-A" TargetMode="External"/><Relationship Id="rId4" Type="http://schemas.openxmlformats.org/officeDocument/2006/relationships/hyperlink" Target="https://people.inf.ethz.ch/omutlu/pub/onur-AcceleratingGenomeAnalysis-AACBB-Keynote-Feb-16-2019-FINAL.pdf" TargetMode="Externa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CrRb32v7SJc" TargetMode="External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107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1.pn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3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plos2018.org/" TargetMode="External"/><Relationship Id="rId2" Type="http://schemas.openxmlformats.org/officeDocument/2006/relationships/hyperlink" Target="https://people.inf.ethz.ch/omutlu/pub/Google-consumer-workloads-data-movement-and-PIM_asplos18.pdf" TargetMode="External"/><Relationship Id="rId1" Type="http://schemas.openxmlformats.org/officeDocument/2006/relationships/slideLayout" Target="../slideLayouts/slideLayout222.xml"/><Relationship Id="rId4" Type="http://schemas.openxmlformats.org/officeDocument/2006/relationships/image" Target="../media/image45.tiff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8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44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4.xml"/><Relationship Id="rId4" Type="http://schemas.openxmlformats.org/officeDocument/2006/relationships/image" Target="../media/image10.png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24.pn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44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96.pn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10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9.png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44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3q8MnVenMMQ" TargetMode="External"/><Relationship Id="rId1" Type="http://schemas.openxmlformats.org/officeDocument/2006/relationships/slideLayout" Target="../slideLayouts/slideLayout243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s://people.inf.ethz.ch/omutlu" TargetMode="Externa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hyperlink" Target="https://commons.wikimedia.org/w/index.php?curid=31493356" TargetMode="External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2.png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0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30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0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130.xml"/><Relationship Id="rId4" Type="http://schemas.openxmlformats.org/officeDocument/2006/relationships/image" Target="../media/image111.png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42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83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png"/><Relationship Id="rId2" Type="http://schemas.openxmlformats.org/officeDocument/2006/relationships/image" Target="../media/image123.pn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png"/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s.virginia.edu/~robins/YouAndYourResearch.html" TargetMode="External"/><Relationship Id="rId1" Type="http://schemas.openxmlformats.org/officeDocument/2006/relationships/slideLayout" Target="../slideLayouts/slideLayout2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jpe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hyperlink" Target="mailto:omutlu@gmail.com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05.x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4" Type="http://schemas.openxmlformats.org/officeDocument/2006/relationships/hyperlink" Target="https://people.inf.ethz.ch/omutl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16 October 2020</a:t>
            </a:r>
          </a:p>
          <a:p>
            <a:r>
              <a:rPr lang="en-US" sz="2200" dirty="0"/>
              <a:t>IYTE Guest Lecture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2123DF9-2E59-B440-A384-F0893E1E13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2147" y="304800"/>
            <a:ext cx="8428037" cy="1892300"/>
          </a:xfrm>
        </p:spPr>
        <p:txBody>
          <a:bodyPr/>
          <a:lstStyle/>
          <a:p>
            <a:pPr algn="ctr" eaLnBrk="1" hangingPunct="1"/>
            <a:br>
              <a:rPr lang="en-US" altLang="en-US" dirty="0">
                <a:ea typeface="ＭＳ Ｐゴシック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  <a:t>Computer Architecture</a:t>
            </a:r>
            <a:b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Why Is It So </a:t>
            </a:r>
            <a:b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Important and Exciting Today?</a:t>
            </a:r>
            <a:endParaRPr lang="en-US" altLang="en-US" sz="45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69030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09" name="Title 1">
            <a:extLst>
              <a:ext uri="{FF2B5EF4-FFF2-40B4-BE49-F238E27FC236}">
                <a16:creationId xmlns:a16="http://schemas.microsoft.com/office/drawing/2014/main" id="{0DF95D71-4717-9641-A2B1-944FC903286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Brief Self Introduction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9CD130D2-C623-7247-B0C8-1800F218DB9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196752"/>
            <a:ext cx="9144000" cy="5194300"/>
          </a:xfrm>
        </p:spPr>
        <p:txBody>
          <a:bodyPr/>
          <a:lstStyle/>
          <a:p>
            <a:r>
              <a:rPr lang="en-US" altLang="en-US" sz="2200" dirty="0">
                <a:ea typeface="ＭＳ Ｐゴシック" panose="020B0600070205080204" pitchFamily="34" charset="-128"/>
              </a:rPr>
              <a:t>Onur Mutlu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Full Professor @ ETH Zurich ITET (INFK), since September 2015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Strecker Professor @ Carnegie Mellon University ECE/CS, 2009-2016, 2016-…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PhD from UT-Austin, worked at Google, VMware, Microsoft Research, Intel, AMD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2"/>
              </a:rPr>
              <a:t>https://people.inf.ethz.ch/omutlu/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  <a:hlinkClick r:id="rId3"/>
              </a:rPr>
              <a:t>omutlu@gmail.com</a:t>
            </a:r>
            <a:r>
              <a:rPr lang="en-US" altLang="en-US" sz="1800" dirty="0">
                <a:ea typeface="ＭＳ Ｐゴシック" panose="020B0600070205080204" pitchFamily="34" charset="-128"/>
              </a:rPr>
              <a:t> (Best way to reach me)</a:t>
            </a:r>
          </a:p>
          <a:p>
            <a:pPr lvl="1"/>
            <a:r>
              <a:rPr lang="en-US" sz="1800" dirty="0">
                <a:latin typeface="Tahoma" charset="0"/>
                <a:ea typeface="ＭＳ Ｐゴシック" charset="0"/>
                <a:hlinkClick r:id="rId4"/>
              </a:rPr>
              <a:t>https://people.inf.ethz.ch/omutlu/projects.htm</a:t>
            </a:r>
            <a:r>
              <a:rPr lang="en-US" sz="1800" dirty="0">
                <a:latin typeface="Tahoma" charset="0"/>
                <a:ea typeface="ＭＳ Ｐゴシック" charset="0"/>
              </a:rPr>
              <a:t> </a:t>
            </a:r>
            <a:endParaRPr lang="en-US" altLang="en-US" sz="1000" dirty="0">
              <a:ea typeface="ＭＳ Ｐゴシック" panose="020B0600070205080204" pitchFamily="34" charset="-128"/>
            </a:endParaRPr>
          </a:p>
          <a:p>
            <a:pPr lvl="1"/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sz="22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Research and Teaching in: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sz="1800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Computer architecture, computer systems, hardware security, bioinformatics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Memory and storage systems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 security, safety, predictability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Fault tolerance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Hardware/software cooperation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Architectures for bioinformatics, health, medicine</a:t>
            </a:r>
          </a:p>
          <a:p>
            <a:pPr lvl="1"/>
            <a:r>
              <a:rPr lang="is-IS" altLang="en-US" sz="1800" dirty="0">
                <a:ea typeface="ＭＳ Ｐゴシック" panose="020B0600070205080204" pitchFamily="34" charset="-128"/>
              </a:rPr>
              <a:t>… </a:t>
            </a:r>
            <a:endParaRPr lang="en-US" altLang="en-US" sz="1800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299011" name="Slide Number Placeholder 3">
            <a:extLst>
              <a:ext uri="{FF2B5EF4-FFF2-40B4-BE49-F238E27FC236}">
                <a16:creationId xmlns:a16="http://schemas.microsoft.com/office/drawing/2014/main" id="{382C1846-515D-6048-9FA0-627CDD03DE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9F3043E-DAD2-F347-A0C9-60754FCE566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99012" name="Picture 1">
            <a:extLst>
              <a:ext uri="{FF2B5EF4-FFF2-40B4-BE49-F238E27FC236}">
                <a16:creationId xmlns:a16="http://schemas.microsoft.com/office/drawing/2014/main" id="{EDA8380A-00B6-2F46-A5D1-F19A2EE594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4000" y="0"/>
            <a:ext cx="1270000" cy="155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1760216"/>
      </p:ext>
    </p:extLst>
  </p:cSld>
  <p:clrMapOvr>
    <a:masterClrMapping/>
  </p:clrMapOvr>
  <p:transition spd="slow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5"/>
          <p:cNvSpPr>
            <a:spLocks noChangeArrowheads="1"/>
          </p:cNvSpPr>
          <p:nvPr/>
        </p:nvSpPr>
        <p:spPr bwMode="auto">
          <a:xfrm>
            <a:off x="-52900" y="1051478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</a:t>
            </a:r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458" y="2705198"/>
            <a:ext cx="1524000" cy="1029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" name="Picture 23" descr="http://i.ehow.com/images/a04/ac/qb/format-hard-drive-xp-800X800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33856">
            <a:off x="7165083" y="1912953"/>
            <a:ext cx="1276125" cy="127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0" name="Text Box 147"/>
          <p:cNvSpPr txBox="1">
            <a:spLocks noChangeArrowheads="1"/>
          </p:cNvSpPr>
          <p:nvPr/>
        </p:nvSpPr>
        <p:spPr bwMode="auto">
          <a:xfrm>
            <a:off x="6498591" y="4977878"/>
            <a:ext cx="229235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200" b="1" i="1" u="none" strike="noStrike" kern="1200" cap="none" spc="0" normalizeH="0" baseline="0" noProof="0">
              <a:ln>
                <a:noFill/>
              </a:ln>
              <a:solidFill>
                <a:srgbClr val="3333CC"/>
              </a:solidFill>
              <a:effectLst/>
              <a:uLnTx/>
              <a:uFillTx/>
              <a:latin typeface="Arial Narrow" charset="0"/>
              <a:ea typeface="ＭＳ Ｐゴシック" charset="0"/>
              <a:cs typeface="Arial" charset="0"/>
            </a:endParaRPr>
          </a:p>
        </p:txBody>
      </p:sp>
      <p:pic>
        <p:nvPicPr>
          <p:cNvPr id="26645" name="Picture 30" descr="3177_01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256665" y="4191392"/>
            <a:ext cx="2325687" cy="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6633" name="Group 47"/>
          <p:cNvGrpSpPr>
            <a:grpSpLocks/>
          </p:cNvGrpSpPr>
          <p:nvPr/>
        </p:nvGrpSpPr>
        <p:grpSpPr bwMode="auto">
          <a:xfrm>
            <a:off x="3304126" y="3812751"/>
            <a:ext cx="3077766" cy="1554083"/>
            <a:chOff x="5252245" y="4774407"/>
            <a:chExt cx="3076909" cy="1554282"/>
          </a:xfrm>
        </p:grpSpPr>
        <p:sp>
          <p:nvSpPr>
            <p:cNvPr id="26642" name="TextBox 8"/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307690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charset="0"/>
                  <a:ea typeface="ＭＳ Ｐゴシック" charset="0"/>
                  <a:cs typeface="Arial" charset="0"/>
                </a:rPr>
                <a:t>Graphics and Vision Processing</a:t>
              </a:r>
              <a:endPara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  <a:cs typeface="Arial" charset="0"/>
              </a:endParaRPr>
            </a:p>
          </p:txBody>
        </p:sp>
        <p:pic>
          <p:nvPicPr>
            <p:cNvPr id="26643" name="Picture 6" descr="C:\Daten\talks\invited\ferc2010\material\Fermi_Die_FINAL.png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" name="Text Box 13" descr="90%"/>
          <p:cNvSpPr txBox="1">
            <a:spLocks noChangeArrowheads="1"/>
          </p:cNvSpPr>
          <p:nvPr/>
        </p:nvSpPr>
        <p:spPr bwMode="auto">
          <a:xfrm>
            <a:off x="376771" y="3295761"/>
            <a:ext cx="1733033" cy="8956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8" name="Text Box 20" descr="90%"/>
          <p:cNvSpPr txBox="1">
            <a:spLocks noChangeArrowheads="1"/>
          </p:cNvSpPr>
          <p:nvPr/>
        </p:nvSpPr>
        <p:spPr bwMode="auto">
          <a:xfrm>
            <a:off x="2600780" y="2453452"/>
            <a:ext cx="2258492" cy="3416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9" name="Line 15"/>
          <p:cNvSpPr>
            <a:spLocks noChangeShapeType="1"/>
          </p:cNvSpPr>
          <p:nvPr/>
        </p:nvSpPr>
        <p:spPr bwMode="auto">
          <a:xfrm flipV="1">
            <a:off x="1885168" y="2550397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0" name="Text Box 24" descr="90%"/>
          <p:cNvSpPr txBox="1">
            <a:spLocks noChangeArrowheads="1"/>
          </p:cNvSpPr>
          <p:nvPr/>
        </p:nvSpPr>
        <p:spPr bwMode="auto">
          <a:xfrm>
            <a:off x="5510960" y="3220136"/>
            <a:ext cx="2925968" cy="341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0"/>
                <a:cs typeface="Arial" charset="0"/>
              </a:rPr>
              <a:t>Persistent Memory/Storage</a:t>
            </a:r>
          </a:p>
        </p:txBody>
      </p:sp>
      <p:pic>
        <p:nvPicPr>
          <p:cNvPr id="31" name="Content Placeholder 6" descr="barcelona-die-photo-color.jp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328" y="1979091"/>
            <a:ext cx="1312168" cy="1279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32" descr="dimm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2582353" y="1923945"/>
            <a:ext cx="2304256" cy="54929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83794" y="2093914"/>
            <a:ext cx="1554690" cy="1003885"/>
          </a:xfrm>
          <a:prstGeom prst="rect">
            <a:avLst/>
          </a:prstGeom>
        </p:spPr>
      </p:pic>
      <p:sp>
        <p:nvSpPr>
          <p:cNvPr id="36" name="Line 15"/>
          <p:cNvSpPr>
            <a:spLocks noChangeShapeType="1"/>
          </p:cNvSpPr>
          <p:nvPr/>
        </p:nvSpPr>
        <p:spPr bwMode="auto">
          <a:xfrm flipV="1">
            <a:off x="4886609" y="2566532"/>
            <a:ext cx="697185" cy="62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7" name="Line 15"/>
          <p:cNvSpPr>
            <a:spLocks noChangeShapeType="1"/>
          </p:cNvSpPr>
          <p:nvPr/>
        </p:nvSpPr>
        <p:spPr bwMode="auto">
          <a:xfrm flipV="1">
            <a:off x="2233759" y="2969690"/>
            <a:ext cx="640569" cy="1221699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8" name="Line 15"/>
          <p:cNvSpPr>
            <a:spLocks noChangeShapeType="1"/>
          </p:cNvSpPr>
          <p:nvPr/>
        </p:nvSpPr>
        <p:spPr bwMode="auto">
          <a:xfrm flipV="1">
            <a:off x="3864928" y="3372447"/>
            <a:ext cx="0" cy="440303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4385" y="5570018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Build fundamentally better architectures</a:t>
            </a:r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10600" cy="1066800"/>
          </a:xfrm>
        </p:spPr>
        <p:txBody>
          <a:bodyPr/>
          <a:lstStyle/>
          <a:p>
            <a:r>
              <a:rPr lang="en-US" dirty="0"/>
              <a:t>Current Research Mission</a:t>
            </a:r>
          </a:p>
        </p:txBody>
      </p:sp>
    </p:spTree>
    <p:extLst>
      <p:ext uri="{BB962C8B-B14F-4D97-AF65-F5344CB8AC3E}">
        <p14:creationId xmlns:p14="http://schemas.microsoft.com/office/powerpoint/2010/main" val="23041654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Four Key Current Directions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68760"/>
            <a:ext cx="8610600" cy="4876800"/>
          </a:xfrm>
        </p:spPr>
        <p:txBody>
          <a:bodyPr/>
          <a:lstStyle/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Secure/Reliable/Safe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Energy-Efficient </a:t>
            </a:r>
            <a:r>
              <a:rPr lang="en-US" dirty="0"/>
              <a:t>Architectures</a:t>
            </a:r>
          </a:p>
          <a:p>
            <a:pPr lvl="1"/>
            <a:r>
              <a:rPr lang="en-US" dirty="0">
                <a:solidFill>
                  <a:srgbClr val="0000FF"/>
                </a:solidFill>
              </a:rPr>
              <a:t>Memory-centric </a:t>
            </a:r>
            <a:r>
              <a:rPr lang="en-US" dirty="0"/>
              <a:t>(Data-centric) 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Fundamentally </a:t>
            </a:r>
            <a:r>
              <a:rPr lang="en-US" dirty="0">
                <a:solidFill>
                  <a:srgbClr val="0000FF"/>
                </a:solidFill>
              </a:rPr>
              <a:t>Low-Latency and Predictable </a:t>
            </a:r>
            <a:r>
              <a:rPr lang="en-US" dirty="0"/>
              <a:t>Architectures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Architectures for </a:t>
            </a:r>
            <a:r>
              <a:rPr lang="en-US" dirty="0">
                <a:solidFill>
                  <a:srgbClr val="0000FF"/>
                </a:solidFill>
              </a:rPr>
              <a:t>AI/ML, Genomics, Medicine, Health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573419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0237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254509931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Current Research Mission &amp; Major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65876" y="1554517"/>
            <a:ext cx="6228184" cy="4619600"/>
          </a:xfrm>
        </p:spPr>
        <p:txBody>
          <a:bodyPr/>
          <a:lstStyle/>
          <a:p>
            <a:r>
              <a:rPr lang="en-US" sz="2200" dirty="0">
                <a:solidFill>
                  <a:srgbClr val="0432FF"/>
                </a:solidFill>
              </a:rPr>
              <a:t>Data-centric arch. for low energy &amp; high perf.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Proc. in Mem/DRAM</a:t>
            </a:r>
            <a:r>
              <a:rPr lang="en-US" sz="1900" dirty="0"/>
              <a:t>, NVM, unified mem/storage </a:t>
            </a:r>
          </a:p>
          <a:p>
            <a:pPr marL="0" indent="0">
              <a:buNone/>
            </a:pPr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Low-latency &amp; predictable architectures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Low-latency, low-energy yet low-cost memory</a:t>
            </a:r>
          </a:p>
          <a:p>
            <a:pPr lvl="1"/>
            <a:r>
              <a:rPr lang="en-US" sz="1900" dirty="0"/>
              <a:t>QoS-aware and predictable memory systems 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Fundamentally secure/reliable/safe arch.</a:t>
            </a:r>
          </a:p>
          <a:p>
            <a:pPr lvl="1"/>
            <a:r>
              <a:rPr lang="en-US" sz="1900" dirty="0">
                <a:solidFill>
                  <a:srgbClr val="7030A0"/>
                </a:solidFill>
              </a:rPr>
              <a:t>Tolerating all bit flips; patchable HW; secure mem </a:t>
            </a:r>
          </a:p>
          <a:p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Architectures for ML/AI/Genomics/Graph/Med </a:t>
            </a:r>
          </a:p>
          <a:p>
            <a:pPr lvl="1"/>
            <a:r>
              <a:rPr lang="en-US" sz="1900" dirty="0"/>
              <a:t>Algorithm/arch./logic co-design; full heterogeneity</a:t>
            </a:r>
          </a:p>
          <a:p>
            <a:pPr lvl="1"/>
            <a:endParaRPr lang="en-US" sz="400" dirty="0"/>
          </a:p>
          <a:p>
            <a:r>
              <a:rPr lang="en-US" sz="2200" dirty="0">
                <a:solidFill>
                  <a:srgbClr val="0432FF"/>
                </a:solidFill>
              </a:rPr>
              <a:t>Data-driven and </a:t>
            </a:r>
            <a:r>
              <a:rPr lang="en-US" sz="2200" dirty="0">
                <a:solidFill>
                  <a:srgbClr val="7030A0"/>
                </a:solidFill>
              </a:rPr>
              <a:t>data-aware architectures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000000"/>
                </a:solidFill>
              </a:rPr>
              <a:t>ML/AI-driven architectural controllers and design</a:t>
            </a:r>
          </a:p>
          <a:p>
            <a:pPr lvl="1">
              <a:buClr>
                <a:srgbClr val="3B812F"/>
              </a:buClr>
            </a:pPr>
            <a:r>
              <a:rPr lang="en-US" sz="1900" dirty="0">
                <a:solidFill>
                  <a:srgbClr val="000000"/>
                </a:solidFill>
              </a:rPr>
              <a:t>Expressive memory and expressive systems</a:t>
            </a:r>
          </a:p>
          <a:p>
            <a:pPr lvl="1"/>
            <a:endParaRPr lang="en-US" sz="2000" dirty="0">
              <a:solidFill>
                <a:srgbClr val="0432FF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451813" y="3731647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451813" y="3360172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448638" y="269585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448638" y="232437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448638" y="1957665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451813" y="4104709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451813" y="447618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451813" y="3037785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453401" y="4831784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43209" y="2434845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062A41-3105-574A-A93A-80C76A4AB0E5}"/>
              </a:ext>
            </a:extLst>
          </p:cNvPr>
          <p:cNvSpPr txBox="1"/>
          <p:nvPr/>
        </p:nvSpPr>
        <p:spPr>
          <a:xfrm>
            <a:off x="196668" y="900222"/>
            <a:ext cx="8563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Build fundamentally better architectures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C2F057F-2C07-F047-BF1C-E9AD5B942280}"/>
              </a:ext>
            </a:extLst>
          </p:cNvPr>
          <p:cNvSpPr txBox="1"/>
          <p:nvPr/>
        </p:nvSpPr>
        <p:spPr>
          <a:xfrm>
            <a:off x="0" y="5285285"/>
            <a:ext cx="2965876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Broad research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spanning apps, systems, logic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with architecture at the center</a:t>
            </a:r>
          </a:p>
        </p:txBody>
      </p:sp>
    </p:spTree>
    <p:extLst>
      <p:ext uri="{BB962C8B-B14F-4D97-AF65-F5344CB8AC3E}">
        <p14:creationId xmlns:p14="http://schemas.microsoft.com/office/powerpoint/2010/main" val="379357525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Slide Number Placeholder 3"/>
          <p:cNvSpPr>
            <a:spLocks noGrp="1"/>
          </p:cNvSpPr>
          <p:nvPr>
            <p:ph type="sldNum" sz="quarter" idx="11"/>
          </p:nvPr>
        </p:nvSpPr>
        <p:spPr bwMode="auto">
          <a:xfrm>
            <a:off x="8737600" y="8324851"/>
            <a:ext cx="28448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b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r" defTabSz="1219170" rtl="0" eaLnBrk="1" latinLnBrk="0" hangingPunct="1">
              <a:defRPr sz="2133" kern="1200">
                <a:solidFill>
                  <a:schemeClr val="tx1"/>
                </a:solidFill>
                <a:latin typeface="Garamond" pitchFamily="18" charset="0"/>
                <a:ea typeface="+mn-ea"/>
                <a:cs typeface="+mn-cs"/>
              </a:defRPr>
            </a:lvl1pPr>
            <a:lvl2pPr marL="609585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1219170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2133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  <a:sym typeface="Arial"/>
              </a:rPr>
              <a:pPr marL="0" marR="0" lvl="0" indent="0" algn="r" defTabSz="12191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t>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7135684-0FF0-F248-9E0B-F2E232609CB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9000"/>
                    </a14:imgEffect>
                    <a14:imgEffect>
                      <a14:colorTemperature colorTemp="5739"/>
                    </a14:imgEffect>
                    <a14:imgEffect>
                      <a14:saturation sat="153000"/>
                    </a14:imgEffect>
                    <a14:imgEffect>
                      <a14:brightnessContrast bright="45000" contrast="2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44707"/>
            <a:ext cx="9144000" cy="3981683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432295A3-5F7B-5F43-9181-1BEE72DB19A3}"/>
              </a:ext>
            </a:extLst>
          </p:cNvPr>
          <p:cNvSpPr txBox="1"/>
          <p:nvPr/>
        </p:nvSpPr>
        <p:spPr>
          <a:xfrm>
            <a:off x="827584" y="1988234"/>
            <a:ext cx="81733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"/>
              </a:rPr>
              <a:t>38+ Researchers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919E19-D41C-ED45-9955-893D0E136C12}"/>
              </a:ext>
            </a:extLst>
          </p:cNvPr>
          <p:cNvSpPr txBox="1"/>
          <p:nvPr/>
        </p:nvSpPr>
        <p:spPr>
          <a:xfrm>
            <a:off x="567029" y="5622340"/>
            <a:ext cx="82721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 w="22225">
                  <a:solidFill>
                    <a:srgbClr val="35742A">
                      <a:lumMod val="50000"/>
                    </a:srgbClr>
                  </a:solidFill>
                  <a:prstDash val="solid"/>
                </a:ln>
                <a:solidFill>
                  <a:srgbClr val="3B812F">
                    <a:lumMod val="40000"/>
                    <a:lumOff val="60000"/>
                  </a:srgbClr>
                </a:solidFill>
                <a:effectLst/>
                <a:uLnTx/>
                <a:uFillTx/>
                <a:latin typeface="Chalkduster" panose="03050602040202020205" pitchFamily="66" charset="77"/>
                <a:ea typeface="+mn-ea"/>
                <a:cs typeface="Apple Chancery" panose="03020702040506060504" pitchFamily="66" charset="-79"/>
                <a:sym typeface="Arial"/>
              </a:rPr>
              <a:t>Think BIG, Aim HIGH!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CDC32EF-6916-C042-B579-9A528D144145}"/>
              </a:ext>
            </a:extLst>
          </p:cNvPr>
          <p:cNvSpPr/>
          <p:nvPr/>
        </p:nvSpPr>
        <p:spPr>
          <a:xfrm>
            <a:off x="3192109" y="6375455"/>
            <a:ext cx="275978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 w="0"/>
                <a:solidFill>
                  <a:srgbClr val="0000FF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Tahoma"/>
                <a:ea typeface="ＭＳ Ｐゴシック" panose="020B0600070205080204" pitchFamily="34" charset="-128"/>
                <a:cs typeface="Apple Chancery" panose="03020702040506060504" pitchFamily="66" charset="-79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</a:t>
            </a:r>
            <a:endParaRPr kumimoji="0" lang="en-US" sz="2000" b="0" i="0" u="none" strike="noStrike" kern="1200" cap="none" spc="0" normalizeH="0" baseline="0" noProof="0" dirty="0">
              <a:ln w="0"/>
              <a:solidFill>
                <a:srgbClr val="0000FF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uLnTx/>
              <a:uFillTx/>
              <a:latin typeface="Tahoma"/>
              <a:ea typeface="ＭＳ Ｐゴシック" panose="020B0600070205080204" pitchFamily="34" charset="-128"/>
              <a:cs typeface="Apple Chancery" panose="03020702040506060504" pitchFamily="66" charset="-79"/>
            </a:endParaRP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24DD5283-F5C7-B94B-B7ED-8F1609BDF9A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81941" y="5229201"/>
            <a:ext cx="1329363" cy="471668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8C808981-2A78-D64E-A0DF-A6572C6FB0AB}"/>
              </a:ext>
            </a:extLst>
          </p:cNvPr>
          <p:cNvSpPr txBox="1">
            <a:spLocks/>
          </p:cNvSpPr>
          <p:nvPr/>
        </p:nvSpPr>
        <p:spPr bwMode="auto">
          <a:xfrm>
            <a:off x="228600" y="0"/>
            <a:ext cx="8610600" cy="908719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ＭＳ Ｐゴシック" charset="0"/>
                <a:cs typeface="ＭＳ Ｐゴシック" charset="0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  <a:ea typeface="ＭＳ Ｐゴシック" charset="0"/>
                <a:cs typeface="ＭＳ Ｐゴシック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Onur </a:t>
            </a:r>
            <a:r>
              <a:rPr kumimoji="0" lang="en-US" sz="4000" b="0" i="0" u="none" strike="noStrike" kern="0" cap="none" spc="0" normalizeH="0" baseline="0" noProof="0" dirty="0" err="1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Mutlu’s</a:t>
            </a:r>
            <a:r>
              <a:rPr kumimoji="0" lang="en-US" sz="4000" b="0" i="0" u="none" strike="noStrike" kern="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Garamond" charset="0"/>
                <a:ea typeface="ＭＳ Ｐゴシック" charset="0"/>
              </a:rPr>
              <a:t> SAFARI Research Group</a:t>
            </a:r>
          </a:p>
        </p:txBody>
      </p:sp>
      <p:sp>
        <p:nvSpPr>
          <p:cNvPr id="12" name="Rectangle 25">
            <a:extLst>
              <a:ext uri="{FF2B5EF4-FFF2-40B4-BE49-F238E27FC236}">
                <a16:creationId xmlns:a16="http://schemas.microsoft.com/office/drawing/2014/main" id="{BC5DB1A9-C9CF-E447-9055-3E8366E5C7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8101" y="824924"/>
            <a:ext cx="9144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1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 Narrow" charset="0"/>
                <a:ea typeface="ＭＳ Ｐゴシック" charset="0"/>
                <a:cs typeface="Arial" charset="0"/>
              </a:rPr>
              <a:t>Computer architecture, HW/SW, systems, bioinformatics, security, memory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D0BE4A6-A2E2-5245-9CEB-9E430FB09439}"/>
              </a:ext>
            </a:extLst>
          </p:cNvPr>
          <p:cNvSpPr txBox="1"/>
          <p:nvPr/>
        </p:nvSpPr>
        <p:spPr>
          <a:xfrm>
            <a:off x="2108985" y="1271883"/>
            <a:ext cx="492602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https://safari.ethz.ch/safari-newsletter-april-2020/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25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Teaching and Research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…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000FF"/>
                </a:solidFill>
              </a:rPr>
              <a:t>Teaching drives Research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Research drives Teaching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0432FF"/>
                </a:solidFill>
              </a:rPr>
              <a:t>… </a:t>
            </a:r>
          </a:p>
          <a:p>
            <a:pPr marL="0" indent="0" algn="ctr">
              <a:buNone/>
            </a:pPr>
            <a:r>
              <a:rPr lang="en-US" sz="60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160764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Principle: Insight and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420888"/>
            <a:ext cx="9144000" cy="2088232"/>
          </a:xfrm>
        </p:spPr>
        <p:txBody>
          <a:bodyPr/>
          <a:lstStyle/>
          <a:p>
            <a:pPr marL="0" indent="0" algn="ctr">
              <a:buNone/>
            </a:pPr>
            <a:r>
              <a:rPr lang="en-US" sz="6400" dirty="0">
                <a:solidFill>
                  <a:srgbClr val="0000FF"/>
                </a:solidFill>
              </a:rPr>
              <a:t>Focus on Insight</a:t>
            </a:r>
          </a:p>
          <a:p>
            <a:pPr marL="0" indent="0" algn="ctr">
              <a:buNone/>
            </a:pPr>
            <a:r>
              <a:rPr lang="en-US" sz="6400" dirty="0">
                <a:solidFill>
                  <a:srgbClr val="FF0000"/>
                </a:solidFill>
              </a:rPr>
              <a:t>Encourage New Ideas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38120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3F83A0-CBB7-2C49-A54F-7D0B3851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Research &amp; Teaching: Some Overview Talks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4D894C-D45D-7449-8FC5-648E1A9737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97583"/>
            <a:ext cx="8915400" cy="5267672"/>
          </a:xfrm>
        </p:spPr>
        <p:txBody>
          <a:bodyPr/>
          <a:lstStyle/>
          <a:p>
            <a:pPr marL="0" indent="0" algn="ctr">
              <a:buNone/>
            </a:pPr>
            <a:r>
              <a:rPr lang="en-US" sz="1600" dirty="0">
                <a:solidFill>
                  <a:srgbClr val="0432FF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https://www.youtube.com/onurmutlulectures</a:t>
            </a:r>
            <a:endParaRPr lang="en-US" sz="1600" dirty="0">
              <a:solidFill>
                <a:srgbClr val="0432FF"/>
              </a:solidFill>
            </a:endParaRPr>
          </a:p>
          <a:p>
            <a:pPr marL="0" indent="0" algn="ctr">
              <a:buNone/>
            </a:pPr>
            <a:endParaRPr lang="en-US" sz="1100" dirty="0"/>
          </a:p>
          <a:p>
            <a:pPr marL="0" indent="0" algn="ctr">
              <a:buNone/>
            </a:pPr>
            <a:endParaRPr lang="en-US" sz="1100" dirty="0"/>
          </a:p>
          <a:p>
            <a:r>
              <a:rPr lang="en-US" dirty="0"/>
              <a:t>Future Computing Architectures</a:t>
            </a:r>
          </a:p>
          <a:p>
            <a:pPr lvl="1"/>
            <a:r>
              <a:rPr lang="en-US" sz="1300" dirty="0">
                <a:hlinkClick r:id="rId3"/>
              </a:rPr>
              <a:t>https://www.youtube.com/watch?v=kgiZlSOcGFM&amp;list=PL5Q2soXY2Zi8D_5MGV6EnXEJHnV2YFBJl&amp;index=1</a:t>
            </a:r>
            <a:endParaRPr lang="en-US" sz="1300" dirty="0"/>
          </a:p>
          <a:p>
            <a:pPr lvl="1"/>
            <a:endParaRPr lang="en-US" sz="1100" dirty="0"/>
          </a:p>
          <a:p>
            <a:r>
              <a:rPr lang="en-US" dirty="0"/>
              <a:t>Enabling In-Memory Computation</a:t>
            </a:r>
          </a:p>
          <a:p>
            <a:pPr lvl="1"/>
            <a:r>
              <a:rPr lang="en-US" sz="1300" dirty="0">
                <a:hlinkClick r:id="rId4"/>
              </a:rPr>
              <a:t>https://www.youtube.com/watch?v=njX_14584Jw&amp;list=PL5Q2soXY2Zi8D_5MGV6EnXEJHnV2YFBJl&amp;index=16</a:t>
            </a:r>
            <a:r>
              <a:rPr lang="en-US" sz="1300" dirty="0"/>
              <a:t> </a:t>
            </a:r>
          </a:p>
          <a:p>
            <a:pPr lvl="1"/>
            <a:endParaRPr lang="en-US" sz="1100" dirty="0"/>
          </a:p>
          <a:p>
            <a:r>
              <a:rPr lang="en-US" dirty="0"/>
              <a:t>Accelerating Genome Analysis</a:t>
            </a:r>
          </a:p>
          <a:p>
            <a:pPr lvl="1"/>
            <a:r>
              <a:rPr lang="en-US" sz="1300" dirty="0">
                <a:hlinkClick r:id="rId5"/>
              </a:rPr>
              <a:t>https://www.youtube.com/watch?v=hPnSmfwu2-A&amp;list=PL5Q2soXY2Zi8D_5MGV6EnXEJHnV2YFBJl&amp;index=9</a:t>
            </a:r>
            <a:endParaRPr lang="en-US" sz="1300" dirty="0"/>
          </a:p>
          <a:p>
            <a:endParaRPr lang="en-US" sz="1100" dirty="0"/>
          </a:p>
          <a:p>
            <a:r>
              <a:rPr lang="en-US" dirty="0"/>
              <a:t>Rethinking Memory System Design</a:t>
            </a:r>
          </a:p>
          <a:p>
            <a:pPr lvl="1"/>
            <a:r>
              <a:rPr lang="en-US" sz="1300" dirty="0">
                <a:hlinkClick r:id="rId6"/>
              </a:rPr>
              <a:t>https://www.youtube.com/watch?v=F7xZLNMIY1E&amp;list=PL5Q2soXY2Zi8D_5MGV6EnXEJHnV2YFBJl&amp;index=3</a:t>
            </a:r>
            <a:endParaRPr lang="en-US" sz="1300" dirty="0"/>
          </a:p>
          <a:p>
            <a:pPr lvl="1"/>
            <a:endParaRPr lang="en-US" sz="1300" dirty="0"/>
          </a:p>
          <a:p>
            <a:r>
              <a:rPr lang="en-US" dirty="0"/>
              <a:t>Intelligent Architectures for Intelligent Machines</a:t>
            </a:r>
          </a:p>
          <a:p>
            <a:pPr lvl="1"/>
            <a:r>
              <a:rPr lang="en-US" sz="1300" dirty="0">
                <a:hlinkClick r:id="rId7"/>
              </a:rPr>
              <a:t>https://www.youtube.com/watch?v=n8Aj_A0WSg8&amp;list=PL5Q2soXY2Zi8D_5MGV6EnXEJHnV2YFBJl&amp;index=22</a:t>
            </a:r>
            <a:endParaRPr lang="en-US" sz="13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1C77FB-9ABB-7441-88CE-6327AE3144E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1742713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90E75-44AE-3749-84A1-9991C665D4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Interview on Research and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E6586-EEE6-A04A-A548-5966B309FA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Computing Research and Education (@ ISCA 2019)</a:t>
            </a:r>
          </a:p>
          <a:p>
            <a:pPr lvl="1"/>
            <a:r>
              <a:rPr lang="en-US" dirty="0">
                <a:hlinkClick r:id="rId2"/>
              </a:rPr>
              <a:t>https://www.youtube.com/watch?v=8ffSEKZhmvo&amp;list=PL5Q2soXY2Zi_4oP9LdL3cc8G6NIjD2Ydz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Maurice Wilkes Award Speech (10 minutes)</a:t>
            </a:r>
          </a:p>
          <a:p>
            <a:pPr lvl="1"/>
            <a:r>
              <a:rPr lang="en-US" dirty="0">
                <a:hlinkClick r:id="rId3"/>
              </a:rPr>
              <a:t>https://www.youtube.com/watch?v=tcQ3zZ3JpuA&amp;list=PL5Q2soXY2Zi8D_5MGV6EnXEJHnV2YFBJl&amp;index=15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F1CA24-C7A2-D849-8A4D-9CCFFD7B504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2477826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45B70-88E5-4A45-8F0F-98E880273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Thoughts and Suggestions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3D66C4-277F-5645-8E15-23E56F3B54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5195664"/>
          </a:xfrm>
        </p:spPr>
        <p:txBody>
          <a:bodyPr/>
          <a:lstStyle/>
          <a:p>
            <a:r>
              <a:rPr lang="en-US" sz="1800" dirty="0"/>
              <a:t>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"Some Reflections (on DRAM)"</a:t>
            </a:r>
            <a:br>
              <a:rPr lang="en-US" sz="1800" dirty="0"/>
            </a:br>
            <a:r>
              <a:rPr lang="en-US" sz="1800" i="1" dirty="0"/>
              <a:t>Award Speech for </a:t>
            </a:r>
            <a:r>
              <a:rPr lang="en-US" sz="1800" i="1" dirty="0">
                <a:hlinkClick r:id="rId3"/>
              </a:rPr>
              <a:t>ACM SIGARCH Maurice Wilkes Award</a:t>
            </a:r>
            <a:r>
              <a:rPr lang="en-US" sz="1800" i="1" dirty="0"/>
              <a:t>, at the </a:t>
            </a:r>
            <a:r>
              <a:rPr lang="en-US" sz="1800" b="1" i="1" dirty="0"/>
              <a:t>ISCA</a:t>
            </a:r>
            <a:r>
              <a:rPr lang="en-US" sz="1800" i="1" dirty="0"/>
              <a:t> Awards Ceremony</a:t>
            </a:r>
            <a:r>
              <a:rPr lang="en-US" sz="1800" dirty="0"/>
              <a:t>, Phoenix, AZ, USA, 25 June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2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4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5"/>
              </a:rPr>
              <a:t>Video of Award Acceptance Speech (Youtube; 10 minutes)</a:t>
            </a:r>
            <a:r>
              <a:rPr lang="en-US" sz="1800" dirty="0"/>
              <a:t> </a:t>
            </a:r>
            <a:r>
              <a:rPr lang="en-US" sz="1800" dirty="0">
                <a:hlinkClick r:id="rId6"/>
              </a:rPr>
              <a:t>(Youku; 13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7"/>
              </a:rPr>
              <a:t>Video of Interview after Award Acceptance (Youtube; 1 hour 6 minutes)</a:t>
            </a:r>
            <a:r>
              <a:rPr lang="en-US" sz="1800" dirty="0"/>
              <a:t> </a:t>
            </a:r>
            <a:r>
              <a:rPr lang="en-US" sz="1800" dirty="0">
                <a:hlinkClick r:id="rId8"/>
              </a:rPr>
              <a:t>(Youku; 1 hour 6 minutes)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9"/>
              </a:rPr>
              <a:t>News Article on "ACM SIGARCH Maurice Wilkes Award goes to Prof. Onur Mutlu"</a:t>
            </a:r>
            <a:r>
              <a:rPr lang="en-US" sz="1800" dirty="0"/>
              <a:t>]</a:t>
            </a:r>
          </a:p>
          <a:p>
            <a:pPr marL="0" indent="0">
              <a:buNone/>
            </a:pPr>
            <a:br>
              <a:rPr lang="en-US" sz="2000" dirty="0"/>
            </a:br>
            <a:endParaRPr lang="en-US" sz="1900" dirty="0"/>
          </a:p>
          <a:p>
            <a:r>
              <a:rPr lang="en-US" sz="1900" dirty="0"/>
              <a:t>Onur Mutlu,</a:t>
            </a:r>
            <a:br>
              <a:rPr lang="en-US" sz="1900" dirty="0"/>
            </a:br>
            <a:r>
              <a:rPr lang="en-US" sz="1900" b="1" dirty="0">
                <a:hlinkClick r:id="rId10"/>
              </a:rPr>
              <a:t>"How to Build an Impactful Research Group"</a:t>
            </a:r>
            <a:br>
              <a:rPr lang="en-US" sz="1900" dirty="0"/>
            </a:br>
            <a:r>
              <a:rPr lang="en-US" sz="1900" i="1" dirty="0">
                <a:hlinkClick r:id="rId11"/>
              </a:rPr>
              <a:t>57th Design Automation Conference Early Career Workshop (</a:t>
            </a:r>
            <a:r>
              <a:rPr lang="en-US" sz="1900" b="1" i="1" dirty="0">
                <a:hlinkClick r:id="rId11"/>
              </a:rPr>
              <a:t>DAC</a:t>
            </a:r>
            <a:r>
              <a:rPr lang="en-US" sz="1900" i="1" dirty="0">
                <a:hlinkClick r:id="rId11"/>
              </a:rPr>
              <a:t>)</a:t>
            </a:r>
            <a:r>
              <a:rPr lang="en-US" sz="1900" dirty="0"/>
              <a:t>, Virtual, 19 July 2020.</a:t>
            </a:r>
            <a:br>
              <a:rPr lang="en-US" sz="1900" dirty="0"/>
            </a:br>
            <a:r>
              <a:rPr lang="en-US" sz="1900" dirty="0"/>
              <a:t>[</a:t>
            </a:r>
            <a:r>
              <a:rPr lang="en-US" sz="1900" dirty="0">
                <a:hlinkClick r:id="rId10"/>
              </a:rPr>
              <a:t>Slides (pptx)</a:t>
            </a:r>
            <a:r>
              <a:rPr lang="en-US" sz="1900" dirty="0"/>
              <a:t> </a:t>
            </a:r>
            <a:r>
              <a:rPr lang="en-US" sz="1900" dirty="0">
                <a:hlinkClick r:id="rId12"/>
              </a:rPr>
              <a:t>(pdf)</a:t>
            </a:r>
            <a:r>
              <a:rPr lang="en-US" sz="1900" dirty="0"/>
              <a:t>]</a:t>
            </a:r>
            <a:br>
              <a:rPr lang="en-US" sz="2000" dirty="0"/>
            </a:br>
            <a:endParaRPr lang="en-US" sz="19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18979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769" name="Title 4">
            <a:extLst>
              <a:ext uri="{FF2B5EF4-FFF2-40B4-BE49-F238E27FC236}">
                <a16:creationId xmlns:a16="http://schemas.microsoft.com/office/drawing/2014/main" id="{2D6E322B-1333-5647-85A1-8292CBEA81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Study Computer Architecture?</a:t>
            </a:r>
          </a:p>
        </p:txBody>
      </p:sp>
      <p:sp>
        <p:nvSpPr>
          <p:cNvPr id="416770" name="Subtitle 5">
            <a:extLst>
              <a:ext uri="{FF2B5EF4-FFF2-40B4-BE49-F238E27FC236}">
                <a16:creationId xmlns:a16="http://schemas.microsoft.com/office/drawing/2014/main" id="{F6FDC6A1-A28F-104C-8DDD-A4BE5C41AC04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16771" name="Slide Number Placeholder 3">
            <a:extLst>
              <a:ext uri="{FF2B5EF4-FFF2-40B4-BE49-F238E27FC236}">
                <a16:creationId xmlns:a16="http://schemas.microsoft.com/office/drawing/2014/main" id="{FA05780F-900C-D24A-90E4-3CE4211CB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9651A014-54A1-3E49-8B94-E3F8FC1E000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0603405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5123656"/>
          </a:xfrm>
        </p:spPr>
        <p:txBody>
          <a:bodyPr/>
          <a:lstStyle/>
          <a:p>
            <a:r>
              <a:rPr lang="en-US" dirty="0"/>
              <a:t>is the </a:t>
            </a:r>
            <a:r>
              <a:rPr lang="en-US" dirty="0">
                <a:solidFill>
                  <a:srgbClr val="0000FF"/>
                </a:solidFill>
              </a:rPr>
              <a:t>science</a:t>
            </a:r>
            <a:r>
              <a:rPr lang="en-US" dirty="0"/>
              <a:t> and </a:t>
            </a:r>
            <a:r>
              <a:rPr lang="en-US" dirty="0">
                <a:solidFill>
                  <a:srgbClr val="0000FF"/>
                </a:solidFill>
              </a:rPr>
              <a:t>art</a:t>
            </a:r>
            <a:r>
              <a:rPr lang="en-US" dirty="0"/>
              <a:t> of designing </a:t>
            </a:r>
            <a:r>
              <a:rPr lang="en-US" dirty="0">
                <a:solidFill>
                  <a:srgbClr val="0000FF"/>
                </a:solidFill>
              </a:rPr>
              <a:t>computing platforms </a:t>
            </a:r>
            <a:r>
              <a:rPr lang="en-US" dirty="0"/>
              <a:t>(hardware, interface, system SW, and programming model)</a:t>
            </a:r>
          </a:p>
          <a:p>
            <a:endParaRPr lang="en-US" dirty="0"/>
          </a:p>
          <a:p>
            <a:r>
              <a:rPr lang="en-US" dirty="0"/>
              <a:t>to achieve a set of </a:t>
            </a:r>
            <a:r>
              <a:rPr lang="en-US" dirty="0">
                <a:solidFill>
                  <a:srgbClr val="0000FF"/>
                </a:solidFill>
              </a:rPr>
              <a:t>design goals</a:t>
            </a:r>
          </a:p>
          <a:p>
            <a:pPr lvl="1"/>
            <a:r>
              <a:rPr lang="en-US" dirty="0"/>
              <a:t>E.g., highest performance on earth on workloads X, Y, Z</a:t>
            </a:r>
          </a:p>
          <a:p>
            <a:pPr lvl="1"/>
            <a:r>
              <a:rPr lang="en-US" dirty="0"/>
              <a:t>E.g., longest battery life at a form factor that fits in your pocket with cost &lt; $$$ CHF</a:t>
            </a:r>
          </a:p>
          <a:p>
            <a:pPr lvl="1"/>
            <a:r>
              <a:rPr lang="en-US" dirty="0"/>
              <a:t>E.g., best average performance across all known workloads at the best performance/cost ratio</a:t>
            </a:r>
          </a:p>
          <a:p>
            <a:pPr lvl="1"/>
            <a:r>
              <a:rPr lang="is-IS" dirty="0"/>
              <a:t>…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Designing a supercomputer is different from designing a smartphone </a:t>
            </a:r>
            <a:r>
              <a:rPr lang="en-US" dirty="0">
                <a:sym typeface="Wingdings"/>
              </a:rPr>
              <a:t> But, many fundamental principles are similar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13212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</a:p>
        </p:txBody>
      </p:sp>
      <p:sp>
        <p:nvSpPr>
          <p:cNvPr id="144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09B7B7-4DC2-754A-AA3D-9471935B0E0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812304" y="6553200"/>
            <a:ext cx="6248400" cy="24622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Source: http://www.sia-online.org (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semiconductor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industry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 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association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)</a:t>
            </a:r>
          </a:p>
        </p:txBody>
      </p:sp>
      <p:pic>
        <p:nvPicPr>
          <p:cNvPr id="14438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0" y="2895600"/>
            <a:ext cx="3133725" cy="260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4390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05000"/>
            <a:ext cx="5181600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625342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</a:p>
        </p:txBody>
      </p:sp>
      <p:sp>
        <p:nvSpPr>
          <p:cNvPr id="1443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909B7B7-4DC2-754A-AA3D-9471935B0E01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pic>
        <p:nvPicPr>
          <p:cNvPr id="3" name="Picture 2" descr="drone-technology_1-1024x68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921172"/>
            <a:ext cx="8136904" cy="5427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47664" y="6525344"/>
            <a:ext cx="37625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Source: 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iq.intel.com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/5-awesome-uses-for-drone-technology/</a:t>
            </a:r>
          </a:p>
        </p:txBody>
      </p:sp>
    </p:spTree>
    <p:extLst>
      <p:ext uri="{BB962C8B-B14F-4D97-AF65-F5344CB8AC3E}">
        <p14:creationId xmlns:p14="http://schemas.microsoft.com/office/powerpoint/2010/main" val="270268732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  <a:endParaRPr lang="en-US" dirty="0"/>
          </a:p>
        </p:txBody>
      </p:sp>
      <p:pic>
        <p:nvPicPr>
          <p:cNvPr id="5" name="Content Placeholder 4" descr="UK-Self-Driving-Cars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73" r="3873"/>
          <a:stretch>
            <a:fillRect/>
          </a:stretch>
        </p:blipFill>
        <p:spPr/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6495147"/>
            <a:ext cx="472185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Source: https://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taxistartup.com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wp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-content/uploads/2015/03/UK-Self-Driving-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Cars.jpg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ＭＳ Ｐゴシック" panose="020B0600070205080204" pitchFamily="34" charset="-128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8519320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6495147"/>
            <a:ext cx="67122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Source: http://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sm.pcmag.com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pcmag_uk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/photo/g/</a:t>
            </a:r>
            <a:r>
              <a:rPr kumimoji="0" 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google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ＭＳ Ｐゴシック" panose="020B0600070205080204" pitchFamily="34" charset="-128"/>
                <a:cs typeface="Calibri"/>
              </a:rPr>
              <a:t>-self-driving-car-the-guts/google-self-driving-car-the-guts_dwx8.jpg</a:t>
            </a:r>
          </a:p>
        </p:txBody>
      </p:sp>
      <p:pic>
        <p:nvPicPr>
          <p:cNvPr id="7" name="Picture 6" descr="google-self-driving-car-the-guts_dwx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500" y="1268760"/>
            <a:ext cx="6985000" cy="466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32508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</a:p>
        </p:txBody>
      </p:sp>
      <p:sp>
        <p:nvSpPr>
          <p:cNvPr id="1454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7A1A1-9740-624C-9AC8-09C54EEEF760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145412" name="TextBox 4"/>
          <p:cNvSpPr txBox="1">
            <a:spLocks noChangeArrowheads="1"/>
          </p:cNvSpPr>
          <p:nvPr/>
        </p:nvSpPr>
        <p:spPr bwMode="auto">
          <a:xfrm>
            <a:off x="1651992" y="6535738"/>
            <a:ext cx="46482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Source: http://datacentervoice.com/wp-content/uploads/2015/10/data-center.jpg</a:t>
            </a:r>
          </a:p>
        </p:txBody>
      </p:sp>
      <p:pic>
        <p:nvPicPr>
          <p:cNvPr id="145413" name="Picture 7" descr="data-cen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007994"/>
            <a:ext cx="7849487" cy="52293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057793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</a:p>
        </p:txBody>
      </p:sp>
      <p:sp>
        <p:nvSpPr>
          <p:cNvPr id="1454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7A1A1-9740-624C-9AC8-09C54EEEF760}" type="slidenum"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0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0"/>
              <a:cs typeface="Arial" charset="0"/>
            </a:endParaRPr>
          </a:p>
        </p:txBody>
      </p:sp>
      <p:sp>
        <p:nvSpPr>
          <p:cNvPr id="145412" name="TextBox 4"/>
          <p:cNvSpPr txBox="1">
            <a:spLocks noChangeArrowheads="1"/>
          </p:cNvSpPr>
          <p:nvPr/>
        </p:nvSpPr>
        <p:spPr bwMode="auto">
          <a:xfrm>
            <a:off x="936104" y="6495147"/>
            <a:ext cx="5940152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Source: https://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fossbytes.com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/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wp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-content/</a:t>
            </a:r>
            <a:r>
              <a:rPr kumimoji="0" lang="de-CH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uploads</a:t>
            </a:r>
            <a:r>
              <a:rPr kumimoji="0" lang="de-CH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charset="0"/>
                <a:ea typeface="ＭＳ Ｐゴシック" charset="0"/>
              </a:rPr>
              <a:t>/2015/06/Supercomputer-TIANHE2-china.jpg</a:t>
            </a:r>
          </a:p>
        </p:txBody>
      </p:sp>
      <p:pic>
        <p:nvPicPr>
          <p:cNvPr id="2" name="Picture 1" descr="Supercomputer-TIANHE2-chin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483"/>
            <a:ext cx="9144000" cy="497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087040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20800"/>
            <a:ext cx="9144000" cy="42098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1520" y="5805264"/>
            <a:ext cx="84432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Jouppi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et al., “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In-Datacenter Performance Analysis of a Tensor Processing Unit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”, ISCA 2017.</a:t>
            </a:r>
          </a:p>
        </p:txBody>
      </p:sp>
    </p:spTree>
    <p:extLst>
      <p:ext uri="{BB962C8B-B14F-4D97-AF65-F5344CB8AC3E}">
        <p14:creationId xmlns:p14="http://schemas.microsoft.com/office/powerpoint/2010/main" val="93822749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89D18C-8BFF-7442-B951-E83EB1235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05861"/>
            <a:ext cx="8589818" cy="40888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E9F38-30B4-7746-AF4E-4E5F1C8AC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>
                <a:latin typeface="Garamond" charset="0"/>
              </a:rPr>
              <a:t>Different Platforms, Different Goals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14326-2558-9A48-A1D3-9C64D6BEB2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89FC3-73BF-3446-A984-86AD0F7D675C}"/>
              </a:ext>
            </a:extLst>
          </p:cNvPr>
          <p:cNvSpPr/>
          <p:nvPr/>
        </p:nvSpPr>
        <p:spPr bwMode="auto">
          <a:xfrm>
            <a:off x="3124200" y="3810000"/>
            <a:ext cx="1066800" cy="106680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60B25E-1302-034F-AB6E-ABC287907FCF}"/>
              </a:ext>
            </a:extLst>
          </p:cNvPr>
          <p:cNvSpPr/>
          <p:nvPr/>
        </p:nvSpPr>
        <p:spPr bwMode="auto">
          <a:xfrm>
            <a:off x="5943600" y="3775650"/>
            <a:ext cx="1066800" cy="106680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546AFA-DE99-4742-94F8-CF21D3CCCA2A}"/>
              </a:ext>
            </a:extLst>
          </p:cNvPr>
          <p:cNvSpPr/>
          <p:nvPr/>
        </p:nvSpPr>
        <p:spPr>
          <a:xfrm>
            <a:off x="263236" y="871919"/>
            <a:ext cx="6989618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ML accelerator: 260 mm</a:t>
            </a:r>
            <a:r>
              <a:rPr kumimoji="0" lang="en-US" altLang="en-US" sz="2400" b="0" i="0" u="none" strike="noStrike" kern="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6 billion transistors, 600 GFLOPS GPU, 12 ARM 2.2 GHz CPUs.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roxima Nova"/>
                <a:ea typeface="ＭＳ Ｐゴシック" panose="020B0600070205080204" pitchFamily="34" charset="-128"/>
                <a:cs typeface="+mn-cs"/>
              </a:rPr>
              <a:t>Two redundant chips for better safety.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9B3F99-A5D2-B94A-875E-E94E821029DD}"/>
              </a:ext>
            </a:extLst>
          </p:cNvPr>
          <p:cNvSpPr/>
          <p:nvPr/>
        </p:nvSpPr>
        <p:spPr>
          <a:xfrm>
            <a:off x="228600" y="6476314"/>
            <a:ext cx="4256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https://youtu.be/Ucp0TTmvqOE?t=4236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0EE7E8-8FFA-5745-80FF-54086B489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377" y="1026359"/>
            <a:ext cx="750041" cy="108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679353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793" name="Title 1">
            <a:extLst>
              <a:ext uri="{FF2B5EF4-FFF2-40B4-BE49-F238E27FC236}">
                <a16:creationId xmlns:a16="http://schemas.microsoft.com/office/drawing/2014/main" id="{A7A7914E-F803-834F-9D8F-6DC9093CB5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is Computer Architecture?</a:t>
            </a:r>
          </a:p>
        </p:txBody>
      </p:sp>
      <p:sp>
        <p:nvSpPr>
          <p:cNvPr id="417794" name="Content Placeholder 2">
            <a:extLst>
              <a:ext uri="{FF2B5EF4-FFF2-40B4-BE49-F238E27FC236}">
                <a16:creationId xmlns:a16="http://schemas.microsoft.com/office/drawing/2014/main" id="{3B668B75-C490-4542-94A0-3BF783656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The science and art of designing, selecting, and interconnecting hardware components and designing the hardware/software interface to create a computing system that meets functional, performance, energy consumption, cost, and other specific goals.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17795" name="Slide Number Placeholder 3">
            <a:extLst>
              <a:ext uri="{FF2B5EF4-FFF2-40B4-BE49-F238E27FC236}">
                <a16:creationId xmlns:a16="http://schemas.microsoft.com/office/drawing/2014/main" id="{7BB6A74A-AA9C-944B-A063-483658ADB81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649D89D-43CB-594A-93F2-2C8A792A3E2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6410200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Transformation Hierarchy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3" name="Rounded Rectangle 12"/>
          <p:cNvSpPr>
            <a:spLocks noChangeArrowheads="1"/>
          </p:cNvSpPr>
          <p:nvPr/>
        </p:nvSpPr>
        <p:spPr bwMode="auto">
          <a:xfrm rot="5400000">
            <a:off x="3865004" y="2538028"/>
            <a:ext cx="79208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6600"/>
            </a:solidFill>
            <a:round/>
            <a:headEnd/>
            <a:tailEnd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5508104" y="3356992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(narrow view)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23281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/>
      <p:bldP spid="15" grpId="1"/>
      <p:bldP spid="16" grpId="0" animBg="1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913" name="Title 1">
            <a:extLst>
              <a:ext uri="{FF2B5EF4-FFF2-40B4-BE49-F238E27FC236}">
                <a16:creationId xmlns:a16="http://schemas.microsoft.com/office/drawing/2014/main" id="{11D4E38C-1708-5045-BB1E-FB3BC578F5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Why Study Computer Architecture?</a:t>
            </a:r>
          </a:p>
        </p:txBody>
      </p:sp>
      <p:sp>
        <p:nvSpPr>
          <p:cNvPr id="422914" name="Content Placeholder 2">
            <a:extLst>
              <a:ext uri="{FF2B5EF4-FFF2-40B4-BE49-F238E27FC236}">
                <a16:creationId xmlns:a16="http://schemas.microsoft.com/office/drawing/2014/main" id="{2B7D84A3-3817-434E-961E-0CA596253403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804275" cy="519430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Enable better systems</a:t>
            </a:r>
            <a:r>
              <a:rPr lang="en-US" altLang="en-US" dirty="0">
                <a:ea typeface="ＭＳ Ｐゴシック" panose="020B0600070205080204" pitchFamily="34" charset="-128"/>
              </a:rPr>
              <a:t>: make computers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faster, cheaper, smaller, more reliable, …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By exploiting advances and changes in underlying technology/circuits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Enable new applications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Life-like 3D visualization 20 years ago? Virtual reality? 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Self-driving cars? 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Personalized genomics? Personalized medicine?</a:t>
            </a:r>
          </a:p>
          <a:p>
            <a:pPr lvl="1"/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Enable better solutions </a:t>
            </a:r>
            <a:r>
              <a:rPr lang="en-US" altLang="en-US" dirty="0">
                <a:ea typeface="ＭＳ Ｐゴシック" panose="020B0600070205080204" pitchFamily="34" charset="-128"/>
              </a:rPr>
              <a:t>to problems</a:t>
            </a:r>
          </a:p>
          <a:p>
            <a:pPr lvl="1"/>
            <a:r>
              <a:rPr lang="en-US" altLang="en-US" sz="1800" dirty="0">
                <a:ea typeface="ＭＳ Ｐゴシック" panose="020B0600070205080204" pitchFamily="34" charset="-128"/>
              </a:rPr>
              <a:t>Software innovation is built on trends and changes in computer architecture </a:t>
            </a:r>
          </a:p>
          <a:p>
            <a:pPr lvl="2"/>
            <a:r>
              <a:rPr lang="en-US" altLang="en-US" sz="1800" dirty="0">
                <a:ea typeface="ＭＳ Ｐゴシック" panose="020B0600070205080204" pitchFamily="34" charset="-128"/>
              </a:rPr>
              <a:t>&gt; 50% performance improvement per year has enabled this innovation</a:t>
            </a:r>
          </a:p>
          <a:p>
            <a:pPr lvl="2"/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Understand why computers work the way they do</a:t>
            </a:r>
          </a:p>
        </p:txBody>
      </p:sp>
      <p:sp>
        <p:nvSpPr>
          <p:cNvPr id="422915" name="Slide Number Placeholder 3">
            <a:extLst>
              <a:ext uri="{FF2B5EF4-FFF2-40B4-BE49-F238E27FC236}">
                <a16:creationId xmlns:a16="http://schemas.microsoft.com/office/drawing/2014/main" id="{1CE93B7A-61EE-6847-8364-DCD7337E2B3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8EC754E-5F1B-4242-A6AA-D14FD466E68D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3348921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937" name="Title 1">
            <a:extLst>
              <a:ext uri="{FF2B5EF4-FFF2-40B4-BE49-F238E27FC236}">
                <a16:creationId xmlns:a16="http://schemas.microsoft.com/office/drawing/2014/main" id="{B3883240-80F8-9944-914B-3626305D962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Computer Architecture Today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C831B0-B27A-864C-92FB-7E9D64825DC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825500"/>
            <a:ext cx="87630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Today is a very exciting time to study computer architecture</a:t>
            </a:r>
            <a:endParaRPr lang="en-US" altLang="en-US" sz="2200" dirty="0">
              <a:ea typeface="ＭＳ Ｐゴシック" panose="020B0600070205080204" pitchFamily="34" charset="-128"/>
            </a:endParaRPr>
          </a:p>
          <a:p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Industry is in a large paradigm shift (to novel architectures) – many different potential system designs possible</a:t>
            </a:r>
          </a:p>
          <a:p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Many difficult problems </a:t>
            </a:r>
            <a:r>
              <a:rPr lang="en-US" altLang="en-US" i="1" dirty="0">
                <a:ea typeface="ＭＳ Ｐゴシック" panose="020B0600070205080204" pitchFamily="34" charset="-128"/>
              </a:rPr>
              <a:t>motivating</a:t>
            </a:r>
            <a:r>
              <a:rPr lang="en-US" altLang="en-US" dirty="0">
                <a:ea typeface="ＭＳ Ｐゴシック" panose="020B0600070205080204" pitchFamily="34" charset="-128"/>
              </a:rPr>
              <a:t> and </a:t>
            </a:r>
            <a:r>
              <a:rPr lang="en-US" altLang="en-US" i="1" dirty="0">
                <a:ea typeface="ＭＳ Ｐゴシック" panose="020B0600070205080204" pitchFamily="34" charset="-128"/>
              </a:rPr>
              <a:t>caused by </a:t>
            </a:r>
            <a:r>
              <a:rPr lang="en-US" altLang="en-US" dirty="0">
                <a:ea typeface="ＭＳ Ｐゴシック" panose="020B0600070205080204" pitchFamily="34" charset="-128"/>
              </a:rPr>
              <a:t>the shift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Huge hunger for data and new data-intensive applications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Power/energy/thermal constraints 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Complexity of design 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Difficulties in technology scaling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Memory bottleneck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Reliability problems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Programmability problems</a:t>
            </a:r>
          </a:p>
          <a:p>
            <a:pPr lvl="1"/>
            <a:r>
              <a:rPr lang="en-US" altLang="en-US" sz="2000" dirty="0">
                <a:ea typeface="ＭＳ Ｐゴシック" panose="020B0600070205080204" pitchFamily="34" charset="-128"/>
              </a:rPr>
              <a:t>Security and privacy issues</a:t>
            </a:r>
          </a:p>
          <a:p>
            <a:pPr lvl="1"/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No clear, definitive answers to these problems</a:t>
            </a:r>
          </a:p>
        </p:txBody>
      </p:sp>
      <p:sp>
        <p:nvSpPr>
          <p:cNvPr id="423939" name="Slide Number Placeholder 3">
            <a:extLst>
              <a:ext uri="{FF2B5EF4-FFF2-40B4-BE49-F238E27FC236}">
                <a16:creationId xmlns:a16="http://schemas.microsoft.com/office/drawing/2014/main" id="{F3E43995-4391-F042-B507-C2D3EC37A1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7B76086-C01D-444A-AB13-DB67EB792CB2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5244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961" name="Title 1">
            <a:extLst>
              <a:ext uri="{FF2B5EF4-FFF2-40B4-BE49-F238E27FC236}">
                <a16:creationId xmlns:a16="http://schemas.microsoft.com/office/drawing/2014/main" id="{4EC5EFA1-755C-6A44-997B-961AC0C8A6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Computer Architecture Today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694E35-E60F-5441-BF13-9EA11AA909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These problems affect all parts of the computing stack – if we do not change the way we design systems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 sz="600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 sz="12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No clear, definitive answers to these problems</a:t>
            </a:r>
          </a:p>
        </p:txBody>
      </p:sp>
      <p:sp>
        <p:nvSpPr>
          <p:cNvPr id="424963" name="Slide Number Placeholder 3">
            <a:extLst>
              <a:ext uri="{FF2B5EF4-FFF2-40B4-BE49-F238E27FC236}">
                <a16:creationId xmlns:a16="http://schemas.microsoft.com/office/drawing/2014/main" id="{67CE7B7A-BB18-8D45-B506-22B03FAB9C7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99B0D6-3089-974A-89D5-E7EE0271FF4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>
            <a:extLst>
              <a:ext uri="{FF2B5EF4-FFF2-40B4-BE49-F238E27FC236}">
                <a16:creationId xmlns:a16="http://schemas.microsoft.com/office/drawing/2014/main" id="{A7044211-FBCA-044C-A150-4879F8332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4560888"/>
            <a:ext cx="2041525" cy="3667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Microarchitecture</a:t>
            </a:r>
          </a:p>
        </p:txBody>
      </p:sp>
      <p:sp>
        <p:nvSpPr>
          <p:cNvPr id="6" name="Text Box 18">
            <a:extLst>
              <a:ext uri="{FF2B5EF4-FFF2-40B4-BE49-F238E27FC236}">
                <a16:creationId xmlns:a16="http://schemas.microsoft.com/office/drawing/2014/main" id="{222F3C59-DE58-2441-AF5D-43CF0F0FCEE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4187825"/>
            <a:ext cx="2041525" cy="3683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ISA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C6BE52E8-4C22-4E47-9B25-A8A4B9615A7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260350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Program/Language</a:t>
            </a:r>
          </a:p>
        </p:txBody>
      </p:sp>
      <p:sp>
        <p:nvSpPr>
          <p:cNvPr id="8" name="Text Box 20">
            <a:extLst>
              <a:ext uri="{FF2B5EF4-FFF2-40B4-BE49-F238E27FC236}">
                <a16:creationId xmlns:a16="http://schemas.microsoft.com/office/drawing/2014/main" id="{93BC8E70-3278-1846-89D1-402B10A5134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2232025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Algorithm</a:t>
            </a:r>
          </a:p>
        </p:txBody>
      </p:sp>
      <p:sp>
        <p:nvSpPr>
          <p:cNvPr id="9" name="Text Box 21">
            <a:extLst>
              <a:ext uri="{FF2B5EF4-FFF2-40B4-BE49-F238E27FC236}">
                <a16:creationId xmlns:a16="http://schemas.microsoft.com/office/drawing/2014/main" id="{C78D7285-D91A-E14C-8DE3-E0DE77B56D2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186372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Problem</a:t>
            </a:r>
          </a:p>
        </p:txBody>
      </p:sp>
      <p:sp>
        <p:nvSpPr>
          <p:cNvPr id="10" name="Text Box 24">
            <a:extLst>
              <a:ext uri="{FF2B5EF4-FFF2-40B4-BE49-F238E27FC236}">
                <a16:creationId xmlns:a16="http://schemas.microsoft.com/office/drawing/2014/main" id="{DF4F8D69-AC9A-9F46-A197-94BAAF36C43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3517900"/>
            <a:ext cx="2041525" cy="669925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Runtime System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(VM, OS, MM)</a:t>
            </a:r>
          </a:p>
        </p:txBody>
      </p:sp>
      <p:sp>
        <p:nvSpPr>
          <p:cNvPr id="11" name="Text Box 25">
            <a:extLst>
              <a:ext uri="{FF2B5EF4-FFF2-40B4-BE49-F238E27FC236}">
                <a16:creationId xmlns:a16="http://schemas.microsoft.com/office/drawing/2014/main" id="{2BD06BCF-D6EB-AF43-B89F-E17651FA965C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449888" y="2592388"/>
            <a:ext cx="727075" cy="3683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User</a:t>
            </a:r>
          </a:p>
        </p:txBody>
      </p:sp>
      <p:sp>
        <p:nvSpPr>
          <p:cNvPr id="12" name="Line 26">
            <a:extLst>
              <a:ext uri="{FF2B5EF4-FFF2-40B4-BE49-F238E27FC236}">
                <a16:creationId xmlns:a16="http://schemas.microsoft.com/office/drawing/2014/main" id="{9E0B05D3-2062-4C42-B244-5E6948E1DE85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0175" y="2971800"/>
            <a:ext cx="36195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Line 27">
            <a:extLst>
              <a:ext uri="{FF2B5EF4-FFF2-40B4-BE49-F238E27FC236}">
                <a16:creationId xmlns:a16="http://schemas.microsoft.com/office/drawing/2014/main" id="{997EE27B-E904-AC43-96B6-C479982D08A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27613" y="2770188"/>
            <a:ext cx="4222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4" name="Line 28">
            <a:extLst>
              <a:ext uri="{FF2B5EF4-FFF2-40B4-BE49-F238E27FC236}">
                <a16:creationId xmlns:a16="http://schemas.microsoft.com/office/drawing/2014/main" id="{06FC103C-6B52-104A-8AC4-92BC5A0FA0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8913" y="2971800"/>
            <a:ext cx="544512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cxnSp>
        <p:nvCxnSpPr>
          <p:cNvPr id="15" name="Straight Arrow Connector 25">
            <a:extLst>
              <a:ext uri="{FF2B5EF4-FFF2-40B4-BE49-F238E27FC236}">
                <a16:creationId xmlns:a16="http://schemas.microsoft.com/office/drawing/2014/main" id="{6C16DA9A-073E-1647-81C0-D19623BE851E}"/>
              </a:ext>
            </a:extLst>
          </p:cNvPr>
          <p:cNvCxnSpPr>
            <a:cxnSpLocks noChangeShapeType="1"/>
          </p:cNvCxnSpPr>
          <p:nvPr/>
        </p:nvCxnSpPr>
        <p:spPr bwMode="auto">
          <a:xfrm rot="16200000" flipV="1">
            <a:off x="5141118" y="1920082"/>
            <a:ext cx="544513" cy="8001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6" name="Text Box 22">
            <a:extLst>
              <a:ext uri="{FF2B5EF4-FFF2-40B4-BE49-F238E27FC236}">
                <a16:creationId xmlns:a16="http://schemas.microsoft.com/office/drawing/2014/main" id="{5102E6EC-BBCE-ED46-8A38-5661B77E973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4926013"/>
            <a:ext cx="2039938" cy="3730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7" name="Text Box 23">
            <a:extLst>
              <a:ext uri="{FF2B5EF4-FFF2-40B4-BE49-F238E27FC236}">
                <a16:creationId xmlns:a16="http://schemas.microsoft.com/office/drawing/2014/main" id="{FCF9CBAB-56AF-D349-933C-FD3322C71BC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529748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Circuits</a:t>
            </a:r>
          </a:p>
        </p:txBody>
      </p:sp>
      <p:sp>
        <p:nvSpPr>
          <p:cNvPr id="18" name="Text Box 23">
            <a:extLst>
              <a:ext uri="{FF2B5EF4-FFF2-40B4-BE49-F238E27FC236}">
                <a16:creationId xmlns:a16="http://schemas.microsoft.com/office/drawing/2014/main" id="{6720B7AC-2F1B-8A48-AD74-08236B752FD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3163" y="5653088"/>
            <a:ext cx="2043112" cy="3667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Electrons</a:t>
            </a:r>
          </a:p>
        </p:txBody>
      </p:sp>
      <p:sp>
        <p:nvSpPr>
          <p:cNvPr id="424978" name="TextBox 1">
            <a:extLst>
              <a:ext uri="{FF2B5EF4-FFF2-40B4-BE49-F238E27FC236}">
                <a16:creationId xmlns:a16="http://schemas.microsoft.com/office/drawing/2014/main" id="{699C5B06-7443-3846-AF7D-8E6AD01AB6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143000" y="1181100"/>
            <a:ext cx="184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E159CB5-B010-884B-92A3-7E28AFF863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981200"/>
            <a:ext cx="225107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Many new demands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from the top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(Look Up)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99D8AA9-4850-7442-ADC4-84905184AC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4953000"/>
            <a:ext cx="19558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Many new issues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at the bottom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(Look Down)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A76DE1-20D3-E945-ABE5-088E89A020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2590800"/>
            <a:ext cx="1635125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Fast changing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demands and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personalities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of users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(Look Up)</a:t>
            </a:r>
          </a:p>
        </p:txBody>
      </p:sp>
    </p:spTree>
    <p:extLst>
      <p:ext uri="{BB962C8B-B14F-4D97-AF65-F5344CB8AC3E}">
        <p14:creationId xmlns:p14="http://schemas.microsoft.com/office/powerpoint/2010/main" val="13668187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6" grpId="0" animBg="1"/>
      <p:bldP spid="17" grpId="0" animBg="1"/>
      <p:bldP spid="18" grpId="0" animBg="1"/>
      <p:bldP spid="2" grpId="0"/>
      <p:bldP spid="21" grpId="0"/>
      <p:bldP spid="2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>
            <a:extLst>
              <a:ext uri="{FF2B5EF4-FFF2-40B4-BE49-F238E27FC236}">
                <a16:creationId xmlns:a16="http://schemas.microsoft.com/office/drawing/2014/main" id="{0B1F5514-74C0-D742-AB3D-ABFF75D6D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Computer Architecture Today (III)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5A73-2933-E64A-B505-1106A8DAF0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Computing landscape is very different from 10-20 years ago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Both UP (software and humanity trends) and DOWN (technologies and their issues), FORWARD and BACKWARD, and the resulting requirements and constraints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425987" name="Slide Number Placeholder 3">
            <a:extLst>
              <a:ext uri="{FF2B5EF4-FFF2-40B4-BE49-F238E27FC236}">
                <a16:creationId xmlns:a16="http://schemas.microsoft.com/office/drawing/2014/main" id="{26C76B39-CA6D-1D40-82DE-0AD9973046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6FAD0A-0CDC-7A4B-8A6F-01429676445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CF5E541-CCD7-D342-AA5A-EE1DAF082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3621088"/>
            <a:ext cx="15240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 descr="3177_01.png">
            <a:extLst>
              <a:ext uri="{FF2B5EF4-FFF2-40B4-BE49-F238E27FC236}">
                <a16:creationId xmlns:a16="http://schemas.microsoft.com/office/drawing/2014/main" id="{A3319CB9-1089-1C44-9EF2-899CEF7F4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013" y="5108575"/>
            <a:ext cx="2325687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47">
            <a:extLst>
              <a:ext uri="{FF2B5EF4-FFF2-40B4-BE49-F238E27FC236}">
                <a16:creationId xmlns:a16="http://schemas.microsoft.com/office/drawing/2014/main" id="{916E53FB-05BB-F349-9577-46801E2D0CCC}"/>
              </a:ext>
            </a:extLst>
          </p:cNvPr>
          <p:cNvGrpSpPr>
            <a:grpSpLocks/>
          </p:cNvGrpSpPr>
          <p:nvPr/>
        </p:nvGrpSpPr>
        <p:grpSpPr bwMode="auto">
          <a:xfrm>
            <a:off x="3402013" y="4729163"/>
            <a:ext cx="2301875" cy="1554162"/>
            <a:chOff x="5252245" y="4774407"/>
            <a:chExt cx="2301419" cy="1554282"/>
          </a:xfrm>
        </p:grpSpPr>
        <p:sp>
          <p:nvSpPr>
            <p:cNvPr id="426002" name="TextBox 8">
              <a:extLst>
                <a:ext uri="{FF2B5EF4-FFF2-40B4-BE49-F238E27FC236}">
                  <a16:creationId xmlns:a16="http://schemas.microsoft.com/office/drawing/2014/main" id="{E17FAE02-9C87-E249-A46A-6E7F03A62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230141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+mn-cs"/>
                </a:rPr>
                <a:t>General Purpose GPUs</a:t>
              </a:r>
              <a:endPara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pic>
          <p:nvPicPr>
            <p:cNvPr id="426003" name="Picture 6" descr="C:\Daten\talks\invited\ferc2010\material\Fermi_Die_FINAL.png">
              <a:extLst>
                <a:ext uri="{FF2B5EF4-FFF2-40B4-BE49-F238E27FC236}">
                  <a16:creationId xmlns:a16="http://schemas.microsoft.com/office/drawing/2014/main" id="{2E636F6D-CAF2-054F-A7E9-C33F44358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 Box 13" descr="90%">
            <a:extLst>
              <a:ext uri="{FF2B5EF4-FFF2-40B4-BE49-F238E27FC236}">
                <a16:creationId xmlns:a16="http://schemas.microsoft.com/office/drawing/2014/main" id="{DCFB8EB6-4C49-2F4B-AA29-CF4BE8E3F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4211638"/>
            <a:ext cx="1731962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6" name="Text Box 20" descr="90%">
            <a:extLst>
              <a:ext uri="{FF2B5EF4-FFF2-40B4-BE49-F238E27FC236}">
                <a16:creationId xmlns:a16="http://schemas.microsoft.com/office/drawing/2014/main" id="{2039BDDF-0376-8A4B-BFFD-C65F85967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3370263"/>
            <a:ext cx="2257425" cy="341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D35A2E79-619F-554B-9C17-69530B7AB0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2788" y="3467100"/>
            <a:ext cx="6969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8" name="Text Box 24" descr="90%">
            <a:extLst>
              <a:ext uri="{FF2B5EF4-FFF2-40B4-BE49-F238E27FC236}">
                <a16:creationId xmlns:a16="http://schemas.microsoft.com/office/drawing/2014/main" id="{6BFE44FA-2602-C84A-9B9F-4C49CEA69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4137025"/>
            <a:ext cx="292576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Persistent Memory/Storage</a:t>
            </a:r>
          </a:p>
        </p:txBody>
      </p:sp>
      <p:pic>
        <p:nvPicPr>
          <p:cNvPr id="29" name="Content Placeholder 6" descr="barcelona-die-photo-color.jpg">
            <a:extLst>
              <a:ext uri="{FF2B5EF4-FFF2-40B4-BE49-F238E27FC236}">
                <a16:creationId xmlns:a16="http://schemas.microsoft.com/office/drawing/2014/main" id="{2D5C72EF-FAC4-8249-9DCD-B77EF00CE5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13128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dimm.png">
            <a:extLst>
              <a:ext uri="{FF2B5EF4-FFF2-40B4-BE49-F238E27FC236}">
                <a16:creationId xmlns:a16="http://schemas.microsoft.com/office/drawing/2014/main" id="{34600B51-AA38-BA4C-AB5F-C28289CC8D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679700" y="2840038"/>
            <a:ext cx="23050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79DD6C-D622-304D-89AD-A31FBCDF8E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3009900"/>
            <a:ext cx="15541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15">
            <a:extLst>
              <a:ext uri="{FF2B5EF4-FFF2-40B4-BE49-F238E27FC236}">
                <a16:creationId xmlns:a16="http://schemas.microsoft.com/office/drawing/2014/main" id="{3AB7151F-6C7D-6A40-A538-3C2D870292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84750" y="3482975"/>
            <a:ext cx="69691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3" name="Line 15">
            <a:extLst>
              <a:ext uri="{FF2B5EF4-FFF2-40B4-BE49-F238E27FC236}">
                <a16:creationId xmlns:a16="http://schemas.microsoft.com/office/drawing/2014/main" id="{C91751F9-553F-6B42-9A0C-934A89381B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0450" y="3886200"/>
            <a:ext cx="641350" cy="12223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4" name="Line 15">
            <a:extLst>
              <a:ext uri="{FF2B5EF4-FFF2-40B4-BE49-F238E27FC236}">
                <a16:creationId xmlns:a16="http://schemas.microsoft.com/office/drawing/2014/main" id="{51E4235D-1AC9-0E47-8BF4-6717B49965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4289425"/>
            <a:ext cx="0" cy="4397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F7A52B-9F8A-B440-B9A4-E38545BAA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050" y="4619625"/>
            <a:ext cx="35385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Every component and its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interfaces, as well 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entire system designs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are being re-examined</a:t>
            </a:r>
          </a:p>
        </p:txBody>
      </p:sp>
    </p:spTree>
    <p:extLst>
      <p:ext uri="{BB962C8B-B14F-4D97-AF65-F5344CB8AC3E}">
        <p14:creationId xmlns:p14="http://schemas.microsoft.com/office/powerpoint/2010/main" val="120637024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908720"/>
            <a:ext cx="9036496" cy="4876800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To achieve the highest </a:t>
            </a:r>
            <a:r>
              <a:rPr lang="en-US" dirty="0">
                <a:solidFill>
                  <a:srgbClr val="FF0000"/>
                </a:solidFill>
              </a:rPr>
              <a:t>energy efficiency </a:t>
            </a:r>
            <a:r>
              <a:rPr lang="en-US" dirty="0"/>
              <a:t>and </a:t>
            </a:r>
            <a:r>
              <a:rPr lang="en-US" dirty="0">
                <a:solidFill>
                  <a:srgbClr val="FF0000"/>
                </a:solidFill>
              </a:rPr>
              <a:t>performance</a:t>
            </a:r>
            <a:r>
              <a:rPr lang="en-US" dirty="0"/>
              <a:t>:</a:t>
            </a:r>
          </a:p>
          <a:p>
            <a:pPr marL="0" indent="0" algn="ctr">
              <a:buNone/>
            </a:pPr>
            <a:endParaRPr lang="en-US" sz="1200" dirty="0"/>
          </a:p>
          <a:p>
            <a:pPr marL="0" indent="0" algn="ctr">
              <a:buNone/>
            </a:pPr>
            <a:r>
              <a:rPr lang="en-US" sz="3200" b="1" dirty="0">
                <a:solidFill>
                  <a:srgbClr val="0000FF"/>
                </a:solidFill>
              </a:rPr>
              <a:t>we must take the expanded view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0000FF"/>
                </a:solidFill>
              </a:rPr>
              <a:t>of computer architecture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2259208" y="4842942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2259208" y="4471467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2256033" y="380714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2256033" y="343567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2256033" y="306896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2259208" y="5216004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2259208" y="5587479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2259208" y="4149080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2260796" y="5943079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 rot="5400000">
            <a:off x="2150604" y="3546140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447252" y="4077072"/>
            <a:ext cx="466125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Co-design across the hierarchy: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Algorithms to devices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71163" y="5157192"/>
            <a:ext cx="449332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Specialize as much as possible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within the design goals</a:t>
            </a:r>
          </a:p>
        </p:txBody>
      </p:sp>
    </p:spTree>
    <p:extLst>
      <p:ext uri="{BB962C8B-B14F-4D97-AF65-F5344CB8AC3E}">
        <p14:creationId xmlns:p14="http://schemas.microsoft.com/office/powerpoint/2010/main" val="42558240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4" grpId="0" animBg="1"/>
      <p:bldP spid="15" grpId="0" animBg="1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83DF-8717-004A-A8B4-D7A8E59B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Historical: Opportunities at the Bottom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90995-5405-7943-896F-18FAEE5E6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4EA69-72ED-CE44-B217-9C8E04854D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CF17A-3047-224B-BC46-DD606BE3B229}" type="slidenum">
              <a:rPr lang="en-US" altLang="en-US" smtClean="0"/>
              <a:pPr>
                <a:defRPr/>
              </a:pPr>
              <a:t>31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03BC3-5DA7-3A49-BDF4-29D4B6C4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365250"/>
            <a:ext cx="8915400" cy="412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9A7469-F3B7-1C47-AEB6-D1FA7A856CB4}"/>
              </a:ext>
            </a:extLst>
          </p:cNvPr>
          <p:cNvSpPr txBox="1"/>
          <p:nvPr/>
        </p:nvSpPr>
        <p:spPr>
          <a:xfrm>
            <a:off x="1921646" y="6504391"/>
            <a:ext cx="5224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https://en.wikipedia.org/wiki/There%27s_Plenty_of_Room_at_the_Bottom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2203298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83DF-8717-004A-A8B4-D7A8E59B9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801100" cy="1066800"/>
          </a:xfrm>
        </p:spPr>
        <p:txBody>
          <a:bodyPr/>
          <a:lstStyle/>
          <a:p>
            <a:r>
              <a:rPr lang="en-US" dirty="0"/>
              <a:t>Historical: Opportunities at the Bottom (II)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90995-5405-7943-896F-18FAEE5E6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4EA69-72ED-CE44-B217-9C8E04854D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CF17A-3047-224B-BC46-DD606BE3B229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03BC3-5DA7-3A49-BDF4-29D4B6C45B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" y="1043243"/>
            <a:ext cx="8915400" cy="41275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9A7469-F3B7-1C47-AEB6-D1FA7A856CB4}"/>
              </a:ext>
            </a:extLst>
          </p:cNvPr>
          <p:cNvSpPr txBox="1"/>
          <p:nvPr/>
        </p:nvSpPr>
        <p:spPr>
          <a:xfrm>
            <a:off x="1921646" y="6504391"/>
            <a:ext cx="5224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https://en.wikipedia.org/wiki/There%27s_Plenty_of_Room_at_the_Bottom</a:t>
            </a:r>
            <a:r>
              <a:rPr lang="en-US" sz="1200" dirty="0"/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928123C-4476-AE4B-9C5A-5D3E508DA0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900" y="2244222"/>
            <a:ext cx="9015100" cy="4133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577974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A383DF-8717-004A-A8B4-D7A8E59B9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Historical: Opportunities at the Top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D90995-5405-7943-896F-18FAEE5E6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54EA69-72ED-CE44-B217-9C8E04854D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CF17A-3047-224B-BC46-DD606BE3B229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B5361F-3180-4243-8082-039A7DAA89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0" y="952548"/>
            <a:ext cx="7772400" cy="23536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C7DB7AA-3E97-5149-BF89-D41F9EC53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823" y="3306162"/>
            <a:ext cx="7641559" cy="319433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91EA970-BACF-D24D-891E-30115D48E063}"/>
              </a:ext>
            </a:extLst>
          </p:cNvPr>
          <p:cNvSpPr txBox="1"/>
          <p:nvPr/>
        </p:nvSpPr>
        <p:spPr>
          <a:xfrm>
            <a:off x="2133600" y="6520161"/>
            <a:ext cx="433003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4"/>
              </a:rPr>
              <a:t>https://science.sciencemag.org/content/368/6495/eaam9744</a:t>
            </a:r>
            <a:r>
              <a:rPr lang="en-US" sz="12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61685080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F666B1-FE74-5F49-B72C-C4E12203B1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Axiom, Revisited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66A599-B824-4843-AF11-2B71A9C93A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There is plenty of room both at the top and at the bottom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but much more so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when you communicate well between and optimize across 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</a:rPr>
              <a:t>the top and the bottom.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6DBCF-4A40-DA49-A434-B8DA39AFA3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CF17A-3047-224B-BC46-DD606BE3B229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710374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Hence the Expanded 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 Box 17"/>
          <p:cNvSpPr txBox="1">
            <a:spLocks noChangeArrowheads="1"/>
          </p:cNvSpPr>
          <p:nvPr/>
        </p:nvSpPr>
        <p:spPr bwMode="auto">
          <a:xfrm>
            <a:off x="3248223" y="3690814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Micro-architecture</a:t>
            </a:r>
          </a:p>
        </p:txBody>
      </p:sp>
      <p:sp>
        <p:nvSpPr>
          <p:cNvPr id="6" name="Text Box 18"/>
          <p:cNvSpPr txBox="1">
            <a:spLocks noChangeAspect="1" noChangeArrowheads="1"/>
          </p:cNvSpPr>
          <p:nvPr/>
        </p:nvSpPr>
        <p:spPr bwMode="auto">
          <a:xfrm>
            <a:off x="3248223" y="3319339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SW/HW Interface</a:t>
            </a:r>
          </a:p>
        </p:txBody>
      </p:sp>
      <p:sp>
        <p:nvSpPr>
          <p:cNvPr id="7" name="Text Box 19"/>
          <p:cNvSpPr txBox="1">
            <a:spLocks noChangeAspect="1" noChangeArrowheads="1"/>
          </p:cNvSpPr>
          <p:nvPr/>
        </p:nvSpPr>
        <p:spPr bwMode="auto">
          <a:xfrm>
            <a:off x="3245048" y="265502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Program/Language</a:t>
            </a:r>
          </a:p>
        </p:txBody>
      </p:sp>
      <p:sp>
        <p:nvSpPr>
          <p:cNvPr id="8" name="Text Box 20"/>
          <p:cNvSpPr txBox="1">
            <a:spLocks noChangeAspect="1" noChangeArrowheads="1"/>
          </p:cNvSpPr>
          <p:nvPr/>
        </p:nvSpPr>
        <p:spPr bwMode="auto">
          <a:xfrm>
            <a:off x="3245048" y="228354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Algorithm</a:t>
            </a:r>
          </a:p>
        </p:txBody>
      </p:sp>
      <p:sp>
        <p:nvSpPr>
          <p:cNvPr id="9" name="Text Box 21"/>
          <p:cNvSpPr txBox="1">
            <a:spLocks noChangeAspect="1" noChangeArrowheads="1"/>
          </p:cNvSpPr>
          <p:nvPr/>
        </p:nvSpPr>
        <p:spPr bwMode="auto">
          <a:xfrm>
            <a:off x="3245048" y="1916832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Problem</a:t>
            </a:r>
          </a:p>
        </p:txBody>
      </p:sp>
      <p:sp>
        <p:nvSpPr>
          <p:cNvPr id="10" name="Text Box 22"/>
          <p:cNvSpPr txBox="1">
            <a:spLocks noChangeAspect="1" noChangeArrowheads="1"/>
          </p:cNvSpPr>
          <p:nvPr/>
        </p:nvSpPr>
        <p:spPr bwMode="auto">
          <a:xfrm>
            <a:off x="3248223" y="4063876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5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itchFamily="34" charset="0"/>
                <a:ea typeface="ＭＳ Ｐゴシック" panose="020B0600070205080204" pitchFamily="34" charset="-128"/>
                <a:cs typeface="Arial" charset="0"/>
              </a:rPr>
              <a:t>Logic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5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 pitchFamily="34" charset="0"/>
              <a:ea typeface="ＭＳ Ｐゴシック" panose="020B0600070205080204" pitchFamily="34" charset="-128"/>
              <a:cs typeface="Arial" charset="0"/>
            </a:endParaRPr>
          </a:p>
        </p:txBody>
      </p:sp>
      <p:sp>
        <p:nvSpPr>
          <p:cNvPr id="11" name="Text Box 23"/>
          <p:cNvSpPr txBox="1">
            <a:spLocks noChangeAspect="1" noChangeArrowheads="1"/>
          </p:cNvSpPr>
          <p:nvPr/>
        </p:nvSpPr>
        <p:spPr bwMode="auto">
          <a:xfrm>
            <a:off x="3248223" y="4435351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Devices</a:t>
            </a:r>
          </a:p>
        </p:txBody>
      </p:sp>
      <p:sp>
        <p:nvSpPr>
          <p:cNvPr id="12" name="Text Box 24"/>
          <p:cNvSpPr txBox="1">
            <a:spLocks noChangeAspect="1" noChangeArrowheads="1"/>
          </p:cNvSpPr>
          <p:nvPr/>
        </p:nvSpPr>
        <p:spPr bwMode="auto">
          <a:xfrm>
            <a:off x="3248223" y="2996952"/>
            <a:ext cx="2041525" cy="327322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System Software</a:t>
            </a:r>
          </a:p>
        </p:txBody>
      </p:sp>
      <p:sp>
        <p:nvSpPr>
          <p:cNvPr id="14" name="Text Box 23"/>
          <p:cNvSpPr txBox="1">
            <a:spLocks noChangeAspect="1" noChangeArrowheads="1"/>
          </p:cNvSpPr>
          <p:nvPr/>
        </p:nvSpPr>
        <p:spPr bwMode="auto">
          <a:xfrm>
            <a:off x="3249811" y="4790951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charset="0"/>
                <a:ea typeface="ＭＳ Ｐゴシック" charset="0"/>
              </a:rPr>
              <a:t>Electrons</a:t>
            </a:r>
          </a:p>
        </p:txBody>
      </p:sp>
      <p:sp>
        <p:nvSpPr>
          <p:cNvPr id="16" name="Rounded Rectangle 15"/>
          <p:cNvSpPr>
            <a:spLocks noChangeArrowheads="1"/>
          </p:cNvSpPr>
          <p:nvPr/>
        </p:nvSpPr>
        <p:spPr bwMode="auto">
          <a:xfrm rot="5400000">
            <a:off x="3139619" y="2394012"/>
            <a:ext cx="2232248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-32025" y="3284984"/>
            <a:ext cx="31242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ＭＳ Ｐゴシック" charset="0"/>
              </a:rPr>
              <a:t>Computer Architecture (expanded view)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04780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Some Cross-Layer Design Examples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(Foreshadowing)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61788467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Abhilasha</a:t>
            </a:r>
            <a:r>
              <a:rPr lang="en-US" sz="1700" dirty="0"/>
              <a:t> Jain, </a:t>
            </a:r>
            <a:r>
              <a:rPr lang="en-US" sz="1700" dirty="0" err="1"/>
              <a:t>Diptesh</a:t>
            </a:r>
            <a:r>
              <a:rPr lang="en-US" sz="1700" dirty="0"/>
              <a:t> Majumdar, Kevin Hsieh, Gennady Pekhimenko, </a:t>
            </a:r>
            <a:r>
              <a:rPr lang="en-US" sz="1700" dirty="0" err="1"/>
              <a:t>Eiman</a:t>
            </a:r>
            <a:r>
              <a:rPr lang="en-US" sz="1700" dirty="0"/>
              <a:t> Ebrahimi, Nastaran Hajinazar,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 Case for Richer Cross-layer Abstractions: Bridging the Semantic Gap with Expressive Memory"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45A992-0FE5-B446-A1A6-725FE0D3A7C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842" y="4005064"/>
            <a:ext cx="9019662" cy="2186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484270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8E6D52-A3A4-BB4C-95B5-D7873A3CA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X-</a:t>
            </a:r>
            <a:r>
              <a:rPr lang="en-US" dirty="0" err="1"/>
              <a:t>MeM</a:t>
            </a:r>
            <a:r>
              <a:rPr lang="en-US" dirty="0"/>
              <a:t> Aids Many Optimizations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CA2F28-2488-E747-BAA8-A1CAE69849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D2B23E-41F9-6F47-9E06-4386E4593CE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2107" y="958340"/>
            <a:ext cx="8323585" cy="5817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5907799"/>
      </p:ext>
    </p:extLst>
  </p:cSld>
  <p:clrMapOvr>
    <a:masterClrMapping/>
  </p:clrMapOvr>
  <p:transition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92FD8-C628-064E-B654-422ABB282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Expressive (Memory) Interfaces for GPUs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3B564-03E4-1349-929A-2E1148D45F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7529"/>
            <a:ext cx="8682038" cy="5193723"/>
          </a:xfrm>
        </p:spPr>
        <p:txBody>
          <a:bodyPr/>
          <a:lstStyle/>
          <a:p>
            <a:r>
              <a:rPr lang="en-US" sz="1700" dirty="0"/>
              <a:t>Nandita Vijaykumar, </a:t>
            </a:r>
            <a:r>
              <a:rPr lang="en-US" sz="1700" dirty="0" err="1"/>
              <a:t>Eiman</a:t>
            </a:r>
            <a:r>
              <a:rPr lang="en-US" sz="1700" dirty="0"/>
              <a:t> Ebrahimi, Kevin Hsieh, Phillip B. Gibbons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"The Locality Descriptor: A Holistic Cross-Layer Abstraction to Express Data Locality in GPUs"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45th International Symposium on Computer Architecture</a:t>
            </a:r>
            <a:r>
              <a:rPr lang="en-US" sz="1700" i="1" dirty="0"/>
              <a:t> (</a:t>
            </a:r>
            <a:r>
              <a:rPr lang="en-US" sz="1700" b="1" i="1" dirty="0"/>
              <a:t>ISCA</a:t>
            </a:r>
            <a:r>
              <a:rPr lang="en-US" sz="1700" i="1" dirty="0"/>
              <a:t>)</a:t>
            </a:r>
            <a:r>
              <a:rPr lang="en-US" sz="1700" dirty="0"/>
              <a:t>, Los Angeles, CA, USA, June 2018.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 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 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Lightning Talk Video</a:t>
            </a:r>
            <a:r>
              <a:rPr lang="en-US" sz="1700" dirty="0"/>
              <a:t>] </a:t>
            </a:r>
            <a:br>
              <a:rPr lang="en-US" sz="1700" dirty="0"/>
            </a:br>
            <a:endParaRPr lang="en-US" sz="1700" dirty="0"/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6AB-73AF-DA47-9B86-0C2E0F90E7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A95AFC4-B67F-BC48-882B-8F3B14641016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Arial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Arial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7E19532-BD2E-4D40-9F98-09CE73A3DF50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949144"/>
            <a:ext cx="9144000" cy="1928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0294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Heterogeneous-Reliability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051648"/>
          </a:xfrm>
        </p:spPr>
        <p:txBody>
          <a:bodyPr/>
          <a:lstStyle/>
          <a:p>
            <a:r>
              <a:rPr lang="en-US" sz="1800" dirty="0" err="1"/>
              <a:t>Yixin</a:t>
            </a:r>
            <a:r>
              <a:rPr lang="en-US" sz="1800" dirty="0"/>
              <a:t> </a:t>
            </a:r>
            <a:r>
              <a:rPr lang="en-US" sz="1800" dirty="0" err="1"/>
              <a:t>Luo</a:t>
            </a:r>
            <a:r>
              <a:rPr lang="en-US" sz="1800" dirty="0"/>
              <a:t>, </a:t>
            </a:r>
            <a:r>
              <a:rPr lang="en-US" sz="1800" dirty="0" err="1"/>
              <a:t>Sriram</a:t>
            </a:r>
            <a:r>
              <a:rPr lang="en-US" sz="1800" dirty="0"/>
              <a:t> </a:t>
            </a:r>
            <a:r>
              <a:rPr lang="en-US" sz="1800" dirty="0" err="1"/>
              <a:t>Govindan</a:t>
            </a:r>
            <a:r>
              <a:rPr lang="en-US" sz="1800" dirty="0"/>
              <a:t>, </a:t>
            </a:r>
            <a:r>
              <a:rPr lang="en-US" sz="1800" dirty="0" err="1"/>
              <a:t>Bikash</a:t>
            </a:r>
            <a:r>
              <a:rPr lang="en-US" sz="1800" dirty="0"/>
              <a:t> Sharma, Mark </a:t>
            </a:r>
            <a:r>
              <a:rPr lang="en-US" sz="1800" dirty="0" err="1"/>
              <a:t>Santaniello</a:t>
            </a:r>
            <a:r>
              <a:rPr lang="en-US" sz="1800" dirty="0"/>
              <a:t>, Justin Meza, </a:t>
            </a:r>
            <a:r>
              <a:rPr lang="en-US" sz="1800" dirty="0" err="1"/>
              <a:t>Aman</a:t>
            </a:r>
            <a:r>
              <a:rPr lang="en-US" sz="1800" dirty="0"/>
              <a:t> </a:t>
            </a:r>
            <a:r>
              <a:rPr lang="en-US" sz="1800" dirty="0" err="1"/>
              <a:t>Kansal</a:t>
            </a:r>
            <a:r>
              <a:rPr lang="en-US" sz="1800" dirty="0"/>
              <a:t>, </a:t>
            </a:r>
            <a:r>
              <a:rPr lang="en-US" sz="1800" dirty="0" err="1"/>
              <a:t>Jie</a:t>
            </a:r>
            <a:r>
              <a:rPr lang="en-US" sz="1800" dirty="0"/>
              <a:t> Liu, </a:t>
            </a:r>
            <a:r>
              <a:rPr lang="en-US" sz="1800" dirty="0" err="1"/>
              <a:t>Badriddine</a:t>
            </a:r>
            <a:r>
              <a:rPr lang="en-US" sz="1800" dirty="0"/>
              <a:t> </a:t>
            </a:r>
            <a:r>
              <a:rPr lang="en-US" sz="1800" dirty="0" err="1"/>
              <a:t>Khessib</a:t>
            </a:r>
            <a:r>
              <a:rPr lang="en-US" sz="1800" dirty="0"/>
              <a:t>, </a:t>
            </a:r>
            <a:r>
              <a:rPr lang="en-US" sz="1800" dirty="0" err="1"/>
              <a:t>Kushagra</a:t>
            </a:r>
            <a:r>
              <a:rPr lang="en-US" sz="1800" dirty="0"/>
              <a:t> </a:t>
            </a:r>
            <a:r>
              <a:rPr lang="en-US" sz="1800" dirty="0" err="1"/>
              <a:t>Vaid</a:t>
            </a:r>
            <a:r>
              <a:rPr lang="en-US" sz="1800" dirty="0"/>
              <a:t>, and 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"Characterizing Application Memory Error Vulnerability to Optimize Data Center Cost via Heterogeneous-Reliability Memory"</a:t>
            </a:r>
            <a:r>
              <a:rPr lang="en-US" sz="1800" dirty="0"/>
              <a:t> </a:t>
            </a:r>
            <a:br>
              <a:rPr lang="en-US" sz="1800" dirty="0"/>
            </a:br>
            <a:r>
              <a:rPr lang="en-US" sz="1800" i="1" dirty="0"/>
              <a:t>Proceedings of the </a:t>
            </a:r>
            <a:r>
              <a:rPr lang="en-US" sz="1800" i="1" dirty="0">
                <a:hlinkClick r:id="rId3"/>
              </a:rPr>
              <a:t>44th Annual IEEE/IFIP International Conference on Dependable Systems and Networks </a:t>
            </a:r>
            <a:r>
              <a:rPr lang="en-US" sz="1800" i="1" dirty="0"/>
              <a:t>(</a:t>
            </a:r>
            <a:r>
              <a:rPr lang="en-US" sz="1800" b="1" i="1" dirty="0"/>
              <a:t>DSN</a:t>
            </a:r>
            <a:r>
              <a:rPr lang="en-US" sz="1800" i="1" dirty="0"/>
              <a:t>)</a:t>
            </a:r>
            <a:r>
              <a:rPr lang="en-US" sz="1800" dirty="0"/>
              <a:t>, Atlanta, GA, June 2014. [</a:t>
            </a:r>
            <a:r>
              <a:rPr lang="en-US" sz="1800" dirty="0">
                <a:hlinkClick r:id="rId4"/>
              </a:rPr>
              <a:t>Summary</a:t>
            </a:r>
            <a:r>
              <a:rPr lang="en-US" sz="1800" dirty="0"/>
              <a:t>] [</a:t>
            </a:r>
            <a:r>
              <a:rPr lang="en-US" sz="1800" dirty="0">
                <a:hlinkClick r:id="rId5"/>
              </a:rPr>
              <a:t>Slides (pptx)</a:t>
            </a:r>
            <a:r>
              <a:rPr lang="en-US" sz="1800" dirty="0"/>
              <a:t> </a:t>
            </a:r>
            <a:r>
              <a:rPr lang="en-US" sz="1800" dirty="0">
                <a:hlinkClick r:id="rId6"/>
              </a:rPr>
              <a:t>(pdf)</a:t>
            </a:r>
            <a:r>
              <a:rPr lang="en-US" sz="1800" dirty="0"/>
              <a:t>] [</a:t>
            </a:r>
            <a:r>
              <a:rPr lang="en-US" sz="1800" dirty="0">
                <a:hlinkClick r:id="rId7"/>
              </a:rPr>
              <a:t>Coverage on ZDNet</a:t>
            </a:r>
            <a:r>
              <a:rPr lang="en-US" sz="1800" dirty="0"/>
              <a:t>]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861048"/>
            <a:ext cx="9144000" cy="1840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268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600" dirty="0"/>
              <a:t>EDEN: Data-Aware Efficient DNN Inference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051648"/>
          </a:xfrm>
        </p:spPr>
        <p:txBody>
          <a:bodyPr/>
          <a:lstStyle/>
          <a:p>
            <a:r>
              <a:rPr lang="en-US" sz="1700" dirty="0"/>
              <a:t>Skanda </a:t>
            </a:r>
            <a:r>
              <a:rPr lang="en-US" sz="1700" dirty="0" err="1"/>
              <a:t>Koppula</a:t>
            </a:r>
            <a:r>
              <a:rPr lang="en-US" sz="1700" dirty="0"/>
              <a:t>, Lois </a:t>
            </a:r>
            <a:r>
              <a:rPr lang="en-US" sz="1700" dirty="0" err="1"/>
              <a:t>Orosa</a:t>
            </a:r>
            <a:r>
              <a:rPr lang="en-US" sz="1700" dirty="0"/>
              <a:t>, A. </a:t>
            </a:r>
            <a:r>
              <a:rPr lang="en-US" sz="1700" dirty="0" err="1"/>
              <a:t>Giray</a:t>
            </a:r>
            <a:r>
              <a:rPr lang="en-US" sz="1700" dirty="0"/>
              <a:t> </a:t>
            </a:r>
            <a:r>
              <a:rPr lang="en-US" sz="1700" dirty="0" err="1"/>
              <a:t>Yaglikci</a:t>
            </a:r>
            <a:r>
              <a:rPr lang="en-US" sz="1700" dirty="0"/>
              <a:t>, </a:t>
            </a:r>
            <a:r>
              <a:rPr lang="en-US" sz="1700" dirty="0" err="1"/>
              <a:t>Roknoddin</a:t>
            </a:r>
            <a:r>
              <a:rPr lang="en-US" sz="1700" dirty="0"/>
              <a:t> Azizi, Taha </a:t>
            </a:r>
            <a:r>
              <a:rPr lang="en-US" sz="1700" dirty="0" err="1"/>
              <a:t>Shahroodi</a:t>
            </a:r>
            <a:r>
              <a:rPr lang="en-US" sz="1700" dirty="0"/>
              <a:t>, Konstantinos </a:t>
            </a:r>
            <a:r>
              <a:rPr lang="en-US" sz="1700" dirty="0" err="1"/>
              <a:t>Kanellopoulos</a:t>
            </a:r>
            <a:r>
              <a:rPr lang="en-US" sz="1700" dirty="0"/>
              <a:t>,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"EDEN: Enabling Energy-Efficient, High-Performance Deep Neural Network Inference Using Approximate DRAM"</a:t>
            </a:r>
            <a:br>
              <a:rPr lang="en-US" sz="1700" dirty="0"/>
            </a:br>
            <a:r>
              <a:rPr lang="en-US" sz="1700" i="1" dirty="0"/>
              <a:t>Proceedings of the </a:t>
            </a:r>
            <a:r>
              <a:rPr lang="en-US" sz="1700" i="1" dirty="0">
                <a:hlinkClick r:id="rId3"/>
              </a:rPr>
              <a:t>52nd International Symposium on Microarchitecture</a:t>
            </a:r>
            <a:r>
              <a:rPr lang="en-US" sz="1700" i="1" dirty="0"/>
              <a:t> (</a:t>
            </a:r>
            <a:r>
              <a:rPr lang="en-US" sz="1700" b="1" i="1" dirty="0"/>
              <a:t>MICRO</a:t>
            </a:r>
            <a:r>
              <a:rPr lang="en-US" sz="1700" i="1" dirty="0"/>
              <a:t>)</a:t>
            </a:r>
            <a:r>
              <a:rPr lang="en-US" sz="1700" dirty="0"/>
              <a:t>, Columbus, OH, USA, October 2019.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/>
              <a:t> 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Lightning Talk Slides (pptx)</a:t>
            </a:r>
            <a:r>
              <a:rPr lang="en-US" sz="1700" dirty="0"/>
              <a:t> </a:t>
            </a:r>
            <a:r>
              <a:rPr lang="en-US" sz="1700" dirty="0">
                <a:hlinkClick r:id="rId7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8"/>
              </a:rPr>
              <a:t>Poster (pptx)</a:t>
            </a:r>
            <a:r>
              <a:rPr lang="en-US" sz="1700" dirty="0"/>
              <a:t> </a:t>
            </a:r>
            <a:r>
              <a:rPr lang="en-US" sz="1700" dirty="0">
                <a:hlinkClick r:id="rId9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10"/>
              </a:rPr>
              <a:t>Lightning Talk Video</a:t>
            </a:r>
            <a:r>
              <a:rPr lang="en-US" sz="1700" dirty="0"/>
              <a:t> (90 seconds)]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11"/>
              </a:rPr>
              <a:t>Full Talk Lecture</a:t>
            </a:r>
            <a:r>
              <a:rPr lang="en-US" sz="1700" dirty="0"/>
              <a:t> (38 minutes)]</a:t>
            </a:r>
          </a:p>
          <a:p>
            <a:pPr marL="0" indent="0">
              <a:buNone/>
            </a:pPr>
            <a:br>
              <a:rPr lang="en-US" sz="1700" dirty="0"/>
            </a:br>
            <a:endParaRPr lang="en-US" sz="17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0E42FC0-77B3-B442-82F2-B805EFEC4217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903" y="4414838"/>
            <a:ext cx="9144000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617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4AB44-5A91-FE45-AC17-96506CC6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SMASH: SW/HW Indexing Acceleration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9CF32-39A0-6D45-B253-C5079FCA88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47974"/>
            <a:ext cx="8610600" cy="5195664"/>
          </a:xfrm>
        </p:spPr>
        <p:txBody>
          <a:bodyPr/>
          <a:lstStyle/>
          <a:p>
            <a:r>
              <a:rPr lang="en-US" sz="1800" dirty="0"/>
              <a:t>Konstantinos </a:t>
            </a:r>
            <a:r>
              <a:rPr lang="en-US" sz="1800" dirty="0" err="1"/>
              <a:t>Kanellopoulos</a:t>
            </a:r>
            <a:r>
              <a:rPr lang="en-US" sz="1800" dirty="0"/>
              <a:t>, Nandita Vijaykumar, Christina </a:t>
            </a:r>
            <a:r>
              <a:rPr lang="en-US" sz="1800" dirty="0" err="1"/>
              <a:t>Giannoula</a:t>
            </a:r>
            <a:r>
              <a:rPr lang="en-US" sz="1800" dirty="0"/>
              <a:t>, </a:t>
            </a:r>
            <a:r>
              <a:rPr lang="en-US" sz="1800" dirty="0" err="1"/>
              <a:t>Roknoddin</a:t>
            </a:r>
            <a:r>
              <a:rPr lang="en-US" sz="1800" dirty="0"/>
              <a:t> Azizi, Skanda </a:t>
            </a:r>
            <a:r>
              <a:rPr lang="en-US" sz="1800" dirty="0" err="1"/>
              <a:t>Koppula</a:t>
            </a:r>
            <a:r>
              <a:rPr lang="en-US" sz="1800" dirty="0"/>
              <a:t>, Nika Mansouri </a:t>
            </a:r>
            <a:r>
              <a:rPr lang="en-US" sz="1800" dirty="0" err="1"/>
              <a:t>Ghiasi</a:t>
            </a:r>
            <a:r>
              <a:rPr lang="en-US" sz="1800" dirty="0"/>
              <a:t>, Taha </a:t>
            </a:r>
            <a:r>
              <a:rPr lang="en-US" sz="1800" dirty="0" err="1"/>
              <a:t>Shahroodi</a:t>
            </a:r>
            <a:r>
              <a:rPr lang="en-US" sz="1800" dirty="0"/>
              <a:t>, Juan Gomez-Luna, and Onur Mutlu,</a:t>
            </a:r>
            <a:br>
              <a:rPr lang="en-US" sz="1800" dirty="0"/>
            </a:br>
            <a:r>
              <a:rPr lang="en-US" sz="1800" b="1" dirty="0">
                <a:hlinkClick r:id="rId2"/>
              </a:rPr>
              <a:t>"SMASH: Co-designing Software Compression and Hardware-Accelerated Indexing for Efficient Sparse Matrix Operations"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52nd International Symposium on Microarchitecture</a:t>
            </a:r>
            <a:r>
              <a:rPr lang="en-US" sz="1800" i="1" dirty="0"/>
              <a:t> (</a:t>
            </a:r>
            <a:r>
              <a:rPr lang="en-US" sz="1800" b="1" i="1" dirty="0"/>
              <a:t>MICRO</a:t>
            </a:r>
            <a:r>
              <a:rPr lang="en-US" sz="1800" i="1" dirty="0"/>
              <a:t>)</a:t>
            </a:r>
            <a:r>
              <a:rPr lang="en-US" sz="1800" dirty="0"/>
              <a:t>, Columbus, OH, USA, October 2019.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4"/>
              </a:rPr>
              <a:t>Slides (pptx)</a:t>
            </a:r>
            <a:r>
              <a:rPr lang="en-US" sz="1800" dirty="0"/>
              <a:t> </a:t>
            </a:r>
            <a:r>
              <a:rPr lang="en-US" sz="1800" dirty="0">
                <a:hlinkClick r:id="rId5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6"/>
              </a:rPr>
              <a:t>Lightning Talk Slides (pptx)</a:t>
            </a:r>
            <a:r>
              <a:rPr lang="en-US" sz="1800" dirty="0"/>
              <a:t> </a:t>
            </a:r>
            <a:r>
              <a:rPr lang="en-US" sz="1800" dirty="0">
                <a:hlinkClick r:id="rId7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8"/>
              </a:rPr>
              <a:t>Poster (pptx)</a:t>
            </a:r>
            <a:r>
              <a:rPr lang="en-US" sz="1800" dirty="0"/>
              <a:t> </a:t>
            </a:r>
            <a:r>
              <a:rPr lang="en-US" sz="1800" dirty="0">
                <a:hlinkClick r:id="rId9"/>
              </a:rPr>
              <a:t>(pdf)</a:t>
            </a:r>
            <a:r>
              <a:rPr lang="en-US" sz="1800" dirty="0"/>
              <a:t>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0"/>
              </a:rPr>
              <a:t>Lightning Talk Video</a:t>
            </a:r>
            <a:r>
              <a:rPr lang="en-US" sz="1800" dirty="0"/>
              <a:t> (90 seconds)]</a:t>
            </a:r>
            <a:br>
              <a:rPr lang="en-US" sz="1800" dirty="0"/>
            </a:br>
            <a:r>
              <a:rPr lang="en-US" sz="1800" dirty="0"/>
              <a:t>[</a:t>
            </a:r>
            <a:r>
              <a:rPr lang="en-US" sz="1800" dirty="0">
                <a:hlinkClick r:id="rId11"/>
              </a:rPr>
              <a:t>Full Talk Lecture</a:t>
            </a:r>
            <a:r>
              <a:rPr lang="en-US" sz="1800" dirty="0"/>
              <a:t> (30 minutes)]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07FFA-CEF7-8B47-9DEF-04352233615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6D1AD02-6233-8D47-A15C-B34366589E3A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95300" y="4694238"/>
            <a:ext cx="8077200" cy="200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268394"/>
      </p:ext>
    </p:extLst>
  </p:cSld>
  <p:clrMapOvr>
    <a:masterClrMapping/>
  </p:clrMapOvr>
  <p:transition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A7475F-E01F-A243-A5C2-868EF03FB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Rethinking Virtual Memory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60E000-EC8C-3C4B-85C3-DD06520032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600" dirty="0"/>
              <a:t>Nastaran Hajinazar, </a:t>
            </a:r>
            <a:r>
              <a:rPr lang="en-US" sz="1600" dirty="0" err="1"/>
              <a:t>Pratyush</a:t>
            </a:r>
            <a:r>
              <a:rPr lang="en-US" sz="1600" dirty="0"/>
              <a:t> Patel, Minesh Patel, Konstantinos </a:t>
            </a:r>
            <a:r>
              <a:rPr lang="en-US" sz="1600" dirty="0" err="1"/>
              <a:t>Kanellopoulos</a:t>
            </a:r>
            <a:r>
              <a:rPr lang="en-US" sz="1600" dirty="0"/>
              <a:t>, Saugata Ghose, </a:t>
            </a:r>
            <a:r>
              <a:rPr lang="en-US" sz="1600" dirty="0" err="1"/>
              <a:t>Rachata</a:t>
            </a:r>
            <a:r>
              <a:rPr lang="en-US" sz="1600" dirty="0"/>
              <a:t> Ausavarungnirun, Geraldo Francisco de Oliveira Jr., Jonathan </a:t>
            </a:r>
            <a:r>
              <a:rPr lang="en-US" sz="1600" dirty="0" err="1"/>
              <a:t>Appavoo</a:t>
            </a:r>
            <a:r>
              <a:rPr lang="en-US" sz="1600" dirty="0"/>
              <a:t>, </a:t>
            </a:r>
            <a:r>
              <a:rPr lang="en-US" sz="1600" dirty="0" err="1"/>
              <a:t>Vivek</a:t>
            </a:r>
            <a:r>
              <a:rPr lang="en-US" sz="1600" dirty="0"/>
              <a:t> Seshadri, and Onur Mutlu,</a:t>
            </a:r>
            <a:br>
              <a:rPr lang="en-US" sz="1600" dirty="0"/>
            </a:br>
            <a:r>
              <a:rPr lang="en-US" sz="1600" b="1" dirty="0">
                <a:hlinkClick r:id="rId2"/>
              </a:rPr>
              <a:t>"The Virtual Block Interface: A Flexible Alternative to the Conventional Virtual Memory Framework"</a:t>
            </a:r>
            <a:br>
              <a:rPr lang="en-US" sz="1600" dirty="0"/>
            </a:br>
            <a:r>
              <a:rPr lang="en-US" sz="1600" i="1" dirty="0"/>
              <a:t>Proceedings of the </a:t>
            </a:r>
            <a:r>
              <a:rPr lang="en-US" sz="1600" i="1" dirty="0">
                <a:hlinkClick r:id="rId3"/>
              </a:rPr>
              <a:t>47th International Symposium on Computer Architecture</a:t>
            </a:r>
            <a:r>
              <a:rPr lang="en-US" sz="1600" i="1" dirty="0"/>
              <a:t> (</a:t>
            </a:r>
            <a:r>
              <a:rPr lang="en-US" sz="1600" b="1" i="1" dirty="0"/>
              <a:t>ISCA</a:t>
            </a:r>
            <a:r>
              <a:rPr lang="en-US" sz="1600" i="1" dirty="0"/>
              <a:t>)</a:t>
            </a:r>
            <a:r>
              <a:rPr lang="en-US" sz="1600" dirty="0"/>
              <a:t>, Valencia, Spain, June 2020.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4"/>
              </a:rPr>
              <a:t>Slides (pptx)</a:t>
            </a:r>
            <a:r>
              <a:rPr lang="en-US" sz="1600" dirty="0"/>
              <a:t> </a:t>
            </a:r>
            <a:r>
              <a:rPr lang="en-US" sz="1600" dirty="0">
                <a:hlinkClick r:id="rId5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6"/>
              </a:rPr>
              <a:t>Lightning Talk Slides (pptx)</a:t>
            </a:r>
            <a:r>
              <a:rPr lang="en-US" sz="1600" dirty="0"/>
              <a:t> </a:t>
            </a:r>
            <a:r>
              <a:rPr lang="en-US" sz="1600" dirty="0">
                <a:hlinkClick r:id="rId7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8"/>
              </a:rPr>
              <a:t>ARM Research Summit Poster (pptx)</a:t>
            </a:r>
            <a:r>
              <a:rPr lang="en-US" sz="1600" dirty="0"/>
              <a:t> </a:t>
            </a:r>
            <a:r>
              <a:rPr lang="en-US" sz="1600" dirty="0">
                <a:hlinkClick r:id="rId9"/>
              </a:rPr>
              <a:t>(pdf)</a:t>
            </a:r>
            <a:r>
              <a:rPr lang="en-US" sz="1600" dirty="0"/>
              <a:t>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0"/>
              </a:rPr>
              <a:t>Talk Video</a:t>
            </a:r>
            <a:r>
              <a:rPr lang="en-US" sz="1600" dirty="0"/>
              <a:t> (26 minutes)]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11"/>
              </a:rPr>
              <a:t>Lightning Talk Video</a:t>
            </a:r>
            <a:r>
              <a:rPr lang="en-US" sz="1600" dirty="0"/>
              <a:t> (3 minutes)]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EE8C0D-4F1C-A340-BD2A-F58A29FC0B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696CF17A-3047-224B-BC46-DD606BE3B229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185FF-8781-1A45-AC36-E59DB33D14E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42900" y="4286250"/>
            <a:ext cx="8496300" cy="20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153715"/>
      </p:ext>
    </p:extLst>
  </p:cSld>
  <p:clrMapOvr>
    <a:masterClrMapping/>
  </p:clrMapOvr>
  <p:transition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2427575"/>
      </p:ext>
    </p:extLst>
  </p:cSld>
  <p:clrMapOvr>
    <a:masterClrMapping/>
  </p:clrMapOvr>
  <p:transition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09CB3-1E97-B540-A5D6-CB35F1DB8C18}"/>
              </a:ext>
            </a:extLst>
          </p:cNvPr>
          <p:cNvSpPr txBox="1"/>
          <p:nvPr/>
        </p:nvSpPr>
        <p:spPr>
          <a:xfrm>
            <a:off x="2087257" y="4119980"/>
            <a:ext cx="4923143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Performance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and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Energy Efficiency</a:t>
            </a:r>
          </a:p>
        </p:txBody>
      </p:sp>
    </p:spTree>
    <p:extLst>
      <p:ext uri="{BB962C8B-B14F-4D97-AF65-F5344CB8AC3E}">
        <p14:creationId xmlns:p14="http://schemas.microsoft.com/office/powerpoint/2010/main" val="283559107"/>
      </p:ext>
    </p:extLst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9238-1052-C14D-8579-F00216DA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Intel </a:t>
            </a:r>
            <a:r>
              <a:rPr lang="en-US" dirty="0" err="1"/>
              <a:t>Optane</a:t>
            </a:r>
            <a:r>
              <a:rPr lang="en-US" dirty="0"/>
              <a:t> Persistent Memory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9EAEA-7208-AD42-9621-83F9352A91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Non-volatile main memory</a:t>
            </a:r>
          </a:p>
          <a:p>
            <a:r>
              <a:rPr lang="en-US" dirty="0"/>
              <a:t>Based on 3D-XPoint Technology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42244-F01F-2D42-B965-CD84957DD0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23594FA-E141-4234-AE05-360401972BE7}" type="slidenum">
              <a:rPr lang="en-US" altLang="en-US" smtClean="0"/>
              <a:pPr/>
              <a:t>46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E39BC-334D-7544-8D1A-61F20B2D7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12311"/>
            <a:ext cx="8554528" cy="2133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433FB3A-2443-7440-B501-876FDC60EE2F}"/>
              </a:ext>
            </a:extLst>
          </p:cNvPr>
          <p:cNvSpPr txBox="1"/>
          <p:nvPr/>
        </p:nvSpPr>
        <p:spPr>
          <a:xfrm>
            <a:off x="1395080" y="6510254"/>
            <a:ext cx="726468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hlinkClick r:id="rId3"/>
              </a:rPr>
              <a:t>https://www.storagereview.com/intel_optane_dc_persistent_memory_module_pmm</a:t>
            </a: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40125147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 as Main Memory: Idea in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200" dirty="0"/>
              <a:t>Benjamin C. Lee, </a:t>
            </a:r>
            <a:r>
              <a:rPr lang="en-US" sz="2200" dirty="0" err="1"/>
              <a:t>Engin</a:t>
            </a:r>
            <a:r>
              <a:rPr lang="en-US" sz="2200" dirty="0"/>
              <a:t> </a:t>
            </a:r>
            <a:r>
              <a:rPr lang="en-US" sz="2200" dirty="0" err="1"/>
              <a:t>Ipek</a:t>
            </a:r>
            <a:r>
              <a:rPr lang="en-US" sz="2200" dirty="0"/>
              <a:t>, Onur Mutlu, and Doug Burger,</a:t>
            </a:r>
            <a:br>
              <a:rPr lang="en-US" sz="2200" dirty="0"/>
            </a:br>
            <a:r>
              <a:rPr lang="en-US" sz="2200" b="1" dirty="0">
                <a:hlinkClick r:id="rId2"/>
              </a:rPr>
              <a:t>"Architecting Phase Change Memory as a Scalable DRAM Alternative"</a:t>
            </a:r>
            <a:br>
              <a:rPr lang="en-US" sz="2200" dirty="0"/>
            </a:br>
            <a:r>
              <a:rPr lang="en-US" sz="2200" i="1" dirty="0"/>
              <a:t>Proceedings of the </a:t>
            </a:r>
            <a:r>
              <a:rPr lang="en-US" sz="2200" i="1" dirty="0">
                <a:hlinkClick r:id="rId3"/>
              </a:rPr>
              <a:t>36th International Symposium on Computer Architecture</a:t>
            </a:r>
            <a:r>
              <a:rPr lang="en-US" sz="2200" i="1" dirty="0"/>
              <a:t> (</a:t>
            </a:r>
            <a:r>
              <a:rPr lang="en-US" sz="2200" b="1" i="1" dirty="0"/>
              <a:t>ISCA</a:t>
            </a:r>
            <a:r>
              <a:rPr lang="en-US" sz="2200" i="1" dirty="0"/>
              <a:t>)</a:t>
            </a:r>
            <a:r>
              <a:rPr lang="en-US" sz="2200" dirty="0"/>
              <a:t>, pages 2-13, Austin, TX, June 2009. </a:t>
            </a:r>
            <a:r>
              <a:rPr lang="en-US" sz="2200" dirty="0">
                <a:hlinkClick r:id="rId4"/>
              </a:rPr>
              <a:t>Slides (pdf)</a:t>
            </a:r>
            <a:endParaRPr lang="en-US" sz="2200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3573016"/>
            <a:ext cx="9144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56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PCM as Main Memory: Idea in 2009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100" dirty="0"/>
              <a:t>Benjamin C. Lee, Ping Zhou, Jun Yang, </a:t>
            </a:r>
            <a:r>
              <a:rPr lang="en-US" sz="2100" dirty="0" err="1"/>
              <a:t>Youtao</a:t>
            </a:r>
            <a:r>
              <a:rPr lang="en-US" sz="2100" dirty="0"/>
              <a:t> Zhang, Bo Zhao, </a:t>
            </a:r>
            <a:r>
              <a:rPr lang="en-US" sz="2100" dirty="0" err="1"/>
              <a:t>Engin</a:t>
            </a:r>
            <a:r>
              <a:rPr lang="en-US" sz="2100" dirty="0"/>
              <a:t> </a:t>
            </a:r>
            <a:r>
              <a:rPr lang="en-US" sz="2100" dirty="0" err="1"/>
              <a:t>Ipek</a:t>
            </a:r>
            <a:r>
              <a:rPr lang="en-US" sz="2100" dirty="0"/>
              <a:t>, Onur Mutlu, and Doug Burger,</a:t>
            </a:r>
            <a:br>
              <a:rPr lang="en-US" sz="2100" dirty="0"/>
            </a:br>
            <a:r>
              <a:rPr lang="en-US" sz="2100" b="1" dirty="0">
                <a:hlinkClick r:id="rId2"/>
              </a:rPr>
              <a:t>"Phase Change Technology and the Future of Main Memory"</a:t>
            </a:r>
            <a:br>
              <a:rPr lang="en-US" sz="2100" dirty="0"/>
            </a:br>
            <a:r>
              <a:rPr lang="en-US" sz="2100" i="1" dirty="0">
                <a:hlinkClick r:id="rId3"/>
              </a:rPr>
              <a:t>IEEE Micro</a:t>
            </a:r>
            <a:r>
              <a:rPr lang="en-US" sz="2100" i="1" dirty="0"/>
              <a:t>, Special Issue: Micro's Top Picks from 2009 Computer Architecture Conferences (</a:t>
            </a:r>
            <a:r>
              <a:rPr lang="en-US" sz="2100" b="1" i="1" dirty="0"/>
              <a:t>MICRO TOP PICKS</a:t>
            </a:r>
            <a:r>
              <a:rPr lang="en-US" sz="2100" i="1" dirty="0"/>
              <a:t>)</a:t>
            </a:r>
            <a:r>
              <a:rPr lang="en-US" sz="2100" dirty="0"/>
              <a:t>, Vol. 30, No. 1, pages 60-70, January/February 2010. </a:t>
            </a:r>
          </a:p>
          <a:p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7F28456-B93E-5440-A8F9-7EDDF5DA4557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75936"/>
            <a:ext cx="9144000" cy="1785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461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7BD4C-42D6-944C-AB93-1F2E7C881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Cerebras’s</a:t>
            </a:r>
            <a:r>
              <a:rPr lang="en-US" dirty="0"/>
              <a:t> Wafer Scale Engine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4BE51-ACF8-CE44-AA89-9ADF4B6211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4E0D01-23CA-4248-B1F9-623D1F5F6DD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86A470-8AEA-6545-A8E5-31C906F90F1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r="13333"/>
          <a:stretch/>
        </p:blipFill>
        <p:spPr>
          <a:xfrm>
            <a:off x="1143000" y="1170709"/>
            <a:ext cx="3962400" cy="3954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278018D-EB18-9A46-B233-A318B649D48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brightnessContrast bright="20000" contrast="40000"/>
                    </a14:imgEffect>
                  </a14:imgLayer>
                </a14:imgProps>
              </a:ext>
            </a:extLst>
          </a:blip>
          <a:srcRect l="88333" t="82151"/>
          <a:stretch/>
        </p:blipFill>
        <p:spPr>
          <a:xfrm>
            <a:off x="6324600" y="4323311"/>
            <a:ext cx="533400" cy="705889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9D62E1C-752D-EC42-93F7-CE6899ADF6F0}"/>
              </a:ext>
            </a:extLst>
          </p:cNvPr>
          <p:cNvSpPr txBox="1"/>
          <p:nvPr/>
        </p:nvSpPr>
        <p:spPr>
          <a:xfrm>
            <a:off x="1828800" y="5196704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Cerebras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WSE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1.2 Trillion transistors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46,225 mm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641D3ED-D597-EE40-A81A-14BD50D95420}"/>
              </a:ext>
            </a:extLst>
          </p:cNvPr>
          <p:cNvSpPr txBox="1"/>
          <p:nvPr/>
        </p:nvSpPr>
        <p:spPr>
          <a:xfrm>
            <a:off x="5334000" y="5183079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Largest GPU        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21.1 Billion transistors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815 mm</a:t>
            </a:r>
            <a:r>
              <a:rPr kumimoji="0" 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 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573CC6-2246-7C4D-A251-8A3F0E6EDB4F}"/>
              </a:ext>
            </a:extLst>
          </p:cNvPr>
          <p:cNvSpPr/>
          <p:nvPr/>
        </p:nvSpPr>
        <p:spPr>
          <a:xfrm>
            <a:off x="5557838" y="1378155"/>
            <a:ext cx="4572000" cy="223445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altLang="en-US" sz="2400" kern="0" dirty="0">
                <a:solidFill>
                  <a:srgbClr val="0000FF"/>
                </a:solidFill>
                <a:latin typeface="Tahoma"/>
              </a:rPr>
              <a:t>The largest ML 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tabLst/>
              <a:defRPr/>
            </a:pPr>
            <a:r>
              <a:rPr lang="en-US" altLang="en-US" sz="2400" kern="0" dirty="0">
                <a:solidFill>
                  <a:srgbClr val="0000FF"/>
                </a:solidFill>
                <a:latin typeface="Tahoma"/>
              </a:rPr>
              <a:t>    accelerator 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chip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400,000 cores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11E9328-67B6-D84E-8CAF-16C2D14F4F24}"/>
              </a:ext>
            </a:extLst>
          </p:cNvPr>
          <p:cNvSpPr/>
          <p:nvPr/>
        </p:nvSpPr>
        <p:spPr>
          <a:xfrm>
            <a:off x="6058869" y="6049005"/>
            <a:ext cx="118013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NVIDIA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 TITAN V 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9C9DCE1-9387-224F-B474-2091B2AD1D02}"/>
              </a:ext>
            </a:extLst>
          </p:cNvPr>
          <p:cNvSpPr txBox="1"/>
          <p:nvPr/>
        </p:nvSpPr>
        <p:spPr>
          <a:xfrm>
            <a:off x="103539" y="6133643"/>
            <a:ext cx="8735661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500" dirty="0">
                <a:hlinkClick r:id="rId4"/>
              </a:rPr>
              <a:t>https://www.anandtech.com/show/14758/hot-chips-31-live-blogs-cerebras-wafer-scale-deep-learning</a:t>
            </a:r>
            <a:endParaRPr lang="en-US" sz="15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628116-A674-6B47-B5A5-66C8134061BF}"/>
              </a:ext>
            </a:extLst>
          </p:cNvPr>
          <p:cNvSpPr/>
          <p:nvPr/>
        </p:nvSpPr>
        <p:spPr>
          <a:xfrm>
            <a:off x="0" y="6474022"/>
            <a:ext cx="89106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/>
              </a:rPr>
              <a:t>https://www.cerebras.net/cerebras-wafer-scale-engine-why-we-need-big-chips-for-deep-learning/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453627"/>
      </p:ext>
    </p:extLst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3505-2DAA-ED43-A184-C4D419F9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UPMEM Processing-in-DRAM Engine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C247EB-0F00-D348-A874-BCF1EE2FA57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5EB2FE4-BC58-E94C-8039-4CDE8EEBB0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6251" y="964045"/>
            <a:ext cx="8610600" cy="5193723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Processing in DRAM Engine </a:t>
            </a:r>
          </a:p>
          <a:p>
            <a:r>
              <a:rPr lang="en-US" dirty="0"/>
              <a:t>Includes </a:t>
            </a:r>
            <a:r>
              <a:rPr lang="en-US" b="1" dirty="0"/>
              <a:t>standard DIMM modules</a:t>
            </a:r>
            <a:r>
              <a:rPr lang="en-US" dirty="0"/>
              <a:t>, with a </a:t>
            </a:r>
            <a:r>
              <a:rPr lang="en-US" b="1" dirty="0"/>
              <a:t>large number of DPU processors </a:t>
            </a:r>
            <a:r>
              <a:rPr lang="en-US" dirty="0"/>
              <a:t>combined with DRAM chips.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Replaces </a:t>
            </a:r>
            <a:r>
              <a:rPr lang="en-US" b="1" dirty="0"/>
              <a:t>standard</a:t>
            </a:r>
            <a:r>
              <a:rPr lang="en-US" dirty="0"/>
              <a:t> DIMMs</a:t>
            </a:r>
          </a:p>
          <a:p>
            <a:pPr lvl="1"/>
            <a:r>
              <a:rPr lang="en-US" dirty="0"/>
              <a:t>DDR4 R-DIMM modules</a:t>
            </a:r>
          </a:p>
          <a:p>
            <a:pPr lvl="2"/>
            <a:r>
              <a:rPr lang="en-US" dirty="0"/>
              <a:t>8GB+128 DPUs (16 PIM chips)</a:t>
            </a:r>
          </a:p>
          <a:p>
            <a:pPr lvl="2"/>
            <a:r>
              <a:rPr lang="en-US" dirty="0"/>
              <a:t>Standard 2x-nm DRAM process</a:t>
            </a:r>
          </a:p>
          <a:p>
            <a:pPr lvl="1"/>
            <a:r>
              <a:rPr lang="en-US" b="1" dirty="0"/>
              <a:t>Large amounts of</a:t>
            </a:r>
            <a:r>
              <a:rPr lang="en-US" dirty="0"/>
              <a:t> compute &amp; memory bandwidth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52C3A3A-02C6-5F46-8278-4883459024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2545"/>
          <a:stretch/>
        </p:blipFill>
        <p:spPr>
          <a:xfrm>
            <a:off x="6079331" y="2362200"/>
            <a:ext cx="3064669" cy="180946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3094D00-96B4-E74E-917B-BA57463AF2F6}"/>
              </a:ext>
            </a:extLst>
          </p:cNvPr>
          <p:cNvSpPr txBox="1"/>
          <p:nvPr/>
        </p:nvSpPr>
        <p:spPr>
          <a:xfrm>
            <a:off x="19665" y="6392637"/>
            <a:ext cx="67148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hlinkClick r:id="rId3"/>
              </a:rPr>
              <a:t>https://www.anandtech.com/show/14750/hot-chips-31-analysis-inmemory-processing-by-upmem</a:t>
            </a:r>
            <a:endParaRPr lang="en-US" sz="12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9DF79F1-207B-C34F-AF17-579F237B3EF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479" t="23963" r="2821" b="58766"/>
          <a:stretch/>
        </p:blipFill>
        <p:spPr>
          <a:xfrm>
            <a:off x="228600" y="4724400"/>
            <a:ext cx="8754585" cy="1709697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94B1677-FAD4-8147-AAAE-CAD39B29F335}"/>
              </a:ext>
            </a:extLst>
          </p:cNvPr>
          <p:cNvSpPr/>
          <p:nvPr/>
        </p:nvSpPr>
        <p:spPr>
          <a:xfrm>
            <a:off x="-17231" y="6594579"/>
            <a:ext cx="9175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5"/>
              </a:rPr>
              <a:t>https://www.upmem.com/video-upmem-presenting-its-true-processing-in-memory-solution-hot-chips-2019/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617290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More on Processing in Memory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Vivek</a:t>
            </a:r>
            <a:r>
              <a:rPr lang="en-US" dirty="0"/>
              <a:t> Seshadri and Onur Mutlu,</a:t>
            </a:r>
            <a:br>
              <a:rPr lang="en-US" dirty="0"/>
            </a:br>
            <a:r>
              <a:rPr lang="en-US" b="1" dirty="0">
                <a:hlinkClick r:id="rId2"/>
              </a:rPr>
              <a:t>"In-DRAM Bulk Bitwise Execution Engine"</a:t>
            </a:r>
            <a:r>
              <a:rPr lang="en-US" dirty="0"/>
              <a:t> </a:t>
            </a:r>
            <a:br>
              <a:rPr lang="en-US" dirty="0"/>
            </a:br>
            <a:r>
              <a:rPr lang="en-US" i="1" dirty="0"/>
              <a:t>Invited Book Chapter in Advances in Computers</a:t>
            </a:r>
            <a:r>
              <a:rPr lang="en-US" dirty="0"/>
              <a:t>, to appear in 2020.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2"/>
              </a:rPr>
              <a:t>Preliminary arXiv version</a:t>
            </a:r>
            <a:r>
              <a:rPr lang="en-US" dirty="0"/>
              <a:t>]</a:t>
            </a:r>
          </a:p>
          <a:p>
            <a:pPr marL="0" indent="0">
              <a:buNone/>
            </a:pPr>
            <a:endParaRPr lang="en-US" sz="21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B84BF9-0E65-2149-BD37-BF6C595475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921" y="3799136"/>
            <a:ext cx="8011958" cy="226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3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Sungpack</a:t>
            </a:r>
            <a:r>
              <a:rPr lang="en-US" dirty="0"/>
              <a:t> Hong,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"A Scalable Processing-in-Memory Accelerator for Parallel Graph Processing"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725144"/>
            <a:ext cx="9144000" cy="1492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075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610600" cy="4876800"/>
          </a:xfrm>
        </p:spPr>
        <p:txBody>
          <a:bodyPr/>
          <a:lstStyle/>
          <a:p>
            <a:r>
              <a:rPr lang="en-US" sz="2100" dirty="0"/>
              <a:t>Amirali Boroumand, Saugata Ghose, </a:t>
            </a:r>
            <a:r>
              <a:rPr lang="en-US" sz="2100" dirty="0" err="1"/>
              <a:t>Youngsok</a:t>
            </a:r>
            <a:r>
              <a:rPr lang="en-US" sz="2100" dirty="0"/>
              <a:t> Kim, </a:t>
            </a:r>
            <a:r>
              <a:rPr lang="en-US" sz="2100" dirty="0" err="1"/>
              <a:t>Rachata</a:t>
            </a:r>
            <a:r>
              <a:rPr lang="en-US" sz="2100" dirty="0"/>
              <a:t> </a:t>
            </a:r>
            <a:r>
              <a:rPr lang="en-US" sz="2100" dirty="0" err="1"/>
              <a:t>Ausavarungnirun</a:t>
            </a:r>
            <a:r>
              <a:rPr lang="en-US" sz="2100" dirty="0"/>
              <a:t>, Eric </a:t>
            </a:r>
            <a:r>
              <a:rPr lang="en-US" sz="2100" dirty="0" err="1"/>
              <a:t>Shiu</a:t>
            </a:r>
            <a:r>
              <a:rPr lang="en-US" sz="2100" dirty="0"/>
              <a:t>, Rahul Thakur, </a:t>
            </a:r>
            <a:r>
              <a:rPr lang="en-US" sz="2100" dirty="0" err="1"/>
              <a:t>Daehyun</a:t>
            </a:r>
            <a:r>
              <a:rPr lang="en-US" sz="2100" dirty="0"/>
              <a:t> Kim, Aki </a:t>
            </a:r>
            <a:r>
              <a:rPr lang="en-US" sz="2100" dirty="0" err="1"/>
              <a:t>Kuusela</a:t>
            </a:r>
            <a:r>
              <a:rPr lang="en-US" sz="2100" dirty="0"/>
              <a:t>, Allan </a:t>
            </a:r>
            <a:r>
              <a:rPr lang="en-US" sz="2100" dirty="0" err="1"/>
              <a:t>Knies</a:t>
            </a:r>
            <a:r>
              <a:rPr lang="en-US" sz="2100" dirty="0"/>
              <a:t>, </a:t>
            </a:r>
            <a:r>
              <a:rPr lang="en-US" sz="2100" dirty="0" err="1"/>
              <a:t>Parthasarathy</a:t>
            </a:r>
            <a:r>
              <a:rPr lang="en-US" sz="2100" dirty="0"/>
              <a:t> </a:t>
            </a:r>
            <a:r>
              <a:rPr lang="en-US" sz="2100" dirty="0" err="1"/>
              <a:t>Ranganathan</a:t>
            </a:r>
            <a:r>
              <a:rPr lang="en-US" sz="2100" dirty="0"/>
              <a:t>, and Onur Mutlu,</a:t>
            </a:r>
            <a:br>
              <a:rPr lang="en-US" sz="2100" dirty="0"/>
            </a:br>
            <a:r>
              <a:rPr lang="en-US" sz="2100" b="1" dirty="0">
                <a:hlinkClick r:id="rId2"/>
              </a:rPr>
              <a:t>"Google Workloads for Consumer Devices: Mitigating Data Movement Bottlenecks"</a:t>
            </a:r>
            <a:r>
              <a:rPr lang="en-US" sz="2100" dirty="0"/>
              <a:t> </a:t>
            </a:r>
            <a:br>
              <a:rPr lang="en-US" sz="2100" dirty="0"/>
            </a:br>
            <a:r>
              <a:rPr lang="en-US" sz="2100" i="1" dirty="0"/>
              <a:t>Proceedings of the </a:t>
            </a:r>
            <a:r>
              <a:rPr lang="en-US" sz="21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2100" i="1" dirty="0"/>
              <a:t> (</a:t>
            </a:r>
            <a:r>
              <a:rPr lang="en-US" sz="2100" b="1" i="1" dirty="0"/>
              <a:t>ASPLOS</a:t>
            </a:r>
            <a:r>
              <a:rPr lang="en-US" sz="2100" i="1" dirty="0"/>
              <a:t>)</a:t>
            </a:r>
            <a:r>
              <a:rPr lang="en-US" sz="21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077072"/>
            <a:ext cx="9144000" cy="223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378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Processing in Memory (IV)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610600" cy="5195664"/>
          </a:xfrm>
        </p:spPr>
        <p:txBody>
          <a:bodyPr/>
          <a:lstStyle/>
          <a:p>
            <a:r>
              <a:rPr lang="en-US" dirty="0" err="1"/>
              <a:t>Junwhan</a:t>
            </a:r>
            <a:r>
              <a:rPr lang="en-US" dirty="0"/>
              <a:t> </a:t>
            </a:r>
            <a:r>
              <a:rPr lang="en-US" dirty="0" err="1"/>
              <a:t>Ahn</a:t>
            </a:r>
            <a:r>
              <a:rPr lang="en-US" dirty="0"/>
              <a:t>, </a:t>
            </a:r>
            <a:r>
              <a:rPr lang="en-US" dirty="0" err="1"/>
              <a:t>Sungjoo</a:t>
            </a:r>
            <a:r>
              <a:rPr lang="en-US" dirty="0"/>
              <a:t> </a:t>
            </a:r>
            <a:r>
              <a:rPr lang="en-US" dirty="0" err="1"/>
              <a:t>Yoo</a:t>
            </a:r>
            <a:r>
              <a:rPr lang="en-US" dirty="0"/>
              <a:t>, Onur Mutlu, and </a:t>
            </a:r>
            <a:r>
              <a:rPr lang="en-US" dirty="0" err="1"/>
              <a:t>Kiyoung</a:t>
            </a:r>
            <a:r>
              <a:rPr lang="en-US" dirty="0"/>
              <a:t> Choi,</a:t>
            </a:r>
            <a:br>
              <a:rPr lang="en-US" dirty="0"/>
            </a:br>
            <a:r>
              <a:rPr lang="en-US" b="1" dirty="0">
                <a:hlinkClick r:id="rId2"/>
              </a:rPr>
              <a:t>"PIM-Enabled Instructions: A Low-Overhead, Locality-Aware Processing-in-Memory Architecture"</a:t>
            </a:r>
            <a:br>
              <a:rPr lang="en-US" dirty="0"/>
            </a:br>
            <a:r>
              <a:rPr lang="en-US" i="1" dirty="0"/>
              <a:t>Proceedings of the </a:t>
            </a:r>
            <a:r>
              <a:rPr lang="en-US" i="1" dirty="0">
                <a:hlinkClick r:id="rId3"/>
              </a:rPr>
              <a:t>42nd International Symposium on Computer Architecture</a:t>
            </a:r>
            <a:r>
              <a:rPr lang="en-US" i="1" dirty="0"/>
              <a:t> (</a:t>
            </a:r>
            <a:r>
              <a:rPr lang="en-US" b="1" i="1" dirty="0"/>
              <a:t>ISCA</a:t>
            </a:r>
            <a:r>
              <a:rPr lang="en-US" i="1" dirty="0"/>
              <a:t>)</a:t>
            </a:r>
            <a:r>
              <a:rPr lang="en-US" dirty="0"/>
              <a:t>, Portland, OR, June 2015. 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4"/>
              </a:rPr>
              <a:t>Slides (pdf)</a:t>
            </a:r>
            <a:r>
              <a:rPr lang="en-US" dirty="0"/>
              <a:t>] [</a:t>
            </a:r>
            <a:r>
              <a:rPr lang="en-US" dirty="0">
                <a:hlinkClick r:id="rId5"/>
              </a:rPr>
              <a:t>Lightning Session Slides (pdf)</a:t>
            </a:r>
            <a:r>
              <a:rPr lang="en-US" dirty="0"/>
              <a:t>] 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177496"/>
            <a:ext cx="9144000" cy="227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72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FF683EC-8C81-D44E-8211-9FB74E176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744"/>
            <a:ext cx="9144000" cy="2987763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Onur Mutlu, Saugata Ghose, Juan Gomez-Luna, and </a:t>
            </a:r>
            <a:r>
              <a:rPr kumimoji="0" lang="en-US" sz="19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Rachata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Ausavarungnirun,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 Data Where It Makes Sense: Enabling In-Memory Computation"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paper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Microprocessors and Microsystems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 (</a:t>
            </a:r>
            <a:r>
              <a:rPr kumimoji="0" lang="en-US" sz="19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MICPRO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)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June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  <a:endParaRPr kumimoji="0" lang="en-US" sz="19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674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https://arxiv.org/pdf/1903.03988.pdf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432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438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PIM Review and Open Problems (II)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915400" cy="4876800"/>
          </a:xfrm>
        </p:spPr>
        <p:txBody>
          <a:bodyPr/>
          <a:lstStyle/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  <a:p>
            <a:pPr marL="0" indent="0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F2BD8AA-5E69-D846-BFB8-21B3FD479841}"/>
              </a:ext>
            </a:extLst>
          </p:cNvPr>
          <p:cNvSpPr txBox="1">
            <a:spLocks/>
          </p:cNvSpPr>
          <p:nvPr/>
        </p:nvSpPr>
        <p:spPr bwMode="auto">
          <a:xfrm>
            <a:off x="381000" y="1205136"/>
            <a:ext cx="8915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69925" indent="-3254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+mn-lt"/>
              </a:defRPr>
            </a:lvl2pPr>
            <a:lvl3pPr marL="1022350" indent="-35083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3pPr>
            <a:lvl4pPr marL="1339850" indent="-31591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+mn-lt"/>
              </a:defRPr>
            </a:lvl4pPr>
            <a:lvl5pPr marL="1681163" indent="-33972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5pPr>
            <a:lvl6pPr marL="21383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6pPr>
            <a:lvl7pPr marL="25955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7pPr>
            <a:lvl8pPr marL="30527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8pPr>
            <a:lvl9pPr marL="3509963" indent="-339725" algn="l" rtl="0" fontAlgn="base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Saugata Ghose, Amirali Boroumand,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Jeremie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S. Kim, Juan Gomez-Luna, and Onur Mutlu,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"Processing-in-Memory: A Workload-Driven Perspective"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Invited Article in 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IBM Journal of Research &amp; Development</a:t>
            </a:r>
            <a:r>
              <a:rPr kumimoji="0" lang="en-US" sz="19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Special Issue on Hardware for Artificial Intelligence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to appear in November 2019. </a:t>
            </a:r>
            <a:b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/>
              </a:rPr>
              <a:t>Preliminary arXiv version</a:t>
            </a:r>
            <a:r>
              <a: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44AC5CF-BFA6-5646-92DE-C9D89AA74928}"/>
              </a:ext>
            </a:extLst>
          </p:cNvPr>
          <p:cNvSpPr txBox="1"/>
          <p:nvPr/>
        </p:nvSpPr>
        <p:spPr>
          <a:xfrm>
            <a:off x="2411760" y="6453336"/>
            <a:ext cx="47420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https://arxiv.org/pdf/1907.12947.pdf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ED0A37-4CC1-FB45-AFBB-5CD2236B61B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12" y="2457019"/>
            <a:ext cx="9144000" cy="1055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762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C89D18C-8BFF-7442-B951-E83EB1235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05861"/>
            <a:ext cx="8589818" cy="408888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FE9F38-30B4-7746-AF4E-4E5F1C8AC8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dirty="0"/>
              <a:t>TESLA Full Self-Driving Computer (2019)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F14326-2558-9A48-A1D3-9C64D6BEB22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1AB0E41-6335-3B40-AB06-F5B4D651A9D6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8989FC3-73BF-3446-A984-86AD0F7D675C}"/>
              </a:ext>
            </a:extLst>
          </p:cNvPr>
          <p:cNvSpPr/>
          <p:nvPr/>
        </p:nvSpPr>
        <p:spPr bwMode="auto">
          <a:xfrm>
            <a:off x="3124200" y="3810000"/>
            <a:ext cx="1066800" cy="106680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D60B25E-1302-034F-AB6E-ABC287907FCF}"/>
              </a:ext>
            </a:extLst>
          </p:cNvPr>
          <p:cNvSpPr/>
          <p:nvPr/>
        </p:nvSpPr>
        <p:spPr bwMode="auto">
          <a:xfrm>
            <a:off x="5943600" y="3775650"/>
            <a:ext cx="1066800" cy="1066800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546AFA-DE99-4742-94F8-CF21D3CCCA2A}"/>
              </a:ext>
            </a:extLst>
          </p:cNvPr>
          <p:cNvSpPr/>
          <p:nvPr/>
        </p:nvSpPr>
        <p:spPr>
          <a:xfrm>
            <a:off x="263236" y="871919"/>
            <a:ext cx="6989618" cy="26037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ML accelerator: 260 mm</a:t>
            </a:r>
            <a:r>
              <a:rPr kumimoji="0" lang="en-US" altLang="en-US" sz="2400" b="0" i="0" u="none" strike="noStrike" kern="0" cap="none" spc="0" normalizeH="0" baseline="3000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2</a:t>
            </a:r>
            <a:r>
              <a:rPr kumimoji="0" lang="en-US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 6 billion transistors, 600 GFLOPS GPU, 12 ARM 2.2 GHz CPUs.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Proxima Nova"/>
                <a:ea typeface="ＭＳ Ｐゴシック" panose="020B0600070205080204" pitchFamily="34" charset="-128"/>
                <a:cs typeface="+mn-cs"/>
              </a:rPr>
              <a:t>Two redundant chips for better safety.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CC9900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9B3F99-A5D2-B94A-875E-E94E821029DD}"/>
              </a:ext>
            </a:extLst>
          </p:cNvPr>
          <p:cNvSpPr/>
          <p:nvPr/>
        </p:nvSpPr>
        <p:spPr>
          <a:xfrm>
            <a:off x="228600" y="6476314"/>
            <a:ext cx="42562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155CC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https://youtu.be/Ucp0TTmvqOE?t=4236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60EE7E8-8FFA-5745-80FF-54086B489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68377" y="1026359"/>
            <a:ext cx="750041" cy="1083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763149"/>
      </p:ext>
    </p:extLst>
  </p:cSld>
  <p:clrMapOvr>
    <a:masterClrMapping/>
  </p:clrMapOvr>
  <p:transition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CBF6F0D8-83CA-264F-8D66-FEC860915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Google TPU Generation I (~2016)</a:t>
            </a:r>
          </a:p>
        </p:txBody>
      </p:sp>
      <p:sp>
        <p:nvSpPr>
          <p:cNvPr id="87042" name="Content Placeholder 2">
            <a:extLst>
              <a:ext uri="{FF2B5EF4-FFF2-40B4-BE49-F238E27FC236}">
                <a16:creationId xmlns:a16="http://schemas.microsoft.com/office/drawing/2014/main" id="{E3C78D9C-47A0-3F4A-8719-D44502AA2C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87043" name="Slide Number Placeholder 3">
            <a:extLst>
              <a:ext uri="{FF2B5EF4-FFF2-40B4-BE49-F238E27FC236}">
                <a16:creationId xmlns:a16="http://schemas.microsoft.com/office/drawing/2014/main" id="{64334E1C-B545-CC49-8CF0-961C03E5833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BC47D24-021C-EC41-99D4-45DC935A4713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7044" name="Picture 4">
            <a:extLst>
              <a:ext uri="{FF2B5EF4-FFF2-40B4-BE49-F238E27FC236}">
                <a16:creationId xmlns:a16="http://schemas.microsoft.com/office/drawing/2014/main" id="{DAE7EBA6-B27B-2B41-99A2-01F67E5373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20800"/>
            <a:ext cx="9144000" cy="421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5" name="TextBox 5">
            <a:extLst>
              <a:ext uri="{FF2B5EF4-FFF2-40B4-BE49-F238E27FC236}">
                <a16:creationId xmlns:a16="http://schemas.microsoft.com/office/drawing/2014/main" id="{D58C8DB3-596B-3E41-8803-F43CC5920C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5805488"/>
            <a:ext cx="84439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Jouppi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et al., “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In-Datacenter Performance Analysis of a Tensor Processing Unit</a:t>
            </a: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altLang="ja-JP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ISCA 2017.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7690787"/>
      </p:ext>
    </p:extLst>
  </p:cSld>
  <p:clrMapOvr>
    <a:masterClrMapping/>
  </p:clrMapOvr>
  <p:transition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30F84E0D-19EE-E94B-8414-FF27E1BA9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Google TPU Generation II (2017)</a:t>
            </a:r>
          </a:p>
        </p:txBody>
      </p:sp>
      <p:sp>
        <p:nvSpPr>
          <p:cNvPr id="89090" name="Slide Number Placeholder 3">
            <a:extLst>
              <a:ext uri="{FF2B5EF4-FFF2-40B4-BE49-F238E27FC236}">
                <a16:creationId xmlns:a16="http://schemas.microsoft.com/office/drawing/2014/main" id="{96BE1C86-0920-E141-88F6-F224C65A7C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491199-E330-F944-B0A7-174683ACFD4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125717"/>
            <a:ext cx="5600953" cy="29034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4832" y="4966156"/>
            <a:ext cx="450956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https://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www.nextplatform.com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/2017/05/17/first-depth-look-googles-new-second-generation-</a:t>
            </a:r>
            <a:r>
              <a:rPr kumimoji="0" lang="en-US" sz="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tpu</a:t>
            </a: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0" y="1438870"/>
            <a:ext cx="19886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4 TPU chips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vs 1 chip in TPU1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0" y="2296120"/>
            <a:ext cx="27622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High Bandwidth Memory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vs DDR3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0" y="3153370"/>
            <a:ext cx="27109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Floating point operations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vs FP16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96000" y="4010620"/>
            <a:ext cx="22836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45 TFLOPS per chip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vs 23 TOPS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8362" y="4867870"/>
            <a:ext cx="23775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Designed for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training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and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432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inference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vs only inference</a:t>
            </a:r>
          </a:p>
        </p:txBody>
      </p:sp>
    </p:spTree>
    <p:extLst>
      <p:ext uri="{BB962C8B-B14F-4D97-AF65-F5344CB8AC3E}">
        <p14:creationId xmlns:p14="http://schemas.microsoft.com/office/powerpoint/2010/main" val="4160946961"/>
      </p:ext>
    </p:extLst>
  </p:cSld>
  <p:clrMapOvr>
    <a:masterClrMapping/>
  </p:clrMapOvr>
  <p:transition/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Title 1">
            <a:extLst>
              <a:ext uri="{FF2B5EF4-FFF2-40B4-BE49-F238E27FC236}">
                <a16:creationId xmlns:a16="http://schemas.microsoft.com/office/drawing/2014/main" id="{5168F5DC-307D-D74B-8763-CAAA03547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775700" cy="1066800"/>
          </a:xfrm>
        </p:spPr>
        <p:txBody>
          <a:bodyPr/>
          <a:lstStyle/>
          <a:p>
            <a:r>
              <a:rPr lang="en-US" altLang="en-US" sz="3800" dirty="0">
                <a:ea typeface="ＭＳ Ｐゴシック" panose="020B0600070205080204" pitchFamily="34" charset="-128"/>
              </a:rPr>
              <a:t>An Example Modern Systolic Array: TPU (II)</a:t>
            </a:r>
          </a:p>
        </p:txBody>
      </p:sp>
      <p:sp>
        <p:nvSpPr>
          <p:cNvPr id="88066" name="Slide Number Placeholder 3">
            <a:extLst>
              <a:ext uri="{FF2B5EF4-FFF2-40B4-BE49-F238E27FC236}">
                <a16:creationId xmlns:a16="http://schemas.microsoft.com/office/drawing/2014/main" id="{E028C3CB-5025-EB4E-8118-2C4E59D19B2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599F66-A283-D146-BD00-F6CFE108E8A8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8067" name="Picture 4">
            <a:extLst>
              <a:ext uri="{FF2B5EF4-FFF2-40B4-BE49-F238E27FC236}">
                <a16:creationId xmlns:a16="http://schemas.microsoft.com/office/drawing/2014/main" id="{57D3FEF3-3D27-9847-85C7-3A713D89E9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1585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TextBox 5">
            <a:extLst>
              <a:ext uri="{FF2B5EF4-FFF2-40B4-BE49-F238E27FC236}">
                <a16:creationId xmlns:a16="http://schemas.microsoft.com/office/drawing/2014/main" id="{9C3ABED2-934B-6740-8BEC-F444042997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" y="6062663"/>
            <a:ext cx="84439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Jouppi et al., “</a:t>
            </a:r>
            <a:r>
              <a:rPr kumimoji="0" lang="en-US" altLang="ja-JP" sz="1600" b="0" i="0" u="none" strike="noStrike" kern="120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In-Datacenter Performance Analysis of a Tensor Processing Unit</a:t>
            </a:r>
            <a:r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”</a:t>
            </a:r>
            <a:r>
              <a:rPr kumimoji="0" lang="en-US" altLang="ja-JP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, ISCA 2017.</a:t>
            </a:r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88069" name="Picture 7">
            <a:extLst>
              <a:ext uri="{FF2B5EF4-FFF2-40B4-BE49-F238E27FC236}">
                <a16:creationId xmlns:a16="http://schemas.microsoft.com/office/drawing/2014/main" id="{407D4CDB-8641-914F-A615-DC6125BB15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889250"/>
            <a:ext cx="4051300" cy="2978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6959822"/>
      </p:ext>
    </p:extLst>
  </p:cSld>
  <p:clrMapOvr>
    <a:masterClrMapping/>
  </p:clrMapOvr>
  <p:transition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Title 1">
            <a:extLst>
              <a:ext uri="{FF2B5EF4-FFF2-40B4-BE49-F238E27FC236}">
                <a16:creationId xmlns:a16="http://schemas.microsoft.com/office/drawing/2014/main" id="{30F84E0D-19EE-E94B-8414-FF27E1BA9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152400"/>
            <a:ext cx="9144000" cy="1066800"/>
          </a:xfrm>
        </p:spPr>
        <p:txBody>
          <a:bodyPr/>
          <a:lstStyle/>
          <a:p>
            <a:r>
              <a:rPr lang="en-US" altLang="en-US" sz="3800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An Example Modern Systolic Array: TPU (III)</a:t>
            </a:r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89090" name="Slide Number Placeholder 3">
            <a:extLst>
              <a:ext uri="{FF2B5EF4-FFF2-40B4-BE49-F238E27FC236}">
                <a16:creationId xmlns:a16="http://schemas.microsoft.com/office/drawing/2014/main" id="{96BE1C86-0920-E141-88F6-F224C65A7C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E491199-E330-F944-B0A7-174683ACFD44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89091" name="Picture 4">
            <a:extLst>
              <a:ext uri="{FF2B5EF4-FFF2-40B4-BE49-F238E27FC236}">
                <a16:creationId xmlns:a16="http://schemas.microsoft.com/office/drawing/2014/main" id="{E795BB9E-5CE1-BB4E-990A-006605D498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811213"/>
            <a:ext cx="5791200" cy="6040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8437051"/>
      </p:ext>
    </p:extLst>
  </p:cSld>
  <p:clrMapOvr>
    <a:masterClrMapping/>
  </p:clrMapOvr>
  <p:transition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9238-1052-C14D-8579-F00216DA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(Other) AI/ML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9EAEA-7208-AD42-9621-83F9352A9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76800"/>
          </a:xfrm>
        </p:spPr>
        <p:txBody>
          <a:bodyPr/>
          <a:lstStyle/>
          <a:p>
            <a:r>
              <a:rPr lang="en-US" dirty="0"/>
              <a:t>Alibaba</a:t>
            </a:r>
          </a:p>
          <a:p>
            <a:r>
              <a:rPr lang="en-US" dirty="0"/>
              <a:t>Amazon</a:t>
            </a:r>
          </a:p>
          <a:p>
            <a:r>
              <a:rPr lang="en-US" dirty="0"/>
              <a:t>Facebook</a:t>
            </a:r>
          </a:p>
          <a:p>
            <a:r>
              <a:rPr lang="en-US" dirty="0"/>
              <a:t>Google</a:t>
            </a:r>
          </a:p>
          <a:p>
            <a:r>
              <a:rPr lang="en-US" dirty="0"/>
              <a:t>Huawei</a:t>
            </a:r>
          </a:p>
          <a:p>
            <a:r>
              <a:rPr lang="en-US" dirty="0"/>
              <a:t>Intel</a:t>
            </a:r>
          </a:p>
          <a:p>
            <a:r>
              <a:rPr lang="en-US" dirty="0"/>
              <a:t>Microsoft</a:t>
            </a:r>
          </a:p>
          <a:p>
            <a:r>
              <a:rPr lang="en-US" dirty="0"/>
              <a:t>NVIDIA</a:t>
            </a:r>
          </a:p>
          <a:p>
            <a:r>
              <a:rPr lang="en-US" dirty="0"/>
              <a:t>Tesla</a:t>
            </a:r>
          </a:p>
          <a:p>
            <a:r>
              <a:rPr lang="en-US" dirty="0"/>
              <a:t>Many Others and Many Startups…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Many More to Come…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42244-F01F-2D42-B965-CD84957DD0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8093456"/>
      </p:ext>
    </p:extLst>
  </p:cSld>
  <p:clrMapOvr>
    <a:masterClrMapping/>
  </p:clrMapOvr>
  <p:transition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549238-1052-C14D-8579-F00216DA3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(Other) AI/ML Chips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9EAEA-7208-AD42-9621-83F9352A9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24744"/>
            <a:ext cx="8610600" cy="4876800"/>
          </a:xfrm>
        </p:spPr>
        <p:txBody>
          <a:bodyPr/>
          <a:lstStyle/>
          <a:p>
            <a:r>
              <a:rPr lang="en-US" dirty="0"/>
              <a:t>Alibaba</a:t>
            </a:r>
          </a:p>
          <a:p>
            <a:r>
              <a:rPr lang="en-US" dirty="0"/>
              <a:t>Amazon</a:t>
            </a:r>
          </a:p>
          <a:p>
            <a:r>
              <a:rPr lang="en-US" dirty="0"/>
              <a:t>Facebook</a:t>
            </a:r>
          </a:p>
          <a:p>
            <a:r>
              <a:rPr lang="en-US" dirty="0"/>
              <a:t>Google</a:t>
            </a:r>
          </a:p>
          <a:p>
            <a:r>
              <a:rPr lang="en-US" dirty="0"/>
              <a:t>Huawei</a:t>
            </a:r>
          </a:p>
          <a:p>
            <a:r>
              <a:rPr lang="en-US" dirty="0"/>
              <a:t>Microsoft</a:t>
            </a:r>
          </a:p>
          <a:p>
            <a:r>
              <a:rPr lang="en-US" dirty="0"/>
              <a:t>NVIDIA</a:t>
            </a:r>
          </a:p>
          <a:p>
            <a:r>
              <a:rPr lang="en-US" dirty="0"/>
              <a:t>Tesla</a:t>
            </a:r>
          </a:p>
          <a:p>
            <a:r>
              <a:rPr lang="en-US" dirty="0"/>
              <a:t>Many Startups…</a:t>
            </a:r>
          </a:p>
          <a:p>
            <a:endParaRPr lang="en-US" dirty="0"/>
          </a:p>
          <a:p>
            <a:r>
              <a:rPr lang="en-US" b="1" dirty="0">
                <a:solidFill>
                  <a:srgbClr val="FF0000"/>
                </a:solidFill>
              </a:rPr>
              <a:t>Many More to Come…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542244-F01F-2D42-B965-CD84957DD0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22E56E-0566-C442-8D34-C481D9F84B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029" y="945864"/>
            <a:ext cx="7971091" cy="54044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9B39CE-6E41-C345-AEF1-277796969AE9}"/>
              </a:ext>
            </a:extLst>
          </p:cNvPr>
          <p:cNvSpPr txBox="1"/>
          <p:nvPr/>
        </p:nvSpPr>
        <p:spPr>
          <a:xfrm>
            <a:off x="2733695" y="6458383"/>
            <a:ext cx="3600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3"/>
              </a:rPr>
              <a:t>https://basicmi.github.io/AI-Chip/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168052"/>
      </p:ext>
    </p:extLst>
  </p:cSld>
  <p:clrMapOvr>
    <a:masterClrMapping/>
  </p:clrMapOvr>
  <p:transition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5809957"/>
      </p:ext>
    </p:extLst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09CB3-1E97-B540-A5D6-CB35F1DB8C18}"/>
              </a:ext>
            </a:extLst>
          </p:cNvPr>
          <p:cNvSpPr txBox="1"/>
          <p:nvPr/>
        </p:nvSpPr>
        <p:spPr>
          <a:xfrm>
            <a:off x="3044250" y="4119980"/>
            <a:ext cx="3009157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Reliability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and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Security</a:t>
            </a:r>
          </a:p>
        </p:txBody>
      </p:sp>
    </p:spTree>
    <p:extLst>
      <p:ext uri="{BB962C8B-B14F-4D97-AF65-F5344CB8AC3E}">
        <p14:creationId xmlns:p14="http://schemas.microsoft.com/office/powerpoint/2010/main" val="1047129771"/>
      </p:ext>
    </p:extLst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Security: RowHammer (2014)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" y="908720"/>
            <a:ext cx="9144000" cy="605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95662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69" name="Title 1">
            <a:extLst>
              <a:ext uri="{FF2B5EF4-FFF2-40B4-BE49-F238E27FC236}">
                <a16:creationId xmlns:a16="http://schemas.microsoft.com/office/drawing/2014/main" id="{F3BD4611-1CFE-6D4D-9B12-05248D2368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The Story of RowHammer </a:t>
            </a:r>
          </a:p>
        </p:txBody>
      </p:sp>
      <p:sp>
        <p:nvSpPr>
          <p:cNvPr id="231426" name="Content Placeholder 2">
            <a:extLst>
              <a:ext uri="{FF2B5EF4-FFF2-40B4-BE49-F238E27FC236}">
                <a16:creationId xmlns:a16="http://schemas.microsoft.com/office/drawing/2014/main" id="{07C51491-711F-6241-8490-8DD020FDAA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6950"/>
            <a:ext cx="8910638" cy="51943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One can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predictably induce bit flips</a:t>
            </a:r>
            <a:r>
              <a:rPr lang="en-US" altLang="en-US" dirty="0">
                <a:ea typeface="ＭＳ Ｐゴシック" panose="020B0600070205080204" pitchFamily="34" charset="-128"/>
              </a:rPr>
              <a:t> in commodity DRAM chips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&gt;80% of the tested DRAM chips are vulnerable</a:t>
            </a:r>
          </a:p>
          <a:p>
            <a:endParaRPr lang="en-US" altLang="en-US" sz="1600" dirty="0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First example of how a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simple hardware failure mechanism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can create a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widespread system security vulnerability</a:t>
            </a:r>
          </a:p>
          <a:p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14371" name="Slide Number Placeholder 3">
            <a:extLst>
              <a:ext uri="{FF2B5EF4-FFF2-40B4-BE49-F238E27FC236}">
                <a16:creationId xmlns:a16="http://schemas.microsoft.com/office/drawing/2014/main" id="{3FD27D86-281C-644C-886D-DCE9476EA34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6CFEEA7-D7B9-D84B-9F78-621809FB4D3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7C1D731A-3A46-3E4E-9D4B-C8802E36B0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46413"/>
            <a:ext cx="9144000" cy="3811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99186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914400" y="914400"/>
            <a:ext cx="7315200" cy="3962400"/>
          </a:xfrm>
          <a:prstGeom prst="roundRect">
            <a:avLst>
              <a:gd name="adj" fmla="val 11319"/>
            </a:avLst>
          </a:prstGeom>
          <a:solidFill>
            <a:schemeClr val="bg1">
              <a:lumMod val="85000"/>
            </a:schemeClr>
          </a:solidFill>
          <a:ln w="38100">
            <a:noFill/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H="1" flipV="1">
            <a:off x="1371600" y="16764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H="1">
            <a:off x="1371600" y="22860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Wordline"/>
          <p:cNvCxnSpPr/>
          <p:nvPr/>
        </p:nvCxnSpPr>
        <p:spPr>
          <a:xfrm flipH="1">
            <a:off x="1371600" y="28956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H="1">
            <a:off x="1371600" y="3505200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1371600" y="4116388"/>
            <a:ext cx="4572000" cy="0"/>
          </a:xfrm>
          <a:prstGeom prst="line">
            <a:avLst/>
          </a:prstGeom>
          <a:ln w="76200" cap="rnd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1828800" y="1382713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 of Cells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28800" y="19812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7" name="Row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28800" y="3810000"/>
            <a:ext cx="3657600" cy="609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Row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43600" y="14478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Wordline</a:t>
            </a:r>
          </a:p>
        </p:txBody>
      </p:sp>
      <p:sp>
        <p:nvSpPr>
          <p:cNvPr id="21" name="Low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V</a:t>
            </a:r>
            <a:r>
              <a:rPr kumimoji="0" lang="en-US" sz="4800" b="1" i="1" u="none" strike="noStrike" kern="1200" cap="none" spc="0" normalizeH="0" baseline="-20000" noProof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LOW</a:t>
            </a:r>
            <a:endParaRPr kumimoji="0" lang="en-US" sz="4400" b="1" i="1" u="none" strike="noStrike" kern="1200" cap="none" spc="0" normalizeH="0" baseline="-20000" noProof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2" name="High Volt"/>
          <p:cNvSpPr txBox="1"/>
          <p:nvPr/>
        </p:nvSpPr>
        <p:spPr>
          <a:xfrm>
            <a:off x="5943600" y="2667000"/>
            <a:ext cx="22860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4400" b="1" i="1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V</a:t>
            </a:r>
            <a:r>
              <a:rPr kumimoji="0" lang="en-US" sz="4800" b="1" i="1" u="none" strike="noStrike" kern="1200" cap="none" spc="0" normalizeH="0" baseline="-2000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HIGH</a:t>
            </a:r>
            <a:endParaRPr kumimoji="0" lang="en-US" sz="4400" b="1" i="1" u="none" strike="noStrike" kern="1200" cap="none" spc="0" normalizeH="0" baseline="-2000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23" name="Error"/>
          <p:cNvSpPr/>
          <p:nvPr/>
        </p:nvSpPr>
        <p:spPr>
          <a:xfrm>
            <a:off x="48768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4" name="Error"/>
          <p:cNvSpPr/>
          <p:nvPr/>
        </p:nvSpPr>
        <p:spPr>
          <a:xfrm>
            <a:off x="4267200" y="320357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5" name="Error"/>
          <p:cNvSpPr/>
          <p:nvPr/>
        </p:nvSpPr>
        <p:spPr>
          <a:xfrm>
            <a:off x="365760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6" name="Error"/>
          <p:cNvSpPr/>
          <p:nvPr/>
        </p:nvSpPr>
        <p:spPr>
          <a:xfrm>
            <a:off x="3657600" y="3197225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7" name="Error"/>
          <p:cNvSpPr/>
          <p:nvPr/>
        </p:nvSpPr>
        <p:spPr>
          <a:xfrm>
            <a:off x="2419350" y="1976438"/>
            <a:ext cx="609600" cy="609600"/>
          </a:xfrm>
          <a:prstGeom prst="mathMultiply">
            <a:avLst/>
          </a:prstGeom>
          <a:solidFill>
            <a:srgbClr val="FFFF00"/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1" name="Victim"/>
          <p:cNvSpPr/>
          <p:nvPr/>
        </p:nvSpPr>
        <p:spPr>
          <a:xfrm>
            <a:off x="1828800" y="3200400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32" name="Victim"/>
          <p:cNvSpPr/>
          <p:nvPr/>
        </p:nvSpPr>
        <p:spPr>
          <a:xfrm>
            <a:off x="1828800" y="1982788"/>
            <a:ext cx="3657600" cy="609600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Victim Row</a:t>
            </a:r>
          </a:p>
        </p:txBody>
      </p:sp>
      <p:sp>
        <p:nvSpPr>
          <p:cNvPr id="33" name="Aggressor"/>
          <p:cNvSpPr/>
          <p:nvPr/>
        </p:nvSpPr>
        <p:spPr>
          <a:xfrm>
            <a:off x="1828800" y="2590800"/>
            <a:ext cx="3657600" cy="609600"/>
          </a:xfrm>
          <a:prstGeom prst="rect">
            <a:avLst/>
          </a:prstGeom>
          <a:solidFill>
            <a:srgbClr val="FF0000"/>
          </a:solidFill>
          <a:ln w="285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Hammered Row</a:t>
            </a:r>
          </a:p>
        </p:txBody>
      </p:sp>
      <p:sp>
        <p:nvSpPr>
          <p:cNvPr id="34" name="Punchline"/>
          <p:cNvSpPr txBox="1"/>
          <p:nvPr/>
        </p:nvSpPr>
        <p:spPr>
          <a:xfrm>
            <a:off x="395288" y="4953000"/>
            <a:ext cx="8359775" cy="11430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Repeatedly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reading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a row enough times (before memory gets refreshed) induces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disturbance errors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in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adjacent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rows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 in </a:t>
            </a:r>
            <a:r>
              <a:rPr kumimoji="0" lang="en-US" sz="2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most real DRAM chips you can buy today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 Light"/>
              <a:ea typeface="ＭＳ Ｐゴシック" charset="0"/>
              <a:cs typeface="ＭＳ Ｐゴシック" charset="0"/>
            </a:endParaRPr>
          </a:p>
        </p:txBody>
      </p:sp>
      <p:sp>
        <p:nvSpPr>
          <p:cNvPr id="35" name="Opened"/>
          <p:cNvSpPr txBox="1"/>
          <p:nvPr/>
        </p:nvSpPr>
        <p:spPr>
          <a:xfrm>
            <a:off x="3124200" y="2671763"/>
            <a:ext cx="2209800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Opened</a:t>
            </a:r>
          </a:p>
        </p:txBody>
      </p:sp>
      <p:sp>
        <p:nvSpPr>
          <p:cNvPr id="28" name="Closed"/>
          <p:cNvSpPr txBox="1"/>
          <p:nvPr/>
        </p:nvSpPr>
        <p:spPr>
          <a:xfrm>
            <a:off x="3133725" y="2671763"/>
            <a:ext cx="2200275" cy="457200"/>
          </a:xfrm>
          <a:prstGeom prst="rect">
            <a:avLst/>
          </a:prstGeom>
          <a:noFill/>
        </p:spPr>
        <p:txBody>
          <a:bodyPr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/>
                <a:ea typeface="ＭＳ Ｐゴシック" charset="0"/>
                <a:cs typeface="ＭＳ Ｐゴシック" charset="0"/>
              </a:rPr>
              <a:t>Closed</a:t>
            </a:r>
          </a:p>
        </p:txBody>
      </p:sp>
      <p:sp>
        <p:nvSpPr>
          <p:cNvPr id="239642" name="Slide Number Placeholder 2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63EFCF5-C8B9-AF45-B0E3-7DB4F7D988EA}" type="slidenum"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mbria Math" charset="0"/>
                <a:ea typeface="ＭＳ Ｐゴシック" charset="0"/>
                <a:cs typeface="Cambria Math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mbria Math" charset="0"/>
              <a:ea typeface="ＭＳ Ｐゴシック" charset="0"/>
              <a:cs typeface="Cambria Math" charset="0"/>
            </a:endParaRPr>
          </a:p>
        </p:txBody>
      </p:sp>
      <p:sp>
        <p:nvSpPr>
          <p:cNvPr id="239643" name="Title 1"/>
          <p:cNvSpPr>
            <a:spLocks noGrp="1"/>
          </p:cNvSpPr>
          <p:nvPr>
            <p:ph type="title"/>
          </p:nvPr>
        </p:nvSpPr>
        <p:spPr>
          <a:xfrm>
            <a:off x="228600" y="-14288"/>
            <a:ext cx="8915400" cy="1066801"/>
          </a:xfrm>
        </p:spPr>
        <p:txBody>
          <a:bodyPr/>
          <a:lstStyle/>
          <a:p>
            <a:r>
              <a:rPr lang="en-US" sz="3600" b="0" dirty="0">
                <a:solidFill>
                  <a:schemeClr val="accent6">
                    <a:lumMod val="50000"/>
                  </a:schemeClr>
                </a:solidFill>
                <a:latin typeface="Garamond" charset="0"/>
              </a:rPr>
              <a:t>Modern DRAM is Prone to Disturbance Errors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07950" y="6239053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  <a:hlinkClick r:id="rId3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789191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grpId="3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7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5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mph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9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xit" presetSubtype="0" fill="hold" grpId="3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7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68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mph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>
                                        <p:cTn id="7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xit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4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7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79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8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8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grpId="5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0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93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xit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6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7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0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mph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0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xit" presetSubtype="0" fill="hold" grpId="7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7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2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mph" presetSubtype="2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>
                                        <p:cTn id="115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xit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8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7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3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595959"/>
                                      </p:to>
                                    </p:animClr>
                                    <p:set>
                                      <p:cBhvr>
                                        <p:cTn id="12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2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ntr" presetSubtype="0" fill="hold" grpId="1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9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7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1" presetClass="emph" presetSubtype="2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Clr clrSpc="rgb" dir="cw">
                                      <p:cBhvr>
                                        <p:cTn id="137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1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ntr" presetSubtype="0" fill="hold" grpId="1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7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5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mph" presetSubtype="2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Clr clrSpc="rgb" dir="cw">
                                      <p:cBhvr>
                                        <p:cTn id="148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FFF"/>
                                      </p:to>
                                    </p:animClr>
                                    <p:set>
                                      <p:cBhvr>
                                        <p:cTn id="14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ntr" presetSubtype="0" fill="hold" grpId="12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grpId="1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7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6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7" dur="1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60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3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3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1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6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 nodeType="clickPar">
                      <p:stCondLst>
                        <p:cond delay="indefinite"/>
                      </p:stCondLst>
                      <p:childTnLst>
                        <p:par>
                          <p:cTn id="1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1" grpId="3"/>
      <p:bldP spid="21" grpId="4"/>
      <p:bldP spid="21" grpId="5"/>
      <p:bldP spid="21" grpId="6"/>
      <p:bldP spid="21" grpId="7"/>
      <p:bldP spid="21" grpId="8"/>
      <p:bldP spid="21" grpId="9"/>
      <p:bldP spid="21" grpId="10"/>
      <p:bldP spid="21" grpId="11"/>
      <p:bldP spid="22" grpId="0"/>
      <p:bldP spid="22" grpId="1"/>
      <p:bldP spid="22" grpId="2"/>
      <p:bldP spid="22" grpId="3"/>
      <p:bldP spid="22" grpId="4"/>
      <p:bldP spid="22" grpId="5"/>
      <p:bldP spid="22" grpId="6"/>
      <p:bldP spid="22" grpId="7"/>
      <p:bldP spid="22" grpId="8"/>
      <p:bldP spid="22" grpId="9"/>
      <p:bldP spid="22" grpId="10"/>
      <p:bldP spid="22" grpId="11"/>
      <p:bldP spid="22" grpId="12"/>
      <p:bldP spid="31" grpId="0" animBg="1"/>
      <p:bldP spid="32" grpId="0" animBg="1"/>
      <p:bldP spid="33" grpId="0" animBg="1"/>
      <p:bldP spid="34" grpId="0"/>
      <p:bldP spid="35" grpId="0"/>
      <p:bldP spid="35" grpId="1"/>
      <p:bldP spid="28" grpId="0"/>
      <p:bldP spid="28" grpId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62000" y="2057399"/>
            <a:ext cx="2147590" cy="1295400"/>
            <a:chOff x="914400" y="2095500"/>
            <a:chExt cx="2147590" cy="1295400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6" name="X"/>
          <p:cNvSpPr/>
          <p:nvPr/>
        </p:nvSpPr>
        <p:spPr>
          <a:xfrm>
            <a:off x="762000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86%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(37/43)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3498205" y="2057400"/>
            <a:ext cx="2147590" cy="1295400"/>
            <a:chOff x="914400" y="2095500"/>
            <a:chExt cx="2147590" cy="1295400"/>
          </a:xfrm>
        </p:grpSpPr>
        <p:pic>
          <p:nvPicPr>
            <p:cNvPr id="19" name="Picture 1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" name="X"/>
          <p:cNvSpPr/>
          <p:nvPr/>
        </p:nvSpPr>
        <p:spPr>
          <a:xfrm>
            <a:off x="3498205" y="2057399"/>
            <a:ext cx="2147590" cy="9906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83%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(45/54)</a:t>
            </a:r>
          </a:p>
        </p:txBody>
      </p:sp>
      <p:grpSp>
        <p:nvGrpSpPr>
          <p:cNvPr id="29" name="Group 28"/>
          <p:cNvGrpSpPr/>
          <p:nvPr/>
        </p:nvGrpSpPr>
        <p:grpSpPr>
          <a:xfrm>
            <a:off x="6248400" y="2057399"/>
            <a:ext cx="2147590" cy="1295400"/>
            <a:chOff x="914400" y="2095500"/>
            <a:chExt cx="2147590" cy="12954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524000" y="2095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433810" y="2171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357610" y="2247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81410" y="2324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205210" y="24003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129010" y="24765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1066800" y="25527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90600" y="26289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 rotWithShape="1">
            <a:blip r:embed="rId3" cstate="print">
              <a:duotone>
                <a:schemeClr val="accent6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42" b="70299" l="4988" r="95012"/>
                      </a14:imgEffect>
                      <a14:imgEffect>
                        <a14:saturation sat="40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10597" r="5469" b="30636"/>
            <a:stretch/>
          </p:blipFill>
          <p:spPr>
            <a:xfrm>
              <a:off x="914400" y="2705100"/>
              <a:ext cx="1537990" cy="6858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0" name="X"/>
          <p:cNvSpPr/>
          <p:nvPr/>
        </p:nvSpPr>
        <p:spPr>
          <a:xfrm>
            <a:off x="6248400" y="2057398"/>
            <a:ext cx="2147590" cy="106680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88%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(28/32)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09602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A</a:t>
            </a: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5B9BD5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3352801" y="1066801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B</a:t>
            </a: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ED7D31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6096001" y="1066800"/>
            <a:ext cx="2438398" cy="533399"/>
          </a:xfrm>
          <a:prstGeom prst="rect">
            <a:avLst/>
          </a:prstGeom>
          <a:noFill/>
          <a:ln w="76200"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 </a:t>
            </a:r>
            <a:r>
              <a: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+mn-cs"/>
              </a:rPr>
              <a:t>company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srgbClr val="70AD47"/>
              </a:solidFill>
              <a:effectLst/>
              <a:uLnTx/>
              <a:uFillTx/>
              <a:latin typeface="Calibri Light"/>
              <a:ea typeface="+mn-ea"/>
              <a:cs typeface="+mn-cs"/>
            </a:endParaRPr>
          </a:p>
        </p:txBody>
      </p:sp>
      <p:sp>
        <p:nvSpPr>
          <p:cNvPr id="45" name="X"/>
          <p:cNvSpPr/>
          <p:nvPr/>
        </p:nvSpPr>
        <p:spPr>
          <a:xfrm>
            <a:off x="7480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1.0×10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7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5B9BD5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6" name="X"/>
          <p:cNvSpPr/>
          <p:nvPr/>
        </p:nvSpPr>
        <p:spPr>
          <a:xfrm>
            <a:off x="3484215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2.7×10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6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ED7D31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7" name="X"/>
          <p:cNvSpPr/>
          <p:nvPr/>
        </p:nvSpPr>
        <p:spPr>
          <a:xfrm>
            <a:off x="6234410" y="4343400"/>
            <a:ext cx="2161580" cy="91440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Up to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3.3×10</a:t>
            </a:r>
            <a:r>
              <a:rPr kumimoji="0" lang="en-US" sz="4400" b="1" i="0" u="none" strike="noStrike" kern="1200" cap="none" spc="0" normalizeH="0" baseline="3000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5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  <a:t> </a:t>
            </a:r>
            <a:b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Courier New" panose="02070309020205020404" pitchFamily="49" charset="0"/>
              </a:rPr>
            </a:b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70AD47"/>
                </a:solidFill>
                <a:effectLst/>
                <a:uLnTx/>
                <a:uFillTx/>
                <a:latin typeface="Calibri Light"/>
                <a:ea typeface="+mn-ea"/>
                <a:cs typeface="Courier New" panose="02070309020205020404" pitchFamily="49" charset="0"/>
              </a:rPr>
              <a:t>errors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D2B188-1D62-4FCA-8363-938AD4629BBB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mbria Math" panose="02040503050406030204" pitchFamily="18" charset="0"/>
              <a:ea typeface="Cambria Math" panose="02040503050406030204" pitchFamily="18" charset="0"/>
              <a:cs typeface="+mn-cs"/>
            </a:endParaRPr>
          </a:p>
        </p:txBody>
      </p:sp>
      <p:sp>
        <p:nvSpPr>
          <p:cNvPr id="48" name="Title 1"/>
          <p:cNvSpPr>
            <a:spLocks noGrp="1"/>
          </p:cNvSpPr>
          <p:nvPr>
            <p:ph type="title"/>
          </p:nvPr>
        </p:nvSpPr>
        <p:spPr>
          <a:xfrm>
            <a:off x="228600" y="-27384"/>
            <a:ext cx="8610600" cy="1066800"/>
          </a:xfrm>
        </p:spPr>
        <p:txBody>
          <a:bodyPr/>
          <a:lstStyle/>
          <a:p>
            <a:r>
              <a:rPr lang="en-US" sz="4400" b="0" dirty="0">
                <a:solidFill>
                  <a:srgbClr val="1A5712"/>
                </a:solidFill>
                <a:latin typeface="Garamond" charset="0"/>
                <a:ea typeface="ＭＳ Ｐゴシック" charset="0"/>
                <a:cs typeface="ＭＳ Ｐゴシック" charset="0"/>
              </a:rPr>
              <a:t>Most DRAM Modules Are Vulnerable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107950" y="6165304"/>
            <a:ext cx="856850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  <a:hlinkClick r:id="rId5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charset="0"/>
                <a:ea typeface="ＭＳ Ｐゴシック" charset="0"/>
                <a:cs typeface="ＭＳ Ｐゴシック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ＭＳ Ｐゴシック" charset="0"/>
                <a:cs typeface="ＭＳ Ｐゴシック" charset="0"/>
              </a:rPr>
              <a:t>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227131092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9036496" cy="1066800"/>
          </a:xfrm>
        </p:spPr>
        <p:txBody>
          <a:bodyPr/>
          <a:lstStyle/>
          <a:p>
            <a:r>
              <a:rPr lang="en-US" sz="3400" dirty="0"/>
              <a:t>One Can Take Over an Otherwise-Secure System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E574D81-B5DE-384D-B24B-566C679AE608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844824"/>
            <a:ext cx="6540500" cy="12573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348508"/>
            <a:ext cx="9144000" cy="343329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69" y="980728"/>
            <a:ext cx="9144000" cy="95272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0" y="51816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Exploiting the DRAM rowhammer bug to gain kernel privileges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(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Seaborn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2015)</a:t>
            </a:r>
          </a:p>
        </p:txBody>
      </p:sp>
      <p:sp>
        <p:nvSpPr>
          <p:cNvPr id="9" name="Rectangle 8"/>
          <p:cNvSpPr/>
          <p:nvPr/>
        </p:nvSpPr>
        <p:spPr>
          <a:xfrm>
            <a:off x="3635896" y="3212976"/>
            <a:ext cx="5493596" cy="936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  <a:hlinkClick r:id="rId6"/>
              </a:rPr>
              <a:t>Flipping Bits in Memory Without Accessing Them: An Experimental Study of DRAM Disturbance Errors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charset="0"/>
                <a:cs typeface="ＭＳ Ｐゴシック" charset="0"/>
              </a:rPr>
              <a:t> (Kim et al., ISCA 2014)</a:t>
            </a:r>
          </a:p>
        </p:txBody>
      </p:sp>
    </p:spTree>
    <p:extLst>
      <p:ext uri="{BB962C8B-B14F-4D97-AF65-F5344CB8AC3E}">
        <p14:creationId xmlns:p14="http://schemas.microsoft.com/office/powerpoint/2010/main" val="159778117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Security: RowHammer (2014)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12" y="1083202"/>
            <a:ext cx="9144000" cy="5658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12" y="908720"/>
            <a:ext cx="9144000" cy="60579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3568" y="5157192"/>
            <a:ext cx="7810500" cy="162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539854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RowHammer: Five Years Ago…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169019-BB41-6245-A1FF-2891AF14670E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5496" y="4071630"/>
            <a:ext cx="9144000" cy="2359092"/>
          </a:xfrm>
          <a:prstGeom prst="rect">
            <a:avLst/>
          </a:prstGeom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228600" y="548680"/>
            <a:ext cx="8915400" cy="5153025"/>
          </a:xfrm>
        </p:spPr>
        <p:txBody>
          <a:bodyPr/>
          <a:lstStyle/>
          <a:p>
            <a:endParaRPr lang="en-US" dirty="0"/>
          </a:p>
          <a:p>
            <a:r>
              <a:rPr lang="en-US" sz="2000" dirty="0" err="1"/>
              <a:t>Yoongu</a:t>
            </a:r>
            <a:r>
              <a:rPr lang="en-US" sz="2000" dirty="0"/>
              <a:t> Kim, Ross Daly, </a:t>
            </a:r>
            <a:r>
              <a:rPr lang="en-US" sz="2000" dirty="0" err="1"/>
              <a:t>Jeremie</a:t>
            </a:r>
            <a:r>
              <a:rPr lang="en-US" sz="2000" dirty="0"/>
              <a:t> Kim, Chris </a:t>
            </a:r>
            <a:r>
              <a:rPr lang="en-US" sz="2000" dirty="0" err="1"/>
              <a:t>Fallin</a:t>
            </a:r>
            <a:r>
              <a:rPr lang="en-US" sz="2000" dirty="0"/>
              <a:t>, </a:t>
            </a:r>
            <a:r>
              <a:rPr lang="en-US" sz="2000" dirty="0" err="1"/>
              <a:t>Ji</a:t>
            </a:r>
            <a:r>
              <a:rPr lang="en-US" sz="2000" dirty="0"/>
              <a:t> </a:t>
            </a:r>
            <a:r>
              <a:rPr lang="en-US" sz="2000" dirty="0" err="1"/>
              <a:t>Hye</a:t>
            </a:r>
            <a:r>
              <a:rPr lang="en-US" sz="2000" dirty="0"/>
              <a:t> Lee, </a:t>
            </a:r>
            <a:r>
              <a:rPr lang="en-US" sz="2000" dirty="0" err="1"/>
              <a:t>Donghyuk</a:t>
            </a:r>
            <a:r>
              <a:rPr lang="en-US" sz="2000" dirty="0"/>
              <a:t> Lee, Chris Wilkerson, </a:t>
            </a:r>
            <a:r>
              <a:rPr lang="en-US" sz="2000" dirty="0" err="1"/>
              <a:t>Konrad</a:t>
            </a:r>
            <a:r>
              <a:rPr lang="en-US" sz="2000" dirty="0"/>
              <a:t> Lai, and Onur Mutlu,</a:t>
            </a:r>
            <a:br>
              <a:rPr lang="en-US" sz="2000" dirty="0"/>
            </a:br>
            <a:r>
              <a:rPr lang="en-US" sz="2000" b="1" dirty="0">
                <a:hlinkClick r:id="rId3"/>
              </a:rPr>
              <a:t>"Flipping Bits in Memory Without Accessing Them: An Experimental Study of DRAM Disturbance Errors"</a:t>
            </a:r>
            <a:br>
              <a:rPr lang="en-US" sz="2000" dirty="0"/>
            </a:br>
            <a:r>
              <a:rPr lang="en-US" sz="2000" i="1" dirty="0"/>
              <a:t>Proceedings of the </a:t>
            </a:r>
            <a:r>
              <a:rPr lang="en-US" sz="2000" i="1" dirty="0">
                <a:hlinkClick r:id="rId4"/>
              </a:rPr>
              <a:t>41st International Symposium on Computer Architecture</a:t>
            </a:r>
            <a:r>
              <a:rPr lang="en-US" sz="2000" i="1" dirty="0"/>
              <a:t> 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Minneapolis, MN, June 2014. 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5"/>
              </a:rPr>
              <a:t>Slides (pptx)</a:t>
            </a:r>
            <a:r>
              <a:rPr lang="en-US" sz="2000" dirty="0"/>
              <a:t> </a:t>
            </a:r>
            <a:r>
              <a:rPr lang="en-US" sz="2000" dirty="0">
                <a:hlinkClick r:id="rId6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7"/>
              </a:rPr>
              <a:t>Lightning Session Slides (pptx)</a:t>
            </a:r>
            <a:r>
              <a:rPr lang="en-US" sz="2000" dirty="0"/>
              <a:t> </a:t>
            </a:r>
            <a:r>
              <a:rPr lang="en-US" sz="2000" dirty="0">
                <a:hlinkClick r:id="rId8"/>
              </a:rPr>
              <a:t>(pdf)</a:t>
            </a:r>
            <a:r>
              <a:rPr lang="en-US" sz="2000" dirty="0"/>
              <a:t>] [</a:t>
            </a:r>
            <a:r>
              <a:rPr lang="en-US" sz="2000" dirty="0">
                <a:hlinkClick r:id="rId9"/>
              </a:rPr>
              <a:t>Source Code and Data</a:t>
            </a:r>
            <a:r>
              <a:rPr lang="en-US" sz="2000" dirty="0"/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1526598995"/>
      </p:ext>
    </p:extLst>
  </p:cSld>
  <p:clrMapOvr>
    <a:masterClrMapping/>
  </p:clrMapOvr>
  <p:transition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RowHammer: Now and Beyond…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Onur Mutlu and </a:t>
            </a:r>
            <a:r>
              <a:rPr lang="en-US" dirty="0" err="1"/>
              <a:t>Jeremie</a:t>
            </a:r>
            <a:r>
              <a:rPr lang="en-US" dirty="0"/>
              <a:t> Kim,</a:t>
            </a:r>
            <a:br>
              <a:rPr lang="en-US" dirty="0"/>
            </a:br>
            <a:r>
              <a:rPr lang="en-US" b="1" dirty="0"/>
              <a:t>"RowHammer: A Retrospective"</a:t>
            </a:r>
            <a:br>
              <a:rPr lang="en-US" dirty="0"/>
            </a:br>
            <a:r>
              <a:rPr lang="en-US" i="1" dirty="0">
                <a:hlinkClick r:id="rId2"/>
              </a:rPr>
              <a:t>IEEE Transactions on Computer-Aided Design of Integrated Circuits and Systems</a:t>
            </a:r>
            <a:r>
              <a:rPr lang="en-US" i="1" dirty="0"/>
              <a:t> (</a:t>
            </a:r>
            <a:r>
              <a:rPr lang="en-US" b="1" i="1" dirty="0"/>
              <a:t>TCAD</a:t>
            </a:r>
            <a:r>
              <a:rPr lang="en-US" i="1" dirty="0"/>
              <a:t>) Special Issue on Top Picks in Hardware and Embedded Security</a:t>
            </a:r>
            <a:r>
              <a:rPr lang="en-US" dirty="0"/>
              <a:t>, 2019. </a:t>
            </a:r>
            <a:br>
              <a:rPr lang="en-US" dirty="0"/>
            </a:br>
            <a:r>
              <a:rPr lang="en-US" dirty="0"/>
              <a:t>[</a:t>
            </a:r>
            <a:r>
              <a:rPr lang="en-US" dirty="0">
                <a:hlinkClick r:id="rId3"/>
              </a:rPr>
              <a:t>Preliminary arXiv version</a:t>
            </a:r>
            <a:r>
              <a:rPr lang="en-US" dirty="0"/>
              <a:t>]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8A0BF4-FF83-FF4D-95CC-55B11F61D0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300" y="4052664"/>
            <a:ext cx="7391400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118081"/>
      </p:ext>
    </p:extLst>
  </p:cSld>
  <p:clrMapOvr>
    <a:masterClrMapping/>
  </p:clrMapOvr>
  <p:transition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RowHammer in 2020 (I)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 err="1"/>
              <a:t>Jeremie</a:t>
            </a:r>
            <a:r>
              <a:rPr lang="en-US" sz="2000" dirty="0"/>
              <a:t> S. Kim, Minesh Patel, A. </a:t>
            </a:r>
            <a:r>
              <a:rPr lang="en-US" sz="2000" dirty="0" err="1"/>
              <a:t>Giray</a:t>
            </a:r>
            <a:r>
              <a:rPr lang="en-US" sz="2000" dirty="0"/>
              <a:t> </a:t>
            </a:r>
            <a:r>
              <a:rPr lang="en-US" sz="2000" dirty="0" err="1"/>
              <a:t>Yaglikci</a:t>
            </a:r>
            <a:r>
              <a:rPr lang="en-US" sz="2000" dirty="0"/>
              <a:t>, Hasan Hassan, </a:t>
            </a:r>
            <a:r>
              <a:rPr lang="en-US" sz="2000" dirty="0" err="1"/>
              <a:t>Roknoddin</a:t>
            </a:r>
            <a:r>
              <a:rPr lang="en-US" sz="2000" dirty="0"/>
              <a:t> Azizi, Lois </a:t>
            </a:r>
            <a:r>
              <a:rPr lang="en-US" sz="2000" dirty="0" err="1"/>
              <a:t>Orosa</a:t>
            </a:r>
            <a:r>
              <a:rPr lang="en-US" sz="2000" dirty="0"/>
              <a:t>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"Revisiting RowHammer: An Experimental Analysis of Modern Devices and Mitigation Techniques"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47th International Symposium on Computer Architecture</a:t>
            </a:r>
            <a:r>
              <a:rPr lang="en-US" sz="2000" i="1" dirty="0"/>
              <a:t> (</a:t>
            </a:r>
            <a:r>
              <a:rPr lang="en-US" sz="2000" b="1" i="1" dirty="0"/>
              <a:t>ISCA</a:t>
            </a:r>
            <a:r>
              <a:rPr lang="en-US" sz="2000" i="1" dirty="0"/>
              <a:t>)</a:t>
            </a:r>
            <a:r>
              <a:rPr lang="en-US" sz="2000" dirty="0"/>
              <a:t>, Valencia, Spain, June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Lightning Talk Slides (pptx)</a:t>
            </a:r>
            <a:r>
              <a:rPr lang="en-US" sz="2000" dirty="0"/>
              <a:t> </a:t>
            </a:r>
            <a:r>
              <a:rPr lang="en-US" sz="2000" dirty="0">
                <a:hlinkClick r:id="rId7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Talk Video</a:t>
            </a:r>
            <a:r>
              <a:rPr lang="en-US" sz="2000" dirty="0"/>
              <a:t> (20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9"/>
              </a:rPr>
              <a:t>Lightning Talk Video</a:t>
            </a:r>
            <a:r>
              <a:rPr lang="en-US" sz="2000" dirty="0"/>
              <a:t> (3 minutes)]</a:t>
            </a: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8FA82-42F6-114C-8941-25DAEAA640A5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445871"/>
            <a:ext cx="9144000" cy="2374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849913"/>
      </p:ext>
    </p:extLst>
  </p:cSld>
  <p:clrMapOvr>
    <a:masterClrMapping/>
  </p:clrMapOvr>
  <p:transition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Pietro </a:t>
            </a:r>
            <a:r>
              <a:rPr lang="en-US" sz="2000" dirty="0" err="1"/>
              <a:t>Frigo</a:t>
            </a:r>
            <a:r>
              <a:rPr lang="en-US" sz="2000" dirty="0"/>
              <a:t>, Emanuele </a:t>
            </a:r>
            <a:r>
              <a:rPr lang="en-US" sz="2000" dirty="0" err="1"/>
              <a:t>Vannacci</a:t>
            </a:r>
            <a:r>
              <a:rPr lang="en-US" sz="2000" dirty="0"/>
              <a:t>, Hasan Hassan, Victor van der Veen, Onur Mutlu, Cristiano Giuffrida, Herbert Bos, and Kaveh </a:t>
            </a:r>
            <a:r>
              <a:rPr lang="en-US" sz="2000" dirty="0" err="1"/>
              <a:t>Razavi</a:t>
            </a:r>
            <a:r>
              <a:rPr lang="en-US" sz="2000" dirty="0"/>
              <a:t>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"TRRespass: Exploiting the Many Sides of Target Row Refresh"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7"/>
              </a:rPr>
              <a:t>Source Code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8"/>
              </a:rPr>
              <a:t>Web Article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b="1" i="1" dirty="0">
                <a:solidFill>
                  <a:srgbClr val="FF0000"/>
                </a:solidFill>
              </a:rPr>
              <a:t>Best paper award.</a:t>
            </a:r>
            <a:endParaRPr lang="en-US" sz="2000" dirty="0">
              <a:solidFill>
                <a:srgbClr val="FF0000"/>
              </a:solidFill>
            </a:endParaRP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7B803B-2519-824E-AF70-2C1BC2D531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335202"/>
            <a:ext cx="9144000" cy="2595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0450261"/>
      </p:ext>
    </p:extLst>
  </p:cSld>
  <p:clrMapOvr>
    <a:masterClrMapping/>
  </p:clrMapOvr>
  <p:transition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EBC98-50B0-E14B-AA18-0194CEBA6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6633"/>
                </a:solidFill>
              </a:rPr>
              <a:t>RowHammer in 2020 (III)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54FBC6-1E5E-F74E-9CED-5D646D0D77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64912"/>
            <a:ext cx="8610600" cy="5153025"/>
          </a:xfrm>
        </p:spPr>
        <p:txBody>
          <a:bodyPr/>
          <a:lstStyle/>
          <a:p>
            <a:r>
              <a:rPr lang="en-US" sz="2000" dirty="0"/>
              <a:t>Lucian </a:t>
            </a:r>
            <a:r>
              <a:rPr lang="en-US" sz="2000" dirty="0" err="1"/>
              <a:t>Cojocar</a:t>
            </a:r>
            <a:r>
              <a:rPr lang="en-US" sz="2000" dirty="0"/>
              <a:t>, </a:t>
            </a:r>
            <a:r>
              <a:rPr lang="en-US" sz="2000" dirty="0" err="1"/>
              <a:t>Jeremie</a:t>
            </a:r>
            <a:r>
              <a:rPr lang="en-US" sz="2000" dirty="0"/>
              <a:t> Kim, Minesh Patel, Lillian Tsai, Stefan </a:t>
            </a:r>
            <a:r>
              <a:rPr lang="en-US" sz="2000" dirty="0" err="1"/>
              <a:t>Saroiu</a:t>
            </a:r>
            <a:r>
              <a:rPr lang="en-US" sz="2000" dirty="0"/>
              <a:t>, Alec Wolman, and Onur Mutlu,</a:t>
            </a:r>
            <a:br>
              <a:rPr lang="en-US" sz="2000" dirty="0"/>
            </a:br>
            <a:r>
              <a:rPr lang="en-US" sz="2000" b="1" dirty="0">
                <a:hlinkClick r:id="rId2"/>
              </a:rPr>
              <a:t>"Are We Susceptible to Rowhammer? An End-to-End Methodology for Cloud Providers"</a:t>
            </a:r>
            <a:br>
              <a:rPr lang="en-US" sz="2000" dirty="0"/>
            </a:br>
            <a:r>
              <a:rPr lang="en-US" sz="2000" i="1" dirty="0"/>
              <a:t>Proceedings of the </a:t>
            </a:r>
            <a:r>
              <a:rPr lang="en-US" sz="2000" i="1" dirty="0">
                <a:hlinkClick r:id="rId3"/>
              </a:rPr>
              <a:t>41st IEEE Symposium on Security and Privacy</a:t>
            </a:r>
            <a:r>
              <a:rPr lang="en-US" sz="2000" i="1" dirty="0"/>
              <a:t> (</a:t>
            </a:r>
            <a:r>
              <a:rPr lang="en-US" sz="2000" b="1" i="1" dirty="0"/>
              <a:t>S&amp;P</a:t>
            </a:r>
            <a:r>
              <a:rPr lang="en-US" sz="2000" i="1" dirty="0"/>
              <a:t>)</a:t>
            </a:r>
            <a:r>
              <a:rPr lang="en-US" sz="2000" dirty="0"/>
              <a:t>, San Francisco, CA, USA, May 2020.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4"/>
              </a:rPr>
              <a:t>Slides (pptx)</a:t>
            </a:r>
            <a:r>
              <a:rPr lang="en-US" sz="2000" dirty="0"/>
              <a:t> </a:t>
            </a:r>
            <a:r>
              <a:rPr lang="en-US" sz="2000" dirty="0">
                <a:hlinkClick r:id="rId5"/>
              </a:rPr>
              <a:t>(pdf)</a:t>
            </a:r>
            <a:r>
              <a:rPr lang="en-US" sz="2000" dirty="0"/>
              <a:t>]</a:t>
            </a:r>
            <a:br>
              <a:rPr lang="en-US" sz="2000" dirty="0"/>
            </a:br>
            <a:r>
              <a:rPr lang="en-US" sz="2000" dirty="0"/>
              <a:t>[</a:t>
            </a:r>
            <a:r>
              <a:rPr lang="en-US" sz="2000" dirty="0">
                <a:hlinkClick r:id="rId6"/>
              </a:rPr>
              <a:t>Talk Video</a:t>
            </a:r>
            <a:r>
              <a:rPr lang="en-US" sz="2000" dirty="0"/>
              <a:t> (17 minutes)]</a:t>
            </a:r>
          </a:p>
          <a:p>
            <a:pPr marL="0" indent="0">
              <a:buNone/>
            </a:pPr>
            <a:br>
              <a:rPr lang="en-US" sz="2000" dirty="0"/>
            </a:br>
            <a:br>
              <a:rPr lang="en-US" sz="2000" dirty="0"/>
            </a:br>
            <a:br>
              <a:rPr lang="en-US" sz="2000" dirty="0"/>
            </a:br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5AABF2-B333-B545-8DF3-BE9AFD43C8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92004D-7284-C244-B275-AB956C66515A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CA3E838-8085-B447-B8F6-3CEFA5A1BF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2658" y="4038671"/>
            <a:ext cx="8887842" cy="2079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579290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1">
            <a:extLst>
              <a:ext uri="{FF2B5EF4-FFF2-40B4-BE49-F238E27FC236}">
                <a16:creationId xmlns:a16="http://schemas.microsoft.com/office/drawing/2014/main" id="{69A85A70-DDAF-7C43-8B82-04A512D729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Security: Meltdown and </a:t>
            </a:r>
            <a:r>
              <a:rPr lang="en-US" altLang="en-US" dirty="0" err="1">
                <a:ea typeface="ＭＳ Ｐゴシック" panose="020B0600070205080204" pitchFamily="34" charset="-128"/>
              </a:rPr>
              <a:t>Spectre</a:t>
            </a:r>
            <a:r>
              <a:rPr lang="en-US" altLang="en-US" dirty="0">
                <a:ea typeface="ＭＳ Ｐゴシック" panose="020B0600070205080204" pitchFamily="34" charset="-128"/>
              </a:rPr>
              <a:t> (2018)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B161C7C0-BDCC-524A-8834-6A9232590CB9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22A0BAC-F9E8-8941-8FCF-C65DBD25DF1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08899" name="Picture 4">
            <a:extLst>
              <a:ext uri="{FF2B5EF4-FFF2-40B4-BE49-F238E27FC236}">
                <a16:creationId xmlns:a16="http://schemas.microsoft.com/office/drawing/2014/main" id="{D1A91775-CF5B-1040-A7F8-1BA2FBA10B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7900"/>
            <a:ext cx="91440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8900" name="TextBox 5">
            <a:extLst>
              <a:ext uri="{FF2B5EF4-FFF2-40B4-BE49-F238E27FC236}">
                <a16:creationId xmlns:a16="http://schemas.microsoft.com/office/drawing/2014/main" id="{DCC80713-95D2-4541-A1CC-AA46FADEF2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8" y="6553200"/>
            <a:ext cx="4081462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J. Masters, Redhat, FOSDEM 2018 keynote talk.</a:t>
            </a:r>
          </a:p>
        </p:txBody>
      </p:sp>
    </p:spTree>
    <p:extLst>
      <p:ext uri="{BB962C8B-B14F-4D97-AF65-F5344CB8AC3E}">
        <p14:creationId xmlns:p14="http://schemas.microsoft.com/office/powerpoint/2010/main" val="3579261162"/>
      </p:ext>
    </p:extLst>
  </p:cSld>
  <p:clrMapOvr>
    <a:masterClrMapping/>
  </p:clrMapOvr>
  <p:transition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>
            <a:extLst>
              <a:ext uri="{FF2B5EF4-FFF2-40B4-BE49-F238E27FC236}">
                <a16:creationId xmlns:a16="http://schemas.microsoft.com/office/drawing/2014/main" id="{CE883138-D9E1-B64B-A156-2ACEF0DD4C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Meltdown and Spectre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FD6B0-04B1-214B-9BE5-FA9653A859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30300"/>
            <a:ext cx="8763000" cy="5194300"/>
          </a:xfrm>
        </p:spPr>
        <p:txBody>
          <a:bodyPr/>
          <a:lstStyle/>
          <a:p>
            <a:pPr>
              <a:defRPr/>
            </a:pPr>
            <a:r>
              <a:rPr lang="en-US" dirty="0"/>
              <a:t>Someone can steal secret data from the system </a:t>
            </a:r>
            <a:r>
              <a:rPr lang="en-US" dirty="0">
                <a:solidFill>
                  <a:srgbClr val="0432FF"/>
                </a:solidFill>
              </a:rPr>
              <a:t>even though </a:t>
            </a:r>
          </a:p>
          <a:p>
            <a:pPr lvl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your program and data are perfectly correct </a:t>
            </a:r>
            <a:r>
              <a:rPr lang="en-US" dirty="0"/>
              <a:t>and </a:t>
            </a:r>
          </a:p>
          <a:p>
            <a:pPr lvl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your hardware behaves according to the specification </a:t>
            </a:r>
            <a:r>
              <a:rPr lang="en-US" dirty="0"/>
              <a:t>and</a:t>
            </a:r>
          </a:p>
          <a:p>
            <a:pPr lvl="1">
              <a:defRPr/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there are no software vulnerabilities/bugs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Why?</a:t>
            </a: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</a:rPr>
              <a:t>Speculative execution leaves traces of secret data in the processor’s cache</a:t>
            </a:r>
            <a:r>
              <a:rPr lang="en-US" dirty="0"/>
              <a:t> (internal storage)</a:t>
            </a:r>
          </a:p>
          <a:p>
            <a:pPr lvl="2">
              <a:defRPr/>
            </a:pPr>
            <a:r>
              <a:rPr lang="en-US" dirty="0"/>
              <a:t>It brings data that is not supposed to be brought/accessed if there was no speculative execution</a:t>
            </a: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</a:rPr>
              <a:t>A malicious program can inspect the contents of the cache to “infer” secret data</a:t>
            </a:r>
            <a:r>
              <a:rPr lang="en-US" dirty="0"/>
              <a:t> that it is not supposed to access</a:t>
            </a:r>
          </a:p>
          <a:p>
            <a:pPr lvl="1">
              <a:defRPr/>
            </a:pPr>
            <a:r>
              <a:rPr lang="en-US" dirty="0">
                <a:solidFill>
                  <a:srgbClr val="FF0000"/>
                </a:solidFill>
              </a:rPr>
              <a:t>A malicious program can actually force another program to speculatively execute code that leaves traces </a:t>
            </a:r>
            <a:r>
              <a:rPr lang="en-US" dirty="0"/>
              <a:t>of secret data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214019" name="Slide Number Placeholder 3">
            <a:extLst>
              <a:ext uri="{FF2B5EF4-FFF2-40B4-BE49-F238E27FC236}">
                <a16:creationId xmlns:a16="http://schemas.microsoft.com/office/drawing/2014/main" id="{00E39CF5-4E3D-AB4F-8DB9-1D70653F30E4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9476484-13C9-A448-B53A-A763F32618D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1932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>
            <a:extLst>
              <a:ext uri="{FF2B5EF4-FFF2-40B4-BE49-F238E27FC236}">
                <a16:creationId xmlns:a16="http://schemas.microsoft.com/office/drawing/2014/main" id="{E153E52C-221A-4242-857B-C88CD9596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More on Meltdown/</a:t>
            </a:r>
            <a:r>
              <a:rPr lang="en-US" altLang="en-US" dirty="0" err="1">
                <a:ea typeface="ＭＳ Ｐゴシック" panose="020B0600070205080204" pitchFamily="34" charset="-128"/>
              </a:rPr>
              <a:t>Spectre</a:t>
            </a:r>
            <a:r>
              <a:rPr lang="en-US" altLang="en-US" dirty="0">
                <a:ea typeface="ＭＳ Ｐゴシック" panose="020B0600070205080204" pitchFamily="34" charset="-128"/>
              </a:rPr>
              <a:t> Vulnerabilities</a:t>
            </a:r>
          </a:p>
        </p:txBody>
      </p:sp>
      <p:sp>
        <p:nvSpPr>
          <p:cNvPr id="216066" name="Content Placeholder 2">
            <a:extLst>
              <a:ext uri="{FF2B5EF4-FFF2-40B4-BE49-F238E27FC236}">
                <a16:creationId xmlns:a16="http://schemas.microsoft.com/office/drawing/2014/main" id="{263DE805-7527-CD44-AAB0-48392776F1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16067" name="Slide Number Placeholder 3">
            <a:extLst>
              <a:ext uri="{FF2B5EF4-FFF2-40B4-BE49-F238E27FC236}">
                <a16:creationId xmlns:a16="http://schemas.microsoft.com/office/drawing/2014/main" id="{72FA1FD8-678C-9E4B-A5B1-CC293C4C07F5}"/>
              </a:ext>
            </a:extLst>
          </p:cNvPr>
          <p:cNvSpPr>
            <a:spLocks noGrp="1" noChangeArrowheads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71D8B9-DF20-5943-AF7D-7083A58B28D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216068" name="Picture 4">
            <a:extLst>
              <a:ext uri="{FF2B5EF4-FFF2-40B4-BE49-F238E27FC236}">
                <a16:creationId xmlns:a16="http://schemas.microsoft.com/office/drawing/2014/main" id="{418DCE48-F587-F74F-93C4-C52CD2ECBF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2363"/>
            <a:ext cx="9144000" cy="474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69" name="TextBox 5">
            <a:extLst>
              <a:ext uri="{FF2B5EF4-FFF2-40B4-BE49-F238E27FC236}">
                <a16:creationId xmlns:a16="http://schemas.microsoft.com/office/drawing/2014/main" id="{3099838B-FC82-6740-9B95-45AE7F53C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225" y="6553200"/>
            <a:ext cx="78517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3"/>
              </a:rPr>
              <a:t>https://googleprojectzero.blogspot.ch/2018/01/reading-privileged-memory-with-side.html</a:t>
            </a: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98785816"/>
      </p:ext>
    </p:extLst>
  </p:cSld>
  <p:clrMapOvr>
    <a:masterClrMapping/>
  </p:clrMapOvr>
  <p:transition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9309234"/>
      </p:ext>
    </p:extLst>
  </p:cSld>
  <p:clrMapOvr>
    <a:masterClrMapping/>
  </p:clrMapOvr>
  <p:transition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3E09CB3-1E97-B540-A5D6-CB35F1DB8C18}"/>
              </a:ext>
            </a:extLst>
          </p:cNvPr>
          <p:cNvSpPr txBox="1"/>
          <p:nvPr/>
        </p:nvSpPr>
        <p:spPr>
          <a:xfrm>
            <a:off x="712526" y="4797088"/>
            <a:ext cx="779514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More Demanding Workloads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2668041"/>
      </p:ext>
    </p:extLst>
  </p:cSld>
  <p:clrMapOvr>
    <a:masterClrMapping/>
  </p:clrMapOvr>
  <p:transition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Genome Sequencing Technologies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EDF4F9-AC11-CE40-96CF-BFA639F16628}"/>
              </a:ext>
            </a:extLst>
          </p:cNvPr>
          <p:cNvSpPr txBox="1"/>
          <p:nvPr/>
        </p:nvSpPr>
        <p:spPr>
          <a:xfrm>
            <a:off x="336100" y="5036983"/>
            <a:ext cx="819397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Senol Cali+, “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Nanopore Sequencing Technology and Tools for Genome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Assembly: Computational Analysis of the Current State, Bottlenecks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and Future Directions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,” Briefings in Bioinformatics, 2018.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  <a:hlinkClick r:id="rId2"/>
              </a:rPr>
              <a:t>Preliminary arxiv.org version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</a:b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B92BBE-67D0-BE44-AFBF-F27F37B8A8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4784"/>
            <a:ext cx="9144000" cy="2202873"/>
          </a:xfrm>
          <a:prstGeom prst="rect">
            <a:avLst/>
          </a:prstGeom>
        </p:spPr>
      </p:pic>
      <p:pic>
        <p:nvPicPr>
          <p:cNvPr id="6" name="Picture 8">
            <a:extLst>
              <a:ext uri="{FF2B5EF4-FFF2-40B4-BE49-F238E27FC236}">
                <a16:creationId xmlns:a16="http://schemas.microsoft.com/office/drawing/2014/main" id="{DE735DFE-2D11-5849-BC1A-6B423D4888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801" y="2996952"/>
            <a:ext cx="2080800" cy="152368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7" name="Text Box 19">
            <a:extLst>
              <a:ext uri="{FF2B5EF4-FFF2-40B4-BE49-F238E27FC236}">
                <a16:creationId xmlns:a16="http://schemas.microsoft.com/office/drawing/2014/main" id="{9BD0F31E-C179-B049-9A06-915AC4721F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1120" y="4520632"/>
            <a:ext cx="2511360" cy="3125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40820" rIns="81639" bIns="4082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414726" algn="l"/>
                <a:tab pos="829452" algn="l"/>
                <a:tab pos="1244178" algn="l"/>
                <a:tab pos="1658904" algn="l"/>
                <a:tab pos="2073631" algn="l"/>
                <a:tab pos="2488357" algn="l"/>
                <a:tab pos="2903083" algn="l"/>
                <a:tab pos="3317809" algn="l"/>
                <a:tab pos="3732535" algn="l"/>
                <a:tab pos="4147261" algn="l"/>
                <a:tab pos="4561987" algn="l"/>
                <a:tab pos="4976713" algn="l"/>
                <a:tab pos="5391440" algn="l"/>
                <a:tab pos="5806166" algn="l"/>
                <a:tab pos="6220892" algn="l"/>
                <a:tab pos="6635618" algn="l"/>
                <a:tab pos="7050344" algn="l"/>
                <a:tab pos="7465070" algn="l"/>
                <a:tab pos="7879796" algn="l"/>
                <a:tab pos="8294522" algn="l"/>
              </a:tabLst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Oxford Nanopore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itchFamily="34" charset="0"/>
                <a:ea typeface="ＭＳ Ｐゴシック" panose="020B0600070205080204" pitchFamily="34" charset="-128"/>
                <a:cs typeface="+mn-cs"/>
              </a:rPr>
              <a:t>MinION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FFF0AC-581D-AF4A-867C-DE5B8FA734E1}"/>
              </a:ext>
            </a:extLst>
          </p:cNvPr>
          <p:cNvSpPr/>
          <p:nvPr/>
        </p:nvSpPr>
        <p:spPr>
          <a:xfrm>
            <a:off x="0" y="5068079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14284969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5730A-47B0-D949-A912-EC2F725C6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Do We Care? An Example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930A62-F59B-624C-BB84-C9FBB9A0413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16949F5-6F85-CE49-BD45-A0C27455A6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50575"/>
            <a:ext cx="9144000" cy="21233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3AA88A-5F39-0744-80BD-395C5DEAF9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6400" y="3105902"/>
            <a:ext cx="5410200" cy="35949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2B8CED8-A1A9-BC46-ACB3-6E83444CCFA3}"/>
              </a:ext>
            </a:extLst>
          </p:cNvPr>
          <p:cNvSpPr txBox="1"/>
          <p:nvPr/>
        </p:nvSpPr>
        <p:spPr>
          <a:xfrm>
            <a:off x="4533900" y="6702831"/>
            <a:ext cx="459773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  <a:hlinkClick r:id="rId4"/>
              </a:rPr>
              <a:t>Source: https://nanoporetech.com/about-us/news/200-oxford-nanopore-sequencers-have-left-uk-china-support-rapid-near-sample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8331704"/>
      </p:ext>
    </p:extLst>
  </p:cSld>
  <p:clrMapOvr>
    <a:masterClrMapping/>
  </p:clrMapOvr>
  <p:transition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-11591" y="0"/>
            <a:ext cx="9145859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" b="1" i="0" u="none" strike="noStrike" kern="1200" cap="none" spc="0" normalizeH="0" baseline="0" noProof="0" dirty="0">
              <a:ln>
                <a:noFill/>
              </a:ln>
              <a:solidFill>
                <a:srgbClr val="EEECE1"/>
              </a:solidFill>
              <a:effectLst/>
              <a:uLnTx/>
              <a:uFillTx/>
              <a:latin typeface="europa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8534400" y="4129073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71" name="Picture 70" descr="http://www.nextplatform.com/wp-content/uploads/2015/03/Glenn1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25" t="51522" r="34916" b="5973"/>
          <a:stretch/>
        </p:blipFill>
        <p:spPr bwMode="auto">
          <a:xfrm>
            <a:off x="105649" y="4094761"/>
            <a:ext cx="4224963" cy="18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Picture 71"/>
          <p:cNvPicPr>
            <a:picLocks noChangeAspect="1"/>
          </p:cNvPicPr>
          <p:nvPr/>
        </p:nvPicPr>
        <p:blipFill rotWithShape="1">
          <a:blip r:embed="rId5"/>
          <a:srcRect l="50959" t="10448" r="25205" b="67472"/>
          <a:stretch/>
        </p:blipFill>
        <p:spPr>
          <a:xfrm>
            <a:off x="5495894" y="3689818"/>
            <a:ext cx="2867618" cy="2653333"/>
          </a:xfrm>
          <a:prstGeom prst="rect">
            <a:avLst/>
          </a:prstGeom>
        </p:spPr>
      </p:pic>
      <p:sp>
        <p:nvSpPr>
          <p:cNvPr id="75" name="Rectangle 74"/>
          <p:cNvSpPr/>
          <p:nvPr/>
        </p:nvSpPr>
        <p:spPr>
          <a:xfrm>
            <a:off x="8022677" y="4174288"/>
            <a:ext cx="428980" cy="6549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628782" y="0"/>
            <a:ext cx="9144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1" y="3383280"/>
            <a:ext cx="9144000" cy="914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3610761" y="2895290"/>
            <a:ext cx="2103160" cy="1077218"/>
          </a:xfrm>
          <a:prstGeom prst="rect">
            <a:avLst/>
          </a:prstGeom>
          <a:solidFill>
            <a:schemeClr val="bg1"/>
          </a:solidFill>
          <a:ln>
            <a:solidFill>
              <a:srgbClr val="1B65A8"/>
            </a:solidFill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Genome Analysis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5311176" y="36301"/>
          <a:ext cx="3509639" cy="335394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21" name="Visio" r:id="rId6" imgW="2695276" imgH="2509932" progId="Visio.Drawing.11">
                  <p:embed/>
                </p:oleObj>
              </mc:Choice>
              <mc:Fallback>
                <p:oleObj name="Visio" r:id="rId6" imgW="2695276" imgH="2509932" progId="Visio.Drawing.11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311176" y="36301"/>
                        <a:ext cx="3509639" cy="335394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/>
          </p:nvPr>
        </p:nvGraphicFramePr>
        <p:xfrm>
          <a:off x="177467" y="500679"/>
          <a:ext cx="4895872" cy="21509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4822" name="Visio" r:id="rId8" imgW="3859122" imgH="1695796" progId="Visio.Drawing.11">
                  <p:embed/>
                </p:oleObj>
              </mc:Choice>
              <mc:Fallback>
                <p:oleObj name="Visio" r:id="rId8" imgW="3859122" imgH="1695796" progId="Visio.Drawing.11">
                  <p:embed/>
                  <p:pic>
                    <p:nvPicPr>
                      <p:cNvPr id="23" name="Object 22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77467" y="500679"/>
                        <a:ext cx="4895872" cy="21509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1" name="Snip Diagonal Corner Rectangle 80"/>
          <p:cNvSpPr/>
          <p:nvPr/>
        </p:nvSpPr>
        <p:spPr>
          <a:xfrm>
            <a:off x="0" y="292493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1</a:t>
            </a:r>
          </a:p>
        </p:txBody>
      </p:sp>
      <p:sp>
        <p:nvSpPr>
          <p:cNvPr id="82" name="Snip Diagonal Corner Rectangle 81"/>
          <p:cNvSpPr/>
          <p:nvPr/>
        </p:nvSpPr>
        <p:spPr>
          <a:xfrm>
            <a:off x="8675925" y="292493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2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58343" y="29249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Sequencing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04876" y="2916378"/>
            <a:ext cx="24732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Read Mapping</a:t>
            </a:r>
          </a:p>
        </p:txBody>
      </p:sp>
      <p:sp>
        <p:nvSpPr>
          <p:cNvPr id="85" name="Snip Diagonal Corner Rectangle 84"/>
          <p:cNvSpPr/>
          <p:nvPr/>
        </p:nvSpPr>
        <p:spPr>
          <a:xfrm>
            <a:off x="-11591" y="6399657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3</a:t>
            </a:r>
          </a:p>
        </p:txBody>
      </p:sp>
      <p:sp>
        <p:nvSpPr>
          <p:cNvPr id="86" name="Snip Diagonal Corner Rectangle 85"/>
          <p:cNvSpPr/>
          <p:nvPr/>
        </p:nvSpPr>
        <p:spPr>
          <a:xfrm>
            <a:off x="8678558" y="6399656"/>
            <a:ext cx="458343" cy="458343"/>
          </a:xfrm>
          <a:prstGeom prst="snip2Diag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 w="0"/>
                <a:solidFill>
                  <a:prstClr val="white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Tahoma"/>
                <a:ea typeface="+mn-ea"/>
                <a:cs typeface="+mn-cs"/>
              </a:rPr>
              <a:t>4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483743" y="6379336"/>
            <a:ext cx="29494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Variant Calling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558503" y="6399656"/>
            <a:ext cx="3404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Scientific Discovery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4CFF81F-F748-1245-84EF-EB79E2E2F17A}"/>
              </a:ext>
            </a:extLst>
          </p:cNvPr>
          <p:cNvSpPr/>
          <p:nvPr/>
        </p:nvSpPr>
        <p:spPr>
          <a:xfrm>
            <a:off x="0" y="4077072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3053746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63955F-E593-C94F-8AC7-1810F0898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Future of Genome Sequencing &amp;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5DD420-3CB6-7A41-8020-2C87CA87AB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67019E-6B59-9444-A8F8-0CFAB6B6981D}" type="slidenum">
              <a:rPr kumimoji="0" lang="en-US" sz="16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Calibri" panose="020F0502020204030204" pitchFamily="34" charset="0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85</a:t>
            </a:fld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Calibri" panose="020F050202020403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5C405E63-629C-CD4C-A407-9B4A7134B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143" y="3346327"/>
            <a:ext cx="4934857" cy="2811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CFD409C-4506-9941-8552-EF2195C4FB00}"/>
              </a:ext>
            </a:extLst>
          </p:cNvPr>
          <p:cNvSpPr txBox="1"/>
          <p:nvPr/>
        </p:nvSpPr>
        <p:spPr>
          <a:xfrm>
            <a:off x="6487885" y="5518067"/>
            <a:ext cx="242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SmidgION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 from ONT</a:t>
            </a:r>
          </a:p>
        </p:txBody>
      </p:sp>
      <p:pic>
        <p:nvPicPr>
          <p:cNvPr id="5124" name="Picture 4" descr="First Nanopore Sequencing of Human Genome">
            <a:extLst>
              <a:ext uri="{FF2B5EF4-FFF2-40B4-BE49-F238E27FC236}">
                <a16:creationId xmlns:a16="http://schemas.microsoft.com/office/drawing/2014/main" id="{CD6415EF-163D-B542-B3D4-F9AA1F93D9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42" y="1151879"/>
            <a:ext cx="4378883" cy="2941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84B99A9-CA22-114E-A3BA-CE16FDD156D7}"/>
              </a:ext>
            </a:extLst>
          </p:cNvPr>
          <p:cNvSpPr/>
          <p:nvPr/>
        </p:nvSpPr>
        <p:spPr>
          <a:xfrm>
            <a:off x="399142" y="1151879"/>
            <a:ext cx="4378883" cy="2941150"/>
          </a:xfrm>
          <a:prstGeom prst="rect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7" name="Right Arrow 6">
            <a:extLst>
              <a:ext uri="{FF2B5EF4-FFF2-40B4-BE49-F238E27FC236}">
                <a16:creationId xmlns:a16="http://schemas.microsoft.com/office/drawing/2014/main" id="{CDDC3997-C7CB-584B-BDBF-AE5464A11F6D}"/>
              </a:ext>
            </a:extLst>
          </p:cNvPr>
          <p:cNvSpPr/>
          <p:nvPr/>
        </p:nvSpPr>
        <p:spPr>
          <a:xfrm rot="2626864">
            <a:off x="4168426" y="3415740"/>
            <a:ext cx="1219200" cy="725715"/>
          </a:xfrm>
          <a:prstGeom prst="rightArrow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94684CC-0CFA-074F-9F5D-8C754E1811D1}"/>
              </a:ext>
            </a:extLst>
          </p:cNvPr>
          <p:cNvSpPr txBox="1"/>
          <p:nvPr/>
        </p:nvSpPr>
        <p:spPr>
          <a:xfrm>
            <a:off x="366963" y="3908363"/>
            <a:ext cx="2423885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MinION from ONT</a:t>
            </a:r>
          </a:p>
        </p:txBody>
      </p:sp>
    </p:spTree>
    <p:extLst>
      <p:ext uri="{BB962C8B-B14F-4D97-AF65-F5344CB8AC3E}">
        <p14:creationId xmlns:p14="http://schemas.microsoft.com/office/powerpoint/2010/main" val="1399272445"/>
      </p:ext>
    </p:extLst>
  </p:cSld>
  <p:clrMapOvr>
    <a:masterClrMapping/>
  </p:clrMapOvr>
  <p:transition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E8C23-FA4B-DC43-9A4E-AB414CD1E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defRPr/>
            </a:pPr>
            <a:r>
              <a:rPr lang="en-US" sz="3600" dirty="0" err="1">
                <a:solidFill>
                  <a:srgbClr val="006633"/>
                </a:solidFill>
              </a:rPr>
              <a:t>GateKeeper</a:t>
            </a:r>
            <a:r>
              <a:rPr lang="en-US" sz="3600" dirty="0">
                <a:solidFill>
                  <a:srgbClr val="006633"/>
                </a:solidFill>
              </a:rPr>
              <a:t>: FPGA-Based Alignment Filtering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7272F7-812F-9A42-AE52-085A1B7B96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4876800"/>
          </a:xfrm>
        </p:spPr>
        <p:txBody>
          <a:bodyPr/>
          <a:lstStyle/>
          <a:p>
            <a:r>
              <a:rPr lang="en-US" sz="2200" dirty="0"/>
              <a:t>Mohammed </a:t>
            </a:r>
            <a:r>
              <a:rPr lang="en-US" sz="2200" dirty="0" err="1"/>
              <a:t>Alser</a:t>
            </a:r>
            <a:r>
              <a:rPr lang="en-US" sz="2200" dirty="0"/>
              <a:t>, Hasan Hassan, </a:t>
            </a:r>
            <a:r>
              <a:rPr lang="en-US" sz="2200" dirty="0" err="1"/>
              <a:t>Hongyi</a:t>
            </a:r>
            <a:r>
              <a:rPr lang="en-US" sz="2200" dirty="0"/>
              <a:t> Xin, </a:t>
            </a:r>
            <a:r>
              <a:rPr lang="en-US" sz="2200" dirty="0" err="1"/>
              <a:t>Oguz</a:t>
            </a:r>
            <a:r>
              <a:rPr lang="en-US" sz="2200" dirty="0"/>
              <a:t> </a:t>
            </a:r>
            <a:r>
              <a:rPr lang="en-US" sz="2200" dirty="0" err="1"/>
              <a:t>Ergin</a:t>
            </a:r>
            <a:r>
              <a:rPr lang="en-US" sz="2200" dirty="0"/>
              <a:t>, Onur Mutlu, and Can Alkan</a:t>
            </a:r>
            <a:br>
              <a:rPr lang="en-US" sz="2200" dirty="0"/>
            </a:br>
            <a:r>
              <a:rPr lang="en-US" sz="2200" b="1" dirty="0">
                <a:hlinkClick r:id="rId2"/>
              </a:rPr>
              <a:t>"GateKeeper: A New Hardware Architecture for Accelerating Pre-Alignment in DNA Short Read Mapping"</a:t>
            </a:r>
            <a:br>
              <a:rPr lang="en-US" sz="2200" dirty="0"/>
            </a:br>
            <a:r>
              <a:rPr lang="en-US" sz="2200" b="1" i="1" dirty="0">
                <a:hlinkClick r:id="rId3"/>
              </a:rPr>
              <a:t>Bioinformatics</a:t>
            </a:r>
            <a:r>
              <a:rPr lang="en-US" sz="2200" dirty="0"/>
              <a:t>, [published online, May 31], 2017.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4"/>
              </a:rPr>
              <a:t>Source Code</a:t>
            </a:r>
            <a:r>
              <a:rPr lang="en-US" sz="2200" dirty="0"/>
              <a:t>] </a:t>
            </a:r>
            <a:br>
              <a:rPr lang="en-US" sz="2200" dirty="0"/>
            </a:br>
            <a:r>
              <a:rPr lang="en-US" sz="2200" dirty="0"/>
              <a:t>[</a:t>
            </a:r>
            <a:r>
              <a:rPr lang="en-US" sz="2200" dirty="0">
                <a:hlinkClick r:id="rId5"/>
              </a:rPr>
              <a:t>Online link at Bioinformatics Journal</a:t>
            </a:r>
            <a:r>
              <a:rPr lang="en-US" sz="2200" dirty="0"/>
              <a:t>]</a:t>
            </a:r>
          </a:p>
          <a:p>
            <a:endParaRPr lang="en-US" sz="2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83C8AB-36A8-254D-9CE5-089EFEBE3CA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0AFA7F-FE4D-6F48-BB4A-2296F0C0FBB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930359"/>
            <a:ext cx="9144000" cy="245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0780958"/>
      </p:ext>
    </p:extLst>
  </p:cSld>
  <p:clrMapOvr>
    <a:masterClrMapping/>
  </p:clrMapOvr>
  <p:transition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700" dirty="0"/>
              <a:t>Shouji: Faster Algorithm-Hardware Co-Design</a:t>
            </a:r>
            <a:endParaRPr lang="en-US" sz="3700" b="1" dirty="0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4B2A96C-30FF-114A-9994-B69E4AA503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77" t="20040" r="30684" b="41570"/>
          <a:stretch/>
        </p:blipFill>
        <p:spPr>
          <a:xfrm>
            <a:off x="1259632" y="2627084"/>
            <a:ext cx="7262274" cy="4104764"/>
          </a:xfr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0218" y="1052736"/>
            <a:ext cx="8476676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Mohammed </a:t>
            </a:r>
            <a:r>
              <a:rPr kumimoji="0" lang="en-US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Alser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Hasan Hassan, Akash Kumar, Onur Mutlu, and Can Alkan,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3"/>
              </a:rPr>
              <a:t>"Shouji: A Fast and Efficient Pre-Alignment Filter for Sequence Alignment"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4"/>
              </a:rPr>
              <a:t>Bioinformatics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, [published online, March 28], 2019.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/>
              </a:rPr>
              <a:t>Source Code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 </a:t>
            </a:r>
            <a:b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</a:b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[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6"/>
              </a:rPr>
              <a:t>Online link at Bioinformatics Journal</a:t>
            </a:r>
            <a:r>
              <a:rPr kumimoji="0" lang="en-US" sz="1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9349649"/>
      </p:ext>
    </p:extLst>
  </p:cSld>
  <p:clrMapOvr>
    <a:masterClrMapping/>
  </p:clrMapOvr>
  <p:transition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807896" cy="1066800"/>
          </a:xfrm>
        </p:spPr>
        <p:txBody>
          <a:bodyPr/>
          <a:lstStyle/>
          <a:p>
            <a:r>
              <a:rPr lang="en-US" dirty="0"/>
              <a:t>In-Memory DNA Sequence Analysis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52736"/>
            <a:ext cx="8735888" cy="4876800"/>
          </a:xfrm>
        </p:spPr>
        <p:txBody>
          <a:bodyPr/>
          <a:lstStyle/>
          <a:p>
            <a:r>
              <a:rPr lang="en-US" sz="1800" dirty="0" err="1"/>
              <a:t>Jeremie</a:t>
            </a:r>
            <a:r>
              <a:rPr lang="en-US" sz="1800" dirty="0"/>
              <a:t> S. Kim, </a:t>
            </a:r>
            <a:r>
              <a:rPr lang="en-US" sz="1800" dirty="0" err="1"/>
              <a:t>Damla</a:t>
            </a:r>
            <a:r>
              <a:rPr lang="en-US" sz="1800" dirty="0"/>
              <a:t> </a:t>
            </a:r>
            <a:r>
              <a:rPr lang="en-US" sz="1800" dirty="0" err="1"/>
              <a:t>Senol</a:t>
            </a:r>
            <a:r>
              <a:rPr lang="en-US" sz="1800" dirty="0"/>
              <a:t> Cali, </a:t>
            </a:r>
            <a:r>
              <a:rPr lang="en-US" sz="1800" dirty="0" err="1"/>
              <a:t>Hongyi</a:t>
            </a:r>
            <a:r>
              <a:rPr lang="en-US" sz="1800" dirty="0"/>
              <a:t> Xin, </a:t>
            </a:r>
            <a:r>
              <a:rPr lang="en-US" sz="1800" dirty="0" err="1"/>
              <a:t>Donghyuk</a:t>
            </a:r>
            <a:r>
              <a:rPr lang="en-US" sz="1800" dirty="0"/>
              <a:t> Lee, Saugata Ghose, Mohammed </a:t>
            </a:r>
            <a:r>
              <a:rPr lang="en-US" sz="1800" dirty="0" err="1"/>
              <a:t>Alser</a:t>
            </a:r>
            <a:r>
              <a:rPr lang="en-US" sz="1800" dirty="0"/>
              <a:t>, Hasan Hassan, </a:t>
            </a:r>
            <a:r>
              <a:rPr lang="en-US" sz="1800" dirty="0" err="1"/>
              <a:t>Oguz</a:t>
            </a:r>
            <a:r>
              <a:rPr lang="en-US" sz="1800" dirty="0"/>
              <a:t> </a:t>
            </a:r>
            <a:r>
              <a:rPr lang="en-US" sz="1800" dirty="0" err="1"/>
              <a:t>Ergin</a:t>
            </a:r>
            <a:r>
              <a:rPr lang="en-US" sz="1800" dirty="0"/>
              <a:t>, Can Alkan, and Onur Mutlu,</a:t>
            </a:r>
            <a:br>
              <a:rPr lang="en-US" sz="1800" dirty="0"/>
            </a:br>
            <a:r>
              <a:rPr lang="en-US" sz="1800" b="1" dirty="0"/>
              <a:t>"GRIM-Filter: Fast Seed Location Filtering in DNA Read Mapping Using Processing-in-Memory Technologies"</a:t>
            </a:r>
            <a:br>
              <a:rPr lang="en-US" sz="1800" dirty="0"/>
            </a:br>
            <a:r>
              <a:rPr lang="en-US" sz="1800" b="1" i="1" dirty="0">
                <a:hlinkClick r:id="rId2"/>
              </a:rPr>
              <a:t>BMC Genomics</a:t>
            </a:r>
            <a:r>
              <a:rPr lang="en-US" sz="1800" dirty="0"/>
              <a:t>, 2018. </a:t>
            </a:r>
            <a:br>
              <a:rPr lang="en-US" sz="1800" dirty="0"/>
            </a:br>
            <a:r>
              <a:rPr lang="en-US" sz="1800" i="1" dirty="0"/>
              <a:t>Proceedings of the </a:t>
            </a:r>
            <a:r>
              <a:rPr lang="en-US" sz="1800" i="1" dirty="0">
                <a:hlinkClick r:id="rId3"/>
              </a:rPr>
              <a:t>16th Asia Pacific Bioinformatics Conference</a:t>
            </a:r>
            <a:r>
              <a:rPr lang="en-US" sz="1800" i="1" dirty="0"/>
              <a:t> (</a:t>
            </a:r>
            <a:r>
              <a:rPr lang="en-US" sz="1800" b="1" i="1" dirty="0"/>
              <a:t>APBC</a:t>
            </a:r>
            <a:r>
              <a:rPr lang="en-US" sz="1800" i="1" dirty="0"/>
              <a:t>)</a:t>
            </a:r>
            <a:r>
              <a:rPr lang="en-US" sz="1800" dirty="0"/>
              <a:t>, Yokohama, Japan, January 2018. </a:t>
            </a:r>
            <a:br>
              <a:rPr lang="en-US" sz="1800" dirty="0"/>
            </a:br>
            <a:r>
              <a:rPr lang="en-US" sz="1800" dirty="0">
                <a:hlinkClick r:id="rId4"/>
              </a:rPr>
              <a:t>arxiv.org Version (pdf)</a:t>
            </a:r>
            <a:endParaRPr lang="en-US" sz="1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D6DD92-3E99-804F-B2F4-271398E186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560" y="3489290"/>
            <a:ext cx="7956376" cy="2892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04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7D5BF0-604F-064A-8A5C-798DA6F60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900" dirty="0" err="1"/>
              <a:t>GenASM</a:t>
            </a:r>
            <a:r>
              <a:rPr lang="en-US" sz="3900" dirty="0"/>
              <a:t>: Fast Approximate String Matching</a:t>
            </a:r>
            <a:endParaRPr lang="en-US" sz="39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2D235-9E9A-944F-9883-F07DBE9D4B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267672"/>
          </a:xfrm>
        </p:spPr>
        <p:txBody>
          <a:bodyPr/>
          <a:lstStyle/>
          <a:p>
            <a:r>
              <a:rPr lang="en-US" sz="1500" dirty="0"/>
              <a:t>Damla Senol Cali, Gurpreet S. Kalsi, </a:t>
            </a:r>
            <a:r>
              <a:rPr lang="en-US" sz="1500" dirty="0" err="1"/>
              <a:t>Zulal</a:t>
            </a:r>
            <a:r>
              <a:rPr lang="en-US" sz="1500" dirty="0"/>
              <a:t> </a:t>
            </a:r>
            <a:r>
              <a:rPr lang="en-US" sz="1500" dirty="0" err="1"/>
              <a:t>Bingol</a:t>
            </a:r>
            <a:r>
              <a:rPr lang="en-US" sz="1500" dirty="0"/>
              <a:t>, Can </a:t>
            </a:r>
            <a:r>
              <a:rPr lang="en-US" sz="1500" dirty="0" err="1"/>
              <a:t>Firtina</a:t>
            </a:r>
            <a:r>
              <a:rPr lang="en-US" sz="1500" dirty="0"/>
              <a:t>, Lavanya Subramanian, </a:t>
            </a:r>
            <a:r>
              <a:rPr lang="en-US" sz="1500" dirty="0" err="1"/>
              <a:t>Jeremie</a:t>
            </a:r>
            <a:r>
              <a:rPr lang="en-US" sz="1500" dirty="0"/>
              <a:t> S. Kim, </a:t>
            </a:r>
            <a:r>
              <a:rPr lang="en-US" sz="1500" dirty="0" err="1"/>
              <a:t>Rachata</a:t>
            </a:r>
            <a:r>
              <a:rPr lang="en-US" sz="1500" dirty="0"/>
              <a:t> Ausavarungnirun, Mohammed Alser, Juan Gomez-Luna, Amirali Boroumand, Anant Nori, Allison </a:t>
            </a:r>
            <a:r>
              <a:rPr lang="en-US" sz="1500" dirty="0" err="1"/>
              <a:t>Scibisz</a:t>
            </a:r>
            <a:r>
              <a:rPr lang="en-US" sz="1500" dirty="0"/>
              <a:t>, Sreenivas Subramoney, Can Alkan, Saugata Ghose,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"GenASM: A High-Performance, Low-Power Approximate String Matching Acceleration Framework for Genome Sequence Analysis"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53rd International Symposium on Microarchitecture</a:t>
            </a:r>
            <a:r>
              <a:rPr lang="en-US" sz="1500" i="1" dirty="0"/>
              <a:t> (</a:t>
            </a:r>
            <a:r>
              <a:rPr lang="en-US" sz="1500" b="1" i="1" dirty="0"/>
              <a:t>MICRO</a:t>
            </a:r>
            <a:r>
              <a:rPr lang="en-US" sz="1500" i="1" dirty="0"/>
              <a:t>)</a:t>
            </a:r>
            <a:r>
              <a:rPr lang="en-US" sz="1500" dirty="0"/>
              <a:t>, Virtual, October 2020.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4"/>
              </a:rPr>
              <a:t>Lighting Talk Video</a:t>
            </a:r>
            <a:r>
              <a:rPr lang="en-US" sz="1500" dirty="0"/>
              <a:t> (1.5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5"/>
              </a:rPr>
              <a:t>Lightning Talk Slides (pptx)</a:t>
            </a:r>
            <a:r>
              <a:rPr lang="en-US" sz="1500" dirty="0"/>
              <a:t> </a:t>
            </a:r>
            <a:r>
              <a:rPr lang="en-US" sz="1500" dirty="0">
                <a:hlinkClick r:id="rId6"/>
              </a:rPr>
              <a:t>(pdf)</a:t>
            </a:r>
            <a:r>
              <a:rPr lang="en-US" sz="1500" dirty="0"/>
              <a:t>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7"/>
              </a:rPr>
              <a:t>Talk Video</a:t>
            </a:r>
            <a:r>
              <a:rPr lang="en-US" sz="1500" dirty="0"/>
              <a:t> (18 minutes)]</a:t>
            </a:r>
            <a:br>
              <a:rPr lang="en-US" sz="1500" dirty="0"/>
            </a:br>
            <a:r>
              <a:rPr lang="en-US" sz="1500" dirty="0"/>
              <a:t>[</a:t>
            </a:r>
            <a:r>
              <a:rPr lang="en-US" sz="1500" dirty="0">
                <a:hlinkClick r:id="rId8"/>
              </a:rPr>
              <a:t>Slides (pptx)</a:t>
            </a:r>
            <a:r>
              <a:rPr lang="en-US" sz="1500" dirty="0"/>
              <a:t> </a:t>
            </a:r>
            <a:r>
              <a:rPr lang="en-US" sz="1500" dirty="0">
                <a:hlinkClick r:id="rId9"/>
              </a:rPr>
              <a:t>(pdf)</a:t>
            </a:r>
            <a:r>
              <a:rPr lang="en-US" sz="1500" dirty="0"/>
              <a:t>]</a:t>
            </a:r>
          </a:p>
          <a:p>
            <a:pPr marL="0" indent="0">
              <a:buNone/>
            </a:pPr>
            <a:br>
              <a:rPr lang="en-US" sz="1500" dirty="0"/>
            </a:br>
            <a:br>
              <a:rPr lang="en-US" sz="1500" dirty="0"/>
            </a:br>
            <a:endParaRPr lang="en-US" sz="15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DB1DCE-E5D9-CD4A-A287-B342F108CBD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3A4793-1AF6-E942-81F7-38877A7E30A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4013776"/>
            <a:ext cx="9144000" cy="2442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25645"/>
      </p:ext>
    </p:extLst>
  </p:cSld>
  <p:clrMapOvr>
    <a:masterClrMapping/>
  </p:clrMapOvr>
  <p:transition/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47028-3550-1A47-8DEF-8CD52A97E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on Genome Analysis: A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BB4C24-D75A-264A-8138-057AC5203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807896" cy="5267672"/>
          </a:xfrm>
        </p:spPr>
        <p:txBody>
          <a:bodyPr/>
          <a:lstStyle/>
          <a:p>
            <a:r>
              <a:rPr lang="en-US" sz="1700" dirty="0"/>
              <a:t>Mohammed Alser, </a:t>
            </a:r>
            <a:r>
              <a:rPr lang="en-US" sz="1700" dirty="0" err="1"/>
              <a:t>Zulal</a:t>
            </a:r>
            <a:r>
              <a:rPr lang="en-US" sz="1700" dirty="0"/>
              <a:t> </a:t>
            </a:r>
            <a:r>
              <a:rPr lang="en-US" sz="1700" dirty="0" err="1"/>
              <a:t>Bingol</a:t>
            </a:r>
            <a:r>
              <a:rPr lang="en-US" sz="1700" dirty="0"/>
              <a:t>, Damla Senol Cali, </a:t>
            </a:r>
            <a:r>
              <a:rPr lang="en-US" sz="1700" dirty="0" err="1"/>
              <a:t>Jeremie</a:t>
            </a:r>
            <a:r>
              <a:rPr lang="en-US" sz="1700" dirty="0"/>
              <a:t> Kim, Saugata Ghose, Can Alkan, and Onur Mutlu,</a:t>
            </a:r>
            <a:br>
              <a:rPr lang="en-US" sz="1700" dirty="0"/>
            </a:br>
            <a:r>
              <a:rPr lang="en-US" sz="1700" b="1" dirty="0">
                <a:hlinkClick r:id="rId2"/>
              </a:rPr>
              <a:t>"Accelerating Genome Analysis: A Primer on an Ongoing Journey"</a:t>
            </a:r>
            <a:br>
              <a:rPr lang="en-US" sz="1700" dirty="0"/>
            </a:br>
            <a:r>
              <a:rPr lang="en-US" sz="1700" i="1" dirty="0">
                <a:hlinkClick r:id="rId3"/>
              </a:rPr>
              <a:t>IEEE Micro</a:t>
            </a:r>
            <a:r>
              <a:rPr lang="en-US" sz="1700" i="1" dirty="0"/>
              <a:t> (</a:t>
            </a:r>
            <a:r>
              <a:rPr lang="en-US" sz="1700" b="1" i="1" dirty="0"/>
              <a:t>IEEE MICRO</a:t>
            </a:r>
            <a:r>
              <a:rPr lang="en-US" sz="1700" i="1" dirty="0"/>
              <a:t>)</a:t>
            </a:r>
            <a:r>
              <a:rPr lang="en-US" sz="1700" dirty="0"/>
              <a:t>, Vol. 40, No. 5, pages 65-75, September/October 2020.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4"/>
              </a:rPr>
              <a:t>Slides (pptx)</a:t>
            </a:r>
            <a:r>
              <a:rPr lang="en-US" sz="1700" dirty="0">
                <a:hlinkClick r:id="rId5"/>
              </a:rPr>
              <a:t>(pdf)</a:t>
            </a:r>
            <a:r>
              <a:rPr lang="en-US" sz="1700" dirty="0"/>
              <a:t>]</a:t>
            </a:r>
            <a:br>
              <a:rPr lang="en-US" sz="1700" dirty="0"/>
            </a:br>
            <a:r>
              <a:rPr lang="en-US" sz="1700" dirty="0"/>
              <a:t>[</a:t>
            </a:r>
            <a:r>
              <a:rPr lang="en-US" sz="1700" dirty="0">
                <a:hlinkClick r:id="rId6"/>
              </a:rPr>
              <a:t>Talk Video (1 hour 2 minutes)</a:t>
            </a:r>
            <a:r>
              <a:rPr lang="en-US" sz="1700" dirty="0"/>
              <a:t>]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6A5F09-0277-D841-A893-DD691A62255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D8D8F9-787B-E34E-89E5-814530164E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489298" y="2979738"/>
            <a:ext cx="62865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000351"/>
      </p:ext>
    </p:extLst>
  </p:cSld>
  <p:clrMapOvr>
    <a:masterClrMapping/>
  </p:clrMapOvr>
  <p:transition/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2DD8-50A9-B240-97ED-190684EE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More on Genome Analysis: Another Lecture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1959D-B597-2544-821C-FDED963A82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80728"/>
            <a:ext cx="8610600" cy="5123656"/>
          </a:xfrm>
        </p:spPr>
        <p:txBody>
          <a:bodyPr/>
          <a:lstStyle/>
          <a:p>
            <a:r>
              <a:rPr lang="en-US" sz="1600" dirty="0"/>
              <a:t>Onur Mutlu,</a:t>
            </a:r>
            <a:br>
              <a:rPr lang="en-US" sz="1600" dirty="0"/>
            </a:br>
            <a:r>
              <a:rPr lang="en-US" sz="1600" b="1" dirty="0">
                <a:hlinkClick r:id="rId2"/>
              </a:rPr>
              <a:t>"Accelerating Genome Analysis: A Primer on an Ongoing Journey"</a:t>
            </a:r>
            <a:r>
              <a:rPr lang="en-US" sz="1600" dirty="0"/>
              <a:t> </a:t>
            </a:r>
            <a:br>
              <a:rPr lang="en-US" sz="1600" dirty="0"/>
            </a:br>
            <a:r>
              <a:rPr lang="en-US" sz="1600" i="1" dirty="0"/>
              <a:t>Keynote talk at </a:t>
            </a:r>
            <a:r>
              <a:rPr lang="en-US" sz="1600" i="1" dirty="0">
                <a:hlinkClick r:id="rId3"/>
              </a:rPr>
              <a:t>2nd Workshop on Accelerator Architecture in Computational Biology and Bioinformatics</a:t>
            </a:r>
            <a:r>
              <a:rPr lang="en-US" sz="1600" i="1" dirty="0"/>
              <a:t> (</a:t>
            </a:r>
            <a:r>
              <a:rPr lang="en-US" sz="1600" b="1" i="1" dirty="0"/>
              <a:t>AACBB</a:t>
            </a:r>
            <a:r>
              <a:rPr lang="en-US" sz="1600" i="1" dirty="0"/>
              <a:t>)</a:t>
            </a:r>
            <a:r>
              <a:rPr lang="en-US" sz="1600" dirty="0"/>
              <a:t>, Washington, DC, USA, February 2019.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2"/>
              </a:rPr>
              <a:t>Slides (pptx)</a:t>
            </a:r>
            <a:r>
              <a:rPr lang="en-US" sz="1600" dirty="0">
                <a:hlinkClick r:id="rId4"/>
              </a:rPr>
              <a:t>(pdf)</a:t>
            </a:r>
            <a:r>
              <a:rPr lang="en-US" sz="1600" dirty="0"/>
              <a:t>] </a:t>
            </a:r>
            <a:br>
              <a:rPr lang="en-US" sz="1600" dirty="0"/>
            </a:br>
            <a:r>
              <a:rPr lang="en-US" sz="1600" dirty="0"/>
              <a:t>[</a:t>
            </a:r>
            <a:r>
              <a:rPr lang="en-US" sz="1600" dirty="0">
                <a:hlinkClick r:id="rId5"/>
              </a:rPr>
              <a:t>Video</a:t>
            </a:r>
            <a:r>
              <a:rPr lang="en-US" sz="1600" dirty="0"/>
              <a:t>]</a:t>
            </a: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88D49-8E87-6046-851D-E43B36753A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275487E-1C87-C64B-B371-CED03C20E1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61998" y="2539250"/>
            <a:ext cx="5943804" cy="377007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B209F4-E0F6-5C46-B231-79B3C7562ABF}"/>
              </a:ext>
            </a:extLst>
          </p:cNvPr>
          <p:cNvSpPr txBox="1"/>
          <p:nvPr/>
        </p:nvSpPr>
        <p:spPr>
          <a:xfrm>
            <a:off x="1979712" y="6472238"/>
            <a:ext cx="5425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https://www.youtube.com/watch?v=hPnSmfwu2-A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89805658"/>
      </p:ext>
    </p:extLst>
  </p:cSld>
  <p:clrMapOvr>
    <a:masterClrMapping/>
  </p:clrMapOvr>
  <p:transition/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32DD8-50A9-B240-97ED-190684EE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sz="3800" dirty="0"/>
              <a:t>More on Genome Analysis: Another Lecture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FB76B29-0E49-634F-8FF5-01D85FC7E8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797" y="981075"/>
            <a:ext cx="8410206" cy="5122863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288D49-8E87-6046-851D-E43B36753A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8B209F4-E0F6-5C46-B231-79B3C7562ABF}"/>
              </a:ext>
            </a:extLst>
          </p:cNvPr>
          <p:cNvSpPr txBox="1"/>
          <p:nvPr/>
        </p:nvSpPr>
        <p:spPr>
          <a:xfrm>
            <a:off x="1979712" y="6472238"/>
            <a:ext cx="54254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solidFill>
                  <a:srgbClr val="0000FF"/>
                </a:solidFill>
                <a:latin typeface="Tahoma"/>
                <a:ea typeface="+mn-e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https://www.youtube.com/watch?v=CrRb32v7SJc</a:t>
            </a:r>
            <a:r>
              <a:rPr lang="en-US" dirty="0">
                <a:solidFill>
                  <a:srgbClr val="0000FF"/>
                </a:solidFill>
                <a:latin typeface="Tahoma"/>
                <a:ea typeface="+mn-ea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Tahom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8775033"/>
      </p:ext>
    </p:extLst>
  </p:cSld>
  <p:clrMapOvr>
    <a:masterClrMapping/>
  </p:clrMapOvr>
  <p:transition/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>
            <a:noAutofit/>
          </a:bodyPr>
          <a:lstStyle/>
          <a:p>
            <a:r>
              <a:rPr lang="en-US" sz="3800" dirty="0"/>
              <a:t>Data Overwhelms Modern Machines 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964" y="5361579"/>
            <a:ext cx="46522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In-Memory Data Analytics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[Clapp+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), IISWC’15; 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	Awan+, BDCloud’15]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36963" y="5361579"/>
            <a:ext cx="361858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Datacenter Workloads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[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Kanev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Google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), ISCA’15]</a:t>
            </a: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236" y="1054202"/>
            <a:ext cx="1362886" cy="136288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448964" y="2656133"/>
            <a:ext cx="346049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In-memory Databases </a:t>
            </a:r>
          </a:p>
          <a:p>
            <a:pPr marL="63500" marR="0" lvl="0" indent="-635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[Mao+, EuroSys’12;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Clapp+ (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Intel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), IISWC’15]</a:t>
            </a: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836712"/>
            <a:ext cx="1872533" cy="187253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836963" y="2656133"/>
            <a:ext cx="360797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Graph/Tree Processing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[Xu+, IISWC’12;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Umuroglu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+, FPL’15]</a:t>
            </a: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20" y="3998286"/>
            <a:ext cx="2155604" cy="1146598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1" y="3772838"/>
            <a:ext cx="2133599" cy="1546598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32776525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638800"/>
          </a:xfrm>
        </p:spPr>
        <p:txBody>
          <a:bodyPr>
            <a:normAutofit/>
          </a:bodyPr>
          <a:lstStyle/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pPr lvl="1"/>
            <a:endParaRPr lang="en-US" sz="2400" dirty="0">
              <a:solidFill>
                <a:schemeClr val="tx2"/>
              </a:solidFill>
            </a:endParaRPr>
          </a:p>
          <a:p>
            <a:pPr marL="342900" lvl="1" indent="-342900">
              <a:buFont typeface="Arial" pitchFamily="34" charset="0"/>
              <a:buChar char="•"/>
            </a:pPr>
            <a:endParaRPr lang="en-US" sz="2400" u="sng" dirty="0">
              <a:solidFill>
                <a:schemeClr val="tx2"/>
              </a:solidFill>
            </a:endParaRPr>
          </a:p>
          <a:p>
            <a:pPr lvl="1"/>
            <a:endParaRPr lang="en-US" sz="2000" dirty="0">
              <a:solidFill>
                <a:srgbClr val="595959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315200" y="6492883"/>
            <a:ext cx="1828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2D8F13-174C-467F-9D40-7DDEF70CAB8C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94</a:t>
            </a:fld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6580445"/>
            <a:ext cx="959296" cy="2775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33400" y="2433935"/>
            <a:ext cx="31242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Chrome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2967335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2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Google’s web browser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267200" y="2463224"/>
            <a:ext cx="42672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TensorFlow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 Mobile</a:t>
            </a: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2979003"/>
            <a:ext cx="5257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Google’s machine learning framework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595959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-76200" y="5334000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Video Playback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7000" y="5943600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1290935"/>
            <a:ext cx="1066800" cy="1066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1200" y="1205370"/>
            <a:ext cx="1081655" cy="115683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6096000" y="3769051"/>
            <a:ext cx="35052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1371600" y="4191000"/>
            <a:ext cx="1600200" cy="1219200"/>
            <a:chOff x="5867400" y="2936553"/>
            <a:chExt cx="2057400" cy="1447800"/>
          </a:xfrm>
        </p:grpSpPr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5638800" y="4234696"/>
            <a:ext cx="1676400" cy="1219200"/>
            <a:chOff x="5867400" y="2936553"/>
            <a:chExt cx="2057400" cy="1447800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96000" y="3927153"/>
              <a:ext cx="431470" cy="457200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553200" y="3984544"/>
              <a:ext cx="1295400" cy="3252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867400" y="2936553"/>
              <a:ext cx="2057400" cy="935088"/>
            </a:xfrm>
            <a:prstGeom prst="rect">
              <a:avLst/>
            </a:prstGeom>
          </p:spPr>
        </p:pic>
      </p:grpSp>
      <p:sp>
        <p:nvSpPr>
          <p:cNvPr id="30" name="Rectangle 29"/>
          <p:cNvSpPr/>
          <p:nvPr/>
        </p:nvSpPr>
        <p:spPr>
          <a:xfrm>
            <a:off x="4191000" y="5352872"/>
            <a:ext cx="4114800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 lvl="1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Video Capture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318000" y="5962472"/>
            <a:ext cx="4292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Google’s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video codec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  <a:t> </a:t>
            </a:r>
            <a:b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595959"/>
                </a:solidFill>
                <a:effectLst/>
                <a:uLnTx/>
                <a:uFillTx/>
                <a:latin typeface="Gill Sans MT"/>
                <a:ea typeface="ＭＳ Ｐゴシック" panose="020B0600070205080204" pitchFamily="34" charset="-128"/>
                <a:cs typeface="+mn-cs"/>
              </a:rPr>
            </a:b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Gill Sans MT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4510B7D2-8949-194C-A951-66E3876F4C90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Overwhelms Modern Machines </a:t>
            </a:r>
            <a:endParaRPr kumimoji="0" lang="en-US" sz="4000" b="0" i="0" u="none" strike="noStrike" kern="0" cap="none" spc="0" normalizeH="0" baseline="0" noProof="0" dirty="0">
              <a:ln>
                <a:noFill/>
              </a:ln>
              <a:solidFill>
                <a:srgbClr val="006633"/>
              </a:solidFill>
              <a:effectLst/>
              <a:uLnTx/>
              <a:uFillTx/>
              <a:latin typeface="Garamond"/>
              <a:ea typeface="+mj-ea"/>
              <a:cs typeface="+mj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4B0F726-3DD6-564A-9BCA-59E1A719EC12}"/>
              </a:ext>
            </a:extLst>
          </p:cNvPr>
          <p:cNvSpPr/>
          <p:nvPr/>
        </p:nvSpPr>
        <p:spPr>
          <a:xfrm>
            <a:off x="0" y="3100668"/>
            <a:ext cx="9144000" cy="1169233"/>
          </a:xfrm>
          <a:prstGeom prst="rect">
            <a:avLst/>
          </a:prstGeom>
          <a:solidFill>
            <a:srgbClr val="FF41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Data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 Math" panose="02040503050406030204" pitchFamily="18" charset="0"/>
                <a:ea typeface="Cambria Math" panose="02040503050406030204" pitchFamily="18" charset="0"/>
                <a:cs typeface="+mn-cs"/>
              </a:rPr>
              <a:t>→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Gill Sans M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Futura Medium" charset="0"/>
                <a:ea typeface="Futura Medium" charset="0"/>
                <a:cs typeface="Futura Medium" charset="0"/>
              </a:rPr>
              <a:t>performance &amp; energy bottleneck</a:t>
            </a:r>
          </a:p>
        </p:txBody>
      </p:sp>
    </p:spTree>
    <p:extLst>
      <p:ext uri="{BB962C8B-B14F-4D97-AF65-F5344CB8AC3E}">
        <p14:creationId xmlns:p14="http://schemas.microsoft.com/office/powerpoint/2010/main" val="21334586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00472"/>
            <a:ext cx="8807896" cy="4876800"/>
          </a:xfrm>
        </p:spPr>
        <p:txBody>
          <a:bodyPr/>
          <a:lstStyle/>
          <a:p>
            <a:r>
              <a:rPr lang="en-US" sz="1500" dirty="0"/>
              <a:t>Amirali Boroumand, Saugata Ghose, </a:t>
            </a:r>
            <a:r>
              <a:rPr lang="en-US" sz="1500" dirty="0" err="1"/>
              <a:t>Youngsok</a:t>
            </a:r>
            <a:r>
              <a:rPr lang="en-US" sz="1500" dirty="0"/>
              <a:t> Kim, </a:t>
            </a:r>
            <a:r>
              <a:rPr lang="en-US" sz="1500" dirty="0" err="1"/>
              <a:t>Rachata</a:t>
            </a:r>
            <a:r>
              <a:rPr lang="en-US" sz="1500" dirty="0"/>
              <a:t> </a:t>
            </a:r>
            <a:r>
              <a:rPr lang="en-US" sz="1500" dirty="0" err="1"/>
              <a:t>Ausavarungnirun</a:t>
            </a:r>
            <a:r>
              <a:rPr lang="en-US" sz="1500" dirty="0"/>
              <a:t>, Eric </a:t>
            </a:r>
            <a:r>
              <a:rPr lang="en-US" sz="1500" dirty="0" err="1"/>
              <a:t>Shiu</a:t>
            </a:r>
            <a:r>
              <a:rPr lang="en-US" sz="1500" dirty="0"/>
              <a:t>, Rahul Thakur, </a:t>
            </a:r>
            <a:r>
              <a:rPr lang="en-US" sz="1500" dirty="0" err="1"/>
              <a:t>Daehyun</a:t>
            </a:r>
            <a:r>
              <a:rPr lang="en-US" sz="1500" dirty="0"/>
              <a:t> Kim, Aki </a:t>
            </a:r>
            <a:r>
              <a:rPr lang="en-US" sz="1500" dirty="0" err="1"/>
              <a:t>Kuusela</a:t>
            </a:r>
            <a:r>
              <a:rPr lang="en-US" sz="1500" dirty="0"/>
              <a:t>, Allan </a:t>
            </a:r>
            <a:r>
              <a:rPr lang="en-US" sz="1500" dirty="0" err="1"/>
              <a:t>Knies</a:t>
            </a:r>
            <a:r>
              <a:rPr lang="en-US" sz="1500" dirty="0"/>
              <a:t>, </a:t>
            </a:r>
            <a:r>
              <a:rPr lang="en-US" sz="1500" dirty="0" err="1"/>
              <a:t>Parthasarathy</a:t>
            </a:r>
            <a:r>
              <a:rPr lang="en-US" sz="1500" dirty="0"/>
              <a:t> </a:t>
            </a:r>
            <a:r>
              <a:rPr lang="en-US" sz="1500" dirty="0" err="1"/>
              <a:t>Ranganathan</a:t>
            </a:r>
            <a:r>
              <a:rPr lang="en-US" sz="1500" dirty="0"/>
              <a:t>, and Onur Mutlu,</a:t>
            </a:r>
            <a:br>
              <a:rPr lang="en-US" sz="1500" dirty="0"/>
            </a:br>
            <a:r>
              <a:rPr lang="en-US" sz="1500" b="1" dirty="0">
                <a:hlinkClick r:id="rId2"/>
              </a:rPr>
              <a:t>"Google Workloads for Consumer Devices: Mitigating Data Movement Bottlenecks"</a:t>
            </a:r>
            <a:r>
              <a:rPr lang="en-US" sz="1500" dirty="0"/>
              <a:t> </a:t>
            </a:r>
            <a:br>
              <a:rPr lang="en-US" sz="1500" dirty="0"/>
            </a:br>
            <a:r>
              <a:rPr lang="en-US" sz="1500" i="1" dirty="0"/>
              <a:t>Proceedings of the </a:t>
            </a:r>
            <a:r>
              <a:rPr lang="en-US" sz="1500" i="1" dirty="0">
                <a:hlinkClick r:id="rId3"/>
              </a:rPr>
              <a:t>23rd International Conference on Architectural Support for Programming Languages and Operating Systems</a:t>
            </a:r>
            <a:r>
              <a:rPr lang="en-US" sz="1500" i="1" dirty="0"/>
              <a:t> (</a:t>
            </a:r>
            <a:r>
              <a:rPr lang="en-US" sz="1500" b="1" i="1" dirty="0"/>
              <a:t>ASPLOS</a:t>
            </a:r>
            <a:r>
              <a:rPr lang="en-US" sz="1500" i="1" dirty="0"/>
              <a:t>)</a:t>
            </a:r>
            <a:r>
              <a:rPr lang="en-US" sz="1500" dirty="0"/>
              <a:t>, Williamsburg, VA, USA, March 2018.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3594FA-E141-4234-AE05-360401972BE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FC2F53-6D9B-6D4B-AC2B-8F1185D8A7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4218136"/>
            <a:ext cx="9144000" cy="22352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AD6B716-D4D6-E942-A52D-41F4F25A40CE}"/>
              </a:ext>
            </a:extLst>
          </p:cNvPr>
          <p:cNvSpPr/>
          <p:nvPr/>
        </p:nvSpPr>
        <p:spPr>
          <a:xfrm>
            <a:off x="0" y="2708920"/>
            <a:ext cx="9144000" cy="10310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3B812F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62.7%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 of the total system energy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is spent on 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/>
                <a:ea typeface="ＭＳ Ｐゴシック" panose="020B0600070205080204" pitchFamily="34" charset="-128"/>
                <a:cs typeface="+mn-cs"/>
              </a:rPr>
              <a:t>data movement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ADAED7D-7FD9-2A42-BDA3-4593BF0DF855}"/>
              </a:ext>
            </a:extLst>
          </p:cNvPr>
          <p:cNvSpPr txBox="1">
            <a:spLocks/>
          </p:cNvSpPr>
          <p:nvPr/>
        </p:nvSpPr>
        <p:spPr bwMode="auto">
          <a:xfrm>
            <a:off x="228600" y="152400"/>
            <a:ext cx="8915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2"/>
                </a:solidFill>
                <a:latin typeface="Garamond" pitchFamily="18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006633"/>
                </a:solidFill>
                <a:effectLst/>
                <a:uLnTx/>
                <a:uFillTx/>
                <a:latin typeface="Garamond"/>
                <a:ea typeface="+mj-ea"/>
                <a:cs typeface="+mj-cs"/>
              </a:rPr>
              <a:t>Data Movement Overwhelms Modern Machines </a:t>
            </a:r>
          </a:p>
        </p:txBody>
      </p:sp>
    </p:spTree>
    <p:extLst>
      <p:ext uri="{BB962C8B-B14F-4D97-AF65-F5344CB8AC3E}">
        <p14:creationId xmlns:p14="http://schemas.microsoft.com/office/powerpoint/2010/main" val="2185975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xmlns:p14="http://schemas.microsoft.com/office/powerpoint/2010/main"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Many Interesting Things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Are Happening Today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in Computer Architecture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4855448"/>
      </p:ext>
    </p:extLst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55800-E942-374F-9D9F-A3CAB2D52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Many Novel Concepts Investigated Today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E992F4-7689-7C47-A526-7A57AF8A81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080DC0"/>
                </a:solidFill>
              </a:rPr>
              <a:t>New Computing Paradigms (Rethinking the Full Stack)</a:t>
            </a:r>
          </a:p>
          <a:p>
            <a:pPr lvl="1"/>
            <a:r>
              <a:rPr lang="en-US" dirty="0"/>
              <a:t>Processing in Memory, Processing Near Data</a:t>
            </a:r>
          </a:p>
          <a:p>
            <a:pPr lvl="1"/>
            <a:r>
              <a:rPr lang="en-US" dirty="0"/>
              <a:t>Neuromorphic Computing</a:t>
            </a:r>
          </a:p>
          <a:p>
            <a:pPr lvl="1"/>
            <a:r>
              <a:rPr lang="en-US" dirty="0"/>
              <a:t>Fundamentally Secure and Dependable Computers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1525C0"/>
                </a:solidFill>
              </a:rPr>
              <a:t>New Accelerators (Algorithm-Hardware Co-Designs)</a:t>
            </a:r>
          </a:p>
          <a:p>
            <a:pPr lvl="1"/>
            <a:r>
              <a:rPr lang="en-US" dirty="0"/>
              <a:t>Artificial Intelligence &amp; Machine Learning</a:t>
            </a:r>
          </a:p>
          <a:p>
            <a:pPr lvl="1"/>
            <a:r>
              <a:rPr lang="en-US" dirty="0"/>
              <a:t>Graph Analytics</a:t>
            </a:r>
          </a:p>
          <a:p>
            <a:pPr lvl="1"/>
            <a:r>
              <a:rPr lang="en-US" dirty="0"/>
              <a:t>Genome Analysis</a:t>
            </a:r>
          </a:p>
          <a:p>
            <a:pPr lvl="1"/>
            <a:endParaRPr lang="en-US" dirty="0"/>
          </a:p>
          <a:p>
            <a:r>
              <a:rPr lang="en-US" dirty="0">
                <a:solidFill>
                  <a:srgbClr val="1525C0"/>
                </a:solidFill>
              </a:rPr>
              <a:t>New Memories and Storage Systems</a:t>
            </a:r>
          </a:p>
          <a:p>
            <a:pPr lvl="1"/>
            <a:r>
              <a:rPr lang="en-US" dirty="0"/>
              <a:t>Non-Volatile Main Memory</a:t>
            </a:r>
          </a:p>
          <a:p>
            <a:pPr lvl="1"/>
            <a:r>
              <a:rPr lang="en-US" dirty="0"/>
              <a:t>Intelligent Memory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83B746-3AD7-4749-9A59-CB832556C6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9DD7B3E-F146-D549-8F86-317FE8F8EAF3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97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2758015"/>
      </p:ext>
    </p:extLst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41" name="Title 1">
            <a:extLst>
              <a:ext uri="{FF2B5EF4-FFF2-40B4-BE49-F238E27FC236}">
                <a16:creationId xmlns:a16="http://schemas.microsoft.com/office/drawing/2014/main" id="{8820D4EC-B5BB-5441-B6C2-1F0983F4C1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Increasingly Demanding Applications</a:t>
            </a:r>
          </a:p>
        </p:txBody>
      </p:sp>
      <p:sp>
        <p:nvSpPr>
          <p:cNvPr id="394242" name="Content Placeholder 2">
            <a:extLst>
              <a:ext uri="{FF2B5EF4-FFF2-40B4-BE49-F238E27FC236}">
                <a16:creationId xmlns:a16="http://schemas.microsoft.com/office/drawing/2014/main" id="{B3440D46-882D-9949-B494-1AEE06AEEE7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Dream, and they will come</a:t>
            </a:r>
          </a:p>
        </p:txBody>
      </p:sp>
      <p:sp>
        <p:nvSpPr>
          <p:cNvPr id="394243" name="Slide Number Placeholder 3">
            <a:extLst>
              <a:ext uri="{FF2B5EF4-FFF2-40B4-BE49-F238E27FC236}">
                <a16:creationId xmlns:a16="http://schemas.microsoft.com/office/drawing/2014/main" id="{1B142E80-A8CD-8F4A-8F4F-E4ADB443C7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3B0A2AE-E777-D34E-BCF0-3DA60A5C939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0248760"/>
      </p:ext>
    </p:extLst>
  </p:cSld>
  <p:clrMapOvr>
    <a:masterClrMapping/>
  </p:clrMapOvr>
  <p:transition/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65" name="Title 1">
            <a:extLst>
              <a:ext uri="{FF2B5EF4-FFF2-40B4-BE49-F238E27FC236}">
                <a16:creationId xmlns:a16="http://schemas.microsoft.com/office/drawing/2014/main" id="{CCC4879A-5ED1-CE49-BAA4-C9FADF930A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Increasingly Diverging/Complex Tradeoffs</a:t>
            </a:r>
          </a:p>
        </p:txBody>
      </p:sp>
      <p:sp>
        <p:nvSpPr>
          <p:cNvPr id="395266" name="Slide Number Placeholder 3">
            <a:extLst>
              <a:ext uri="{FF2B5EF4-FFF2-40B4-BE49-F238E27FC236}">
                <a16:creationId xmlns:a16="http://schemas.microsoft.com/office/drawing/2014/main" id="{F22B5605-3831-7F4F-B176-AA6DD5E09B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ED05C96-5CF2-2F43-BF1E-896DDBF20581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F759A6-9172-BF42-A99F-009D095D98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67EF28-E2F0-C94B-A691-3ED77D340D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Dally, HiPEAC 2015</a:t>
            </a:r>
          </a:p>
        </p:txBody>
      </p:sp>
      <p:sp>
        <p:nvSpPr>
          <p:cNvPr id="7" name="AutoShape 25">
            <a:extLst>
              <a:ext uri="{FF2B5EF4-FFF2-40B4-BE49-F238E27FC236}">
                <a16:creationId xmlns:a16="http://schemas.microsoft.com/office/drawing/2014/main" id="{314E6651-F4B1-9847-9638-D9ABCFD072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420938"/>
            <a:ext cx="2160588" cy="647700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8" name="AutoShape 25">
            <a:extLst>
              <a:ext uri="{FF2B5EF4-FFF2-40B4-BE49-F238E27FC236}">
                <a16:creationId xmlns:a16="http://schemas.microsoft.com/office/drawing/2014/main" id="{E249DECF-1820-7040-A75E-1EF55E0BDF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492375"/>
            <a:ext cx="2160588" cy="649288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4008" tIns="32004" rIns="64008" bIns="32004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27735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89" name="Title 1">
            <a:extLst>
              <a:ext uri="{FF2B5EF4-FFF2-40B4-BE49-F238E27FC236}">
                <a16:creationId xmlns:a16="http://schemas.microsoft.com/office/drawing/2014/main" id="{6C2F3E21-8381-7C49-BEB8-F3724D567C5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Increasingly Diverging/Complex Tradeoffs</a:t>
            </a:r>
          </a:p>
        </p:txBody>
      </p:sp>
      <p:sp>
        <p:nvSpPr>
          <p:cNvPr id="396290" name="Slide Number Placeholder 3">
            <a:extLst>
              <a:ext uri="{FF2B5EF4-FFF2-40B4-BE49-F238E27FC236}">
                <a16:creationId xmlns:a16="http://schemas.microsoft.com/office/drawing/2014/main" id="{EA10BAAD-FE78-2C46-9EE6-1F3D4B56948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FE0FFD2A-2673-5A46-A64E-58D136FEE0A7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100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96291" name="Picture 4">
            <a:extLst>
              <a:ext uri="{FF2B5EF4-FFF2-40B4-BE49-F238E27FC236}">
                <a16:creationId xmlns:a16="http://schemas.microsoft.com/office/drawing/2014/main" id="{B859CB8E-A412-064C-9BD5-A4B1FD16F2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016000"/>
            <a:ext cx="8113713" cy="530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6292" name="TextBox 5">
            <a:extLst>
              <a:ext uri="{FF2B5EF4-FFF2-40B4-BE49-F238E27FC236}">
                <a16:creationId xmlns:a16="http://schemas.microsoft.com/office/drawing/2014/main" id="{7BE293A4-ED9C-E345-8B7E-4B6B3903E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26250" y="1524000"/>
            <a:ext cx="2012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Dally, HiPEAC 2015</a:t>
            </a:r>
          </a:p>
        </p:txBody>
      </p:sp>
      <p:sp>
        <p:nvSpPr>
          <p:cNvPr id="7" name="AutoShape 25">
            <a:extLst>
              <a:ext uri="{FF2B5EF4-FFF2-40B4-BE49-F238E27FC236}">
                <a16:creationId xmlns:a16="http://schemas.microsoft.com/office/drawing/2014/main" id="{D7172912-9FBD-6344-ACE7-88DBDA987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550" y="2420938"/>
            <a:ext cx="2160588" cy="647700"/>
          </a:xfrm>
          <a:prstGeom prst="roundRect">
            <a:avLst>
              <a:gd name="adj" fmla="val 16667"/>
            </a:avLst>
          </a:prstGeom>
          <a:noFill/>
          <a:ln w="63500">
            <a:solidFill>
              <a:schemeClr val="tx2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 wrap="none" lIns="64008" tIns="32004" rIns="64008" bIns="32004" anchor="ctr"/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ＭＳ Ｐゴシック" charset="-128"/>
              <a:cs typeface="+mn-cs"/>
            </a:endParaRPr>
          </a:p>
        </p:txBody>
      </p:sp>
      <p:sp>
        <p:nvSpPr>
          <p:cNvPr id="396294" name="AutoShape 25">
            <a:extLst>
              <a:ext uri="{FF2B5EF4-FFF2-40B4-BE49-F238E27FC236}">
                <a16:creationId xmlns:a16="http://schemas.microsoft.com/office/drawing/2014/main" id="{6FEE456D-9858-C645-B392-239AA08D11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24525" y="2492375"/>
            <a:ext cx="2160588" cy="649288"/>
          </a:xfrm>
          <a:prstGeom prst="roundRect">
            <a:avLst>
              <a:gd name="adj" fmla="val 16667"/>
            </a:avLst>
          </a:prstGeom>
          <a:noFill/>
          <a:ln w="635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64008" tIns="32004" rIns="64008" bIns="32004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396295" name="TextBox 2">
            <a:extLst>
              <a:ext uri="{FF2B5EF4-FFF2-40B4-BE49-F238E27FC236}">
                <a16:creationId xmlns:a16="http://schemas.microsoft.com/office/drawing/2014/main" id="{2ABE8724-A30D-534A-A177-19C179AE2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868863"/>
            <a:ext cx="8489950" cy="1323975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A memory access consumes ~1000X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ＭＳ Ｐゴシック" panose="020B0600070205080204" pitchFamily="34" charset="-128"/>
                <a:cs typeface="+mn-cs"/>
              </a:rPr>
              <a:t>the energy of a complex addition </a:t>
            </a:r>
          </a:p>
        </p:txBody>
      </p:sp>
    </p:spTree>
    <p:extLst>
      <p:ext uri="{BB962C8B-B14F-4D97-AF65-F5344CB8AC3E}">
        <p14:creationId xmlns:p14="http://schemas.microsoft.com/office/powerpoint/2010/main" val="2164262271"/>
      </p:ext>
    </p:extLst>
  </p:cSld>
  <p:clrMapOvr>
    <a:masterClrMapping/>
  </p:clrMapOvr>
  <p:transition/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3" name="Title 1">
            <a:extLst>
              <a:ext uri="{FF2B5EF4-FFF2-40B4-BE49-F238E27FC236}">
                <a16:creationId xmlns:a16="http://schemas.microsoft.com/office/drawing/2014/main" id="{B0331845-DFBE-5C45-B74C-AF46D80131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Increasingly Complex Systems</a:t>
            </a:r>
          </a:p>
        </p:txBody>
      </p:sp>
      <p:sp>
        <p:nvSpPr>
          <p:cNvPr id="397314" name="Content Placeholder 2">
            <a:extLst>
              <a:ext uri="{FF2B5EF4-FFF2-40B4-BE49-F238E27FC236}">
                <a16:creationId xmlns:a16="http://schemas.microsoft.com/office/drawing/2014/main" id="{F033D5CD-A08C-A14F-908F-4173949106F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altLang="en-US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                                 Past systems</a:t>
            </a:r>
          </a:p>
        </p:txBody>
      </p:sp>
      <p:sp>
        <p:nvSpPr>
          <p:cNvPr id="397315" name="Slide Number Placeholder 3">
            <a:extLst>
              <a:ext uri="{FF2B5EF4-FFF2-40B4-BE49-F238E27FC236}">
                <a16:creationId xmlns:a16="http://schemas.microsoft.com/office/drawing/2014/main" id="{44765E73-8D09-044F-8278-826900DBB6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2EBF1DD-E573-F541-B8DC-491BE8E1399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97316" name="Picture 23" descr="http://i.ehow.com/images/a04/ac/qb/format-hard-drive-xp-800X800.jpg">
            <a:extLst>
              <a:ext uri="{FF2B5EF4-FFF2-40B4-BE49-F238E27FC236}">
                <a16:creationId xmlns:a16="http://schemas.microsoft.com/office/drawing/2014/main" id="{30D96CFC-9B42-F848-85BD-015EF6C38F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5945188" y="2308225"/>
            <a:ext cx="2124075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ext Box 13" descr="90%">
            <a:extLst>
              <a:ext uri="{FF2B5EF4-FFF2-40B4-BE49-F238E27FC236}">
                <a16:creationId xmlns:a16="http://schemas.microsoft.com/office/drawing/2014/main" id="{6F32E859-5F34-F640-8427-FEE4771506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0" y="4035425"/>
            <a:ext cx="1706563" cy="341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Microprocessor</a:t>
            </a:r>
          </a:p>
        </p:txBody>
      </p:sp>
      <p:sp>
        <p:nvSpPr>
          <p:cNvPr id="21" name="Text Box 20" descr="90%">
            <a:extLst>
              <a:ext uri="{FF2B5EF4-FFF2-40B4-BE49-F238E27FC236}">
                <a16:creationId xmlns:a16="http://schemas.microsoft.com/office/drawing/2014/main" id="{C79557CA-A236-7C4E-B477-393C491C82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6325" y="4102100"/>
            <a:ext cx="1527175" cy="3429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Main Memory</a:t>
            </a:r>
          </a:p>
        </p:txBody>
      </p:sp>
      <p:sp>
        <p:nvSpPr>
          <p:cNvPr id="22" name="Line 15">
            <a:extLst>
              <a:ext uri="{FF2B5EF4-FFF2-40B4-BE49-F238E27FC236}">
                <a16:creationId xmlns:a16="http://schemas.microsoft.com/office/drawing/2014/main" id="{852FFA8D-3F15-7A4B-A63D-75B522C554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06663" y="3387725"/>
            <a:ext cx="696912" cy="15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97320" name="Text Box 24" descr="90%">
            <a:extLst>
              <a:ext uri="{FF2B5EF4-FFF2-40B4-BE49-F238E27FC236}">
                <a16:creationId xmlns:a16="http://schemas.microsoft.com/office/drawing/2014/main" id="{42024C57-12D9-4F41-99A5-21E62DD0F0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49963" y="4125913"/>
            <a:ext cx="219392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Storage (SSD/HDD)</a:t>
            </a:r>
          </a:p>
        </p:txBody>
      </p:sp>
      <p:pic>
        <p:nvPicPr>
          <p:cNvPr id="397321" name="Content Placeholder 6" descr="barcelona-die-photo-color.jpg">
            <a:extLst>
              <a:ext uri="{FF2B5EF4-FFF2-40B4-BE49-F238E27FC236}">
                <a16:creationId xmlns:a16="http://schemas.microsoft.com/office/drawing/2014/main" id="{DB0D82B1-BA86-EF42-A522-AF20E08952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740025"/>
            <a:ext cx="13128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Line 15">
            <a:extLst>
              <a:ext uri="{FF2B5EF4-FFF2-40B4-BE49-F238E27FC236}">
                <a16:creationId xmlns:a16="http://schemas.microsoft.com/office/drawing/2014/main" id="{2D950223-5AAD-004C-A0AD-97C70C5F7C6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24525" y="3387725"/>
            <a:ext cx="696913" cy="158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397323" name="Picture 25" descr="dimm.png">
            <a:extLst>
              <a:ext uri="{FF2B5EF4-FFF2-40B4-BE49-F238E27FC236}">
                <a16:creationId xmlns:a16="http://schemas.microsoft.com/office/drawing/2014/main" id="{A9EF3A8A-4A5D-1D4B-A7F8-557675F897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324225" y="2740025"/>
            <a:ext cx="2303463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7324" name="Picture 26" descr="dimm.png">
            <a:extLst>
              <a:ext uri="{FF2B5EF4-FFF2-40B4-BE49-F238E27FC236}">
                <a16:creationId xmlns:a16="http://schemas.microsoft.com/office/drawing/2014/main" id="{4FAD07CC-94EC-BE48-A557-5FD3CFDDF5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3298825" y="3414713"/>
            <a:ext cx="23050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2288270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337" name="Title 1">
            <a:extLst>
              <a:ext uri="{FF2B5EF4-FFF2-40B4-BE49-F238E27FC236}">
                <a16:creationId xmlns:a16="http://schemas.microsoft.com/office/drawing/2014/main" id="{2B7289C1-BF06-9647-9A4A-628D694A00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Increasingly Complex Systems</a:t>
            </a:r>
          </a:p>
        </p:txBody>
      </p:sp>
      <p:sp>
        <p:nvSpPr>
          <p:cNvPr id="398338" name="Slide Number Placeholder 3">
            <a:extLst>
              <a:ext uri="{FF2B5EF4-FFF2-40B4-BE49-F238E27FC236}">
                <a16:creationId xmlns:a16="http://schemas.microsoft.com/office/drawing/2014/main" id="{72AD17E3-E094-EC49-8CE5-027E8EFAFE8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5604138-4364-DD48-B312-B554D687920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398339" name="Picture 4">
            <a:extLst>
              <a:ext uri="{FF2B5EF4-FFF2-40B4-BE49-F238E27FC236}">
                <a16:creationId xmlns:a16="http://schemas.microsoft.com/office/drawing/2014/main" id="{59F6D935-CEB1-E747-BF08-8340BE7560F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3621088"/>
            <a:ext cx="15240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8340" name="Picture 23" descr="http://i.ehow.com/images/a04/ac/qb/format-hard-drive-xp-800X800.jpg">
            <a:extLst>
              <a:ext uri="{FF2B5EF4-FFF2-40B4-BE49-F238E27FC236}">
                <a16:creationId xmlns:a16="http://schemas.microsoft.com/office/drawing/2014/main" id="{EC39A027-6623-5A48-A2A3-FF1EF46167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166144">
            <a:off x="7262813" y="2828925"/>
            <a:ext cx="127635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8341" name="Picture 30" descr="3177_01.png">
            <a:extLst>
              <a:ext uri="{FF2B5EF4-FFF2-40B4-BE49-F238E27FC236}">
                <a16:creationId xmlns:a16="http://schemas.microsoft.com/office/drawing/2014/main" id="{29A81935-791F-D04B-80C9-D50B7F01A1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013" y="5108575"/>
            <a:ext cx="2325687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8342" name="Group 47">
            <a:extLst>
              <a:ext uri="{FF2B5EF4-FFF2-40B4-BE49-F238E27FC236}">
                <a16:creationId xmlns:a16="http://schemas.microsoft.com/office/drawing/2014/main" id="{74A6B228-E52B-E44E-9E85-5495FBA5308A}"/>
              </a:ext>
            </a:extLst>
          </p:cNvPr>
          <p:cNvGrpSpPr>
            <a:grpSpLocks/>
          </p:cNvGrpSpPr>
          <p:nvPr/>
        </p:nvGrpSpPr>
        <p:grpSpPr bwMode="auto">
          <a:xfrm>
            <a:off x="3402013" y="4729163"/>
            <a:ext cx="2441575" cy="1554162"/>
            <a:chOff x="5252245" y="4774407"/>
            <a:chExt cx="2441368" cy="1554280"/>
          </a:xfrm>
        </p:grpSpPr>
        <p:sp>
          <p:nvSpPr>
            <p:cNvPr id="398357" name="TextBox 8">
              <a:extLst>
                <a:ext uri="{FF2B5EF4-FFF2-40B4-BE49-F238E27FC236}">
                  <a16:creationId xmlns:a16="http://schemas.microsoft.com/office/drawing/2014/main" id="{A3B2093E-85B7-154F-B507-A6E0C33B10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2245" y="5959308"/>
              <a:ext cx="2441368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+mn-cs"/>
                </a:rPr>
                <a:t>(General Purpose) GPUs</a:t>
              </a:r>
              <a:endPara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pic>
          <p:nvPicPr>
            <p:cNvPr id="398358" name="Picture 6" descr="C:\Daten\talks\invited\ferc2010\material\Fermi_Die_FINAL.png">
              <a:extLst>
                <a:ext uri="{FF2B5EF4-FFF2-40B4-BE49-F238E27FC236}">
                  <a16:creationId xmlns:a16="http://schemas.microsoft.com/office/drawing/2014/main" id="{3C1684CA-BFE0-A040-99B7-41710584B5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2" name="Text Box 13" descr="90%">
            <a:extLst>
              <a:ext uri="{FF2B5EF4-FFF2-40B4-BE49-F238E27FC236}">
                <a16:creationId xmlns:a16="http://schemas.microsoft.com/office/drawing/2014/main" id="{A8895507-7679-FA4B-9C3A-4CCAD3AC41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4211638"/>
            <a:ext cx="1731962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13" name="Text Box 20" descr="90%">
            <a:extLst>
              <a:ext uri="{FF2B5EF4-FFF2-40B4-BE49-F238E27FC236}">
                <a16:creationId xmlns:a16="http://schemas.microsoft.com/office/drawing/2014/main" id="{B0BABC5D-7834-A84C-8C62-7741208611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3370263"/>
            <a:ext cx="2257425" cy="341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14" name="Line 15">
            <a:extLst>
              <a:ext uri="{FF2B5EF4-FFF2-40B4-BE49-F238E27FC236}">
                <a16:creationId xmlns:a16="http://schemas.microsoft.com/office/drawing/2014/main" id="{F62CC581-C4E0-1547-9157-C4C178B9B4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2788" y="3467100"/>
            <a:ext cx="6969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98346" name="Text Box 24" descr="90%">
            <a:extLst>
              <a:ext uri="{FF2B5EF4-FFF2-40B4-BE49-F238E27FC236}">
                <a16:creationId xmlns:a16="http://schemas.microsoft.com/office/drawing/2014/main" id="{6503B143-A434-AD43-887D-1EEE4E7BF6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4137025"/>
            <a:ext cx="292576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Persistent Memory/Storage</a:t>
            </a:r>
          </a:p>
        </p:txBody>
      </p:sp>
      <p:pic>
        <p:nvPicPr>
          <p:cNvPr id="398347" name="Content Placeholder 6" descr="barcelona-die-photo-color.jpg">
            <a:extLst>
              <a:ext uri="{FF2B5EF4-FFF2-40B4-BE49-F238E27FC236}">
                <a16:creationId xmlns:a16="http://schemas.microsoft.com/office/drawing/2014/main" id="{4FE10442-4988-064E-9182-81929540B14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13128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8348" name="Picture 16" descr="dimm.png">
            <a:extLst>
              <a:ext uri="{FF2B5EF4-FFF2-40B4-BE49-F238E27FC236}">
                <a16:creationId xmlns:a16="http://schemas.microsoft.com/office/drawing/2014/main" id="{6520ACA7-0515-3042-AB99-5B4A04A6C8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679700" y="2840038"/>
            <a:ext cx="23050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8349" name="Picture 17">
            <a:extLst>
              <a:ext uri="{FF2B5EF4-FFF2-40B4-BE49-F238E27FC236}">
                <a16:creationId xmlns:a16="http://schemas.microsoft.com/office/drawing/2014/main" id="{55FA5CF0-A3F6-FF48-B3F5-79195D572FC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3009900"/>
            <a:ext cx="15541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Line 15">
            <a:extLst>
              <a:ext uri="{FF2B5EF4-FFF2-40B4-BE49-F238E27FC236}">
                <a16:creationId xmlns:a16="http://schemas.microsoft.com/office/drawing/2014/main" id="{490DA223-4D98-A143-9BD3-4854F29557B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84750" y="3482975"/>
            <a:ext cx="69691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0" name="Line 15">
            <a:extLst>
              <a:ext uri="{FF2B5EF4-FFF2-40B4-BE49-F238E27FC236}">
                <a16:creationId xmlns:a16="http://schemas.microsoft.com/office/drawing/2014/main" id="{03A8138F-38EF-C24F-951A-9B3319C3ED5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0450" y="3886200"/>
            <a:ext cx="641350" cy="12223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1" name="Line 15">
            <a:extLst>
              <a:ext uri="{FF2B5EF4-FFF2-40B4-BE49-F238E27FC236}">
                <a16:creationId xmlns:a16="http://schemas.microsoft.com/office/drawing/2014/main" id="{1214FB6C-4FF8-0A41-9A2D-DF1D8A6529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4289425"/>
            <a:ext cx="0" cy="4397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pic>
        <p:nvPicPr>
          <p:cNvPr id="398353" name="Picture 22">
            <a:extLst>
              <a:ext uri="{FF2B5EF4-FFF2-40B4-BE49-F238E27FC236}">
                <a16:creationId xmlns:a16="http://schemas.microsoft.com/office/drawing/2014/main" id="{3BB12110-7B10-144D-BCCD-A2DFC0079E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447800"/>
            <a:ext cx="1655763" cy="128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 Box 20" descr="90%">
            <a:extLst>
              <a:ext uri="{FF2B5EF4-FFF2-40B4-BE49-F238E27FC236}">
                <a16:creationId xmlns:a16="http://schemas.microsoft.com/office/drawing/2014/main" id="{D7E0EFBC-77BD-8845-8E31-77DA6191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1066800"/>
            <a:ext cx="873125" cy="3413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FPGAs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527DF9F7-3CD3-0646-B299-076A1EDF1547}"/>
              </a:ext>
            </a:extLst>
          </p:cNvPr>
          <p:cNvSpPr>
            <a:spLocks noChangeShapeType="1"/>
          </p:cNvSpPr>
          <p:nvPr/>
        </p:nvSpPr>
        <p:spPr bwMode="auto">
          <a:xfrm>
            <a:off x="2176463" y="1981200"/>
            <a:ext cx="1709737" cy="83820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98356" name="Content Placeholder 2">
            <a:extLst>
              <a:ext uri="{FF2B5EF4-FFF2-40B4-BE49-F238E27FC236}">
                <a16:creationId xmlns:a16="http://schemas.microsoft.com/office/drawing/2014/main" id="{6F41A0B3-35E4-9A40-9DE3-EC82870A207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267200" y="996950"/>
            <a:ext cx="4572000" cy="5194300"/>
          </a:xfrm>
        </p:spPr>
        <p:txBody>
          <a:bodyPr/>
          <a:lstStyle/>
          <a:p>
            <a:pPr marL="0" indent="0">
              <a:buFont typeface="Wingdings" pitchFamily="2" charset="2"/>
              <a:buNone/>
            </a:pPr>
            <a:endParaRPr lang="en-US" altLang="en-US">
              <a:ea typeface="ＭＳ Ｐゴシック" panose="020B0600070205080204" pitchFamily="34" charset="-128"/>
            </a:endParaRPr>
          </a:p>
          <a:p>
            <a:pPr marL="0" indent="0">
              <a:buFont typeface="Wingdings" pitchFamily="2" charset="2"/>
              <a:buNone/>
            </a:pP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        Modern systems</a:t>
            </a:r>
          </a:p>
        </p:txBody>
      </p:sp>
    </p:spTree>
    <p:extLst>
      <p:ext uri="{BB962C8B-B14F-4D97-AF65-F5344CB8AC3E}">
        <p14:creationId xmlns:p14="http://schemas.microsoft.com/office/powerpoint/2010/main" val="1452541674"/>
      </p:ext>
    </p:extLst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985" name="Title 1">
            <a:extLst>
              <a:ext uri="{FF2B5EF4-FFF2-40B4-BE49-F238E27FC236}">
                <a16:creationId xmlns:a16="http://schemas.microsoft.com/office/drawing/2014/main" id="{0B1F5514-74C0-D742-AB3D-ABFF75D6DC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Computer Architecture Today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0B5A73-2933-E64A-B505-1106A8DAF0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Computing landscape is very different from 10-20 years ago</a:t>
            </a:r>
          </a:p>
          <a:p>
            <a:endParaRPr lang="en-US" altLang="en-US" sz="16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Applications and technology both demand novel architectures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425987" name="Slide Number Placeholder 3">
            <a:extLst>
              <a:ext uri="{FF2B5EF4-FFF2-40B4-BE49-F238E27FC236}">
                <a16:creationId xmlns:a16="http://schemas.microsoft.com/office/drawing/2014/main" id="{26C76B39-CA6D-1D40-82DE-0AD99730466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06FAD0A-0CDC-7A4B-8A6F-01429676445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103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CF5E541-CCD7-D342-AA5A-EE1DAF08263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3621088"/>
            <a:ext cx="1524000" cy="1030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30" descr="3177_01.png">
            <a:extLst>
              <a:ext uri="{FF2B5EF4-FFF2-40B4-BE49-F238E27FC236}">
                <a16:creationId xmlns:a16="http://schemas.microsoft.com/office/drawing/2014/main" id="{A3319CB9-1089-1C44-9EF2-899CEF7F44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78" t="22220" r="3780" b="12109"/>
          <a:stretch>
            <a:fillRect/>
          </a:stretch>
        </p:blipFill>
        <p:spPr bwMode="auto">
          <a:xfrm>
            <a:off x="354013" y="5108575"/>
            <a:ext cx="2325687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2" name="Group 47">
            <a:extLst>
              <a:ext uri="{FF2B5EF4-FFF2-40B4-BE49-F238E27FC236}">
                <a16:creationId xmlns:a16="http://schemas.microsoft.com/office/drawing/2014/main" id="{916E53FB-05BB-F349-9577-46801E2D0CCC}"/>
              </a:ext>
            </a:extLst>
          </p:cNvPr>
          <p:cNvGrpSpPr>
            <a:grpSpLocks/>
          </p:cNvGrpSpPr>
          <p:nvPr/>
        </p:nvGrpSpPr>
        <p:grpSpPr bwMode="auto">
          <a:xfrm>
            <a:off x="3402013" y="4729163"/>
            <a:ext cx="2301875" cy="1554162"/>
            <a:chOff x="5252245" y="4774407"/>
            <a:chExt cx="2301419" cy="1554282"/>
          </a:xfrm>
        </p:grpSpPr>
        <p:sp>
          <p:nvSpPr>
            <p:cNvPr id="426002" name="TextBox 8">
              <a:extLst>
                <a:ext uri="{FF2B5EF4-FFF2-40B4-BE49-F238E27FC236}">
                  <a16:creationId xmlns:a16="http://schemas.microsoft.com/office/drawing/2014/main" id="{E17FAE02-9C87-E249-A46A-6E7F03A627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52245" y="5959310"/>
              <a:ext cx="2301419" cy="3693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4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lr>
                  <a:schemeClr val="accent2"/>
                </a:buClr>
                <a:buSzPct val="60000"/>
                <a:buFont typeface="Wingdings" pitchFamily="2" charset="2"/>
                <a:buChar char="q"/>
                <a:defRPr sz="22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Char char="n"/>
                <a:defRPr sz="20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q"/>
                <a:defRPr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75000"/>
                <a:buFont typeface="Wingdings" pitchFamily="2" charset="2"/>
                <a:buChar char="§"/>
                <a:defRPr sz="1600">
                  <a:solidFill>
                    <a:schemeClr val="tx1"/>
                  </a:solidFill>
                  <a:latin typeface="Tahoma" panose="020B0604030504040204" pitchFamily="34" charset="0"/>
                  <a:ea typeface="ＭＳ Ｐゴシック" panose="020B0600070205080204" pitchFamily="34" charset="-128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ea typeface="ＭＳ Ｐゴシック" panose="020B0600070205080204" pitchFamily="34" charset="-128"/>
                  <a:cs typeface="+mn-cs"/>
                </a:rPr>
                <a:t>General Purpose GPUs</a:t>
              </a:r>
              <a:endPara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endParaRPr>
            </a:p>
          </p:txBody>
        </p:sp>
        <p:pic>
          <p:nvPicPr>
            <p:cNvPr id="426003" name="Picture 6" descr="C:\Daten\talks\invited\ferc2010\material\Fermi_Die_FINAL.png">
              <a:extLst>
                <a:ext uri="{FF2B5EF4-FFF2-40B4-BE49-F238E27FC236}">
                  <a16:creationId xmlns:a16="http://schemas.microsoft.com/office/drawing/2014/main" id="{2E636F6D-CAF2-054F-A7E9-C33F443583F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64944" y="4774407"/>
              <a:ext cx="1201936" cy="1188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5" name="Text Box 13" descr="90%">
            <a:extLst>
              <a:ext uri="{FF2B5EF4-FFF2-40B4-BE49-F238E27FC236}">
                <a16:creationId xmlns:a16="http://schemas.microsoft.com/office/drawing/2014/main" id="{DCFB8EB6-4C49-2F4B-AA29-CF4BE8E3F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663" y="4211638"/>
            <a:ext cx="1731962" cy="8969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Heterogeneous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Processors and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Accelerators</a:t>
            </a:r>
          </a:p>
        </p:txBody>
      </p:sp>
      <p:sp>
        <p:nvSpPr>
          <p:cNvPr id="26" name="Text Box 20" descr="90%">
            <a:extLst>
              <a:ext uri="{FF2B5EF4-FFF2-40B4-BE49-F238E27FC236}">
                <a16:creationId xmlns:a16="http://schemas.microsoft.com/office/drawing/2014/main" id="{2039BDDF-0376-8A4B-BFFD-C65F859672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8750" y="3370263"/>
            <a:ext cx="2257425" cy="3413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64008" tIns="32004" rIns="64008" bIns="32004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itchFamily="-107" charset="0"/>
                <a:ea typeface="Arial" pitchFamily="-107" charset="0"/>
                <a:cs typeface="Arial" pitchFamily="-107" charset="0"/>
              </a:rPr>
              <a:t>Hybrid Main Memory</a:t>
            </a:r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D35A2E79-619F-554B-9C17-69530B7AB0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82788" y="3467100"/>
            <a:ext cx="696912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28" name="Text Box 24" descr="90%">
            <a:extLst>
              <a:ext uri="{FF2B5EF4-FFF2-40B4-BE49-F238E27FC236}">
                <a16:creationId xmlns:a16="http://schemas.microsoft.com/office/drawing/2014/main" id="{6BFE44FA-2602-C84A-9B9F-4C49CEA69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08638" y="4137025"/>
            <a:ext cx="2925762" cy="341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4008" tIns="32004" rIns="64008" bIns="32004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Persistent Memory/Storage</a:t>
            </a:r>
          </a:p>
        </p:txBody>
      </p:sp>
      <p:pic>
        <p:nvPicPr>
          <p:cNvPr id="29" name="Content Placeholder 6" descr="barcelona-die-photo-color.jpg">
            <a:extLst>
              <a:ext uri="{FF2B5EF4-FFF2-40B4-BE49-F238E27FC236}">
                <a16:creationId xmlns:a16="http://schemas.microsoft.com/office/drawing/2014/main" id="{2D5C72EF-FAC4-8249-9DCD-B77EF00CE5A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895600"/>
            <a:ext cx="1312863" cy="127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9" descr="dimm.png">
            <a:extLst>
              <a:ext uri="{FF2B5EF4-FFF2-40B4-BE49-F238E27FC236}">
                <a16:creationId xmlns:a16="http://schemas.microsoft.com/office/drawing/2014/main" id="{34600B51-AA38-BA4C-AB5F-C28289CC8DA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679700" y="2840038"/>
            <a:ext cx="230505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E79DD6C-D622-304D-89AD-A31FBCDF8E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3009900"/>
            <a:ext cx="1554162" cy="100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Line 15">
            <a:extLst>
              <a:ext uri="{FF2B5EF4-FFF2-40B4-BE49-F238E27FC236}">
                <a16:creationId xmlns:a16="http://schemas.microsoft.com/office/drawing/2014/main" id="{3AB7151F-6C7D-6A40-A538-3C2D870292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984750" y="3482975"/>
            <a:ext cx="696913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3" name="Line 15">
            <a:extLst>
              <a:ext uri="{FF2B5EF4-FFF2-40B4-BE49-F238E27FC236}">
                <a16:creationId xmlns:a16="http://schemas.microsoft.com/office/drawing/2014/main" id="{C91751F9-553F-6B42-9A0C-934A89381B6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30450" y="3886200"/>
            <a:ext cx="641350" cy="1222375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4" name="Line 15">
            <a:extLst>
              <a:ext uri="{FF2B5EF4-FFF2-40B4-BE49-F238E27FC236}">
                <a16:creationId xmlns:a16="http://schemas.microsoft.com/office/drawing/2014/main" id="{51E4235D-1AC9-0E47-8BF4-6717B49965A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962400" y="4289425"/>
            <a:ext cx="0" cy="439738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 type="triangle" w="med" len="med"/>
            <a:tailEnd type="triangle" w="med" len="med"/>
          </a:ln>
          <a:effectLst/>
        </p:spPr>
        <p:txBody>
          <a:bodyPr wrap="none" lIns="64008" tIns="32004" rIns="64008" bIns="32004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itchFamily="-107" charset="0"/>
              <a:ea typeface="Arial" pitchFamily="-107" charset="0"/>
              <a:cs typeface="Arial" pitchFamily="-107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EF7A52B-9F8A-B440-B9A4-E38545BAA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0050" y="4619625"/>
            <a:ext cx="3538538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Every component and its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interfaces, as well as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entire system designs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are being re-examined</a:t>
            </a:r>
          </a:p>
        </p:txBody>
      </p:sp>
    </p:spTree>
    <p:extLst>
      <p:ext uri="{BB962C8B-B14F-4D97-AF65-F5344CB8AC3E}">
        <p14:creationId xmlns:p14="http://schemas.microsoft.com/office/powerpoint/2010/main" val="24385742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8" grpId="0"/>
      <p:bldP spid="35" grpId="0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09" name="Title 1">
            <a:extLst>
              <a:ext uri="{FF2B5EF4-FFF2-40B4-BE49-F238E27FC236}">
                <a16:creationId xmlns:a16="http://schemas.microsoft.com/office/drawing/2014/main" id="{E06B1323-E246-2249-A567-14D6A8884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Computer Architecture Today (II)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47587-6115-3D42-B0B0-52FD3F3F4CE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can revolutionize the way computers are built, if you understand both the hardware and the software (and change each accordingly)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You can invent new paradigms for computation, communication, and storage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Recommended book: Thomas Kuhn,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The Structure of Scientific Revolutions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(1962)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Pre-paradigm science: no clear consensus in the field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Normal science: dominant theory used to explain/improve things (business as usual); exceptions considered anomalies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Revolutionary science: underlying assumptions re-examined</a:t>
            </a:r>
          </a:p>
        </p:txBody>
      </p:sp>
      <p:sp>
        <p:nvSpPr>
          <p:cNvPr id="427011" name="Slide Number Placeholder 3">
            <a:extLst>
              <a:ext uri="{FF2B5EF4-FFF2-40B4-BE49-F238E27FC236}">
                <a16:creationId xmlns:a16="http://schemas.microsoft.com/office/drawing/2014/main" id="{D71F1DBB-F98E-8F47-B519-1C0E9AF350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8B687F8-4A90-F540-BBAC-CA1334E6F144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589093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033" name="Title 1">
            <a:extLst>
              <a:ext uri="{FF2B5EF4-FFF2-40B4-BE49-F238E27FC236}">
                <a16:creationId xmlns:a16="http://schemas.microsoft.com/office/drawing/2014/main" id="{98543469-9700-4848-9F80-B8DDE56C46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Computer Architecture Today (II)</a:t>
            </a:r>
          </a:p>
        </p:txBody>
      </p:sp>
      <p:sp>
        <p:nvSpPr>
          <p:cNvPr id="428034" name="Content Placeholder 2">
            <a:extLst>
              <a:ext uri="{FF2B5EF4-FFF2-40B4-BE49-F238E27FC236}">
                <a16:creationId xmlns:a16="http://schemas.microsoft.com/office/drawing/2014/main" id="{86D46948-D904-A34A-9AF1-9014D4B7C4A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can revolutionize the way computers are built, if you understand both the hardware and the software (and change each accordingly)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You can invent new paradigms for computation, communication, and storage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Recommended book: Thomas Kuhn,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The Structure of Scientific Revolutions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(1962)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Pre-paradigm science: no clear consensus in the field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Normal science: dominant theory used to explain/improve things (business as usual); exceptions considered anomalies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Revolutionary science: underlying assumptions re-examined</a:t>
            </a:r>
          </a:p>
        </p:txBody>
      </p:sp>
      <p:sp>
        <p:nvSpPr>
          <p:cNvPr id="428035" name="Slide Number Placeholder 3">
            <a:extLst>
              <a:ext uri="{FF2B5EF4-FFF2-40B4-BE49-F238E27FC236}">
                <a16:creationId xmlns:a16="http://schemas.microsoft.com/office/drawing/2014/main" id="{AA4CEFDD-28BD-0C44-80A4-AF0FF6BFC6F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7A3C279-A5D7-4C44-90CD-AFDF34EDC1D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428036" name="Picture 1">
            <a:extLst>
              <a:ext uri="{FF2B5EF4-FFF2-40B4-BE49-F238E27FC236}">
                <a16:creationId xmlns:a16="http://schemas.microsoft.com/office/drawing/2014/main" id="{414EEB92-0DF1-4845-ABCA-DEB806055B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1981200"/>
            <a:ext cx="1447800" cy="177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3F2AD86-C37E-9B4D-A8F2-B2E0E27F26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2590800"/>
            <a:ext cx="2463800" cy="374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D9A6610-C408-B048-A12C-151BAF9ADB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075" y="2590800"/>
            <a:ext cx="246062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0070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7" name="Title 1">
            <a:extLst>
              <a:ext uri="{FF2B5EF4-FFF2-40B4-BE49-F238E27FC236}">
                <a16:creationId xmlns:a16="http://schemas.microsoft.com/office/drawing/2014/main" id="{BC86B7DB-7E85-EE40-8614-939F3D5382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AA3FF-157F-724E-97BF-B41EEA0C42A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996950"/>
            <a:ext cx="8915400" cy="5194300"/>
          </a:xfrm>
        </p:spPr>
        <p:txBody>
          <a:bodyPr/>
          <a:lstStyle/>
          <a:p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It is an exciting time to be understanding and designing computing architectures</a:t>
            </a:r>
          </a:p>
          <a:p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Many challenging and exciting problems in platform design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That no one has tackled (or thought about) before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That can have huge impact on the world’s future</a:t>
            </a:r>
          </a:p>
          <a:p>
            <a:pPr lvl="1"/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Driven by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huge hunger for data (Big Data), new applications (ML/AI, graph analytics, genomics), ever-greater realism</a:t>
            </a:r>
            <a:r>
              <a:rPr lang="en-US" altLang="en-US" dirty="0">
                <a:ea typeface="ＭＳ Ｐゴシック" panose="020B0600070205080204" pitchFamily="34" charset="-128"/>
              </a:rPr>
              <a:t>, …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We can easily collect more data than we can analyze/understand</a:t>
            </a:r>
          </a:p>
          <a:p>
            <a:pPr lvl="1"/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Driven by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significant difficulties in keeping up with that hunger</a:t>
            </a:r>
            <a:r>
              <a:rPr lang="en-US" altLang="en-US" dirty="0">
                <a:ea typeface="ＭＳ Ｐゴシック" panose="020B0600070205080204" pitchFamily="34" charset="-128"/>
              </a:rPr>
              <a:t>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at the technology layer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Five walls: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Energy, reliability, complexity, security, scalability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393219" name="Slide Number Placeholder 3">
            <a:extLst>
              <a:ext uri="{FF2B5EF4-FFF2-40B4-BE49-F238E27FC236}">
                <a16:creationId xmlns:a16="http://schemas.microsoft.com/office/drawing/2014/main" id="{CA33E3DF-2A74-3E47-AB7F-ECD1C3D726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709BB3-C5BC-D542-A1DE-EB3D1B57A7B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974595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2954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You Can Watch the 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4200" dirty="0">
                <a:ea typeface="ＭＳ Ｐゴシック" panose="020B0600070205080204" pitchFamily="34" charset="-128"/>
              </a:rPr>
              <a:t>Remaining Part of This Lecture Here:</a:t>
            </a:r>
            <a:br>
              <a:rPr lang="en-US" altLang="en-US" sz="4200" dirty="0">
                <a:ea typeface="ＭＳ Ｐゴシック" panose="020B0600070205080204" pitchFamily="34" charset="-128"/>
              </a:rPr>
            </a:br>
            <a:r>
              <a:rPr lang="en-US" altLang="en-US" sz="2800" dirty="0">
                <a:ea typeface="ＭＳ Ｐゴシック" panose="020B0600070205080204" pitchFamily="34" charset="-128"/>
                <a:hlinkClick r:id="rId2"/>
              </a:rPr>
              <a:t>https://www.youtube.com/watch?v=3q8MnVenMMQ</a:t>
            </a:r>
            <a:r>
              <a:rPr lang="en-US" altLang="en-US" sz="2800" dirty="0"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0801390"/>
      </p:ext>
    </p:extLst>
  </p:cSld>
  <p:clrMapOvr>
    <a:masterClrMapping/>
  </p:clrMapOvr>
  <p:transition/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16 October 2020</a:t>
            </a:r>
          </a:p>
          <a:p>
            <a:r>
              <a:rPr lang="en-US" sz="2200" dirty="0"/>
              <a:t>IYTE Guest Lecture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2123DF9-2E59-B440-A384-F0893E1E13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2147" y="304800"/>
            <a:ext cx="8428037" cy="1892300"/>
          </a:xfrm>
        </p:spPr>
        <p:txBody>
          <a:bodyPr/>
          <a:lstStyle/>
          <a:p>
            <a:pPr algn="ctr" eaLnBrk="1" hangingPunct="1"/>
            <a:br>
              <a:rPr lang="en-US" altLang="en-US" dirty="0">
                <a:ea typeface="ＭＳ Ｐゴシック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  <a:t>Computer Architecture</a:t>
            </a:r>
            <a:b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Why Is It So </a:t>
            </a:r>
            <a:b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Important and Exciting Today?</a:t>
            </a:r>
            <a:endParaRPr lang="en-US" altLang="en-US" sz="45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15506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8288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 dirty="0">
                <a:ea typeface="ＭＳ Ｐゴシック" panose="020B0600070205080204" pitchFamily="34" charset="-128"/>
              </a:rPr>
              <a:t>Let’s Start with Some Fundamentals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AF81F39C-3A72-9248-A2DC-51B669BE7114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1153220"/>
      </p:ext>
    </p:extLst>
  </p:cSld>
  <p:clrMapOvr>
    <a:masterClrMapping/>
  </p:clrMapOvr>
  <p:transition/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5" name="Title 1">
            <a:extLst>
              <a:ext uri="{FF2B5EF4-FFF2-40B4-BE49-F238E27FC236}">
                <a16:creationId xmlns:a16="http://schemas.microsoft.com/office/drawing/2014/main" id="{C62A2C7B-004C-FF4C-9272-E1157E323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Question: What Is This?</a:t>
            </a:r>
          </a:p>
        </p:txBody>
      </p:sp>
      <p:pic>
        <p:nvPicPr>
          <p:cNvPr id="195586" name="Content Placeholder 4" descr="1200px-Zürich_Stadelhofen_in_2006.jpg">
            <a:extLst>
              <a:ext uri="{FF2B5EF4-FFF2-40B4-BE49-F238E27FC236}">
                <a16:creationId xmlns:a16="http://schemas.microsoft.com/office/drawing/2014/main" id="{1FC1E85F-04B8-D141-BAC2-728FCEF541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" b="4472"/>
          <a:stretch>
            <a:fillRect/>
          </a:stretch>
        </p:blipFill>
        <p:spPr>
          <a:xfrm>
            <a:off x="228600" y="1054100"/>
            <a:ext cx="8610600" cy="5194300"/>
          </a:xfrm>
        </p:spPr>
      </p:pic>
      <p:sp>
        <p:nvSpPr>
          <p:cNvPr id="195587" name="Slide Number Placeholder 3">
            <a:extLst>
              <a:ext uri="{FF2B5EF4-FFF2-40B4-BE49-F238E27FC236}">
                <a16:creationId xmlns:a16="http://schemas.microsoft.com/office/drawing/2014/main" id="{AE482811-356A-2045-8196-853DAAE77CE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C291A18-501B-5F49-87A1-6EDC649D7F32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110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95588" name="Rectangle 5">
            <a:extLst>
              <a:ext uri="{FF2B5EF4-FFF2-40B4-BE49-F238E27FC236}">
                <a16:creationId xmlns:a16="http://schemas.microsoft.com/office/drawing/2014/main" id="{DB571BFD-0E77-4D4B-9B4D-91851EFDB0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553200"/>
            <a:ext cx="9144000" cy="20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700">
                <a:latin typeface="Arial" panose="020B0604020202020204" pitchFamily="34" charset="0"/>
              </a:rPr>
              <a:t>Source: By Toni_V, CC BY-SA 2.0, https://commons.wikimedia.org/w/index.php?curid=4087256</a:t>
            </a:r>
          </a:p>
        </p:txBody>
      </p:sp>
    </p:spTree>
  </p:cSld>
  <p:clrMapOvr>
    <a:masterClrMapping/>
  </p:clrMapOvr>
  <p:transition/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09" name="Title 1">
            <a:extLst>
              <a:ext uri="{FF2B5EF4-FFF2-40B4-BE49-F238E27FC236}">
                <a16:creationId xmlns:a16="http://schemas.microsoft.com/office/drawing/2014/main" id="{3F808325-5745-CF48-936C-E6FDE93DF9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altLang="en-US" sz="3200">
                <a:solidFill>
                  <a:srgbClr val="006633"/>
                </a:solidFill>
                <a:ea typeface="ＭＳ Ｐゴシック" panose="020B0600070205080204" pitchFamily="34" charset="-128"/>
              </a:rPr>
              <a:t>Answer: The First Major Piece of a Famous Architect</a:t>
            </a:r>
            <a:endParaRPr lang="en-US" altLang="en-US" sz="3800"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2A7709-E0D0-A148-8140-B4655248A8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 b="1" dirty="0" err="1">
                <a:ea typeface="ＭＳ Ｐゴシック" panose="020B0600070205080204" pitchFamily="34" charset="-128"/>
              </a:rPr>
              <a:t>Bahnhof</a:t>
            </a:r>
            <a:r>
              <a:rPr lang="en-US" altLang="en-US" b="1" dirty="0">
                <a:ea typeface="ＭＳ Ｐゴシック" panose="020B0600070205080204" pitchFamily="34" charset="-128"/>
              </a:rPr>
              <a:t> </a:t>
            </a:r>
            <a:r>
              <a:rPr lang="en-US" altLang="en-US" b="1" dirty="0" err="1">
                <a:ea typeface="ＭＳ Ｐゴシック" panose="020B0600070205080204" pitchFamily="34" charset="-128"/>
              </a:rPr>
              <a:t>Stadelhofen</a:t>
            </a:r>
            <a:r>
              <a:rPr lang="en-US" altLang="en-US" b="1" dirty="0">
                <a:ea typeface="ＭＳ Ｐゴシック" panose="020B0600070205080204" pitchFamily="34" charset="-128"/>
              </a:rPr>
              <a:t>: </a:t>
            </a:r>
            <a:r>
              <a:rPr lang="en-US" altLang="en-US" dirty="0">
                <a:ea typeface="ＭＳ Ｐゴシック" panose="020B0600070205080204" pitchFamily="34" charset="-128"/>
              </a:rPr>
              <a:t>“The train station has several of the features that became signatures of his work; straight lines and right angles are rare.“</a:t>
            </a:r>
          </a:p>
          <a:p>
            <a:endParaRPr lang="en-US" altLang="en-US" sz="10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ETH Alumnus, PhD in Civil Engineering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endParaRPr lang="en-US" altLang="en-US" dirty="0">
              <a:ea typeface="ＭＳ Ｐゴシック" panose="020B0600070205080204" pitchFamily="34" charset="-128"/>
            </a:endParaRPr>
          </a:p>
        </p:txBody>
      </p:sp>
      <p:sp>
        <p:nvSpPr>
          <p:cNvPr id="196611" name="Slide Number Placeholder 3">
            <a:extLst>
              <a:ext uri="{FF2B5EF4-FFF2-40B4-BE49-F238E27FC236}">
                <a16:creationId xmlns:a16="http://schemas.microsoft.com/office/drawing/2014/main" id="{EE35322F-DF87-1B46-9981-633165D2EC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6DF7A1C-FE12-7A49-B2F3-F1206909AD09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111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Picture 5" descr="651px-Calatrava_IMG_2489.jpg">
            <a:extLst>
              <a:ext uri="{FF2B5EF4-FFF2-40B4-BE49-F238E27FC236}">
                <a16:creationId xmlns:a16="http://schemas.microsoft.com/office/drawing/2014/main" id="{BAE5658D-2700-DD4C-A5B1-95D4983C1D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790825"/>
            <a:ext cx="2743200" cy="3787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35983F82-66DF-A344-9E54-2F55CDD986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553200"/>
            <a:ext cx="891540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latin typeface="Arial" panose="020B0604020202020204" pitchFamily="34" charset="0"/>
              </a:rPr>
              <a:t>Source: By 準建築人手札網站 Forgemind ArchiMedia - Flickr: IMG_2489.JPG, CC BY 2.0,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latin typeface="Arial" panose="020B0604020202020204" pitchFamily="34" charset="0"/>
                <a:hlinkClick r:id="rId3"/>
              </a:rPr>
              <a:t>https://commons.wikimedia.org/w/index.php?curid=31493356</a:t>
            </a:r>
            <a:r>
              <a:rPr lang="en-US" altLang="en-US" sz="800">
                <a:latin typeface="Arial" panose="020B0604020202020204" pitchFamily="34" charset="0"/>
              </a:rPr>
              <a:t>, https://en.wikipedia.org/wiki/Santiago_Calatrava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7DDD78A-C552-3641-91DA-84D8B4BA8B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048000"/>
            <a:ext cx="5384800" cy="2994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>
            <a:extLst>
              <a:ext uri="{FF2B5EF4-FFF2-40B4-BE49-F238E27FC236}">
                <a16:creationId xmlns:a16="http://schemas.microsoft.com/office/drawing/2014/main" id="{6221A2B0-8A2C-8346-83B4-924F6576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Compare To This</a:t>
            </a:r>
          </a:p>
        </p:txBody>
      </p:sp>
      <p:sp>
        <p:nvSpPr>
          <p:cNvPr id="210946" name="Slide Number Placeholder 3">
            <a:extLst>
              <a:ext uri="{FF2B5EF4-FFF2-40B4-BE49-F238E27FC236}">
                <a16:creationId xmlns:a16="http://schemas.microsoft.com/office/drawing/2014/main" id="{A463BBA9-4843-E541-A13E-5B950B10A8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4B90DF8-3278-C942-8EE2-456E5891D0B9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112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210947" name="Picture 7" descr="train_station_by_cookiemagik-d3feg74.jpg">
            <a:extLst>
              <a:ext uri="{FF2B5EF4-FFF2-40B4-BE49-F238E27FC236}">
                <a16:creationId xmlns:a16="http://schemas.microsoft.com/office/drawing/2014/main" id="{BD7DC35D-783D-784A-8A2D-43ED4C948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48" name="TextBox 2">
            <a:extLst>
              <a:ext uri="{FF2B5EF4-FFF2-40B4-BE49-F238E27FC236}">
                <a16:creationId xmlns:a16="http://schemas.microsoft.com/office/drawing/2014/main" id="{80C882EA-B866-3945-A075-168EA30E7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553200"/>
            <a:ext cx="41862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http://cookiemagik.deviantart.com/art/Train-station-207266944</a:t>
            </a:r>
          </a:p>
        </p:txBody>
      </p:sp>
    </p:spTree>
    <p:extLst>
      <p:ext uri="{BB962C8B-B14F-4D97-AF65-F5344CB8AC3E}">
        <p14:creationId xmlns:p14="http://schemas.microsoft.com/office/powerpoint/2010/main" val="2130556854"/>
      </p:ext>
    </p:extLst>
  </p:cSld>
  <p:clrMapOvr>
    <a:masterClrMapping/>
  </p:clrMapOvr>
  <p:transition/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3" name="Title 1">
            <a:extLst>
              <a:ext uri="{FF2B5EF4-FFF2-40B4-BE49-F238E27FC236}">
                <a16:creationId xmlns:a16="http://schemas.microsoft.com/office/drawing/2014/main" id="{F53BF8D2-B3ED-7D4E-AED7-92C9226D7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Question 2: What Is This?</a:t>
            </a:r>
          </a:p>
        </p:txBody>
      </p:sp>
      <p:sp>
        <p:nvSpPr>
          <p:cNvPr id="197634" name="Slide Number Placeholder 3">
            <a:extLst>
              <a:ext uri="{FF2B5EF4-FFF2-40B4-BE49-F238E27FC236}">
                <a16:creationId xmlns:a16="http://schemas.microsoft.com/office/drawing/2014/main" id="{6992FD28-C633-FE4A-A2AB-198CEB478E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3256C7-F48E-2749-9E17-E9A3BC2CA8E8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113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197635" name="Picture 4" descr="santiago-calatrava-oculus-world-trade-center-transportation-hub-hufton-crow_dezeen_10.jpg">
            <a:extLst>
              <a:ext uri="{FF2B5EF4-FFF2-40B4-BE49-F238E27FC236}">
                <a16:creationId xmlns:a16="http://schemas.microsoft.com/office/drawing/2014/main" id="{6A96EDFB-478C-2946-BF52-B09EC68524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52500"/>
            <a:ext cx="6705600" cy="5741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7636" name="Rectangle 5">
            <a:extLst>
              <a:ext uri="{FF2B5EF4-FFF2-40B4-BE49-F238E27FC236}">
                <a16:creationId xmlns:a16="http://schemas.microsoft.com/office/drawing/2014/main" id="{DDECC7BA-EC98-6049-AF15-74E57EF383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630988"/>
            <a:ext cx="9829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https://www.dezeen.com/2016/08/29/santiago-calatrava-oculus-world-trade-center-transportation-hub-new-york-photographs-hufton-crow/</a:t>
            </a:r>
          </a:p>
        </p:txBody>
      </p:sp>
    </p:spTree>
  </p:cSld>
  <p:clrMapOvr>
    <a:masterClrMapping/>
  </p:clrMapOvr>
  <p:transition/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3" name="Title 1">
            <a:extLst>
              <a:ext uri="{FF2B5EF4-FFF2-40B4-BE49-F238E27FC236}">
                <a16:creationId xmlns:a16="http://schemas.microsoft.com/office/drawing/2014/main" id="{FD1B2DFD-AFC5-6443-B8AA-757CA65F1B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839200" cy="10668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Answer: Masterpiece of a Famous Architect</a:t>
            </a:r>
          </a:p>
        </p:txBody>
      </p:sp>
      <p:sp>
        <p:nvSpPr>
          <p:cNvPr id="177154" name="Slide Number Placeholder 3">
            <a:extLst>
              <a:ext uri="{FF2B5EF4-FFF2-40B4-BE49-F238E27FC236}">
                <a16:creationId xmlns:a16="http://schemas.microsoft.com/office/drawing/2014/main" id="{C3216F1C-3553-3742-8B73-E4176714568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4D20EF2-2F2F-3B48-8CD0-DEC12DABB172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77155" name="Picture 4">
            <a:extLst>
              <a:ext uri="{FF2B5EF4-FFF2-40B4-BE49-F238E27FC236}">
                <a16:creationId xmlns:a16="http://schemas.microsoft.com/office/drawing/2014/main" id="{3EE48944-CF31-2246-8246-880EF37491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500" y="1631950"/>
            <a:ext cx="7493000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7156" name="TextBox 5">
            <a:extLst>
              <a:ext uri="{FF2B5EF4-FFF2-40B4-BE49-F238E27FC236}">
                <a16:creationId xmlns:a16="http://schemas.microsoft.com/office/drawing/2014/main" id="{F3DA5737-7D47-084F-8C9C-89B2C0E7F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6527800"/>
            <a:ext cx="6483350" cy="323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https://en.wikipedia.org/wiki/World_Trade_Center_station_(PATH)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98C4B5-1A81-8A4E-BE4F-5A1F1311D198}"/>
              </a:ext>
            </a:extLst>
          </p:cNvPr>
          <p:cNvSpPr/>
          <p:nvPr/>
        </p:nvSpPr>
        <p:spPr>
          <a:xfrm>
            <a:off x="914400" y="2217738"/>
            <a:ext cx="6477000" cy="83026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749292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7" name="Title 1">
            <a:extLst>
              <a:ext uri="{FF2B5EF4-FFF2-40B4-BE49-F238E27FC236}">
                <a16:creationId xmlns:a16="http://schemas.microsoft.com/office/drawing/2014/main" id="{7FC2B97F-1DED-AF48-AEC6-689FF03406C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839200" cy="1066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Strengths and Praise</a:t>
            </a:r>
          </a:p>
        </p:txBody>
      </p:sp>
      <p:sp>
        <p:nvSpPr>
          <p:cNvPr id="178178" name="Slide Number Placeholder 3">
            <a:extLst>
              <a:ext uri="{FF2B5EF4-FFF2-40B4-BE49-F238E27FC236}">
                <a16:creationId xmlns:a16="http://schemas.microsoft.com/office/drawing/2014/main" id="{4E71DB3F-C8B2-7342-BF71-80B3FBC4CFE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822E2B1-FC09-F847-BE15-F1CBF932FAC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115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78179" name="Picture 2">
            <a:extLst>
              <a:ext uri="{FF2B5EF4-FFF2-40B4-BE49-F238E27FC236}">
                <a16:creationId xmlns:a16="http://schemas.microsoft.com/office/drawing/2014/main" id="{6D3B0944-2FA4-5348-B48F-78D162FB17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984250"/>
            <a:ext cx="5638800" cy="5429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8180" name="TextBox 5">
            <a:extLst>
              <a:ext uri="{FF2B5EF4-FFF2-40B4-BE49-F238E27FC236}">
                <a16:creationId xmlns:a16="http://schemas.microsoft.com/office/drawing/2014/main" id="{F839E7F8-F326-734A-8683-03E618454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6527800"/>
            <a:ext cx="6483350" cy="323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https://en.wikipedia.org/wiki/World_Trade_Center_station_(PATH)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2C1658-8056-B64B-A1BA-76EB598F1330}"/>
              </a:ext>
            </a:extLst>
          </p:cNvPr>
          <p:cNvSpPr/>
          <p:nvPr/>
        </p:nvSpPr>
        <p:spPr>
          <a:xfrm>
            <a:off x="2209800" y="5029200"/>
            <a:ext cx="4267200" cy="128905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219870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1" name="Title 1">
            <a:extLst>
              <a:ext uri="{FF2B5EF4-FFF2-40B4-BE49-F238E27FC236}">
                <a16:creationId xmlns:a16="http://schemas.microsoft.com/office/drawing/2014/main" id="{0CDC4B9C-0AB3-7443-AA8C-588CCBB48A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Design Constraints and Criticism </a:t>
            </a:r>
          </a:p>
        </p:txBody>
      </p:sp>
      <p:sp>
        <p:nvSpPr>
          <p:cNvPr id="179202" name="Slide Number Placeholder 3">
            <a:extLst>
              <a:ext uri="{FF2B5EF4-FFF2-40B4-BE49-F238E27FC236}">
                <a16:creationId xmlns:a16="http://schemas.microsoft.com/office/drawing/2014/main" id="{BEDE3700-B729-A44B-83A5-EA62FB5E6F2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13B4842-2624-D647-8200-4AF06E0A6ECA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A3C1D0-DC34-7445-AF82-358A28D6CE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125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9204" name="TextBox 6">
            <a:extLst>
              <a:ext uri="{FF2B5EF4-FFF2-40B4-BE49-F238E27FC236}">
                <a16:creationId xmlns:a16="http://schemas.microsoft.com/office/drawing/2014/main" id="{DDB435E2-8C73-EE4B-AB1B-2F35008F94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6527800"/>
            <a:ext cx="6483350" cy="323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https://en.wikipedia.org/wiki/World_Trade_Center_station_(PATH)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BEF342-44D5-DC43-A7EE-14DC40F0C337}"/>
              </a:ext>
            </a:extLst>
          </p:cNvPr>
          <p:cNvSpPr/>
          <p:nvPr/>
        </p:nvSpPr>
        <p:spPr>
          <a:xfrm>
            <a:off x="635000" y="2078038"/>
            <a:ext cx="5918200" cy="36036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9804C7C-5A61-0741-B3AE-9C7C74B37FBD}"/>
              </a:ext>
            </a:extLst>
          </p:cNvPr>
          <p:cNvSpPr/>
          <p:nvPr/>
        </p:nvSpPr>
        <p:spPr>
          <a:xfrm>
            <a:off x="4778375" y="2992438"/>
            <a:ext cx="3549650" cy="360362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56973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29" name="Title 1">
            <a:extLst>
              <a:ext uri="{FF2B5EF4-FFF2-40B4-BE49-F238E27FC236}">
                <a16:creationId xmlns:a16="http://schemas.microsoft.com/office/drawing/2014/main" id="{BAA22F73-3EF4-9948-AE15-DE8B6754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1730" name="Slide Number Placeholder 3">
            <a:extLst>
              <a:ext uri="{FF2B5EF4-FFF2-40B4-BE49-F238E27FC236}">
                <a16:creationId xmlns:a16="http://schemas.microsoft.com/office/drawing/2014/main" id="{CB1A4612-453A-164F-9036-426D290F6C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625737FF-4309-914C-9C79-1B4B541FB964}" type="slidenum">
              <a:rPr lang="en-US" altLang="en-US" smtClean="0">
                <a:solidFill>
                  <a:srgbClr val="000000"/>
                </a:solidFill>
                <a:latin typeface="Garamond" panose="02020404030301010803" pitchFamily="18" charset="0"/>
              </a:rPr>
              <a:pPr/>
              <a:t>117</a:t>
            </a:fld>
            <a:endParaRPr lang="en-US" altLang="en-US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01731" name="Picture 4">
            <a:extLst>
              <a:ext uri="{FF2B5EF4-FFF2-40B4-BE49-F238E27FC236}">
                <a16:creationId xmlns:a16="http://schemas.microsoft.com/office/drawing/2014/main" id="{22B3950A-0A5B-FB43-97C4-EFCC81F310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8" y="3124200"/>
            <a:ext cx="5472112" cy="328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1732" name="Picture 5">
            <a:extLst>
              <a:ext uri="{FF2B5EF4-FFF2-40B4-BE49-F238E27FC236}">
                <a16:creationId xmlns:a16="http://schemas.microsoft.com/office/drawing/2014/main" id="{F29941CB-A227-FA42-9477-428E0AE1E8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52400"/>
            <a:ext cx="5494338" cy="285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1733" name="TextBox 6">
            <a:extLst>
              <a:ext uri="{FF2B5EF4-FFF2-40B4-BE49-F238E27FC236}">
                <a16:creationId xmlns:a16="http://schemas.microsoft.com/office/drawing/2014/main" id="{0D07DD05-E6EC-2143-BA46-AD0C403890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715000"/>
            <a:ext cx="4654550" cy="338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/>
              <a:t>Source: https://en.wikipedia.org/wiki/Stegosaurus</a:t>
            </a:r>
          </a:p>
        </p:txBody>
      </p:sp>
      <p:sp>
        <p:nvSpPr>
          <p:cNvPr id="201734" name="TextBox 7">
            <a:extLst>
              <a:ext uri="{FF2B5EF4-FFF2-40B4-BE49-F238E27FC236}">
                <a16:creationId xmlns:a16="http://schemas.microsoft.com/office/drawing/2014/main" id="{11E55A57-D494-8144-97BB-4223AA20D4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00" y="6248400"/>
            <a:ext cx="5275263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"/>
              <a:t>Susannah Maidment et al. &amp; Natural History Museum, London - Maidment SCR, Brassey C, Barrett PM (2015) </a:t>
            </a:r>
          </a:p>
          <a:p>
            <a:pPr eaLnBrk="1" hangingPunct="1"/>
            <a:r>
              <a:rPr lang="en-US" altLang="en-US" sz="800"/>
              <a:t>The Postcranial Skeleton of an Exceptionally Complete Individual of the Plated Dinosaur Stegosaurus stenops </a:t>
            </a:r>
          </a:p>
          <a:p>
            <a:pPr eaLnBrk="1" hangingPunct="1"/>
            <a:r>
              <a:rPr lang="en-US" altLang="en-US" sz="800"/>
              <a:t>(Dinosauria: Thyreophora) from the Upper Jurassic Morrison Formation of Wyoming, U.S.A. PLoS ONE 10(10): </a:t>
            </a:r>
          </a:p>
          <a:p>
            <a:pPr eaLnBrk="1" hangingPunct="1"/>
            <a:r>
              <a:rPr lang="en-US" altLang="en-US" sz="800"/>
              <a:t>e0138352. doi:10.1371/journal.pone.0138352</a:t>
            </a:r>
          </a:p>
          <a:p>
            <a:pPr eaLnBrk="1" fontAlgn="t" hangingPunct="1"/>
            <a:br>
              <a:rPr lang="en-US" altLang="en-US" sz="800"/>
            </a:br>
            <a:endParaRPr lang="en-US" altLang="en-US" sz="800"/>
          </a:p>
          <a:p>
            <a:pPr eaLnBrk="1" hangingPunct="1"/>
            <a:endParaRPr lang="en-US" altLang="en-US" sz="800"/>
          </a:p>
        </p:txBody>
      </p:sp>
    </p:spTree>
  </p:cSld>
  <p:clrMapOvr>
    <a:masterClrMapping/>
  </p:clrMapOvr>
  <p:transition/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49" name="Title 1">
            <a:extLst>
              <a:ext uri="{FF2B5EF4-FFF2-40B4-BE49-F238E27FC236}">
                <a16:creationId xmlns:a16="http://schemas.microsoft.com/office/drawing/2014/main" id="{B3C9E63D-0E08-6C42-B58B-0E9CA951AF3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Design Constraints: Noone is Immune </a:t>
            </a:r>
          </a:p>
        </p:txBody>
      </p:sp>
      <p:sp>
        <p:nvSpPr>
          <p:cNvPr id="181250" name="Slide Number Placeholder 3">
            <a:extLst>
              <a:ext uri="{FF2B5EF4-FFF2-40B4-BE49-F238E27FC236}">
                <a16:creationId xmlns:a16="http://schemas.microsoft.com/office/drawing/2014/main" id="{F0D37E15-9D71-7944-AC8D-F3E15E96082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27C3C47-63FA-1646-84E0-C793E569DF4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118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  <p:pic>
        <p:nvPicPr>
          <p:cNvPr id="181251" name="Picture 4">
            <a:extLst>
              <a:ext uri="{FF2B5EF4-FFF2-40B4-BE49-F238E27FC236}">
                <a16:creationId xmlns:a16="http://schemas.microsoft.com/office/drawing/2014/main" id="{8B474D8E-B899-F847-9E53-5CDCAEDA38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81125"/>
            <a:ext cx="91440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ACD96E-1F0C-D449-86F6-FDF21028E9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617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1253" name="TextBox 6">
            <a:extLst>
              <a:ext uri="{FF2B5EF4-FFF2-40B4-BE49-F238E27FC236}">
                <a16:creationId xmlns:a16="http://schemas.microsoft.com/office/drawing/2014/main" id="{0F51AF7C-EE80-F346-8ACE-0D8E39F3AD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5000" y="6527800"/>
            <a:ext cx="6483350" cy="32385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5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https://en.wikipedia.org/wiki/World_Trade_Center_station_(PATH)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B5DB472-9D6F-7446-9737-A1088405CE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62600"/>
            <a:ext cx="9144000" cy="608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D2B037-A796-DD46-9B26-E32D515AEBF1}"/>
              </a:ext>
            </a:extLst>
          </p:cNvPr>
          <p:cNvSpPr/>
          <p:nvPr/>
        </p:nvSpPr>
        <p:spPr>
          <a:xfrm>
            <a:off x="0" y="4214813"/>
            <a:ext cx="9144000" cy="66992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0446506-81A4-F944-A6F4-0967E8CED230}"/>
              </a:ext>
            </a:extLst>
          </p:cNvPr>
          <p:cNvSpPr/>
          <p:nvPr/>
        </p:nvSpPr>
        <p:spPr>
          <a:xfrm>
            <a:off x="0" y="5562600"/>
            <a:ext cx="7754938" cy="331788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8FA77B8-2A90-7C4A-AD12-0CAE9369AF19}"/>
              </a:ext>
            </a:extLst>
          </p:cNvPr>
          <p:cNvSpPr/>
          <p:nvPr/>
        </p:nvSpPr>
        <p:spPr>
          <a:xfrm>
            <a:off x="641246" y="2057400"/>
            <a:ext cx="7740754" cy="669925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35013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7" name="Title 1">
            <a:extLst>
              <a:ext uri="{FF2B5EF4-FFF2-40B4-BE49-F238E27FC236}">
                <a16:creationId xmlns:a16="http://schemas.microsoft.com/office/drawing/2014/main" id="{6750F110-2E1C-9040-973B-AA4FC8DDD2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Question: What Is This?</a:t>
            </a:r>
          </a:p>
        </p:txBody>
      </p:sp>
      <p:sp>
        <p:nvSpPr>
          <p:cNvPr id="203778" name="Content Placeholder 2">
            <a:extLst>
              <a:ext uri="{FF2B5EF4-FFF2-40B4-BE49-F238E27FC236}">
                <a16:creationId xmlns:a16="http://schemas.microsoft.com/office/drawing/2014/main" id="{04A024B1-B39D-6744-B8E2-F68940226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3779" name="Slide Number Placeholder 3">
            <a:extLst>
              <a:ext uri="{FF2B5EF4-FFF2-40B4-BE49-F238E27FC236}">
                <a16:creationId xmlns:a16="http://schemas.microsoft.com/office/drawing/2014/main" id="{8AA695A7-6B36-324F-9F66-7ADD97E0B98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77059CA-D375-5D40-AAD7-2F59789048AC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119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8804A6-E57D-0B42-8CF0-C64BC5C7A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625" y="1233488"/>
            <a:ext cx="8424863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1" name="Title 1">
            <a:extLst>
              <a:ext uri="{FF2B5EF4-FFF2-40B4-BE49-F238E27FC236}">
                <a16:creationId xmlns:a16="http://schemas.microsoft.com/office/drawing/2014/main" id="{2E8437C4-400F-F64B-9AE0-BBC13448F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02" name="Content Placeholder 2">
            <a:extLst>
              <a:ext uri="{FF2B5EF4-FFF2-40B4-BE49-F238E27FC236}">
                <a16:creationId xmlns:a16="http://schemas.microsoft.com/office/drawing/2014/main" id="{413C0702-66B9-8141-BF0A-A07E3571A3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04803" name="Slide Number Placeholder 3">
            <a:extLst>
              <a:ext uri="{FF2B5EF4-FFF2-40B4-BE49-F238E27FC236}">
                <a16:creationId xmlns:a16="http://schemas.microsoft.com/office/drawing/2014/main" id="{FABC3E06-B4AD-8F42-987B-D94C6D166C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F3093B61-FA98-D04B-ABDF-20C6B3314FE9}" type="slidenum">
              <a:rPr lang="en-US" altLang="en-US" smtClean="0">
                <a:solidFill>
                  <a:srgbClr val="000000"/>
                </a:solidFill>
                <a:latin typeface="Garamond" panose="02020404030301010803" pitchFamily="18" charset="0"/>
              </a:rPr>
              <a:pPr/>
              <a:t>120</a:t>
            </a:fld>
            <a:endParaRPr lang="en-US" altLang="en-US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04804" name="Picture 4">
            <a:extLst>
              <a:ext uri="{FF2B5EF4-FFF2-40B4-BE49-F238E27FC236}">
                <a16:creationId xmlns:a16="http://schemas.microsoft.com/office/drawing/2014/main" id="{AE6FF7C9-74D4-3648-B01A-B10A98BFA0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5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1" name="Title 1">
            <a:extLst>
              <a:ext uri="{FF2B5EF4-FFF2-40B4-BE49-F238E27FC236}">
                <a16:creationId xmlns:a16="http://schemas.microsoft.com/office/drawing/2014/main" id="{BFFEC597-3C96-6D43-A4AE-D0BF878D3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142875"/>
            <a:ext cx="9120187" cy="1066800"/>
          </a:xfrm>
        </p:spPr>
        <p:txBody>
          <a:bodyPr/>
          <a:lstStyle/>
          <a:p>
            <a:r>
              <a:rPr lang="en-US" altLang="en-US" sz="3400" dirty="0">
                <a:ea typeface="ＭＳ Ｐゴシック" panose="020B0600070205080204" pitchFamily="34" charset="-128"/>
              </a:rPr>
              <a:t>Answer: Masterpiece of Another Famous Architect</a:t>
            </a:r>
          </a:p>
        </p:txBody>
      </p:sp>
      <p:sp>
        <p:nvSpPr>
          <p:cNvPr id="184322" name="Slide Number Placeholder 3">
            <a:extLst>
              <a:ext uri="{FF2B5EF4-FFF2-40B4-BE49-F238E27FC236}">
                <a16:creationId xmlns:a16="http://schemas.microsoft.com/office/drawing/2014/main" id="{598CADCD-8DAA-7444-ADF1-DBD1CF9F2D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B2A952C-2724-6D41-A037-579DF07A13E0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121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9E247C-DD9D-6748-ADED-59B76FEA15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285875"/>
            <a:ext cx="2792413" cy="458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32AFB3F-E4F5-0749-A5EE-9B9A2950C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4725"/>
            <a:ext cx="6858000" cy="5045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25" name="TextBox 1">
            <a:extLst>
              <a:ext uri="{FF2B5EF4-FFF2-40B4-BE49-F238E27FC236}">
                <a16:creationId xmlns:a16="http://schemas.microsoft.com/office/drawing/2014/main" id="{FE72766E-13A9-7B49-8722-F66062761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488113"/>
            <a:ext cx="29495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Source: https://en.wikipedia.org/wiki/Fallingwater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2F4D243-C7DB-1944-A8A0-4919842B8AFE}"/>
              </a:ext>
            </a:extLst>
          </p:cNvPr>
          <p:cNvSpPr/>
          <p:nvPr/>
        </p:nvSpPr>
        <p:spPr>
          <a:xfrm>
            <a:off x="23813" y="4191000"/>
            <a:ext cx="6224587" cy="685800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152943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49" name="Title 1">
            <a:extLst>
              <a:ext uri="{FF2B5EF4-FFF2-40B4-BE49-F238E27FC236}">
                <a16:creationId xmlns:a16="http://schemas.microsoft.com/office/drawing/2014/main" id="{C5D841D3-941A-8B43-BA36-5B82D7EFE2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Your First Comp Arch Assignment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B64D0-7383-4C44-B557-A5E4B3168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996950"/>
            <a:ext cx="90678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Go and visit Bahnhof Stadelhofen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Extra credit: Repeat for Oculus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Extra+ credit: Repeat for Fallingwater 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Appreciate the beauty &amp; out-of-the-box and creative thinking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Think about tradeoffs in the design of the Bahnhof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Strengths, weaknesses, goals of design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Derive principles on your own for good design and innovation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Due date: </a:t>
            </a:r>
            <a:r>
              <a:rPr lang="en-US" altLang="en-US" b="1">
                <a:solidFill>
                  <a:srgbClr val="FF0000"/>
                </a:solidFill>
                <a:ea typeface="ＭＳ Ｐゴシック" panose="020B0600070205080204" pitchFamily="34" charset="-128"/>
              </a:rPr>
              <a:t>Any time during this course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Later during the course is better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Apply what you have learned in this course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Think out-of-the-box</a:t>
            </a:r>
          </a:p>
          <a:p>
            <a:pPr lvl="1"/>
            <a:endParaRPr lang="en-US" altLang="en-US" b="1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06851" name="Slide Number Placeholder 3">
            <a:extLst>
              <a:ext uri="{FF2B5EF4-FFF2-40B4-BE49-F238E27FC236}">
                <a16:creationId xmlns:a16="http://schemas.microsoft.com/office/drawing/2014/main" id="{8D3E11D4-434C-4C4C-B6E1-42D35C7ABF0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94A6517-F9B4-8742-BAFC-966FDFB1B39D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122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3" name="Title 1">
            <a:extLst>
              <a:ext uri="{FF2B5EF4-FFF2-40B4-BE49-F238E27FC236}">
                <a16:creationId xmlns:a16="http://schemas.microsoft.com/office/drawing/2014/main" id="{ECB745BF-1428-B84D-BBC4-52FF664C8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But First, Today’s First Assignment</a:t>
            </a:r>
          </a:p>
        </p:txBody>
      </p:sp>
      <p:sp>
        <p:nvSpPr>
          <p:cNvPr id="207874" name="Content Placeholder 2">
            <a:extLst>
              <a:ext uri="{FF2B5EF4-FFF2-40B4-BE49-F238E27FC236}">
                <a16:creationId xmlns:a16="http://schemas.microsoft.com/office/drawing/2014/main" id="{1AC2AAF8-C122-234C-9CC1-FF8EFC1982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Find The Differences Of This and That</a:t>
            </a:r>
          </a:p>
        </p:txBody>
      </p:sp>
      <p:sp>
        <p:nvSpPr>
          <p:cNvPr id="207875" name="Slide Number Placeholder 3">
            <a:extLst>
              <a:ext uri="{FF2B5EF4-FFF2-40B4-BE49-F238E27FC236}">
                <a16:creationId xmlns:a16="http://schemas.microsoft.com/office/drawing/2014/main" id="{9F02BC7E-D6EE-E34C-8DCE-5D375EE200D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EFBE51-83D5-E44A-933D-FD022B77C7BD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123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7" name="Title 6">
            <a:extLst>
              <a:ext uri="{FF2B5EF4-FFF2-40B4-BE49-F238E27FC236}">
                <a16:creationId xmlns:a16="http://schemas.microsoft.com/office/drawing/2014/main" id="{078EC76B-B4ED-5D46-9F97-7CE189AA45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524000"/>
            <a:ext cx="8153400" cy="2133600"/>
          </a:xfrm>
        </p:spPr>
        <p:txBody>
          <a:bodyPr/>
          <a:lstStyle/>
          <a:p>
            <a:pPr algn="ctr"/>
            <a:r>
              <a:rPr lang="en-US" altLang="en-US" sz="4200">
                <a:ea typeface="ＭＳ Ｐゴシック" panose="020B0600070205080204" pitchFamily="34" charset="-128"/>
              </a:rPr>
              <a:t>Find The Differences of </a:t>
            </a:r>
            <a:br>
              <a:rPr lang="en-US" altLang="en-US" sz="4200">
                <a:ea typeface="ＭＳ Ｐゴシック" panose="020B0600070205080204" pitchFamily="34" charset="-128"/>
              </a:rPr>
            </a:br>
            <a:r>
              <a:rPr lang="en-US" altLang="en-US" sz="4200">
                <a:ea typeface="ＭＳ Ｐゴシック" panose="020B0600070205080204" pitchFamily="34" charset="-128"/>
              </a:rPr>
              <a:t>This and That</a:t>
            </a:r>
          </a:p>
        </p:txBody>
      </p:sp>
      <p:sp>
        <p:nvSpPr>
          <p:cNvPr id="208898" name="Slide Number Placeholder 3">
            <a:extLst>
              <a:ext uri="{FF2B5EF4-FFF2-40B4-BE49-F238E27FC236}">
                <a16:creationId xmlns:a16="http://schemas.microsoft.com/office/drawing/2014/main" id="{3425C777-FCE6-2949-A565-AFFA6821F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F81F39C-3A72-9248-A2DC-51B669BE7114}" type="slidenum">
              <a:rPr lang="en-US" altLang="en-US" sz="12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124</a:t>
            </a:fld>
            <a:endParaRPr lang="en-US" altLang="en-US" sz="12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1" name="Title 1">
            <a:extLst>
              <a:ext uri="{FF2B5EF4-FFF2-40B4-BE49-F238E27FC236}">
                <a16:creationId xmlns:a16="http://schemas.microsoft.com/office/drawing/2014/main" id="{38F637A3-6ED7-CD4F-A058-F970712DC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This</a:t>
            </a:r>
          </a:p>
        </p:txBody>
      </p:sp>
      <p:sp>
        <p:nvSpPr>
          <p:cNvPr id="209922" name="Slide Number Placeholder 3">
            <a:extLst>
              <a:ext uri="{FF2B5EF4-FFF2-40B4-BE49-F238E27FC236}">
                <a16:creationId xmlns:a16="http://schemas.microsoft.com/office/drawing/2014/main" id="{C2CE20E9-6C70-3446-9CE4-217D387D89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2840EB5-8A9C-9A40-B210-C819E92C9E36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125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09923" name="Content Placeholder 4" descr="1200px-Zürich_Stadelhofen_in_2006.jpg">
            <a:extLst>
              <a:ext uri="{FF2B5EF4-FFF2-40B4-BE49-F238E27FC236}">
                <a16:creationId xmlns:a16="http://schemas.microsoft.com/office/drawing/2014/main" id="{890A8316-DBFA-B641-8C45-B6EAA011D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72" b="4472"/>
          <a:stretch>
            <a:fillRect/>
          </a:stretch>
        </p:blipFill>
        <p:spPr bwMode="auto">
          <a:xfrm>
            <a:off x="228600" y="1066800"/>
            <a:ext cx="8610600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9924" name="Rectangle 8">
            <a:extLst>
              <a:ext uri="{FF2B5EF4-FFF2-40B4-BE49-F238E27FC236}">
                <a16:creationId xmlns:a16="http://schemas.microsoft.com/office/drawing/2014/main" id="{CF8381F4-857F-2A4E-B553-0795A8D7A4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6535738"/>
            <a:ext cx="83058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By Toni_V from Zurich, Switzerland - Stadelhofen2, CC BY-SA 2.0, https://commons.wikimedia.org/w/index.php?curid=4087256</a:t>
            </a:r>
          </a:p>
        </p:txBody>
      </p:sp>
    </p:spTree>
  </p:cSld>
  <p:clrMapOvr>
    <a:masterClrMapping/>
  </p:clrMapOvr>
  <p:transition/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5" name="Title 1">
            <a:extLst>
              <a:ext uri="{FF2B5EF4-FFF2-40B4-BE49-F238E27FC236}">
                <a16:creationId xmlns:a16="http://schemas.microsoft.com/office/drawing/2014/main" id="{6221A2B0-8A2C-8346-83B4-924F6576B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That</a:t>
            </a:r>
          </a:p>
        </p:txBody>
      </p:sp>
      <p:sp>
        <p:nvSpPr>
          <p:cNvPr id="210946" name="Slide Number Placeholder 3">
            <a:extLst>
              <a:ext uri="{FF2B5EF4-FFF2-40B4-BE49-F238E27FC236}">
                <a16:creationId xmlns:a16="http://schemas.microsoft.com/office/drawing/2014/main" id="{A463BBA9-4843-E541-A13E-5B950B10A8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4B90DF8-3278-C942-8EE2-456E5891D0B9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126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10947" name="Picture 7" descr="train_station_by_cookiemagik-d3feg74.jpg">
            <a:extLst>
              <a:ext uri="{FF2B5EF4-FFF2-40B4-BE49-F238E27FC236}">
                <a16:creationId xmlns:a16="http://schemas.microsoft.com/office/drawing/2014/main" id="{BD7DC35D-783D-784A-8A2D-43ED4C948B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0600"/>
            <a:ext cx="9144000" cy="548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0948" name="TextBox 2">
            <a:extLst>
              <a:ext uri="{FF2B5EF4-FFF2-40B4-BE49-F238E27FC236}">
                <a16:creationId xmlns:a16="http://schemas.microsoft.com/office/drawing/2014/main" id="{80C882EA-B866-3945-A075-168EA30E7A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553200"/>
            <a:ext cx="4186238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http://cookiemagik.deviantart.com/art/Train-station-207266944</a:t>
            </a:r>
          </a:p>
        </p:txBody>
      </p:sp>
    </p:spTree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69" name="Title 1">
            <a:extLst>
              <a:ext uri="{FF2B5EF4-FFF2-40B4-BE49-F238E27FC236}">
                <a16:creationId xmlns:a16="http://schemas.microsoft.com/office/drawing/2014/main" id="{1835C7FE-BA8B-DB4A-AC88-988672852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Many Tradeoffs Between Two Designs</a:t>
            </a:r>
          </a:p>
        </p:txBody>
      </p:sp>
      <p:sp>
        <p:nvSpPr>
          <p:cNvPr id="211970" name="Content Placeholder 2">
            <a:extLst>
              <a:ext uri="{FF2B5EF4-FFF2-40B4-BE49-F238E27FC236}">
                <a16:creationId xmlns:a16="http://schemas.microsoft.com/office/drawing/2014/main" id="{BDE9566C-3BB5-6945-9A41-5F815C765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You can list them after you complete the first assignment…</a:t>
            </a:r>
          </a:p>
        </p:txBody>
      </p:sp>
      <p:sp>
        <p:nvSpPr>
          <p:cNvPr id="211971" name="Slide Number Placeholder 3">
            <a:extLst>
              <a:ext uri="{FF2B5EF4-FFF2-40B4-BE49-F238E27FC236}">
                <a16:creationId xmlns:a16="http://schemas.microsoft.com/office/drawing/2014/main" id="{3E6B800C-236D-B24D-A4A1-09436BB3AD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5524F0-F6BB-044C-8057-850D2839F794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127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3" name="Title 1">
            <a:extLst>
              <a:ext uri="{FF2B5EF4-FFF2-40B4-BE49-F238E27FC236}">
                <a16:creationId xmlns:a16="http://schemas.microsoft.com/office/drawing/2014/main" id="{E0E98092-F762-804C-A070-DB14430FA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Aside: Evaluation Criteria for the Designs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71989-4CF9-AB47-80D7-E4A2F2244E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0600"/>
            <a:ext cx="89154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Functionality (Does it meet the specification?)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Reliability 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Space requirement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Cost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Expandability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Comfort level of users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Happiness level of users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Aesthetics</a:t>
            </a:r>
          </a:p>
          <a:p>
            <a:r>
              <a:rPr lang="is-IS" altLang="en-US">
                <a:ea typeface="ＭＳ Ｐゴシック" panose="020B0600070205080204" pitchFamily="34" charset="-128"/>
              </a:rPr>
              <a:t>…</a:t>
            </a:r>
          </a:p>
          <a:p>
            <a:endParaRPr lang="is-IS" altLang="en-US">
              <a:ea typeface="ＭＳ Ｐゴシック" panose="020B0600070205080204" pitchFamily="34" charset="-128"/>
            </a:endParaRPr>
          </a:p>
          <a:p>
            <a:r>
              <a:rPr lang="is-IS" altLang="en-US">
                <a:ea typeface="ＭＳ Ｐゴシック" panose="020B0600070205080204" pitchFamily="34" charset="-128"/>
              </a:rPr>
              <a:t>How to evaluate goodness of design is always a critical question.</a:t>
            </a:r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12995" name="Slide Number Placeholder 3">
            <a:extLst>
              <a:ext uri="{FF2B5EF4-FFF2-40B4-BE49-F238E27FC236}">
                <a16:creationId xmlns:a16="http://schemas.microsoft.com/office/drawing/2014/main" id="{31C73847-872B-B444-8E8B-82660B20FF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9DC88E18-C377-1249-947F-D4EC8BEC3131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128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7" name="Title 1">
            <a:extLst>
              <a:ext uri="{FF2B5EF4-FFF2-40B4-BE49-F238E27FC236}">
                <a16:creationId xmlns:a16="http://schemas.microsoft.com/office/drawing/2014/main" id="{D1B1D246-0C9B-ED48-9C2E-E4546C28B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52400"/>
            <a:ext cx="8915400" cy="10668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 Key Question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9594D4-56C7-B443-BEE0-866894761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1943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How was Calavatra able to design especially his key buildings?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Can have many guesses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(Ultra) hard work, perseverance, dedication (over decades)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Experience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Creativity, Out-of-the-box thinking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A good understanding of past designs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Good judgment and intuition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Strong skill combination (math, architecture, art, engineering, …) 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Funding ($$$$), luck, initiative, entrepreneurialism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Strong understanding of and commitment to fundamentals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Principled design</a:t>
            </a:r>
          </a:p>
          <a:p>
            <a:pPr lvl="1"/>
            <a:r>
              <a:rPr lang="en-US" altLang="en-US" sz="2000">
                <a:ea typeface="ＭＳ Ｐゴシック" panose="020B0600070205080204" pitchFamily="34" charset="-128"/>
              </a:rPr>
              <a:t>…</a:t>
            </a:r>
          </a:p>
          <a:p>
            <a:pPr lvl="1"/>
            <a:endParaRPr lang="en-US" altLang="en-US" sz="12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(You will be exposed to and hopefully develop/enhance many of these skills in this course)</a:t>
            </a:r>
          </a:p>
        </p:txBody>
      </p:sp>
      <p:sp>
        <p:nvSpPr>
          <p:cNvPr id="214019" name="Slide Number Placeholder 3">
            <a:extLst>
              <a:ext uri="{FF2B5EF4-FFF2-40B4-BE49-F238E27FC236}">
                <a16:creationId xmlns:a16="http://schemas.microsoft.com/office/drawing/2014/main" id="{911DF9FF-4EF0-C34A-8674-EDE32F8A1F5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7F969A9-9F7F-1E46-87F6-29C6122F999B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129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2CD4A8-B930-9840-8DF5-29D05E0010C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1547813" y="3848100"/>
            <a:ext cx="381000" cy="21336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4412BEF-EED5-A048-9806-24152D1BADC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914775" y="1095375"/>
            <a:ext cx="381000" cy="687705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1" name="Title 1">
            <a:extLst>
              <a:ext uri="{FF2B5EF4-FFF2-40B4-BE49-F238E27FC236}">
                <a16:creationId xmlns:a16="http://schemas.microsoft.com/office/drawing/2014/main" id="{B6AE2CAE-D54B-2C4C-9D88-FBC0E75C3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Principled Design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94A68-0E8E-E445-941E-EEC907D66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“To me, there are </a:t>
            </a:r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two overriding principles </a:t>
            </a:r>
            <a:r>
              <a:rPr lang="en-US" altLang="en-US">
                <a:ea typeface="ＭＳ Ｐゴシック" panose="020B0600070205080204" pitchFamily="34" charset="-128"/>
              </a:rPr>
              <a:t>to be found in nature which are most appropriate for building: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one is the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optimal use of material</a:t>
            </a:r>
            <a:r>
              <a:rPr lang="en-US" altLang="en-US">
                <a:ea typeface="ＭＳ Ｐゴシック" panose="020B0600070205080204" pitchFamily="34" charset="-128"/>
              </a:rPr>
              <a:t>,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the other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the capacity of organisms to change shape, to grow, and to move</a:t>
            </a:r>
            <a:r>
              <a:rPr lang="en-US" altLang="en-US">
                <a:ea typeface="ＭＳ Ｐゴシック" panose="020B0600070205080204" pitchFamily="34" charset="-128"/>
              </a:rPr>
              <a:t>.”</a:t>
            </a:r>
          </a:p>
          <a:p>
            <a:pPr lvl="1"/>
            <a:r>
              <a:rPr lang="en-US" altLang="en-US" i="1">
                <a:ea typeface="ＭＳ Ｐゴシック" panose="020B0600070205080204" pitchFamily="34" charset="-128"/>
              </a:rPr>
              <a:t>Santiago Calatrava</a:t>
            </a:r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“</a:t>
            </a:r>
            <a:r>
              <a:rPr lang="en-US" altLang="ja-JP">
                <a:ea typeface="ＭＳ Ｐゴシック" panose="020B0600070205080204" pitchFamily="34" charset="-128"/>
              </a:rPr>
              <a:t>Calatrava's constructions are inspired by natural forms like plants, bird wings, and the human body.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endParaRPr lang="en-US" altLang="ja-JP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15043" name="Slide Number Placeholder 3">
            <a:extLst>
              <a:ext uri="{FF2B5EF4-FFF2-40B4-BE49-F238E27FC236}">
                <a16:creationId xmlns:a16="http://schemas.microsoft.com/office/drawing/2014/main" id="{4E94C72E-4D69-5946-9243-8CBB3BDE99C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7FC0EE33-C638-F141-8FA5-7EC132D46300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130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15044" name="TextBox 4">
            <a:extLst>
              <a:ext uri="{FF2B5EF4-FFF2-40B4-BE49-F238E27FC236}">
                <a16:creationId xmlns:a16="http://schemas.microsoft.com/office/drawing/2014/main" id="{B0C57D78-1D01-374B-8C4B-1C0AA79ED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775" y="6507163"/>
            <a:ext cx="4391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http://www.arcspace.com/exhibitions/unsorted/santiago-calatrava/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>
            <a:extLst>
              <a:ext uri="{FF2B5EF4-FFF2-40B4-BE49-F238E27FC236}">
                <a16:creationId xmlns:a16="http://schemas.microsoft.com/office/drawing/2014/main" id="{9FB00695-F291-2547-9FBD-2B96ED60F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Gare do Oriente, Lisbon, Revisited</a:t>
            </a:r>
          </a:p>
        </p:txBody>
      </p:sp>
      <p:pic>
        <p:nvPicPr>
          <p:cNvPr id="216066" name="Content Placeholder 4" descr="1200px-OrienteMGT.jpg">
            <a:extLst>
              <a:ext uri="{FF2B5EF4-FFF2-40B4-BE49-F238E27FC236}">
                <a16:creationId xmlns:a16="http://schemas.microsoft.com/office/drawing/2014/main" id="{942BD7CE-6920-724F-A74B-E2292623E4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2" r="22372"/>
          <a:stretch>
            <a:fillRect/>
          </a:stretch>
        </p:blipFill>
        <p:spPr>
          <a:xfrm>
            <a:off x="228600" y="1054100"/>
            <a:ext cx="8610600" cy="5194300"/>
          </a:xfrm>
        </p:spPr>
      </p:pic>
      <p:sp>
        <p:nvSpPr>
          <p:cNvPr id="216067" name="Slide Number Placeholder 3">
            <a:extLst>
              <a:ext uri="{FF2B5EF4-FFF2-40B4-BE49-F238E27FC236}">
                <a16:creationId xmlns:a16="http://schemas.microsoft.com/office/drawing/2014/main" id="{57D2D6A0-E741-8943-836B-44F1F0498D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235EF70-DCC0-EB47-BA71-FC5407C3C96B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131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16068" name="Rectangle 5">
            <a:extLst>
              <a:ext uri="{FF2B5EF4-FFF2-40B4-BE49-F238E27FC236}">
                <a16:creationId xmlns:a16="http://schemas.microsoft.com/office/drawing/2014/main" id="{D3807104-AE7B-C646-A741-228B8CCDA3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6477000"/>
            <a:ext cx="77724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By Martín Gómez Tagle - Lisbon, Portugal, CC BY-SA 3.0, https://commons.wikimedia.org/w/index.php?curid=13764903</a:t>
            </a:r>
          </a:p>
        </p:txBody>
      </p:sp>
      <p:pic>
        <p:nvPicPr>
          <p:cNvPr id="3" name="Picture 2" descr="photo-1.jpg">
            <a:extLst>
              <a:ext uri="{FF2B5EF4-FFF2-40B4-BE49-F238E27FC236}">
                <a16:creationId xmlns:a16="http://schemas.microsoft.com/office/drawing/2014/main" id="{211525FF-3DEE-4C47-AE72-17EE20623F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200400"/>
            <a:ext cx="4343400" cy="3286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6070" name="TextBox 6">
            <a:extLst>
              <a:ext uri="{FF2B5EF4-FFF2-40B4-BE49-F238E27FC236}">
                <a16:creationId xmlns:a16="http://schemas.microsoft.com/office/drawing/2014/main" id="{8E810FA1-31AB-A14D-9066-432CB361D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350" y="6659563"/>
            <a:ext cx="439102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http://www.arcspace.com/exhibitions/unsorted/santiago-calatrava/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89" name="Title 1">
            <a:extLst>
              <a:ext uri="{FF2B5EF4-FFF2-40B4-BE49-F238E27FC236}">
                <a16:creationId xmlns:a16="http://schemas.microsoft.com/office/drawing/2014/main" id="{1FA1D7CC-6902-BB4E-9839-A761BA2A9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 Principled Design</a:t>
            </a:r>
          </a:p>
        </p:txBody>
      </p:sp>
      <p:sp>
        <p:nvSpPr>
          <p:cNvPr id="217090" name="Slide Number Placeholder 3">
            <a:extLst>
              <a:ext uri="{FF2B5EF4-FFF2-40B4-BE49-F238E27FC236}">
                <a16:creationId xmlns:a16="http://schemas.microsoft.com/office/drawing/2014/main" id="{21D51F7A-4BFD-4142-B463-B85C7246871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B6F13D5-65B3-904B-B3F8-12F5E87CCAB1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132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17091" name="Picture 4">
            <a:extLst>
              <a:ext uri="{FF2B5EF4-FFF2-40B4-BE49-F238E27FC236}">
                <a16:creationId xmlns:a16="http://schemas.microsoft.com/office/drawing/2014/main" id="{939FE2D8-584F-5949-B389-2C15205B7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14400"/>
            <a:ext cx="6350000" cy="4119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5AE4D33-3039-4349-9B02-F000DDCE75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14938"/>
            <a:ext cx="9144000" cy="124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3" name="Title 1">
            <a:extLst>
              <a:ext uri="{FF2B5EF4-FFF2-40B4-BE49-F238E27FC236}">
                <a16:creationId xmlns:a16="http://schemas.microsoft.com/office/drawing/2014/main" id="{9ED6FC41-2488-8041-B990-7C9936CF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What Does This Remind You Of?</a:t>
            </a:r>
          </a:p>
        </p:txBody>
      </p:sp>
      <p:sp>
        <p:nvSpPr>
          <p:cNvPr id="218114" name="Slide Number Placeholder 3">
            <a:extLst>
              <a:ext uri="{FF2B5EF4-FFF2-40B4-BE49-F238E27FC236}">
                <a16:creationId xmlns:a16="http://schemas.microsoft.com/office/drawing/2014/main" id="{885C6C9E-B61C-DA4D-819D-19F70F5D0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223473-B4F5-1B41-ADF2-09D63BBF2DA4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133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18115" name="Picture 4" descr="santiago-calatrava-oculus-world-trade-center-transportation-hub-hufton-crow_dezeen_1.jpg">
            <a:extLst>
              <a:ext uri="{FF2B5EF4-FFF2-40B4-BE49-F238E27FC236}">
                <a16:creationId xmlns:a16="http://schemas.microsoft.com/office/drawing/2014/main" id="{40DA90E2-9B1E-A046-B2A1-2175282B93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90600"/>
            <a:ext cx="6553200" cy="5434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8116" name="TextBox 5">
            <a:extLst>
              <a:ext uri="{FF2B5EF4-FFF2-40B4-BE49-F238E27FC236}">
                <a16:creationId xmlns:a16="http://schemas.microsoft.com/office/drawing/2014/main" id="{3CF48509-C49B-D042-8C96-89DFB3D4E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963" y="6551613"/>
            <a:ext cx="846931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https://www.dezeen.com/2016/08/29/santiago-calatrava-oculus-world-trade-center-transportation-hub-new-york-photographs-hufton-crow/</a:t>
            </a:r>
          </a:p>
        </p:txBody>
      </p:sp>
    </p:spTree>
  </p:cSld>
  <p:clrMapOvr>
    <a:masterClrMapping/>
  </p:clrMapOvr>
  <p:transition/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ＭＳ Ｐゴシック" charset="-128"/>
              </a:rPr>
              <a:t>What About This?</a:t>
            </a:r>
          </a:p>
        </p:txBody>
      </p:sp>
      <p:sp>
        <p:nvSpPr>
          <p:cNvPr id="2160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B6D5726-69C2-A744-A6EE-ACF672B6004B}" type="slidenum">
              <a:rPr kumimoji="0" lang="en-US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charset="0"/>
                <a:ea typeface="ＭＳ Ｐゴシック" charset="-128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134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charset="0"/>
              <a:ea typeface="ＭＳ Ｐゴシック" charset="-128"/>
              <a:cs typeface="+mn-cs"/>
            </a:endParaRPr>
          </a:p>
        </p:txBody>
      </p:sp>
      <p:sp>
        <p:nvSpPr>
          <p:cNvPr id="216068" name="Rectangle 5"/>
          <p:cNvSpPr>
            <a:spLocks noChangeArrowheads="1"/>
          </p:cNvSpPr>
          <p:nvPr/>
        </p:nvSpPr>
        <p:spPr bwMode="auto">
          <a:xfrm>
            <a:off x="152400" y="6525344"/>
            <a:ext cx="899160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4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charset="2"/>
              <a:buChar char="q"/>
              <a:defRPr sz="22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2"/>
              <a:buChar char="n"/>
              <a:defRPr sz="20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charset="2"/>
              <a:buChar char="q"/>
              <a:defRPr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charset="2"/>
              <a:buChar char="§"/>
              <a:defRPr sz="1600">
                <a:solidFill>
                  <a:schemeClr val="tx1"/>
                </a:solidFill>
                <a:latin typeface="Tahoma" charset="0"/>
                <a:ea typeface="ＭＳ Ｐゴシック" charset="-128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Source: De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Galván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- Puente del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Alamillo.jpg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 on 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Enciclopedia.us.es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, GFDL, https://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commons.wikimedia.org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/w/</a:t>
            </a:r>
            <a:r>
              <a:rPr kumimoji="0" lang="en-US" altLang="en-US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index.php?curid</a:t>
            </a:r>
            <a:r>
              <a:rPr kumimoji="0" lang="en-US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ＭＳ Ｐゴシック" charset="-128"/>
                <a:cs typeface="+mn-cs"/>
              </a:rPr>
              <a:t>=15026095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CE331610-7D51-E644-AE59-8D8A767953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95" y="996950"/>
            <a:ext cx="8588409" cy="5194300"/>
          </a:xfrm>
        </p:spPr>
      </p:pic>
    </p:spTree>
    <p:extLst>
      <p:ext uri="{BB962C8B-B14F-4D97-AF65-F5344CB8AC3E}">
        <p14:creationId xmlns:p14="http://schemas.microsoft.com/office/powerpoint/2010/main" val="1042000339"/>
      </p:ext>
    </p:extLst>
  </p:cSld>
  <p:clrMapOvr>
    <a:masterClrMapping/>
  </p:clrMapOvr>
  <p:transition/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6122516-75AF-5140-9593-7520877674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844675"/>
            <a:ext cx="8424863" cy="464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BDA6D34-CF50-0C43-B0F2-5B7CBA9904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050" y="1831975"/>
            <a:ext cx="8424863" cy="469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9139" name="Title 1">
            <a:extLst>
              <a:ext uri="{FF2B5EF4-FFF2-40B4-BE49-F238E27FC236}">
                <a16:creationId xmlns:a16="http://schemas.microsoft.com/office/drawing/2014/main" id="{80760919-8FE6-0C42-B962-81B2D79B9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800">
                <a:ea typeface="ＭＳ Ｐゴシック" panose="020B0600070205080204" pitchFamily="34" charset="-128"/>
              </a:rPr>
              <a:t>A Quote from The Other Famous Architect</a:t>
            </a:r>
          </a:p>
        </p:txBody>
      </p:sp>
      <p:sp>
        <p:nvSpPr>
          <p:cNvPr id="219140" name="Content Placeholder 2">
            <a:extLst>
              <a:ext uri="{FF2B5EF4-FFF2-40B4-BE49-F238E27FC236}">
                <a16:creationId xmlns:a16="http://schemas.microsoft.com/office/drawing/2014/main" id="{663B0006-399E-9943-89A9-3F2FED1ED9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170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“architecture […] based upon </a:t>
            </a:r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principle</a:t>
            </a:r>
            <a:r>
              <a:rPr lang="en-US" altLang="en-US">
                <a:ea typeface="ＭＳ Ｐゴシック" panose="020B0600070205080204" pitchFamily="34" charset="-128"/>
              </a:rPr>
              <a:t>, and not upon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precedent</a:t>
            </a:r>
            <a:r>
              <a:rPr lang="en-US" altLang="en-US">
                <a:ea typeface="ＭＳ Ｐゴシック" panose="020B0600070205080204" pitchFamily="34" charset="-128"/>
              </a:rPr>
              <a:t>” (Frank Lloyd Wright)</a:t>
            </a:r>
          </a:p>
        </p:txBody>
      </p:sp>
      <p:sp>
        <p:nvSpPr>
          <p:cNvPr id="219141" name="Slide Number Placeholder 3">
            <a:extLst>
              <a:ext uri="{FF2B5EF4-FFF2-40B4-BE49-F238E27FC236}">
                <a16:creationId xmlns:a16="http://schemas.microsoft.com/office/drawing/2014/main" id="{87C79854-3AB7-7348-8968-5FD967AACF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EBACE328-32BE-5D4D-A73A-64A4C6B22DAF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135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19142" name="TextBox 7">
            <a:extLst>
              <a:ext uri="{FF2B5EF4-FFF2-40B4-BE49-F238E27FC236}">
                <a16:creationId xmlns:a16="http://schemas.microsoft.com/office/drawing/2014/main" id="{F1FCB735-1590-D549-B722-B70266CF2C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825" y="6535738"/>
            <a:ext cx="2187575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http://www.fallingwater.org/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1" name="Title 1">
            <a:extLst>
              <a:ext uri="{FF2B5EF4-FFF2-40B4-BE49-F238E27FC236}">
                <a16:creationId xmlns:a16="http://schemas.microsoft.com/office/drawing/2014/main" id="{3307A2C0-DF68-AF49-923F-780317ED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 Principled Design</a:t>
            </a:r>
          </a:p>
        </p:txBody>
      </p:sp>
      <p:sp>
        <p:nvSpPr>
          <p:cNvPr id="220162" name="Slide Number Placeholder 3">
            <a:extLst>
              <a:ext uri="{FF2B5EF4-FFF2-40B4-BE49-F238E27FC236}">
                <a16:creationId xmlns:a16="http://schemas.microsoft.com/office/drawing/2014/main" id="{ED879F51-E8C5-DF4A-927B-5ECDAD11688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8FB48196-780B-644F-967E-A43FC8ECF6EA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136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D5D2458-1CDA-5E4D-8B3D-7007B4F34BC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1066800"/>
            <a:ext cx="8610600" cy="294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25B074-B80C-C947-A9D5-61F40C51EB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267200"/>
            <a:ext cx="9144000" cy="204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5" name="Title 1">
            <a:extLst>
              <a:ext uri="{FF2B5EF4-FFF2-40B4-BE49-F238E27FC236}">
                <a16:creationId xmlns:a16="http://schemas.microsoft.com/office/drawing/2014/main" id="{7BE1C7D2-D137-624E-9688-ACE15DEAF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Another View</a:t>
            </a:r>
          </a:p>
        </p:txBody>
      </p:sp>
      <p:sp>
        <p:nvSpPr>
          <p:cNvPr id="221186" name="Slide Number Placeholder 3">
            <a:extLst>
              <a:ext uri="{FF2B5EF4-FFF2-40B4-BE49-F238E27FC236}">
                <a16:creationId xmlns:a16="http://schemas.microsoft.com/office/drawing/2014/main" id="{9CF22760-CBB6-8743-A242-38029A09CD0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98E6E9-1D78-0640-A0E1-B5216FDB9F3C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137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21187" name="Picture 1" descr="attachment-image-4c8ecbf0-d0a6-4829-ac2a-06cd447a66bc.jpg">
            <a:extLst>
              <a:ext uri="{FF2B5EF4-FFF2-40B4-BE49-F238E27FC236}">
                <a16:creationId xmlns:a16="http://schemas.microsoft.com/office/drawing/2014/main" id="{605DF780-FB7B-5648-9352-FF3B7C60C9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914400"/>
            <a:ext cx="8153400" cy="543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1188" name="TextBox 2">
            <a:extLst>
              <a:ext uri="{FF2B5EF4-FFF2-40B4-BE49-F238E27FC236}">
                <a16:creationId xmlns:a16="http://schemas.microsoft.com/office/drawing/2014/main" id="{E495E69B-C8DA-034C-93F3-6CC4E65741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113" y="6540500"/>
            <a:ext cx="31496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00">
                <a:latin typeface="Arial" panose="020B0604020202020204" pitchFamily="34" charset="0"/>
              </a:rPr>
              <a:t>Source: https://roadtrippers.com/stories/falling-water</a:t>
            </a:r>
          </a:p>
        </p:txBody>
      </p:sp>
    </p:spTree>
  </p:cSld>
  <p:clrMapOvr>
    <a:masterClrMapping/>
  </p:clrMapOvr>
  <p:transition/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09" name="Title 1">
            <a:extLst>
              <a:ext uri="{FF2B5EF4-FFF2-40B4-BE49-F238E27FC236}">
                <a16:creationId xmlns:a16="http://schemas.microsoft.com/office/drawing/2014/main" id="{CFEA9376-F8D8-7540-83FA-10172C9AE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Yet Another View</a:t>
            </a:r>
          </a:p>
        </p:txBody>
      </p:sp>
      <p:sp>
        <p:nvSpPr>
          <p:cNvPr id="222210" name="Slide Number Placeholder 3">
            <a:extLst>
              <a:ext uri="{FF2B5EF4-FFF2-40B4-BE49-F238E27FC236}">
                <a16:creationId xmlns:a16="http://schemas.microsoft.com/office/drawing/2014/main" id="{96496BB1-27C6-6846-B165-BCDB51C47C0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52B12A1B-CADB-D447-B4B4-E6FE8CDDAAAA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138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22211" name="Picture 5" descr="1200px-Fallingwater,_also_known_as_the_Edgar_J._Kaufmann,_Sr.,_residence,_Pennsylvania,_by_Carol_M._Highsmith.jpg">
            <a:extLst>
              <a:ext uri="{FF2B5EF4-FFF2-40B4-BE49-F238E27FC236}">
                <a16:creationId xmlns:a16="http://schemas.microsoft.com/office/drawing/2014/main" id="{255DC16A-A343-5541-B721-C89386B0FC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63" y="928688"/>
            <a:ext cx="8382000" cy="550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2212" name="TextBox 6">
            <a:extLst>
              <a:ext uri="{FF2B5EF4-FFF2-40B4-BE49-F238E27FC236}">
                <a16:creationId xmlns:a16="http://schemas.microsoft.com/office/drawing/2014/main" id="{D7635D70-42AA-DA48-A1A9-676F40240F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6553200"/>
            <a:ext cx="811371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800">
                <a:latin typeface="Arial" panose="020B0604020202020204" pitchFamily="34" charset="0"/>
              </a:rPr>
              <a:t>Source: By Carol M. Highsmith - http://www.loc.gov/pictures/collection/highsm/item/2010630255/, Public Domain, https://commons.wikimedia.org/w/index.php?curid=29385254</a:t>
            </a:r>
          </a:p>
        </p:txBody>
      </p:sp>
    </p:spTree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3" name="Title 1">
            <a:extLst>
              <a:ext uri="{FF2B5EF4-FFF2-40B4-BE49-F238E27FC236}">
                <a16:creationId xmlns:a16="http://schemas.microsoft.com/office/drawing/2014/main" id="{9EF31454-AE1B-DD40-AE4D-64A97445DB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23234" name="Slide Number Placeholder 3">
            <a:extLst>
              <a:ext uri="{FF2B5EF4-FFF2-40B4-BE49-F238E27FC236}">
                <a16:creationId xmlns:a16="http://schemas.microsoft.com/office/drawing/2014/main" id="{17CC9279-5EBD-2A4C-AF1D-3651236E8FA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1C1BDE80-67AF-ED43-A7EF-919094E72514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139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23235" name="Picture 4">
            <a:extLst>
              <a:ext uri="{FF2B5EF4-FFF2-40B4-BE49-F238E27FC236}">
                <a16:creationId xmlns:a16="http://schemas.microsoft.com/office/drawing/2014/main" id="{DE5221A8-8CEC-5442-9DBF-35879D5CFE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45529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7" name="Title 1">
            <a:extLst>
              <a:ext uri="{FF2B5EF4-FFF2-40B4-BE49-F238E27FC236}">
                <a16:creationId xmlns:a16="http://schemas.microsoft.com/office/drawing/2014/main" id="{A563595E-2511-5745-980F-66D69D26CE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Major High-Level Goals of This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DF1B1C-C4E1-A44B-B266-CDCF564EC0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763000" cy="51943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Understand the principles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Understand the precedents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Based on such understanding:</a:t>
            </a:r>
          </a:p>
          <a:p>
            <a:pPr lvl="1"/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Enable you to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evaluate tradeoffs of different designs and ideas</a:t>
            </a:r>
          </a:p>
          <a:p>
            <a:pPr lvl="1"/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Enable you to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develop principled designs </a:t>
            </a:r>
          </a:p>
          <a:p>
            <a:pPr lvl="1"/>
            <a:r>
              <a:rPr lang="en-US" altLang="en-US">
                <a:solidFill>
                  <a:srgbClr val="FF0000"/>
                </a:solidFill>
                <a:ea typeface="ＭＳ Ｐゴシック" panose="020B0600070205080204" pitchFamily="34" charset="-128"/>
              </a:rPr>
              <a:t>Enable you to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develop novel, out-of-the-box designs</a:t>
            </a:r>
          </a:p>
          <a:p>
            <a:pPr lvl="1"/>
            <a:endParaRPr lang="en-US" altLang="en-US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The focus is on:</a:t>
            </a:r>
          </a:p>
          <a:p>
            <a:pPr lvl="1"/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Principles, precedents, and how to use them for new designs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In Computer Architecture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24259" name="Slide Number Placeholder 3">
            <a:extLst>
              <a:ext uri="{FF2B5EF4-FFF2-40B4-BE49-F238E27FC236}">
                <a16:creationId xmlns:a16="http://schemas.microsoft.com/office/drawing/2014/main" id="{A5AE082B-8F1C-F542-8519-3033651DA8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DB1762F8-6278-3642-B90C-0A55048B1124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140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81" name="Picture 4">
            <a:extLst>
              <a:ext uri="{FF2B5EF4-FFF2-40B4-BE49-F238E27FC236}">
                <a16:creationId xmlns:a16="http://schemas.microsoft.com/office/drawing/2014/main" id="{65603153-143E-284D-90D8-50DB36948F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9163" y="1412875"/>
            <a:ext cx="7931150" cy="3455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282" name="Title 1">
            <a:extLst>
              <a:ext uri="{FF2B5EF4-FFF2-40B4-BE49-F238E27FC236}">
                <a16:creationId xmlns:a16="http://schemas.microsoft.com/office/drawing/2014/main" id="{47417CE2-7CC4-464F-8FC4-70551F2C7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Role of the (Computer) Architect</a:t>
            </a:r>
          </a:p>
        </p:txBody>
      </p:sp>
      <p:sp>
        <p:nvSpPr>
          <p:cNvPr id="225283" name="TextBox 1">
            <a:extLst>
              <a:ext uri="{FF2B5EF4-FFF2-40B4-BE49-F238E27FC236}">
                <a16:creationId xmlns:a16="http://schemas.microsoft.com/office/drawing/2014/main" id="{6B9DE458-4875-DF4D-A14C-09724609C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4200" y="6021388"/>
            <a:ext cx="3175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from Yale Patt’s lecture notes</a:t>
            </a:r>
          </a:p>
        </p:txBody>
      </p:sp>
      <p:pic>
        <p:nvPicPr>
          <p:cNvPr id="225284" name="Picture 3">
            <a:extLst>
              <a:ext uri="{FF2B5EF4-FFF2-40B4-BE49-F238E27FC236}">
                <a16:creationId xmlns:a16="http://schemas.microsoft.com/office/drawing/2014/main" id="{D4AA48EA-437A-1C45-B0CD-28EAB2835F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5" y="4800600"/>
            <a:ext cx="2119313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5" name="Title 1">
            <a:extLst>
              <a:ext uri="{FF2B5EF4-FFF2-40B4-BE49-F238E27FC236}">
                <a16:creationId xmlns:a16="http://schemas.microsoft.com/office/drawing/2014/main" id="{D3D4D6D6-D99C-F445-B9AF-4C3371BE5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Role of The (Computer) Architect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125DF-0B2E-1548-A8E4-8E64AEB990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Look backward (to the past)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Understand tradeoffs and designs, upsides/downsides, past workloads. Analyze and evaluate the past. 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Look forward (to the future)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Be the dreamer and create new designs. Listen to dreamers.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Push the state of the art. Evaluate new design choices.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Look up (towards problems in the computing stack)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Understand important problems and their nature. 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Develop architectures and ideas to solve important problems.</a:t>
            </a: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Look down (towards device/circuit technology)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Understand the capabilities of the underlying technology.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Predict and adapt to the future of technology (you are designing for N years ahead). Enable the future technology.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26307" name="Slide Number Placeholder 3">
            <a:extLst>
              <a:ext uri="{FF2B5EF4-FFF2-40B4-BE49-F238E27FC236}">
                <a16:creationId xmlns:a16="http://schemas.microsoft.com/office/drawing/2014/main" id="{BF6427D3-AFA8-D741-872A-48110D3EFD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3CB8CBC7-26BB-7F43-8ECD-63C668DC43CA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142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29" name="Title 1">
            <a:extLst>
              <a:ext uri="{FF2B5EF4-FFF2-40B4-BE49-F238E27FC236}">
                <a16:creationId xmlns:a16="http://schemas.microsoft.com/office/drawing/2014/main" id="{86FE4798-76F4-D349-A947-5CC03CF44A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Takeaways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DB7A89-6FFA-4C4E-8D32-230764824D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1700"/>
            <a:ext cx="8610600" cy="5194300"/>
          </a:xfrm>
        </p:spPr>
        <p:txBody>
          <a:bodyPr/>
          <a:lstStyle/>
          <a:p>
            <a:r>
              <a:rPr lang="en-US" altLang="en-US" dirty="0">
                <a:ea typeface="ＭＳ Ｐゴシック" panose="020B0600070205080204" pitchFamily="34" charset="-128"/>
              </a:rPr>
              <a:t>Being an architect is not easy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You need to consider </a:t>
            </a:r>
            <a:r>
              <a:rPr lang="en-US" altLang="en-US" b="1" dirty="0">
                <a:ea typeface="ＭＳ Ｐゴシック" panose="020B0600070205080204" pitchFamily="34" charset="-128"/>
              </a:rPr>
              <a:t>many</a:t>
            </a:r>
            <a:r>
              <a:rPr lang="en-US" altLang="en-US" dirty="0">
                <a:ea typeface="ＭＳ Ｐゴシック" panose="020B0600070205080204" pitchFamily="34" charset="-128"/>
              </a:rPr>
              <a:t> things in designing a new system + have good intuition/insight into ideas/tradeoffs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But, it is fun and can be very rewarding</a:t>
            </a:r>
          </a:p>
          <a:p>
            <a:r>
              <a:rPr lang="en-US" altLang="en-US" dirty="0">
                <a:ea typeface="ＭＳ Ｐゴシック" panose="020B0600070205080204" pitchFamily="34" charset="-128"/>
              </a:rPr>
              <a:t>And, enables a great future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E.g., many scientific and everyday-life innovations would not have been possible without architectural innovation that enabled very high performance systems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E.g., your mobile phones</a:t>
            </a: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E.g., self-driving vehicles</a:t>
            </a:r>
          </a:p>
          <a:p>
            <a:pPr lvl="1"/>
            <a:endParaRPr lang="en-US" altLang="en-US" sz="20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This course will enable you to become a good computer architect</a:t>
            </a:r>
          </a:p>
        </p:txBody>
      </p:sp>
      <p:sp>
        <p:nvSpPr>
          <p:cNvPr id="227331" name="Slide Number Placeholder 3">
            <a:extLst>
              <a:ext uri="{FF2B5EF4-FFF2-40B4-BE49-F238E27FC236}">
                <a16:creationId xmlns:a16="http://schemas.microsoft.com/office/drawing/2014/main" id="{FCC81664-1A5A-F54B-8E9A-3B6595AFEE2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AB3FEF53-E404-A24E-92F4-9EB6D84F9D30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143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3" name="Title 1">
            <a:extLst>
              <a:ext uri="{FF2B5EF4-FFF2-40B4-BE49-F238E27FC236}">
                <a16:creationId xmlns:a16="http://schemas.microsoft.com/office/drawing/2014/main" id="{B0AA93F2-C59D-8047-876E-DDE3E43F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So, I Hope You Are Here for This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E0EF8F-1B3A-8648-B46A-E7D5945EB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752600"/>
            <a:ext cx="4495800" cy="3581400"/>
          </a:xfrm>
        </p:spPr>
        <p:txBody>
          <a:bodyPr/>
          <a:lstStyle/>
          <a:p>
            <a:pPr marL="0" indent="0">
              <a:buFont typeface="Wingdings" charset="0"/>
              <a:buNone/>
              <a:defRPr/>
            </a:pPr>
            <a:endParaRPr lang="en-US" dirty="0"/>
          </a:p>
          <a:p>
            <a:pPr>
              <a:buFont typeface="Wingdings" charset="0"/>
              <a:buChar char="n"/>
              <a:defRPr/>
            </a:pPr>
            <a:r>
              <a:rPr lang="en-US" dirty="0"/>
              <a:t>How does an assembly program end up executing as digital logic?</a:t>
            </a:r>
          </a:p>
          <a:p>
            <a:pPr>
              <a:buFont typeface="Wingdings" charset="0"/>
              <a:buChar char="n"/>
              <a:defRPr/>
            </a:pPr>
            <a:r>
              <a:rPr lang="en-US" dirty="0">
                <a:solidFill>
                  <a:srgbClr val="FF0000"/>
                </a:solidFill>
              </a:rPr>
              <a:t>What happens in-between?</a:t>
            </a:r>
          </a:p>
          <a:p>
            <a:pPr>
              <a:buFont typeface="Wingdings" charset="0"/>
              <a:buChar char="n"/>
              <a:defRPr/>
            </a:pPr>
            <a:r>
              <a:rPr lang="en-US" dirty="0"/>
              <a:t>How is a computer designed using logic gates and wires to satisfy specific goals?</a:t>
            </a:r>
          </a:p>
        </p:txBody>
      </p:sp>
      <p:sp>
        <p:nvSpPr>
          <p:cNvPr id="228355" name="Slide Number Placeholder 3">
            <a:extLst>
              <a:ext uri="{FF2B5EF4-FFF2-40B4-BE49-F238E27FC236}">
                <a16:creationId xmlns:a16="http://schemas.microsoft.com/office/drawing/2014/main" id="{D4513A74-6515-5F42-B85A-0523581DDDF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48E7FE5F-8F0A-CE47-B7B2-A4CC4017503C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144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AutoShape 4">
            <a:extLst>
              <a:ext uri="{FF2B5EF4-FFF2-40B4-BE49-F238E27FC236}">
                <a16:creationId xmlns:a16="http://schemas.microsoft.com/office/drawing/2014/main" id="{66855B4E-9CAB-CB4B-A25D-31AC653E9A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1219200"/>
            <a:ext cx="3733800" cy="609600"/>
          </a:xfrm>
          <a:prstGeom prst="downArrow">
            <a:avLst>
              <a:gd name="adj1" fmla="val 67435"/>
              <a:gd name="adj2" fmla="val 5625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wrap="none" anchor="ctr"/>
          <a:lstStyle/>
          <a:p>
            <a:pPr algn="ctr">
              <a:defRPr/>
            </a:pPr>
            <a:r>
              <a:rPr lang="en-US" sz="2400" dirty="0">
                <a:solidFill>
                  <a:srgbClr val="0000FF"/>
                </a:solidFill>
                <a:latin typeface="Comic Sans MS" charset="0"/>
                <a:ea typeface="ＭＳ Ｐゴシック" charset="0"/>
              </a:rPr>
              <a:t>Comp. Systems</a:t>
            </a:r>
          </a:p>
        </p:txBody>
      </p:sp>
      <p:sp>
        <p:nvSpPr>
          <p:cNvPr id="12" name="AutoShape 5">
            <a:extLst>
              <a:ext uri="{FF2B5EF4-FFF2-40B4-BE49-F238E27FC236}">
                <a16:creationId xmlns:a16="http://schemas.microsoft.com/office/drawing/2014/main" id="{9FCB5E0F-F98C-4F42-AACB-D42CD0FD58A7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1600200" y="5638800"/>
            <a:ext cx="3733800" cy="609600"/>
          </a:xfrm>
          <a:prstGeom prst="downArrow">
            <a:avLst>
              <a:gd name="adj1" fmla="val 67435"/>
              <a:gd name="adj2" fmla="val 5625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rot="10800000" wrap="none" anchor="ctr"/>
          <a:lstStyle/>
          <a:p>
            <a:pPr algn="ctr">
              <a:defRPr/>
            </a:pPr>
            <a:endParaRPr lang="en-US" sz="2400" i="1">
              <a:solidFill>
                <a:srgbClr val="000000"/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3" name="Text Box 6">
            <a:extLst>
              <a:ext uri="{FF2B5EF4-FFF2-40B4-BE49-F238E27FC236}">
                <a16:creationId xmlns:a16="http://schemas.microsoft.com/office/drawing/2014/main" id="{C230831F-AE94-EE41-B74F-FA04A21CAC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188" y="5721350"/>
            <a:ext cx="21748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rgbClr val="0000FF"/>
                </a:solidFill>
                <a:latin typeface="Comic Sans MS" panose="030F0902030302020204" pitchFamily="66" charset="0"/>
              </a:rPr>
              <a:t>Digital Design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0A28CF-3A49-954A-B52E-18A459E01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066800"/>
            <a:ext cx="32766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“C” as a model of computation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1DF729-8B0C-AA47-AB15-3E32DF031C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3438" y="5754688"/>
            <a:ext cx="239236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Digital logic as a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model of computation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015EDB3-10C5-FD4B-8479-D4F39A7B8A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1458913"/>
            <a:ext cx="29162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Programmer’s view of how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 computer system works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0BB608-D986-E048-8AF4-E9D4012A61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18200" y="5068888"/>
            <a:ext cx="2967038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HW designer’s view of how 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 computer system works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7ACA7AD-A9BB-684A-B5F8-70FADC80C6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3100" y="2741613"/>
            <a:ext cx="349726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Architect/microarchitect’s view: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How to design a computer that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meets system design goals.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Choices critically affect both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the SW programmer and 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the HW designer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C52E3AC6-9E2A-F74F-B0BE-42546366052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061200" y="2503488"/>
            <a:ext cx="838200" cy="3048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1" name="Title 1">
            <a:extLst>
              <a:ext uri="{FF2B5EF4-FFF2-40B4-BE49-F238E27FC236}">
                <a16:creationId xmlns:a16="http://schemas.microsoft.com/office/drawing/2014/main" id="{AEF36608-4415-F64B-AC28-39D1F4E7FB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Levels of Transformation</a:t>
            </a:r>
          </a:p>
        </p:txBody>
      </p:sp>
      <p:sp>
        <p:nvSpPr>
          <p:cNvPr id="230402" name="Slide Number Placeholder 3">
            <a:extLst>
              <a:ext uri="{FF2B5EF4-FFF2-40B4-BE49-F238E27FC236}">
                <a16:creationId xmlns:a16="http://schemas.microsoft.com/office/drawing/2014/main" id="{6C9B7439-C0CE-5F4A-8292-9F28716CFE2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6777038" y="6400800"/>
            <a:ext cx="21336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BAA119C2-9153-1348-90F4-2797B796F354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145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24582" name="Text Box 17">
            <a:extLst>
              <a:ext uri="{FF2B5EF4-FFF2-40B4-BE49-F238E27FC236}">
                <a16:creationId xmlns:a16="http://schemas.microsoft.com/office/drawing/2014/main" id="{0E2E5EAF-0445-5143-9BA9-C52CA793C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7775" y="4287838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Microarchitecture</a:t>
            </a:r>
          </a:p>
        </p:txBody>
      </p:sp>
      <p:sp>
        <p:nvSpPr>
          <p:cNvPr id="24583" name="Text Box 18">
            <a:extLst>
              <a:ext uri="{FF2B5EF4-FFF2-40B4-BE49-F238E27FC236}">
                <a16:creationId xmlns:a16="http://schemas.microsoft.com/office/drawing/2014/main" id="{B843AA6E-9B07-5349-A92C-4FC89150680E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7775" y="3916363"/>
            <a:ext cx="2041525" cy="366712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ISA (Architecture)</a:t>
            </a:r>
          </a:p>
        </p:txBody>
      </p:sp>
      <p:sp>
        <p:nvSpPr>
          <p:cNvPr id="24584" name="Text Box 19">
            <a:extLst>
              <a:ext uri="{FF2B5EF4-FFF2-40B4-BE49-F238E27FC236}">
                <a16:creationId xmlns:a16="http://schemas.microsoft.com/office/drawing/2014/main" id="{8C3ACE80-8D59-E24F-AD10-729B629FCC41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4600" y="2871788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Program/Language</a:t>
            </a:r>
          </a:p>
        </p:txBody>
      </p:sp>
      <p:sp>
        <p:nvSpPr>
          <p:cNvPr id="24585" name="Text Box 20">
            <a:extLst>
              <a:ext uri="{FF2B5EF4-FFF2-40B4-BE49-F238E27FC236}">
                <a16:creationId xmlns:a16="http://schemas.microsoft.com/office/drawing/2014/main" id="{53FDE135-41AA-314C-98C6-6CFD1AC6DB2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4600" y="2500313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Algorithm</a:t>
            </a:r>
          </a:p>
        </p:txBody>
      </p:sp>
      <p:sp>
        <p:nvSpPr>
          <p:cNvPr id="24586" name="Text Box 21">
            <a:extLst>
              <a:ext uri="{FF2B5EF4-FFF2-40B4-BE49-F238E27FC236}">
                <a16:creationId xmlns:a16="http://schemas.microsoft.com/office/drawing/2014/main" id="{4D9A50A2-CEC1-BF42-B86A-0E1ABD1BCEE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4600" y="213360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Problem</a:t>
            </a:r>
          </a:p>
        </p:txBody>
      </p:sp>
      <p:sp>
        <p:nvSpPr>
          <p:cNvPr id="18" name="Text Box 22">
            <a:extLst>
              <a:ext uri="{FF2B5EF4-FFF2-40B4-BE49-F238E27FC236}">
                <a16:creationId xmlns:a16="http://schemas.microsoft.com/office/drawing/2014/main" id="{6EAD7DDE-90DC-4F4D-A4A3-FC53EF366A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7775" y="4660900"/>
            <a:ext cx="2039938" cy="37306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eaLnBrk="1" hangingPunct="1">
              <a:defRPr/>
            </a:pPr>
            <a:r>
              <a:rPr lang="en-US" sz="1750" dirty="0">
                <a:solidFill>
                  <a:srgbClr val="000000"/>
                </a:solidFill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eaLnBrk="1" hangingPunct="1">
              <a:defRPr/>
            </a:pPr>
            <a:endParaRPr lang="en-US" sz="1750" dirty="0">
              <a:solidFill>
                <a:srgbClr val="000000"/>
              </a:solidFill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24588" name="Text Box 23">
            <a:extLst>
              <a:ext uri="{FF2B5EF4-FFF2-40B4-BE49-F238E27FC236}">
                <a16:creationId xmlns:a16="http://schemas.microsoft.com/office/drawing/2014/main" id="{B645360C-8F2B-3641-B50F-B04B730F704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7775" y="5032375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Devices</a:t>
            </a:r>
          </a:p>
        </p:txBody>
      </p:sp>
      <p:sp>
        <p:nvSpPr>
          <p:cNvPr id="24589" name="Text Box 24">
            <a:extLst>
              <a:ext uri="{FF2B5EF4-FFF2-40B4-BE49-F238E27FC236}">
                <a16:creationId xmlns:a16="http://schemas.microsoft.com/office/drawing/2014/main" id="{1C69D0F1-7D3F-EC47-BD6F-E7444F50DBFD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7775" y="3246438"/>
            <a:ext cx="2041525" cy="669925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Runtime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(VM, OS, MM)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36B8B20-2F6D-214C-9DB0-7C02E1E3C7A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91000" y="3276600"/>
            <a:ext cx="1219200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 Box 23">
            <a:extLst>
              <a:ext uri="{FF2B5EF4-FFF2-40B4-BE49-F238E27FC236}">
                <a16:creationId xmlns:a16="http://schemas.microsoft.com/office/drawing/2014/main" id="{B2D965D9-55D1-8042-948A-E6AAF2B87657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89363" y="5387975"/>
            <a:ext cx="2043112" cy="366713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Electrons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23537CF-054D-6D4A-ADE2-EB629E7B6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990600"/>
            <a:ext cx="69437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“The purpose of computing is [to gain] insight” (</a:t>
            </a:r>
            <a:r>
              <a:rPr lang="en-US" altLang="en-US" sz="1800" i="1">
                <a:latin typeface="Arial" panose="020B0604020202020204" pitchFamily="34" charset="0"/>
              </a:rPr>
              <a:t>Richard Hamming</a:t>
            </a:r>
            <a:r>
              <a:rPr lang="en-US" altLang="en-US" sz="1800">
                <a:latin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We gain and generate insight by solving problems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i="1">
                <a:latin typeface="Arial" panose="020B0604020202020204" pitchFamily="34" charset="0"/>
              </a:rPr>
              <a:t>How do we ensure problems are solved by electrons?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24DF5C-A677-7A4B-A149-163E8BBA30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7875" y="914400"/>
            <a:ext cx="1879600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C9D831-B3F4-AD48-A2B6-6F0170775914}"/>
              </a:ext>
            </a:extLst>
          </p:cNvPr>
          <p:cNvSpPr txBox="1"/>
          <p:nvPr/>
        </p:nvSpPr>
        <p:spPr>
          <a:xfrm>
            <a:off x="152400" y="2057400"/>
            <a:ext cx="3657600" cy="39703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dirty="0">
                <a:solidFill>
                  <a:srgbClr val="0000FF"/>
                </a:solidFill>
                <a:latin typeface="Arial" charset="0"/>
                <a:ea typeface="ＭＳ Ｐゴシック" charset="0"/>
                <a:cs typeface="ＭＳ Ｐゴシック" charset="0"/>
              </a:rPr>
              <a:t>Algorithm</a:t>
            </a:r>
          </a:p>
          <a:p>
            <a:pPr eaLnBrk="1" hangingPunct="1">
              <a:defRPr/>
            </a:pPr>
            <a:endParaRPr lang="en-US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Step-by-step procedure that is 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guaranteed to terminate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where 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each step is precisely stated </a:t>
            </a: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and </a:t>
            </a: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can be carried out by a computer</a:t>
            </a:r>
          </a:p>
          <a:p>
            <a:pPr eaLnBrk="1" hangingPunct="1">
              <a:defRPr/>
            </a:pPr>
            <a:endParaRPr lang="en-US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marL="285750" indent="-285750" eaLnBrk="1" hangingPunct="1">
              <a:buFontTx/>
              <a:buChar char="-"/>
              <a:defRPr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Finiteness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Definiteness</a:t>
            </a:r>
          </a:p>
          <a:p>
            <a:pPr marL="285750" indent="-285750" eaLnBrk="1" hangingPunct="1">
              <a:buFontTx/>
              <a:buChar char="-"/>
              <a:defRPr/>
            </a:pPr>
            <a:r>
              <a:rPr lang="en-US" b="1" dirty="0">
                <a:latin typeface="Arial" charset="0"/>
                <a:ea typeface="ＭＳ Ｐゴシック" charset="0"/>
                <a:cs typeface="ＭＳ Ｐゴシック" charset="0"/>
              </a:rPr>
              <a:t>Effective computability</a:t>
            </a:r>
          </a:p>
          <a:p>
            <a:pPr marL="285750" indent="-285750" eaLnBrk="1" hangingPunct="1">
              <a:buFontTx/>
              <a:buChar char="-"/>
              <a:defRPr/>
            </a:pPr>
            <a:endParaRPr lang="en-US" b="1" dirty="0">
              <a:latin typeface="Arial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Many algorithms for the same</a:t>
            </a:r>
          </a:p>
          <a:p>
            <a:pPr eaLnBrk="1" hangingPunct="1">
              <a:defRPr/>
            </a:pPr>
            <a:r>
              <a:rPr lang="en-US" dirty="0">
                <a:latin typeface="Arial" charset="0"/>
                <a:ea typeface="ＭＳ Ｐゴシック" charset="0"/>
                <a:cs typeface="ＭＳ Ｐゴシック" charset="0"/>
              </a:rPr>
              <a:t>problem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ED2E487-AEDB-9A4B-AC5E-36733B3B5D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357563"/>
            <a:ext cx="3124200" cy="258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Arial" panose="020B0604020202020204" pitchFamily="34" charset="0"/>
              </a:rPr>
              <a:t>ISA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Arial" panose="020B0604020202020204" pitchFamily="34" charset="0"/>
              </a:rPr>
              <a:t>(Instruction Set Architecture)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Interface/contract between SW and HW.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What the programmer assumes hardware will satisfy.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DD2D944-B8EE-004F-A1AA-822E3A2E72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5867400"/>
            <a:ext cx="35052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Arial" panose="020B0604020202020204" pitchFamily="34" charset="0"/>
              </a:rPr>
              <a:t>Microarchitecture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An implementation of the ISA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3307625-0308-6E44-A08A-99F98F97B0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5867400"/>
            <a:ext cx="44196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FF"/>
                </a:solidFill>
                <a:latin typeface="Arial" panose="020B0604020202020204" pitchFamily="34" charset="0"/>
              </a:rPr>
              <a:t>Digital logic circuits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latin typeface="Arial" panose="020B0604020202020204" pitchFamily="34" charset="0"/>
              </a:rPr>
              <a:t>Building blocks of micro-arch (e.g., gates)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</p:cTn>
                        </p:par>
                      </p:childTnLst>
                    </p:cTn>
                  </p:par>
                  <p:par>
                    <p:cTn id="5" fill="hold" nodeType="clickPar">
                      <p:stCondLst>
                        <p:cond delay="indefinite"/>
                      </p:stCondLst>
                      <p:childTnLst>
                        <p:par>
                          <p:cTn id="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 nodeType="clickPar">
                      <p:stCondLst>
                        <p:cond delay="indefinite"/>
                      </p:stCondLst>
                      <p:childTnLst>
                        <p:par>
                          <p:cTn id="6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2" grpId="0" animBg="1"/>
      <p:bldP spid="24583" grpId="0" animBg="1"/>
      <p:bldP spid="24584" grpId="0" animBg="1"/>
      <p:bldP spid="24585" grpId="0" animBg="1"/>
      <p:bldP spid="24586" grpId="0" animBg="1"/>
      <p:bldP spid="18" grpId="0" animBg="1"/>
      <p:bldP spid="24588" grpId="0" animBg="1"/>
      <p:bldP spid="24589" grpId="0" animBg="1"/>
      <p:bldP spid="25" grpId="0" animBg="1"/>
      <p:bldP spid="20" grpId="0" animBg="1"/>
      <p:bldP spid="4" grpId="0"/>
      <p:bldP spid="4" grpId="1"/>
      <p:bldP spid="17" grpId="0"/>
      <p:bldP spid="17" grpId="1"/>
      <p:bldP spid="19" grpId="0"/>
      <p:bldP spid="19" grpId="1"/>
      <p:bldP spid="21" grpId="0"/>
      <p:bldP spid="21" grpId="1"/>
    </p:bld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49" name="Title 1">
            <a:extLst>
              <a:ext uri="{FF2B5EF4-FFF2-40B4-BE49-F238E27FC236}">
                <a16:creationId xmlns:a16="http://schemas.microsoft.com/office/drawing/2014/main" id="{E362D7F0-3110-FC4E-AA39-9478ECDF4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Aside: A Famous Work By Hamming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367484-CB53-044B-8F6A-2C3682106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Hamming,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Error Detecting and Error Correcting Codes</a:t>
            </a:r>
            <a:r>
              <a:rPr lang="en-US" altLang="ja-JP">
                <a:ea typeface="ＭＳ Ｐゴシック" panose="020B0600070205080204" pitchFamily="34" charset="-128"/>
              </a:rPr>
              <a:t>,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Bell System Technical Journal 1950.</a:t>
            </a:r>
          </a:p>
          <a:p>
            <a:endParaRPr lang="en-US" altLang="en-US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Introduced the concept of 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Hamming distance </a:t>
            </a:r>
          </a:p>
          <a:p>
            <a:pPr lvl="1"/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number of locations in which the corresponding symbols of two equal-length strings is different</a:t>
            </a:r>
          </a:p>
          <a:p>
            <a:r>
              <a:rPr lang="en-US" altLang="en-US">
                <a:ea typeface="ＭＳ Ｐゴシック" panose="020B0600070205080204" pitchFamily="34" charset="-128"/>
              </a:rPr>
              <a:t>Developed a theory of codes used for error detection and correction</a:t>
            </a:r>
          </a:p>
          <a:p>
            <a:pPr>
              <a:buFont typeface="Wingdings" pitchFamily="2" charset="2"/>
              <a:buNone/>
            </a:pPr>
            <a:endParaRPr lang="en-US" altLang="en-US">
              <a:solidFill>
                <a:srgbClr val="0000FF"/>
              </a:solidFill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Also see:</a:t>
            </a:r>
          </a:p>
          <a:p>
            <a:pPr lvl="1"/>
            <a:r>
              <a:rPr lang="en-US" altLang="en-US">
                <a:ea typeface="ＭＳ Ｐゴシック" panose="020B0600070205080204" pitchFamily="34" charset="-128"/>
              </a:rPr>
              <a:t>Hamming, “</a:t>
            </a:r>
            <a:r>
              <a:rPr lang="en-US" altLang="ja-JP">
                <a:solidFill>
                  <a:srgbClr val="0000FF"/>
                </a:solidFill>
                <a:ea typeface="ＭＳ Ｐゴシック" panose="020B0600070205080204" pitchFamily="34" charset="-128"/>
              </a:rPr>
              <a:t>You and Your Research</a:t>
            </a:r>
            <a:r>
              <a:rPr lang="en-US" altLang="ja-JP">
                <a:ea typeface="ＭＳ Ｐゴシック" panose="020B0600070205080204" pitchFamily="34" charset="-128"/>
              </a:rPr>
              <a:t>,</a:t>
            </a:r>
            <a:r>
              <a:rPr lang="en-US" altLang="en-US">
                <a:ea typeface="ＭＳ Ｐゴシック" panose="020B0600070205080204" pitchFamily="34" charset="-128"/>
              </a:rPr>
              <a:t>”</a:t>
            </a:r>
            <a:r>
              <a:rPr lang="en-US" altLang="ja-JP">
                <a:ea typeface="ＭＳ Ｐゴシック" panose="020B0600070205080204" pitchFamily="34" charset="-128"/>
              </a:rPr>
              <a:t> Talk at Bell Labs, 1986.</a:t>
            </a:r>
          </a:p>
          <a:p>
            <a:pPr lvl="1"/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  <a:hlinkClick r:id="rId2"/>
              </a:rPr>
              <a:t>http://www.cs.virginia.edu/~robins/YouAndYourResearch.html</a:t>
            </a:r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 </a:t>
            </a:r>
          </a:p>
        </p:txBody>
      </p:sp>
      <p:sp>
        <p:nvSpPr>
          <p:cNvPr id="232451" name="Slide Number Placeholder 3">
            <a:extLst>
              <a:ext uri="{FF2B5EF4-FFF2-40B4-BE49-F238E27FC236}">
                <a16:creationId xmlns:a16="http://schemas.microsoft.com/office/drawing/2014/main" id="{870B03DB-D6FB-224D-9681-2945F3B8E02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957B3F0-F0F4-4543-9237-13B969C5175E}" type="slidenum">
              <a:rPr kumimoji="0" lang="en-US" altLang="en-US" sz="16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 panose="02020404030301010803" pitchFamily="18" charset="0"/>
                <a:ea typeface="ＭＳ Ｐゴシック" panose="020B0600070205080204" pitchFamily="34" charset="-128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146</a:t>
            </a:fld>
            <a:endParaRPr kumimoji="0" lang="en-US" altLang="en-US" sz="16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 panose="02020404030301010803" pitchFamily="18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351868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2" name="Content Placeholder 2">
            <a:extLst>
              <a:ext uri="{FF2B5EF4-FFF2-40B4-BE49-F238E27FC236}">
                <a16:creationId xmlns:a16="http://schemas.microsoft.com/office/drawing/2014/main" id="{9062A390-95FA-004B-AD14-CDB23295C4E8}"/>
              </a:ext>
            </a:extLst>
          </p:cNvPr>
          <p:cNvSpPr txBox="1">
            <a:spLocks/>
          </p:cNvSpPr>
          <p:nvPr/>
        </p:nvSpPr>
        <p:spPr bwMode="auto">
          <a:xfrm>
            <a:off x="228600" y="996950"/>
            <a:ext cx="8610600" cy="603250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r>
              <a:rPr lang="en-US" dirty="0">
                <a:latin typeface="Tahoma" charset="0"/>
              </a:rPr>
              <a:t>A user-centric view: computer designed for users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  <a:p>
            <a:pPr marL="0" indent="0">
              <a:spcBef>
                <a:spcPct val="20000"/>
              </a:spcBef>
              <a:buClr>
                <a:schemeClr val="accent1"/>
              </a:buClr>
              <a:buSzPct val="65000"/>
              <a:defRPr/>
            </a:pPr>
            <a:endParaRPr lang="en-US" dirty="0">
              <a:latin typeface="Tahoma" charset="0"/>
            </a:endParaRP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r>
              <a:rPr lang="en-US" dirty="0">
                <a:latin typeface="Tahoma" charset="0"/>
              </a:rPr>
              <a:t>The entire stack should be optimized for user</a:t>
            </a:r>
          </a:p>
          <a:p>
            <a:pPr>
              <a:spcBef>
                <a:spcPct val="20000"/>
              </a:spcBef>
              <a:buClr>
                <a:schemeClr val="accent1"/>
              </a:buClr>
              <a:buSzPct val="65000"/>
              <a:buFont typeface="Wingdings" charset="0"/>
              <a:buChar char="n"/>
              <a:defRPr/>
            </a:pPr>
            <a:endParaRPr lang="en-US" dirty="0">
              <a:latin typeface="Tahoma" charset="0"/>
            </a:endParaRPr>
          </a:p>
        </p:txBody>
      </p:sp>
      <p:sp>
        <p:nvSpPr>
          <p:cNvPr id="233474" name="Title 1">
            <a:extLst>
              <a:ext uri="{FF2B5EF4-FFF2-40B4-BE49-F238E27FC236}">
                <a16:creationId xmlns:a16="http://schemas.microsoft.com/office/drawing/2014/main" id="{28D7181F-6E9E-A74B-B4CA-4A7E37FCD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Levels of Transformation, Revisited</a:t>
            </a:r>
          </a:p>
        </p:txBody>
      </p:sp>
      <p:sp>
        <p:nvSpPr>
          <p:cNvPr id="233475" name="Slide Number Placeholder 3">
            <a:extLst>
              <a:ext uri="{FF2B5EF4-FFF2-40B4-BE49-F238E27FC236}">
                <a16:creationId xmlns:a16="http://schemas.microsoft.com/office/drawing/2014/main" id="{34E5A1A5-545A-8843-8FB3-88C2BB01871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C5BCB3C-0D34-B04C-9C76-42C938074EF7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147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sp>
        <p:nvSpPr>
          <p:cNvPr id="43011" name="Text Box 17">
            <a:extLst>
              <a:ext uri="{FF2B5EF4-FFF2-40B4-BE49-F238E27FC236}">
                <a16:creationId xmlns:a16="http://schemas.microsoft.com/office/drawing/2014/main" id="{F0BD8404-6FAE-534B-9C2D-70D364422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1575" y="4221163"/>
            <a:ext cx="2041525" cy="3667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Microarchitecture</a:t>
            </a:r>
          </a:p>
        </p:txBody>
      </p:sp>
      <p:sp>
        <p:nvSpPr>
          <p:cNvPr id="43012" name="Text Box 18">
            <a:extLst>
              <a:ext uri="{FF2B5EF4-FFF2-40B4-BE49-F238E27FC236}">
                <a16:creationId xmlns:a16="http://schemas.microsoft.com/office/drawing/2014/main" id="{BA0C483D-A139-1947-822D-FA8B1FE758DB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3848100"/>
            <a:ext cx="2041525" cy="3683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ISA</a:t>
            </a:r>
          </a:p>
        </p:txBody>
      </p:sp>
      <p:sp>
        <p:nvSpPr>
          <p:cNvPr id="43013" name="Text Box 19">
            <a:extLst>
              <a:ext uri="{FF2B5EF4-FFF2-40B4-BE49-F238E27FC236}">
                <a16:creationId xmlns:a16="http://schemas.microsoft.com/office/drawing/2014/main" id="{4F47F577-7DF5-3A49-B043-1A47F3F45A83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2263775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Program/Language</a:t>
            </a:r>
          </a:p>
        </p:txBody>
      </p:sp>
      <p:sp>
        <p:nvSpPr>
          <p:cNvPr id="43014" name="Text Box 20">
            <a:extLst>
              <a:ext uri="{FF2B5EF4-FFF2-40B4-BE49-F238E27FC236}">
                <a16:creationId xmlns:a16="http://schemas.microsoft.com/office/drawing/2014/main" id="{19F65BEA-46C7-8B4E-B1ED-13CA3D594038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1892300"/>
            <a:ext cx="2043113" cy="366713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Algorithm</a:t>
            </a:r>
          </a:p>
        </p:txBody>
      </p:sp>
      <p:sp>
        <p:nvSpPr>
          <p:cNvPr id="43015" name="Text Box 21">
            <a:extLst>
              <a:ext uri="{FF2B5EF4-FFF2-40B4-BE49-F238E27FC236}">
                <a16:creationId xmlns:a16="http://schemas.microsoft.com/office/drawing/2014/main" id="{3034F950-3059-FC4F-AA12-B4FC2C9346C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2971800" y="1524000"/>
            <a:ext cx="2043113" cy="368300"/>
          </a:xfrm>
          <a:prstGeom prst="rect">
            <a:avLst/>
          </a:prstGeom>
          <a:solidFill>
            <a:srgbClr val="00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Problem</a:t>
            </a:r>
          </a:p>
        </p:txBody>
      </p:sp>
      <p:sp>
        <p:nvSpPr>
          <p:cNvPr id="43016" name="Text Box 24">
            <a:extLst>
              <a:ext uri="{FF2B5EF4-FFF2-40B4-BE49-F238E27FC236}">
                <a16:creationId xmlns:a16="http://schemas.microsoft.com/office/drawing/2014/main" id="{0C2C57CB-A514-C047-AB68-DE2DD9724E0F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3178175"/>
            <a:ext cx="2041525" cy="669925"/>
          </a:xfrm>
          <a:prstGeom prst="rect">
            <a:avLst/>
          </a:prstGeom>
          <a:solidFill>
            <a:srgbClr val="35F6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Runtime System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(VM, OS, MM)</a:t>
            </a:r>
          </a:p>
        </p:txBody>
      </p:sp>
      <p:sp>
        <p:nvSpPr>
          <p:cNvPr id="43017" name="Text Box 25">
            <a:extLst>
              <a:ext uri="{FF2B5EF4-FFF2-40B4-BE49-F238E27FC236}">
                <a16:creationId xmlns:a16="http://schemas.microsoft.com/office/drawing/2014/main" id="{CCEF2A13-959F-D84E-A52C-C255E45E2E7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553200" y="2252663"/>
            <a:ext cx="727075" cy="338137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User</a:t>
            </a:r>
          </a:p>
        </p:txBody>
      </p:sp>
      <p:sp>
        <p:nvSpPr>
          <p:cNvPr id="43018" name="Line 26">
            <a:extLst>
              <a:ext uri="{FF2B5EF4-FFF2-40B4-BE49-F238E27FC236}">
                <a16:creationId xmlns:a16="http://schemas.microsoft.com/office/drawing/2014/main" id="{1408CF8C-561D-2C40-9351-1184225F8451}"/>
              </a:ext>
            </a:extLst>
          </p:cNvPr>
          <p:cNvSpPr>
            <a:spLocks noChangeShapeType="1"/>
          </p:cNvSpPr>
          <p:nvPr/>
        </p:nvSpPr>
        <p:spPr bwMode="auto">
          <a:xfrm>
            <a:off x="3940175" y="2632075"/>
            <a:ext cx="361950" cy="561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19" name="Line 27">
            <a:extLst>
              <a:ext uri="{FF2B5EF4-FFF2-40B4-BE49-F238E27FC236}">
                <a16:creationId xmlns:a16="http://schemas.microsoft.com/office/drawing/2014/main" id="{AE453EF1-C283-0F4A-BD0C-E2A2BB0C0C7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7613" y="2430463"/>
            <a:ext cx="1525587" cy="79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3020" name="Line 28">
            <a:extLst>
              <a:ext uri="{FF2B5EF4-FFF2-40B4-BE49-F238E27FC236}">
                <a16:creationId xmlns:a16="http://schemas.microsoft.com/office/drawing/2014/main" id="{C79C823A-5F45-5C44-8DF1-7E24DE17D8A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68913" y="2590800"/>
            <a:ext cx="1284287" cy="603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43021" name="Straight Arrow Connector 25">
            <a:extLst>
              <a:ext uri="{FF2B5EF4-FFF2-40B4-BE49-F238E27FC236}">
                <a16:creationId xmlns:a16="http://schemas.microsoft.com/office/drawing/2014/main" id="{91CFA7C9-4775-324A-831E-9761E70DE922}"/>
              </a:ext>
            </a:extLst>
          </p:cNvPr>
          <p:cNvCxnSpPr>
            <a:cxnSpLocks noChangeShapeType="1"/>
          </p:cNvCxnSpPr>
          <p:nvPr/>
        </p:nvCxnSpPr>
        <p:spPr bwMode="auto">
          <a:xfrm flipH="1" flipV="1">
            <a:off x="5013325" y="1708150"/>
            <a:ext cx="1539875" cy="5778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0" name="Text Box 22">
            <a:extLst>
              <a:ext uri="{FF2B5EF4-FFF2-40B4-BE49-F238E27FC236}">
                <a16:creationId xmlns:a16="http://schemas.microsoft.com/office/drawing/2014/main" id="{52C427E1-D3D4-6440-84BD-7789FD38737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4586288"/>
            <a:ext cx="2039938" cy="37306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pPr eaLnBrk="1" hangingPunct="1">
              <a:defRPr/>
            </a:pPr>
            <a:r>
              <a:rPr lang="en-US" sz="1750" dirty="0">
                <a:solidFill>
                  <a:srgbClr val="000000"/>
                </a:solidFill>
                <a:latin typeface="Tahoma" pitchFamily="34" charset="0"/>
                <a:ea typeface="+mn-ea"/>
                <a:cs typeface="Arial" charset="0"/>
              </a:rPr>
              <a:t>Logic</a:t>
            </a:r>
          </a:p>
          <a:p>
            <a:pPr eaLnBrk="1" hangingPunct="1">
              <a:defRPr/>
            </a:pPr>
            <a:endParaRPr lang="en-US" sz="1750" dirty="0">
              <a:solidFill>
                <a:srgbClr val="000000"/>
              </a:solidFill>
              <a:latin typeface="Tahoma" pitchFamily="34" charset="0"/>
              <a:ea typeface="+mn-ea"/>
              <a:cs typeface="Arial" charset="0"/>
            </a:endParaRPr>
          </a:p>
        </p:txBody>
      </p:sp>
      <p:sp>
        <p:nvSpPr>
          <p:cNvPr id="43024" name="Text Box 23">
            <a:extLst>
              <a:ext uri="{FF2B5EF4-FFF2-40B4-BE49-F238E27FC236}">
                <a16:creationId xmlns:a16="http://schemas.microsoft.com/office/drawing/2014/main" id="{A388B4A4-2A13-DC49-9D0E-03A16AD8F2C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1575" y="4957763"/>
            <a:ext cx="2041525" cy="368300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Devices</a:t>
            </a:r>
          </a:p>
        </p:txBody>
      </p:sp>
      <p:sp>
        <p:nvSpPr>
          <p:cNvPr id="43025" name="Text Box 23">
            <a:extLst>
              <a:ext uri="{FF2B5EF4-FFF2-40B4-BE49-F238E27FC236}">
                <a16:creationId xmlns:a16="http://schemas.microsoft.com/office/drawing/2014/main" id="{6D08EB1A-9BF0-EC4A-95C5-463D6F4DA820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3713163" y="5313363"/>
            <a:ext cx="2043112" cy="366712"/>
          </a:xfrm>
          <a:prstGeom prst="rect">
            <a:avLst/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000000"/>
                </a:solidFill>
              </a:rPr>
              <a:t>Electrons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79E8D9F9-ECA4-6B47-9702-A3066AAD9BE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130675" y="3244850"/>
            <a:ext cx="1187450" cy="22860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1" name="Line 28">
            <a:extLst>
              <a:ext uri="{FF2B5EF4-FFF2-40B4-BE49-F238E27FC236}">
                <a16:creationId xmlns:a16="http://schemas.microsoft.com/office/drawing/2014/main" id="{B8640EF8-2AE8-C24D-91B3-965CCE2864A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590800"/>
            <a:ext cx="1208088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28">
            <a:extLst>
              <a:ext uri="{FF2B5EF4-FFF2-40B4-BE49-F238E27FC236}">
                <a16:creationId xmlns:a16="http://schemas.microsoft.com/office/drawing/2014/main" id="{F05BA5D5-77CA-BA4D-B2E4-A947E3FC619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791200" y="2590800"/>
            <a:ext cx="12192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27">
            <a:extLst>
              <a:ext uri="{FF2B5EF4-FFF2-40B4-BE49-F238E27FC236}">
                <a16:creationId xmlns:a16="http://schemas.microsoft.com/office/drawing/2014/main" id="{7A568E9C-A0CA-D748-8AF1-177B456A5B1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029200" y="2133600"/>
            <a:ext cx="15240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animBg="1"/>
      <p:bldP spid="43012" grpId="0" animBg="1"/>
      <p:bldP spid="43013" grpId="0" animBg="1"/>
      <p:bldP spid="43014" grpId="0" animBg="1"/>
      <p:bldP spid="43015" grpId="0" animBg="1"/>
      <p:bldP spid="43016" grpId="0" animBg="1"/>
      <p:bldP spid="43017" grpId="0" animBg="1"/>
      <p:bldP spid="20" grpId="0" animBg="1"/>
      <p:bldP spid="43024" grpId="0" animBg="1"/>
      <p:bldP spid="43025" grpId="0" animBg="1"/>
      <p:bldP spid="25" grpId="0" animBg="1"/>
    </p:bld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1" name="Title 1">
            <a:extLst>
              <a:ext uri="{FF2B5EF4-FFF2-40B4-BE49-F238E27FC236}">
                <a16:creationId xmlns:a16="http://schemas.microsoft.com/office/drawing/2014/main" id="{15AAFB9D-3A9A-8B40-B09E-F896C6778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The Power of Abstraction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58E0CF-72D2-FF41-BB04-DA78FFAD8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96950"/>
            <a:ext cx="8610600" cy="5194300"/>
          </a:xfrm>
        </p:spPr>
        <p:txBody>
          <a:bodyPr/>
          <a:lstStyle/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Levels of transformation create abstractions</a:t>
            </a:r>
          </a:p>
          <a:p>
            <a:pPr lvl="1"/>
            <a:r>
              <a:rPr lang="en-US" altLang="en-US" sz="2100">
                <a:ea typeface="ＭＳ Ｐゴシック" panose="020B0600070205080204" pitchFamily="34" charset="-128"/>
              </a:rPr>
              <a:t>Abstraction: A higher level only needs to know about the interface to the lower level, not how the lower level is implemented</a:t>
            </a:r>
          </a:p>
          <a:p>
            <a:pPr lvl="1"/>
            <a:r>
              <a:rPr lang="en-US" altLang="en-US" sz="2100">
                <a:ea typeface="ＭＳ Ｐゴシック" panose="020B0600070205080204" pitchFamily="34" charset="-128"/>
              </a:rPr>
              <a:t>E.g., high-level language programmer does not really need to know what the ISA is and how a computer executes instructions</a:t>
            </a:r>
          </a:p>
          <a:p>
            <a:pPr lvl="1"/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>
                <a:solidFill>
                  <a:srgbClr val="0000FF"/>
                </a:solidFill>
                <a:ea typeface="ＭＳ Ｐゴシック" panose="020B0600070205080204" pitchFamily="34" charset="-128"/>
              </a:rPr>
              <a:t>Abstraction improves productivity</a:t>
            </a:r>
          </a:p>
          <a:p>
            <a:pPr lvl="1"/>
            <a:r>
              <a:rPr lang="en-US" altLang="en-US" sz="2100">
                <a:ea typeface="ＭＳ Ｐゴシック" panose="020B0600070205080204" pitchFamily="34" charset="-128"/>
              </a:rPr>
              <a:t>No need to worry about decisions made in underlying levels</a:t>
            </a:r>
          </a:p>
          <a:p>
            <a:pPr lvl="1"/>
            <a:r>
              <a:rPr lang="en-US" altLang="en-US" sz="2100">
                <a:ea typeface="ＭＳ Ｐゴシック" panose="020B0600070205080204" pitchFamily="34" charset="-128"/>
              </a:rPr>
              <a:t>E.g., programming in Java vs. C vs. assembly vs. binary vs. by specifying control signals of each transistor every cycle</a:t>
            </a:r>
          </a:p>
          <a:p>
            <a:pPr lvl="1"/>
            <a:endParaRPr lang="en-US" altLang="en-US" sz="16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Then, why would you want to know what goes on underneath or above?</a:t>
            </a:r>
          </a:p>
          <a:p>
            <a:pPr lvl="1"/>
            <a:endParaRPr lang="en-US" altLang="en-US">
              <a:ea typeface="ＭＳ Ｐゴシック" panose="020B0600070205080204" pitchFamily="34" charset="-128"/>
            </a:endParaRPr>
          </a:p>
          <a:p>
            <a:endParaRPr lang="en-US" altLang="en-US">
              <a:ea typeface="ＭＳ Ｐゴシック" panose="020B0600070205080204" pitchFamily="34" charset="-128"/>
            </a:endParaRPr>
          </a:p>
        </p:txBody>
      </p:sp>
      <p:sp>
        <p:nvSpPr>
          <p:cNvPr id="235523" name="Slide Number Placeholder 3">
            <a:extLst>
              <a:ext uri="{FF2B5EF4-FFF2-40B4-BE49-F238E27FC236}">
                <a16:creationId xmlns:a16="http://schemas.microsoft.com/office/drawing/2014/main" id="{E3249B65-3E0C-6649-8256-CCB70D9145B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CBEEA647-2ADB-3A4C-8A70-399B78879555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148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5" name="Title 1">
            <a:extLst>
              <a:ext uri="{FF2B5EF4-FFF2-40B4-BE49-F238E27FC236}">
                <a16:creationId xmlns:a16="http://schemas.microsoft.com/office/drawing/2014/main" id="{E64F7C5A-A7B0-CD4A-8CCD-B72A4D787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Crossing the Abstraction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6D8852-4231-6945-9C6C-9BC9C08E0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1700"/>
            <a:ext cx="8915400" cy="5194300"/>
          </a:xfrm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As long as everything goes well, not knowing what happens     underneath (or above) is not a problem.</a:t>
            </a:r>
          </a:p>
          <a:p>
            <a:endParaRPr lang="en-US" altLang="en-US" sz="6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What if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The program you wrote is running slow?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The program you wrote does not run correctly?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The program you wrote consumes too much energy?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Your system just shut down and you have no idea why?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Someone just compromised your system and you have no idea how?</a:t>
            </a:r>
          </a:p>
          <a:p>
            <a:endParaRPr lang="en-US" altLang="en-US" sz="6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What if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The hardware you designed is too hard to program?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The hardware you designed is too slow because it does not provide the right primitives to the software?</a:t>
            </a:r>
          </a:p>
          <a:p>
            <a:pPr lvl="1"/>
            <a:endParaRPr lang="en-US" altLang="en-US" sz="600">
              <a:ea typeface="ＭＳ Ｐゴシック" panose="020B0600070205080204" pitchFamily="34" charset="-128"/>
            </a:endParaRPr>
          </a:p>
          <a:p>
            <a:r>
              <a:rPr lang="en-US" altLang="en-US">
                <a:ea typeface="ＭＳ Ｐゴシック" panose="020B0600070205080204" pitchFamily="34" charset="-128"/>
              </a:rPr>
              <a:t>What if</a:t>
            </a:r>
          </a:p>
          <a:p>
            <a:pPr lvl="1"/>
            <a:r>
              <a:rPr lang="en-US" altLang="en-US" sz="1900">
                <a:ea typeface="ＭＳ Ｐゴシック" panose="020B0600070205080204" pitchFamily="34" charset="-128"/>
              </a:rPr>
              <a:t>You want to design a much more efficient and higher performance system?</a:t>
            </a:r>
          </a:p>
          <a:p>
            <a:pPr lvl="1"/>
            <a:endParaRPr lang="en-US" altLang="en-US" sz="1200">
              <a:ea typeface="ＭＳ Ｐゴシック" panose="020B0600070205080204" pitchFamily="34" charset="-128"/>
            </a:endParaRPr>
          </a:p>
        </p:txBody>
      </p:sp>
      <p:sp>
        <p:nvSpPr>
          <p:cNvPr id="236547" name="Slide Number Placeholder 3">
            <a:extLst>
              <a:ext uri="{FF2B5EF4-FFF2-40B4-BE49-F238E27FC236}">
                <a16:creationId xmlns:a16="http://schemas.microsoft.com/office/drawing/2014/main" id="{C6BEAF79-7C09-5849-8897-08BC42189D4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047F36BD-7C2D-C44A-BE15-A4631148D8E3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149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69" name="Title 1">
            <a:extLst>
              <a:ext uri="{FF2B5EF4-FFF2-40B4-BE49-F238E27FC236}">
                <a16:creationId xmlns:a16="http://schemas.microsoft.com/office/drawing/2014/main" id="{ECB57815-4F69-E141-B589-61CB35C3E2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Crossing the Abstraction Layers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691136-C523-E149-B7D2-9D018D2B8E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1700"/>
            <a:ext cx="8610600" cy="5194300"/>
          </a:xfrm>
        </p:spPr>
        <p:txBody>
          <a:bodyPr/>
          <a:lstStyle/>
          <a:p>
            <a:pPr lvl="1"/>
            <a:endParaRPr lang="en-US" altLang="en-US" sz="1200" dirty="0">
              <a:ea typeface="ＭＳ Ｐゴシック" panose="020B0600070205080204" pitchFamily="34" charset="-128"/>
            </a:endParaRPr>
          </a:p>
          <a:p>
            <a:r>
              <a:rPr lang="en-US" altLang="en-US" dirty="0">
                <a:ea typeface="ＭＳ Ｐゴシック" panose="020B0600070205080204" pitchFamily="34" charset="-128"/>
              </a:rPr>
              <a:t>Two key goals of this course are </a:t>
            </a:r>
          </a:p>
          <a:p>
            <a:endParaRPr lang="en-US" altLang="en-US" dirty="0"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to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understand how a processor works underneath the software layer </a:t>
            </a:r>
            <a:r>
              <a:rPr lang="en-US" altLang="en-US" dirty="0">
                <a:ea typeface="ＭＳ Ｐゴシック" panose="020B0600070205080204" pitchFamily="34" charset="-128"/>
              </a:rPr>
              <a:t>and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how decisions made in hardware affect the software/programmer</a:t>
            </a:r>
          </a:p>
          <a:p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lvl="1"/>
            <a:r>
              <a:rPr lang="en-US" altLang="en-US" dirty="0">
                <a:ea typeface="ＭＳ Ｐゴシック" panose="020B0600070205080204" pitchFamily="34" charset="-128"/>
              </a:rPr>
              <a:t>to enable you to be comfortable in </a:t>
            </a:r>
            <a:r>
              <a:rPr lang="en-US" altLang="en-US" dirty="0">
                <a:solidFill>
                  <a:srgbClr val="0000FF"/>
                </a:solidFill>
                <a:ea typeface="ＭＳ Ｐゴシック" panose="020B0600070205080204" pitchFamily="34" charset="-128"/>
              </a:rPr>
              <a:t>making design and optimization decisions that </a:t>
            </a:r>
            <a:r>
              <a:rPr lang="en-US" altLang="en-US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cross the boundaries of different layers and system components</a:t>
            </a:r>
          </a:p>
          <a:p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endParaRPr lang="en-US" altLang="en-US" dirty="0">
              <a:solidFill>
                <a:srgbClr val="FF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7571" name="Slide Number Placeholder 3">
            <a:extLst>
              <a:ext uri="{FF2B5EF4-FFF2-40B4-BE49-F238E27FC236}">
                <a16:creationId xmlns:a16="http://schemas.microsoft.com/office/drawing/2014/main" id="{92A9C279-3411-8A4F-8601-F8443DB84D6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2E4483D4-B0FE-174D-A39C-4D1A4C3C35B8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150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3" name="Title 1">
            <a:extLst>
              <a:ext uri="{FF2B5EF4-FFF2-40B4-BE49-F238E27FC236}">
                <a16:creationId xmlns:a16="http://schemas.microsoft.com/office/drawing/2014/main" id="{4B4E3CCF-34B7-E24E-9B82-909FFEABA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An Example: Multi-Core Systems</a:t>
            </a:r>
          </a:p>
        </p:txBody>
      </p:sp>
      <p:sp>
        <p:nvSpPr>
          <p:cNvPr id="238594" name="Slide Number Placeholder 3">
            <a:extLst>
              <a:ext uri="{FF2B5EF4-FFF2-40B4-BE49-F238E27FC236}">
                <a16:creationId xmlns:a16="http://schemas.microsoft.com/office/drawing/2014/main" id="{F778E7CE-5524-F24D-A5FE-AE056C0C282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614B9F3F-72EB-5748-90F8-03F651266329}" type="slidenum">
              <a:rPr lang="en-US" altLang="en-US" sz="1600" smtClean="0">
                <a:solidFill>
                  <a:srgbClr val="000000"/>
                </a:solidFill>
                <a:latin typeface="Garamond" panose="02020404030301010803" pitchFamily="18" charset="0"/>
              </a:rPr>
              <a:pPr>
                <a:spcBef>
                  <a:spcPct val="0"/>
                </a:spcBef>
                <a:buClrTx/>
                <a:buSzTx/>
                <a:buFontTx/>
                <a:buNone/>
              </a:pPr>
              <a:t>151</a:t>
            </a:fld>
            <a:endParaRPr lang="en-US" altLang="en-US" sz="1600">
              <a:solidFill>
                <a:srgbClr val="000000"/>
              </a:solidFill>
              <a:latin typeface="Garamond" panose="02020404030301010803" pitchFamily="18" charset="0"/>
            </a:endParaRPr>
          </a:p>
        </p:txBody>
      </p:sp>
      <p:pic>
        <p:nvPicPr>
          <p:cNvPr id="238595" name="Content Placeholder 6" descr="barcelona-die-photo-color.jpg">
            <a:extLst>
              <a:ext uri="{FF2B5EF4-FFF2-40B4-BE49-F238E27FC236}">
                <a16:creationId xmlns:a16="http://schemas.microsoft.com/office/drawing/2014/main" id="{2B586623-100A-9442-9A93-684AA63CB79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8263" y="1108075"/>
            <a:ext cx="4876800" cy="4756150"/>
          </a:xfrm>
        </p:spPr>
      </p:pic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24FB40F-11E1-7344-ACF2-CE67E3C9FB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13225" y="1844676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47C87AA-7404-3445-96BF-4CA584377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0550" y="2262188"/>
            <a:ext cx="1233488" cy="430212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00" b="1">
                <a:solidFill>
                  <a:srgbClr val="FFFFFF"/>
                </a:solidFill>
                <a:latin typeface="Arial" panose="020B0604020202020204" pitchFamily="34" charset="0"/>
              </a:rPr>
              <a:t>CORE 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46C7185-7742-7F42-AD00-3D97BD366ED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80519" y="2235994"/>
            <a:ext cx="1603375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5F9211E-E3D9-C24F-B127-8BCCEF79CC8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920206" y="2275682"/>
            <a:ext cx="1531937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</a:rPr>
              <a:t>L2 CACHE 0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012479E-ED85-0F4F-80EE-6CF0659CE46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-568325" y="3127375"/>
            <a:ext cx="4756150" cy="7175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C407F2A-A99C-B040-92C2-1DCE5BEF6DBA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46063" y="3244850"/>
            <a:ext cx="3113087" cy="461963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rgbClr val="FFFFFF"/>
                </a:solidFill>
                <a:latin typeface="Arial" panose="020B0604020202020204" pitchFamily="34" charset="0"/>
              </a:rPr>
              <a:t>SHARED L3 CACHE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C3AC56CC-88D4-D44F-916A-FE17AA41B00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513138" y="3259137"/>
            <a:ext cx="4756150" cy="454025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C0A2F4D-778A-6542-A843-70A4AF1DA0C4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4415632" y="3247231"/>
            <a:ext cx="2940050" cy="461963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b="1">
                <a:solidFill>
                  <a:srgbClr val="FFFFFF"/>
                </a:solidFill>
                <a:latin typeface="Arial" panose="020B0604020202020204" pitchFamily="34" charset="0"/>
              </a:rPr>
              <a:t>DRAM INTERFACE</a:t>
            </a:r>
          </a:p>
        </p:txBody>
      </p:sp>
      <p:pic>
        <p:nvPicPr>
          <p:cNvPr id="238604" name="Picture 37" descr="samsung-dimm-better.jpg">
            <a:extLst>
              <a:ext uri="{FF2B5EF4-FFF2-40B4-BE49-F238E27FC236}">
                <a16:creationId xmlns:a16="http://schemas.microsoft.com/office/drawing/2014/main" id="{5EE886BF-E966-E343-B6F5-7D3296A27F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0975" y="919163"/>
            <a:ext cx="1312863" cy="519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98DB4C5E-B5B9-F74B-80AA-4839207E4E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04219" y="1835944"/>
            <a:ext cx="1601788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2D01EDA-AE63-FE46-BD85-9BB1338E6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0750" y="2254250"/>
            <a:ext cx="1235075" cy="430213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00" b="1">
                <a:solidFill>
                  <a:srgbClr val="FFFFFF"/>
                </a:solidFill>
                <a:latin typeface="Arial" panose="020B0604020202020204" pitchFamily="34" charset="0"/>
              </a:rPr>
              <a:t>CORE 0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074080CB-578F-2740-AED8-300C8F274B14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014537" y="4022726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03179113-8853-3E4E-901F-40DC3462A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1863" y="4440238"/>
            <a:ext cx="1235075" cy="430212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00" b="1">
                <a:solidFill>
                  <a:srgbClr val="FFFFFF"/>
                </a:solidFill>
                <a:latin typeface="Arial" panose="020B0604020202020204" pitchFamily="34" charset="0"/>
              </a:rPr>
              <a:t>CORE 2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535C73C-E7BC-FB4D-A4B5-2CA23991AD7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202112" y="4017963"/>
            <a:ext cx="1603375" cy="1219200"/>
          </a:xfrm>
          <a:prstGeom prst="roundRect">
            <a:avLst>
              <a:gd name="adj" fmla="val 16667"/>
            </a:avLst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463C76-2D4D-6041-96BC-70246524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9438" y="4435475"/>
            <a:ext cx="1235075" cy="430213"/>
          </a:xfrm>
          <a:prstGeom prst="rect">
            <a:avLst/>
          </a:prstGeom>
          <a:solidFill>
            <a:srgbClr val="C0C0C0">
              <a:alpha val="5411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200" b="1">
                <a:solidFill>
                  <a:srgbClr val="FFFFFF"/>
                </a:solidFill>
                <a:latin typeface="Arial" panose="020B0604020202020204" pitchFamily="34" charset="0"/>
              </a:rPr>
              <a:t>CORE 3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B04C17E-E959-3A4C-B276-3F6916BE26A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64707" y="2235994"/>
            <a:ext cx="1601787" cy="428625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F4AB895F-1173-1B42-A775-41BBFF8D56F0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404394" y="2266156"/>
            <a:ext cx="1530350" cy="369888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</a:rPr>
              <a:t>L2 CACHE 1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C75EE0B-BE2E-E143-BC86-CD9112EFBAD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881313" y="4408488"/>
            <a:ext cx="1601787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E032651C-A4AB-A545-84F9-615F79719489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2921000" y="4438650"/>
            <a:ext cx="1530350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</a:rPr>
              <a:t>L2 CACHE 2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C2BE28D1-FC7E-3844-91AA-AEA0903E4BE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354388" y="4408488"/>
            <a:ext cx="1601787" cy="427037"/>
          </a:xfrm>
          <a:prstGeom prst="rect">
            <a:avLst/>
          </a:prstGeom>
          <a:noFill/>
          <a:ln w="444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19828A7-9DE5-B243-91F2-0116D1F6125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3394075" y="4438650"/>
            <a:ext cx="1530350" cy="368300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 b="1">
                <a:solidFill>
                  <a:srgbClr val="FFFFFF"/>
                </a:solidFill>
                <a:latin typeface="Arial" panose="020B0604020202020204" pitchFamily="34" charset="0"/>
              </a:rPr>
              <a:t>L2 CACHE 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DDE719C-8B0D-AD41-99EF-34C4C9FE561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795837" y="2903538"/>
            <a:ext cx="354013" cy="1258888"/>
          </a:xfrm>
          <a:prstGeom prst="rect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cxnSp>
        <p:nvCxnSpPr>
          <p:cNvPr id="238618" name="Straight Arrow Connector 48">
            <a:extLst>
              <a:ext uri="{FF2B5EF4-FFF2-40B4-BE49-F238E27FC236}">
                <a16:creationId xmlns:a16="http://schemas.microsoft.com/office/drawing/2014/main" id="{DA0FAAE7-477A-1F42-8456-99875A79E2C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215063" y="3355975"/>
            <a:ext cx="420687" cy="1588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0" name="Rectangle 49">
            <a:extLst>
              <a:ext uri="{FF2B5EF4-FFF2-40B4-BE49-F238E27FC236}">
                <a16:creationId xmlns:a16="http://schemas.microsoft.com/office/drawing/2014/main" id="{527E6027-1F56-374F-8D05-F11C5601E78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894263" y="3152775"/>
            <a:ext cx="4756150" cy="6667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221EF87E-4D39-644A-8B77-35D02B4C2DE5}"/>
              </a:ext>
            </a:extLst>
          </p:cNvPr>
          <p:cNvSpPr txBox="1">
            <a:spLocks noChangeArrowheads="1"/>
          </p:cNvSpPr>
          <p:nvPr/>
        </p:nvSpPr>
        <p:spPr bwMode="auto">
          <a:xfrm rot="5400000">
            <a:off x="5968206" y="3302794"/>
            <a:ext cx="2640013" cy="523875"/>
          </a:xfrm>
          <a:prstGeom prst="rect">
            <a:avLst/>
          </a:prstGeom>
          <a:solidFill>
            <a:srgbClr val="C0C0C0">
              <a:alpha val="4901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2800" b="1">
                <a:solidFill>
                  <a:srgbClr val="FFFFFF"/>
                </a:solidFill>
                <a:latin typeface="Arial" panose="020B0604020202020204" pitchFamily="34" charset="0"/>
              </a:rPr>
              <a:t>DRAM BANKS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23F45CB-E33B-C649-86C6-9C36EBBEC75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6284912" y="3028951"/>
            <a:ext cx="320675" cy="654050"/>
          </a:xfrm>
          <a:prstGeom prst="rect">
            <a:avLst/>
          </a:prstGeom>
          <a:noFill/>
          <a:ln w="50800">
            <a:solidFill>
              <a:srgbClr val="00FF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8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238622" name="Text Box 52">
            <a:extLst>
              <a:ext uri="{FF2B5EF4-FFF2-40B4-BE49-F238E27FC236}">
                <a16:creationId xmlns:a16="http://schemas.microsoft.com/office/drawing/2014/main" id="{AD65AA1B-34F8-D54A-93DF-83CED232F4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013" y="1092200"/>
            <a:ext cx="12382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B812F"/>
                </a:solidFill>
                <a:latin typeface="Arial" panose="020B0604020202020204" pitchFamily="34" charset="0"/>
              </a:rPr>
              <a:t>Multi-Core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800">
                <a:solidFill>
                  <a:srgbClr val="3B812F"/>
                </a:solidFill>
                <a:latin typeface="Arial" panose="020B0604020202020204" pitchFamily="34" charset="0"/>
              </a:rPr>
              <a:t>Chip</a:t>
            </a:r>
          </a:p>
        </p:txBody>
      </p:sp>
      <p:sp>
        <p:nvSpPr>
          <p:cNvPr id="238623" name="TextBox 58">
            <a:extLst>
              <a:ext uri="{FF2B5EF4-FFF2-40B4-BE49-F238E27FC236}">
                <a16:creationId xmlns:a16="http://schemas.microsoft.com/office/drawing/2014/main" id="{3C8DFDEF-C15E-5548-9669-C0E3DEA792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463" y="6243638"/>
            <a:ext cx="82327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60000"/>
              <a:buFont typeface="Wingdings" pitchFamily="2" charset="2"/>
              <a:buChar char="q"/>
              <a:defRPr sz="22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q"/>
              <a:defRPr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75000"/>
              <a:buFont typeface="Wingdings" pitchFamily="2" charset="2"/>
              <a:buChar char="§"/>
              <a:defRPr sz="1600">
                <a:solidFill>
                  <a:schemeClr val="tx1"/>
                </a:solidFill>
                <a:latin typeface="Tahoma" panose="020B060403050404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200">
                <a:solidFill>
                  <a:srgbClr val="000000"/>
                </a:solidFill>
                <a:latin typeface="Arial" panose="020B0604020202020204" pitchFamily="34" charset="0"/>
              </a:rPr>
              <a:t>*Die photo credit: AMD Barcelona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642962CE-1076-A442-BE9E-64E0BAD1CBDF}"/>
              </a:ext>
            </a:extLst>
          </p:cNvPr>
          <p:cNvSpPr txBox="1"/>
          <p:nvPr/>
        </p:nvSpPr>
        <p:spPr>
          <a:xfrm>
            <a:off x="4310063" y="3311525"/>
            <a:ext cx="1417637" cy="365125"/>
          </a:xfrm>
          <a:prstGeom prst="rect">
            <a:avLst/>
          </a:prstGeom>
          <a:solidFill>
            <a:srgbClr val="C0C0C0">
              <a:alpha val="51000"/>
            </a:srgbClr>
          </a:solidFill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50" b="1" dirty="0">
                <a:solidFill>
                  <a:srgbClr val="FFFFFF"/>
                </a:solidFill>
                <a:latin typeface="Arial" charset="0"/>
                <a:ea typeface="+mn-ea"/>
                <a:cs typeface="ＭＳ Ｐゴシック" charset="0"/>
              </a:rPr>
              <a:t>DRAM MEMORY CONTROLLER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7" grpId="0" animBg="1"/>
      <p:bldP spid="20" grpId="0" animBg="1"/>
      <p:bldP spid="30" grpId="0" animBg="1"/>
      <p:bldP spid="32" grpId="0" animBg="1"/>
      <p:bldP spid="36" grpId="0" animBg="1"/>
      <p:bldP spid="37" grpId="0" animBg="1"/>
      <p:bldP spid="28" grpId="0" animBg="1"/>
      <p:bldP spid="29" grpId="0" animBg="1"/>
      <p:bldP spid="31" grpId="0" animBg="1"/>
      <p:bldP spid="34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33" grpId="0" animBg="1"/>
      <p:bldP spid="50" grpId="0" animBg="1"/>
      <p:bldP spid="51" grpId="0" animBg="1"/>
      <p:bldP spid="52" grpId="0" animBg="1"/>
      <p:bldP spid="35" grpId="0" animBg="1"/>
    </p:bld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3645024"/>
            <a:ext cx="8208912" cy="614362"/>
          </a:xfrm>
        </p:spPr>
        <p:txBody>
          <a:bodyPr>
            <a:noAutofit/>
          </a:bodyPr>
          <a:lstStyle/>
          <a:p>
            <a:r>
              <a:rPr lang="en-US" sz="2200" dirty="0"/>
              <a:t>Onur Mutlu</a:t>
            </a:r>
          </a:p>
          <a:p>
            <a:r>
              <a:rPr lang="en-US" sz="2200" dirty="0">
                <a:hlinkClick r:id="rId3"/>
              </a:rPr>
              <a:t>omutlu@gmail.com</a:t>
            </a:r>
            <a:r>
              <a:rPr lang="en-US" sz="2200" dirty="0"/>
              <a:t> </a:t>
            </a:r>
          </a:p>
          <a:p>
            <a:r>
              <a:rPr lang="en-US" sz="2200" dirty="0">
                <a:hlinkClick r:id="rId4"/>
              </a:rPr>
              <a:t>https://people.inf.ethz.ch/omutlu</a:t>
            </a:r>
            <a:endParaRPr lang="en-US" sz="2200" dirty="0"/>
          </a:p>
          <a:p>
            <a:r>
              <a:rPr lang="en-US" sz="2200" dirty="0"/>
              <a:t>16 October 2020</a:t>
            </a:r>
          </a:p>
          <a:p>
            <a:r>
              <a:rPr lang="en-US" sz="2200" dirty="0"/>
              <a:t>IYTE Guest Lecture</a:t>
            </a:r>
          </a:p>
          <a:p>
            <a:endParaRPr lang="en-US" sz="2200" dirty="0"/>
          </a:p>
          <a:p>
            <a:pPr algn="l"/>
            <a:endParaRPr lang="en-US" sz="2200" dirty="0"/>
          </a:p>
        </p:txBody>
      </p:sp>
      <p:pic>
        <p:nvPicPr>
          <p:cNvPr id="10" name="Picture 2" descr="ETH Zurich short logo, black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982" t="19970" r="7940" b="18111"/>
          <a:stretch/>
        </p:blipFill>
        <p:spPr bwMode="auto">
          <a:xfrm>
            <a:off x="3261625" y="5805264"/>
            <a:ext cx="2750535" cy="7837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Burgundy_CMU_JPG_Logo.jpg">
            <a:extLst>
              <a:ext uri="{FF2B5EF4-FFF2-40B4-BE49-F238E27FC236}">
                <a16:creationId xmlns:a16="http://schemas.microsoft.com/office/drawing/2014/main" id="{FDEF4BF8-4C42-2C48-ACA7-CAA3C1B63ED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78027" y="5805264"/>
            <a:ext cx="2532185" cy="914400"/>
          </a:xfrm>
          <a:prstGeom prst="rect">
            <a:avLst/>
          </a:prstGeom>
        </p:spPr>
      </p:pic>
      <p:pic>
        <p:nvPicPr>
          <p:cNvPr id="9" name="Picture 8" descr="safari.png">
            <a:extLst>
              <a:ext uri="{FF2B5EF4-FFF2-40B4-BE49-F238E27FC236}">
                <a16:creationId xmlns:a16="http://schemas.microsoft.com/office/drawing/2014/main" id="{979E4862-636A-E34E-B52B-A7AB09A480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16024" y="5949280"/>
            <a:ext cx="1745138" cy="50493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E2123DF9-2E59-B440-A384-F0893E1E1325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82147" y="304800"/>
            <a:ext cx="8428037" cy="1892300"/>
          </a:xfrm>
        </p:spPr>
        <p:txBody>
          <a:bodyPr/>
          <a:lstStyle/>
          <a:p>
            <a:pPr algn="ctr" eaLnBrk="1" hangingPunct="1"/>
            <a:br>
              <a:rPr lang="en-US" altLang="en-US" dirty="0">
                <a:ea typeface="ＭＳ Ｐゴシック" charset="-128"/>
              </a:rPr>
            </a:br>
            <a: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  <a:t>Computer Architecture</a:t>
            </a:r>
            <a:br>
              <a:rPr lang="en-US" altLang="en-US" b="1" dirty="0">
                <a:solidFill>
                  <a:srgbClr val="C00000"/>
                </a:solidFill>
                <a:ea typeface="ＭＳ Ｐゴシック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Why Is It So </a:t>
            </a:r>
            <a:b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</a:br>
            <a:r>
              <a:rPr lang="en-US" altLang="en-US" b="1" dirty="0">
                <a:solidFill>
                  <a:srgbClr val="006633"/>
                </a:solidFill>
                <a:ea typeface="ＭＳ Ｐゴシック" panose="020B0600070205080204" pitchFamily="34" charset="-128"/>
              </a:rPr>
              <a:t>Important and Exciting Today?</a:t>
            </a:r>
            <a:endParaRPr lang="en-US" altLang="en-US" sz="4500" dirty="0">
              <a:ea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30803728"/>
      </p:ext>
    </p:extLst>
  </p:cSld>
  <p:clrMapOvr>
    <a:masterClrMapping/>
  </p:clrMapOvr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Metropolitan_bulle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A8ACA0D9-A384-4858-9FCC-2505F264A948}" vid="{6AE8C0EA-499D-4586-A497-DF22E9D58294}"/>
    </a:ext>
  </a:extLst>
</a:theme>
</file>

<file path=ppt/theme/theme5.xml><?xml version="1.0" encoding="utf-8"?>
<a:theme xmlns:a="http://schemas.openxmlformats.org/drawingml/2006/main" name="83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1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16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98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8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3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5.xml><?xml version="1.0" encoding="utf-8"?>
<a:theme xmlns:a="http://schemas.openxmlformats.org/drawingml/2006/main" name="2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6.xml><?xml version="1.0" encoding="utf-8"?>
<a:theme xmlns:a="http://schemas.openxmlformats.org/drawingml/2006/main" name="9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7.xml><?xml version="1.0" encoding="utf-8"?>
<a:theme xmlns:a="http://schemas.openxmlformats.org/drawingml/2006/main" name="1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9_Edg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>
        <a:spAutoFit/>
      </a:bodyPr>
      <a:lstStyle>
        <a:defPPr algn="just">
          <a:defRPr sz="400" b="1" dirty="0">
            <a:solidFill>
              <a:schemeClr val="bg2"/>
            </a:solidFill>
            <a:latin typeface="europa"/>
          </a:defRPr>
        </a:defPPr>
      </a:lstStyle>
    </a:sp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0.xml><?xml version="1.0" encoding="utf-8"?>
<a:theme xmlns:a="http://schemas.openxmlformats.org/drawingml/2006/main" name="11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1.xml><?xml version="1.0" encoding="utf-8"?>
<a:theme xmlns:a="http://schemas.openxmlformats.org/drawingml/2006/main" name="4_sesha-theme">
  <a:themeElements>
    <a:clrScheme name="Custom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FDC600"/>
      </a:accent1>
      <a:accent2>
        <a:srgbClr val="C00000"/>
      </a:accent2>
      <a:accent3>
        <a:srgbClr val="0061FF"/>
      </a:accent3>
      <a:accent4>
        <a:srgbClr val="3C3C3C"/>
      </a:accent4>
      <a:accent5>
        <a:srgbClr val="00B3B3"/>
      </a:accent5>
      <a:accent6>
        <a:srgbClr val="777777"/>
      </a:accent6>
      <a:hlink>
        <a:srgbClr val="0000FF"/>
      </a:hlink>
      <a:folHlink>
        <a:srgbClr val="80008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32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chemeClr val="tx1">
              <a:lumMod val="75000"/>
              <a:lumOff val="25000"/>
            </a:schemeClr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ctr">
          <a:defRPr sz="2800" b="1"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</a:theme>
</file>

<file path=ppt/theme/theme22.xml><?xml version="1.0" encoding="utf-8"?>
<a:theme xmlns:a="http://schemas.openxmlformats.org/drawingml/2006/main" name="9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3.xml><?xml version="1.0" encoding="utf-8"?>
<a:theme xmlns:a="http://schemas.openxmlformats.org/drawingml/2006/main" name="100_Edge">
  <a:themeElements>
    <a:clrScheme name="1_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1_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1_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4.xml><?xml version="1.0" encoding="utf-8"?>
<a:theme xmlns:a="http://schemas.openxmlformats.org/drawingml/2006/main" name="12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5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6.xml><?xml version="1.0" encoding="utf-8"?>
<a:theme xmlns:a="http://schemas.openxmlformats.org/drawingml/2006/main" name="1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7.xml><?xml version="1.0" encoding="utf-8"?>
<a:theme xmlns:a="http://schemas.openxmlformats.org/drawingml/2006/main" name="60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8.xml><?xml version="1.0" encoding="utf-8"?>
<a:theme xmlns:a="http://schemas.openxmlformats.org/drawingml/2006/main" name="15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9.xml><?xml version="1.0" encoding="utf-8"?>
<a:theme xmlns:a="http://schemas.openxmlformats.org/drawingml/2006/main" name="16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0.xml><?xml version="1.0" encoding="utf-8"?>
<a:theme xmlns:a="http://schemas.openxmlformats.org/drawingml/2006/main" name="67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0C0C0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1.xml><?xml version="1.0" encoding="utf-8"?>
<a:theme xmlns:a="http://schemas.openxmlformats.org/drawingml/2006/main" name="154_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lue Warm">
    <a:dk1>
      <a:sysClr val="windowText" lastClr="000000"/>
    </a:dk1>
    <a:lt1>
      <a:sysClr val="window" lastClr="FFFFFF"/>
    </a:lt1>
    <a:dk2>
      <a:srgbClr val="242852"/>
    </a:dk2>
    <a:lt2>
      <a:srgbClr val="ACCBF9"/>
    </a:lt2>
    <a:accent1>
      <a:srgbClr val="4A66AC"/>
    </a:accent1>
    <a:accent2>
      <a:srgbClr val="629DD1"/>
    </a:accent2>
    <a:accent3>
      <a:srgbClr val="297FD5"/>
    </a:accent3>
    <a:accent4>
      <a:srgbClr val="7F8FA9"/>
    </a:accent4>
    <a:accent5>
      <a:srgbClr val="5AA2AE"/>
    </a:accent5>
    <a:accent6>
      <a:srgbClr val="9D90A0"/>
    </a:accent6>
    <a:hlink>
      <a:srgbClr val="9454C3"/>
    </a:hlink>
    <a:folHlink>
      <a:srgbClr val="3EBBF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11078</TotalTime>
  <Words>8362</Words>
  <Application>Microsoft Macintosh PowerPoint</Application>
  <PresentationFormat>On-screen Show (4:3)</PresentationFormat>
  <Paragraphs>1207</Paragraphs>
  <Slides>152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21</vt:i4>
      </vt:variant>
      <vt:variant>
        <vt:lpstr>Theme</vt:lpstr>
      </vt:variant>
      <vt:variant>
        <vt:i4>31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152</vt:i4>
      </vt:variant>
    </vt:vector>
  </HeadingPairs>
  <TitlesOfParts>
    <vt:vector size="205" baseType="lpstr">
      <vt:lpstr>ＭＳ Ｐゴシック</vt:lpstr>
      <vt:lpstr>Apple Chancery</vt:lpstr>
      <vt:lpstr>Arial</vt:lpstr>
      <vt:lpstr>Arial</vt:lpstr>
      <vt:lpstr>Arial Narrow</vt:lpstr>
      <vt:lpstr>Calibri</vt:lpstr>
      <vt:lpstr>Calibri Light</vt:lpstr>
      <vt:lpstr>Cambria</vt:lpstr>
      <vt:lpstr>Cambria Math</vt:lpstr>
      <vt:lpstr>Chalkduster</vt:lpstr>
      <vt:lpstr>Comic Sans MS</vt:lpstr>
      <vt:lpstr>Corbel</vt:lpstr>
      <vt:lpstr>Courier New</vt:lpstr>
      <vt:lpstr>europa</vt:lpstr>
      <vt:lpstr>Futura Medium</vt:lpstr>
      <vt:lpstr>Garamond</vt:lpstr>
      <vt:lpstr>Gill Sans MT</vt:lpstr>
      <vt:lpstr>medium-content-sans-serif-font</vt:lpstr>
      <vt:lpstr>Proxima Nova</vt:lpstr>
      <vt:lpstr>Tahoma</vt:lpstr>
      <vt:lpstr>Wingdings</vt:lpstr>
      <vt:lpstr>Edge</vt:lpstr>
      <vt:lpstr>2_Edge</vt:lpstr>
      <vt:lpstr>3_Edge</vt:lpstr>
      <vt:lpstr>1_Metropolitan_bullet</vt:lpstr>
      <vt:lpstr>83_Edge</vt:lpstr>
      <vt:lpstr>4_Edge</vt:lpstr>
      <vt:lpstr>10_Edge</vt:lpstr>
      <vt:lpstr>168_Edge</vt:lpstr>
      <vt:lpstr>98_Edge</vt:lpstr>
      <vt:lpstr>5_Edge</vt:lpstr>
      <vt:lpstr>6_Edge</vt:lpstr>
      <vt:lpstr>7_Edge</vt:lpstr>
      <vt:lpstr>8_Edge</vt:lpstr>
      <vt:lpstr>35_Edge</vt:lpstr>
      <vt:lpstr>27_Edge</vt:lpstr>
      <vt:lpstr>95_Edge</vt:lpstr>
      <vt:lpstr>12_Office Theme</vt:lpstr>
      <vt:lpstr>3_Office Theme</vt:lpstr>
      <vt:lpstr>9_Edge</vt:lpstr>
      <vt:lpstr>11_Edge</vt:lpstr>
      <vt:lpstr>4_sesha-theme</vt:lpstr>
      <vt:lpstr>96_Edge</vt:lpstr>
      <vt:lpstr>100_Edge</vt:lpstr>
      <vt:lpstr>12_Edge</vt:lpstr>
      <vt:lpstr>Office Theme</vt:lpstr>
      <vt:lpstr>14_Edge</vt:lpstr>
      <vt:lpstr>60_Edge</vt:lpstr>
      <vt:lpstr>15_Edge</vt:lpstr>
      <vt:lpstr>16_Edge</vt:lpstr>
      <vt:lpstr>67_Edge</vt:lpstr>
      <vt:lpstr>154_Edge</vt:lpstr>
      <vt:lpstr>Visio</vt:lpstr>
      <vt:lpstr> Computer Architecture Why Is It So  Important and Exciting Today?</vt:lpstr>
      <vt:lpstr>Brief Self Introduction</vt:lpstr>
      <vt:lpstr>Current Research Mission</vt:lpstr>
      <vt:lpstr>Four Key Current Directions</vt:lpstr>
      <vt:lpstr>The Transformation Hierarchy</vt:lpstr>
      <vt:lpstr>Axiom</vt:lpstr>
      <vt:lpstr>Current Research Mission &amp; Major Topics</vt:lpstr>
      <vt:lpstr>PowerPoint Presentation</vt:lpstr>
      <vt:lpstr>Principle: Teaching and Research</vt:lpstr>
      <vt:lpstr>Principle: Insight and Ideas</vt:lpstr>
      <vt:lpstr>Research &amp; Teaching: Some Overview Talks</vt:lpstr>
      <vt:lpstr>An Interview on Research and Education</vt:lpstr>
      <vt:lpstr>More Thoughts and Suggestions</vt:lpstr>
      <vt:lpstr>Why Study Computer Architecture?</vt:lpstr>
      <vt:lpstr>Computer Architecture</vt:lpstr>
      <vt:lpstr>Different Platforms, Different Goals</vt:lpstr>
      <vt:lpstr>Different Platforms, Different Goals</vt:lpstr>
      <vt:lpstr>Different Platforms, Different Goals</vt:lpstr>
      <vt:lpstr>Different Platforms, Different Goals</vt:lpstr>
      <vt:lpstr>Different Platforms, Different Goals</vt:lpstr>
      <vt:lpstr>Different Platforms, Different Goals</vt:lpstr>
      <vt:lpstr>Different Platforms, Different Goals</vt:lpstr>
      <vt:lpstr>Different Platforms, Different Goals</vt:lpstr>
      <vt:lpstr>What is Computer Architecture?</vt:lpstr>
      <vt:lpstr>The Transformation Hierarchy</vt:lpstr>
      <vt:lpstr>Why Study Computer Architecture?</vt:lpstr>
      <vt:lpstr>Computer Architecture Today (I)</vt:lpstr>
      <vt:lpstr>Computer Architecture Today (II)</vt:lpstr>
      <vt:lpstr>Computer Architecture Today (III)</vt:lpstr>
      <vt:lpstr>Axiom</vt:lpstr>
      <vt:lpstr>Historical: Opportunities at the Bottom </vt:lpstr>
      <vt:lpstr>Historical: Opportunities at the Bottom (II) </vt:lpstr>
      <vt:lpstr>Historical: Opportunities at the Top </vt:lpstr>
      <vt:lpstr>Axiom, Revisited</vt:lpstr>
      <vt:lpstr>Hence the Expanded View</vt:lpstr>
      <vt:lpstr>Some Cross-Layer Design Examples (Foreshadowing)</vt:lpstr>
      <vt:lpstr>Expressive (Memory) Interfaces</vt:lpstr>
      <vt:lpstr>X-MeM Aids Many Optimizations</vt:lpstr>
      <vt:lpstr>Expressive (Memory) Interfaces for GPUs</vt:lpstr>
      <vt:lpstr>Heterogeneous-Reliability Memory</vt:lpstr>
      <vt:lpstr>EDEN: Data-Aware Efficient DNN Inference</vt:lpstr>
      <vt:lpstr>SMASH: SW/HW Indexing Acceleration</vt:lpstr>
      <vt:lpstr>Rethinking Virtual Memory</vt:lpstr>
      <vt:lpstr>Many Interesting Things  Are Happening Today  in Computer Architecture</vt:lpstr>
      <vt:lpstr>Many Interesting Things  Are Happening Today  in Computer Architecture</vt:lpstr>
      <vt:lpstr>Intel Optane Persistent Memory (2019)</vt:lpstr>
      <vt:lpstr>PCM as Main Memory: Idea in 2009</vt:lpstr>
      <vt:lpstr>PCM as Main Memory: Idea in 2009</vt:lpstr>
      <vt:lpstr>Cerebras’s Wafer Scale Engine (2019)</vt:lpstr>
      <vt:lpstr>UPMEM Processing-in-DRAM Engine (2019)</vt:lpstr>
      <vt:lpstr>More on Processing in Memory (I)</vt:lpstr>
      <vt:lpstr>More on Processing in Memory (II)</vt:lpstr>
      <vt:lpstr>More on Processing in Memory (III)</vt:lpstr>
      <vt:lpstr>More on Processing in Memory (IV)</vt:lpstr>
      <vt:lpstr>PIM Review and Open Problems (I)</vt:lpstr>
      <vt:lpstr>PIM Review and Open Problems (II)</vt:lpstr>
      <vt:lpstr>TESLA Full Self-Driving Computer (2019)</vt:lpstr>
      <vt:lpstr>Google TPU Generation I (~2016)</vt:lpstr>
      <vt:lpstr>Google TPU Generation II (2017)</vt:lpstr>
      <vt:lpstr>An Example Modern Systolic Array: TPU (II)</vt:lpstr>
      <vt:lpstr>An Example Modern Systolic Array: TPU (III)</vt:lpstr>
      <vt:lpstr>Many (Other) AI/ML Chips</vt:lpstr>
      <vt:lpstr>Many (Other) AI/ML Chips</vt:lpstr>
      <vt:lpstr>Many Interesting Things  Are Happening Today  in Computer Architecture</vt:lpstr>
      <vt:lpstr>Many Interesting Things  Are Happening Today  in Computer Architecture</vt:lpstr>
      <vt:lpstr>Security: RowHammer (2014)</vt:lpstr>
      <vt:lpstr>The Story of RowHammer </vt:lpstr>
      <vt:lpstr>Modern DRAM is Prone to Disturbance Errors</vt:lpstr>
      <vt:lpstr>Most DRAM Modules Are Vulnerable</vt:lpstr>
      <vt:lpstr>One Can Take Over an Otherwise-Secure System</vt:lpstr>
      <vt:lpstr>Security: RowHammer (2014)</vt:lpstr>
      <vt:lpstr>RowHammer: Five Years Ago…</vt:lpstr>
      <vt:lpstr>RowHammer: Now and Beyond…</vt:lpstr>
      <vt:lpstr>RowHammer in 2020 (I)</vt:lpstr>
      <vt:lpstr>RowHammer in 2020 (II)</vt:lpstr>
      <vt:lpstr>RowHammer in 2020 (III)</vt:lpstr>
      <vt:lpstr>Security: Meltdown and Spectre (2018)</vt:lpstr>
      <vt:lpstr>Meltdown and Spectre</vt:lpstr>
      <vt:lpstr>More on Meltdown/Spectre Vulnerabilities</vt:lpstr>
      <vt:lpstr>Many Interesting Things  Are Happening Today  in Computer Architecture</vt:lpstr>
      <vt:lpstr>Many Interesting Things  Are Happening Today  in Computer Architecture</vt:lpstr>
      <vt:lpstr>New Genome Sequencing Technologies</vt:lpstr>
      <vt:lpstr>Why Do We Care? An Example</vt:lpstr>
      <vt:lpstr>PowerPoint Presentation</vt:lpstr>
      <vt:lpstr>Future of Genome Sequencing &amp; Analysis</vt:lpstr>
      <vt:lpstr>GateKeeper: FPGA-Based Alignment Filtering</vt:lpstr>
      <vt:lpstr>Shouji: Faster Algorithm-Hardware Co-Design</vt:lpstr>
      <vt:lpstr>In-Memory DNA Sequence Analysis</vt:lpstr>
      <vt:lpstr>GenASM: Fast Approximate String Matching</vt:lpstr>
      <vt:lpstr>More on Genome Analysis: A Survey</vt:lpstr>
      <vt:lpstr>More on Genome Analysis: Another Lecture</vt:lpstr>
      <vt:lpstr>More on Genome Analysis: Another Lecture</vt:lpstr>
      <vt:lpstr>Data Overwhelms Modern Machines </vt:lpstr>
      <vt:lpstr>PowerPoint Presentation</vt:lpstr>
      <vt:lpstr>PowerPoint Presentation</vt:lpstr>
      <vt:lpstr>Many Interesting Things  Are Happening Today  in Computer Architecture</vt:lpstr>
      <vt:lpstr>Many Novel Concepts Investigated Today</vt:lpstr>
      <vt:lpstr>Increasingly Demanding Applications</vt:lpstr>
      <vt:lpstr>Increasingly Diverging/Complex Tradeoffs</vt:lpstr>
      <vt:lpstr>Increasingly Diverging/Complex Tradeoffs</vt:lpstr>
      <vt:lpstr>Increasingly Complex Systems</vt:lpstr>
      <vt:lpstr>Increasingly Complex Systems</vt:lpstr>
      <vt:lpstr>Computer Architecture Today </vt:lpstr>
      <vt:lpstr>Computer Architecture Today (II)</vt:lpstr>
      <vt:lpstr>Computer Architecture Today (II)</vt:lpstr>
      <vt:lpstr>Takeaways</vt:lpstr>
      <vt:lpstr>You Can Watch the  Remaining Part of This Lecture Here: https://www.youtube.com/watch?v=3q8MnVenMMQ </vt:lpstr>
      <vt:lpstr> Computer Architecture Why Is It So  Important and Exciting Today?</vt:lpstr>
      <vt:lpstr>Let’s Start with Some Fundamentals</vt:lpstr>
      <vt:lpstr>Question: What Is This?</vt:lpstr>
      <vt:lpstr>Answer: The First Major Piece of a Famous Architect</vt:lpstr>
      <vt:lpstr>Compare To This</vt:lpstr>
      <vt:lpstr>Question 2: What Is This?</vt:lpstr>
      <vt:lpstr>Answer: Masterpiece of a Famous Architect</vt:lpstr>
      <vt:lpstr>Strengths and Praise</vt:lpstr>
      <vt:lpstr>Design Constraints and Criticism </vt:lpstr>
      <vt:lpstr>PowerPoint Presentation</vt:lpstr>
      <vt:lpstr>Design Constraints: Noone is Immune </vt:lpstr>
      <vt:lpstr>Question: What Is This?</vt:lpstr>
      <vt:lpstr>PowerPoint Presentation</vt:lpstr>
      <vt:lpstr>Answer: Masterpiece of Another Famous Architect</vt:lpstr>
      <vt:lpstr>Your First Comp Arch Assignment </vt:lpstr>
      <vt:lpstr>But First, Today’s First Assignment</vt:lpstr>
      <vt:lpstr>Find The Differences of  This and That</vt:lpstr>
      <vt:lpstr>This</vt:lpstr>
      <vt:lpstr>That</vt:lpstr>
      <vt:lpstr>Many Tradeoffs Between Two Designs</vt:lpstr>
      <vt:lpstr>Aside: Evaluation Criteria for the Designs</vt:lpstr>
      <vt:lpstr>A Key Question</vt:lpstr>
      <vt:lpstr>Principled Design</vt:lpstr>
      <vt:lpstr>Gare do Oriente, Lisbon, Revisited</vt:lpstr>
      <vt:lpstr>A Principled Design</vt:lpstr>
      <vt:lpstr>What Does This Remind You Of?</vt:lpstr>
      <vt:lpstr>What About This?</vt:lpstr>
      <vt:lpstr>A Quote from The Other Famous Architect</vt:lpstr>
      <vt:lpstr>A Principled Design</vt:lpstr>
      <vt:lpstr>Another View</vt:lpstr>
      <vt:lpstr>Yet Another View</vt:lpstr>
      <vt:lpstr>PowerPoint Presentation</vt:lpstr>
      <vt:lpstr>Major High-Level Goals of This Course</vt:lpstr>
      <vt:lpstr>Role of the (Computer) Architect</vt:lpstr>
      <vt:lpstr>Role of The (Computer) Architect</vt:lpstr>
      <vt:lpstr>Takeaways</vt:lpstr>
      <vt:lpstr>So, I Hope You Are Here for This</vt:lpstr>
      <vt:lpstr>Levels of Transformation</vt:lpstr>
      <vt:lpstr>Aside: A Famous Work By Hamming</vt:lpstr>
      <vt:lpstr>Levels of Transformation, Revisited</vt:lpstr>
      <vt:lpstr>The Power of Abstraction</vt:lpstr>
      <vt:lpstr>Crossing the Abstraction Layers</vt:lpstr>
      <vt:lpstr>Crossing the Abstraction Layers</vt:lpstr>
      <vt:lpstr>An Example: Multi-Core Systems</vt:lpstr>
      <vt:lpstr> Computer Architecture Why Is It So  Important and Exciting Today?</vt:lpstr>
    </vt:vector>
  </TitlesOfParts>
  <Company>Microsoft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18-741  Advanced Computer Architecture Lecture 1: Intro and Basics</dc:title>
  <dc:creator>Onur Mutlu</dc:creator>
  <cp:lastModifiedBy>Microsoft Office User</cp:lastModifiedBy>
  <cp:revision>390</cp:revision>
  <dcterms:created xsi:type="dcterms:W3CDTF">2010-09-08T00:51:32Z</dcterms:created>
  <dcterms:modified xsi:type="dcterms:W3CDTF">2020-10-16T17:21:50Z</dcterms:modified>
</cp:coreProperties>
</file>