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Masters/slideMaster90.xml" ContentType="application/vnd.openxmlformats-officedocument.presentationml.slideMaster+xml"/>
  <Override PartName="/ppt/slideMasters/slideMaster91.xml" ContentType="application/vnd.openxmlformats-officedocument.presentationml.slideMaster+xml"/>
  <Override PartName="/ppt/slideMasters/slideMaster92.xml" ContentType="application/vnd.openxmlformats-officedocument.presentationml.slideMaster+xml"/>
  <Override PartName="/ppt/slideMasters/slideMaster93.xml" ContentType="application/vnd.openxmlformats-officedocument.presentationml.slideMaster+xml"/>
  <Override PartName="/ppt/slideMasters/slideMaster9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slides/slide430.xml" ContentType="application/vnd.openxmlformats-officedocument.presentationml.slide+xml"/>
  <Override PartName="/ppt/slides/slide431.xml" ContentType="application/vnd.openxmlformats-officedocument.presentationml.slide+xml"/>
  <Override PartName="/ppt/slides/slide432.xml" ContentType="application/vnd.openxmlformats-officedocument.presentationml.slide+xml"/>
  <Override PartName="/ppt/slides/slide433.xml" ContentType="application/vnd.openxmlformats-officedocument.presentationml.slide+xml"/>
  <Override PartName="/ppt/slides/slide434.xml" ContentType="application/vnd.openxmlformats-officedocument.presentationml.slide+xml"/>
  <Override PartName="/ppt/slides/slide435.xml" ContentType="application/vnd.openxmlformats-officedocument.presentationml.slide+xml"/>
  <Override PartName="/ppt/slides/slide436.xml" ContentType="application/vnd.openxmlformats-officedocument.presentationml.slide+xml"/>
  <Override PartName="/ppt/slides/slide437.xml" ContentType="application/vnd.openxmlformats-officedocument.presentationml.slide+xml"/>
  <Override PartName="/ppt/slides/slide438.xml" ContentType="application/vnd.openxmlformats-officedocument.presentationml.slide+xml"/>
  <Override PartName="/ppt/slides/slide439.xml" ContentType="application/vnd.openxmlformats-officedocument.presentationml.slide+xml"/>
  <Override PartName="/ppt/slides/slide440.xml" ContentType="application/vnd.openxmlformats-officedocument.presentationml.slide+xml"/>
  <Override PartName="/ppt/slides/slide441.xml" ContentType="application/vnd.openxmlformats-officedocument.presentationml.slide+xml"/>
  <Override PartName="/ppt/slides/slide442.xml" ContentType="application/vnd.openxmlformats-officedocument.presentationml.slide+xml"/>
  <Override PartName="/ppt/slides/slide443.xml" ContentType="application/vnd.openxmlformats-officedocument.presentationml.slide+xml"/>
  <Override PartName="/ppt/slides/slide444.xml" ContentType="application/vnd.openxmlformats-officedocument.presentationml.slide+xml"/>
  <Override PartName="/ppt/slides/slide445.xml" ContentType="application/vnd.openxmlformats-officedocument.presentationml.slide+xml"/>
  <Override PartName="/ppt/slides/slide446.xml" ContentType="application/vnd.openxmlformats-officedocument.presentationml.slide+xml"/>
  <Override PartName="/ppt/slides/slide447.xml" ContentType="application/vnd.openxmlformats-officedocument.presentationml.slide+xml"/>
  <Override PartName="/ppt/slides/slide448.xml" ContentType="application/vnd.openxmlformats-officedocument.presentationml.slide+xml"/>
  <Override PartName="/ppt/slides/slide449.xml" ContentType="application/vnd.openxmlformats-officedocument.presentationml.slide+xml"/>
  <Override PartName="/ppt/slides/slide450.xml" ContentType="application/vnd.openxmlformats-officedocument.presentationml.slide+xml"/>
  <Override PartName="/ppt/slides/slide451.xml" ContentType="application/vnd.openxmlformats-officedocument.presentationml.slide+xml"/>
  <Override PartName="/ppt/slides/slide452.xml" ContentType="application/vnd.openxmlformats-officedocument.presentationml.slide+xml"/>
  <Override PartName="/ppt/slides/slide453.xml" ContentType="application/vnd.openxmlformats-officedocument.presentationml.slide+xml"/>
  <Override PartName="/ppt/slides/slide454.xml" ContentType="application/vnd.openxmlformats-officedocument.presentationml.slide+xml"/>
  <Override PartName="/ppt/slides/slide455.xml" ContentType="application/vnd.openxmlformats-officedocument.presentationml.slide+xml"/>
  <Override PartName="/ppt/slides/slide4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theme/theme39.xml" ContentType="application/vnd.openxmlformats-officedocument.theme+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theme/theme47.xml" ContentType="application/vnd.openxmlformats-officedocument.theme+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theme/theme48.xml" ContentType="application/vnd.openxmlformats-officedocument.theme+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theme/theme49.xml" ContentType="application/vnd.openxmlformats-officedocument.theme+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theme/theme51.xml" ContentType="application/vnd.openxmlformats-officedocument.theme+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theme/theme52.xml" ContentType="application/vnd.openxmlformats-officedocument.theme+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theme/theme53.xml" ContentType="application/vnd.openxmlformats-officedocument.theme+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theme/theme54.xml" ContentType="application/vnd.openxmlformats-officedocument.theme+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theme/theme55.xml" ContentType="application/vnd.openxmlformats-officedocument.theme+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theme/theme56.xml" ContentType="application/vnd.openxmlformats-officedocument.theme+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theme/theme57.xml" ContentType="application/vnd.openxmlformats-officedocument.theme+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theme/theme58.xml" ContentType="application/vnd.openxmlformats-officedocument.theme+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theme/theme59.xml" ContentType="application/vnd.openxmlformats-officedocument.theme+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theme/theme60.xml" ContentType="application/vnd.openxmlformats-officedocument.theme+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theme/theme61.xml" ContentType="application/vnd.openxmlformats-officedocument.theme+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theme/theme62.xml" ContentType="application/vnd.openxmlformats-officedocument.theme+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theme/theme63.xml" ContentType="application/vnd.openxmlformats-officedocument.theme+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theme/theme64.xml" ContentType="application/vnd.openxmlformats-officedocument.theme+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theme/theme65.xml" ContentType="application/vnd.openxmlformats-officedocument.theme+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theme/theme66.xml" ContentType="application/vnd.openxmlformats-officedocument.theme+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theme/theme67.xml" ContentType="application/vnd.openxmlformats-officedocument.theme+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theme/theme68.xml" ContentType="application/vnd.openxmlformats-officedocument.theme+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theme/theme69.xml" ContentType="application/vnd.openxmlformats-officedocument.theme+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theme/theme70.xml" ContentType="application/vnd.openxmlformats-officedocument.theme+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theme/theme71.xml" ContentType="application/vnd.openxmlformats-officedocument.theme+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theme/theme72.xml" ContentType="application/vnd.openxmlformats-officedocument.theme+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theme/theme73.xml" ContentType="application/vnd.openxmlformats-officedocument.theme+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theme/theme74.xml" ContentType="application/vnd.openxmlformats-officedocument.theme+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theme/theme75.xml" ContentType="application/vnd.openxmlformats-officedocument.theme+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theme/theme76.xml" ContentType="application/vnd.openxmlformats-officedocument.theme+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theme/theme77.xml" ContentType="application/vnd.openxmlformats-officedocument.theme+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theme/theme78.xml" ContentType="application/vnd.openxmlformats-officedocument.theme+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theme/theme79.xml" ContentType="application/vnd.openxmlformats-officedocument.theme+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theme/theme80.xml" ContentType="application/vnd.openxmlformats-officedocument.theme+xml"/>
  <Override PartName="/ppt/slideLayouts/slideLayout832.xml" ContentType="application/vnd.openxmlformats-officedocument.presentationml.slideLayout+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theme/theme81.xml" ContentType="application/vnd.openxmlformats-officedocument.theme+xml"/>
  <Override PartName="/ppt/slideLayouts/slideLayout843.xml" ContentType="application/vnd.openxmlformats-officedocument.presentationml.slideLayout+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theme/theme82.xml" ContentType="application/vnd.openxmlformats-officedocument.theme+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theme/theme83.xml" ContentType="application/vnd.openxmlformats-officedocument.theme+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theme/theme84.xml" ContentType="application/vnd.openxmlformats-officedocument.theme+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theme/theme85.xml" ContentType="application/vnd.openxmlformats-officedocument.theme+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slideLayouts/slideLayout899.xml" ContentType="application/vnd.openxmlformats-officedocument.presentationml.slideLayout+xml"/>
  <Override PartName="/ppt/theme/theme86.xml" ContentType="application/vnd.openxmlformats-officedocument.theme+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slideLayouts/slideLayout902.xml" ContentType="application/vnd.openxmlformats-officedocument.presentationml.slideLayout+xml"/>
  <Override PartName="/ppt/slideLayouts/slideLayout903.xml" ContentType="application/vnd.openxmlformats-officedocument.presentationml.slideLayout+xml"/>
  <Override PartName="/ppt/slideLayouts/slideLayout904.xml" ContentType="application/vnd.openxmlformats-officedocument.presentationml.slideLayout+xml"/>
  <Override PartName="/ppt/slideLayouts/slideLayout905.xml" ContentType="application/vnd.openxmlformats-officedocument.presentationml.slideLayout+xml"/>
  <Override PartName="/ppt/slideLayouts/slideLayout906.xml" ContentType="application/vnd.openxmlformats-officedocument.presentationml.slideLayout+xml"/>
  <Override PartName="/ppt/slideLayouts/slideLayout907.xml" ContentType="application/vnd.openxmlformats-officedocument.presentationml.slideLayout+xml"/>
  <Override PartName="/ppt/slideLayouts/slideLayout908.xml" ContentType="application/vnd.openxmlformats-officedocument.presentationml.slideLayout+xml"/>
  <Override PartName="/ppt/slideLayouts/slideLayout909.xml" ContentType="application/vnd.openxmlformats-officedocument.presentationml.slideLayout+xml"/>
  <Override PartName="/ppt/slideLayouts/slideLayout910.xml" ContentType="application/vnd.openxmlformats-officedocument.presentationml.slideLayout+xml"/>
  <Override PartName="/ppt/slideLayouts/slideLayout911.xml" ContentType="application/vnd.openxmlformats-officedocument.presentationml.slideLayout+xml"/>
  <Override PartName="/ppt/theme/theme87.xml" ContentType="application/vnd.openxmlformats-officedocument.theme+xml"/>
  <Override PartName="/ppt/slideLayouts/slideLayout912.xml" ContentType="application/vnd.openxmlformats-officedocument.presentationml.slideLayout+xml"/>
  <Override PartName="/ppt/slideLayouts/slideLayout913.xml" ContentType="application/vnd.openxmlformats-officedocument.presentationml.slideLayout+xml"/>
  <Override PartName="/ppt/slideLayouts/slideLayout914.xml" ContentType="application/vnd.openxmlformats-officedocument.presentationml.slideLayout+xml"/>
  <Override PartName="/ppt/slideLayouts/slideLayout915.xml" ContentType="application/vnd.openxmlformats-officedocument.presentationml.slideLayout+xml"/>
  <Override PartName="/ppt/slideLayouts/slideLayout916.xml" ContentType="application/vnd.openxmlformats-officedocument.presentationml.slideLayout+xml"/>
  <Override PartName="/ppt/slideLayouts/slideLayout917.xml" ContentType="application/vnd.openxmlformats-officedocument.presentationml.slideLayout+xml"/>
  <Override PartName="/ppt/slideLayouts/slideLayout918.xml" ContentType="application/vnd.openxmlformats-officedocument.presentationml.slideLayout+xml"/>
  <Override PartName="/ppt/slideLayouts/slideLayout919.xml" ContentType="application/vnd.openxmlformats-officedocument.presentationml.slideLayout+xml"/>
  <Override PartName="/ppt/slideLayouts/slideLayout920.xml" ContentType="application/vnd.openxmlformats-officedocument.presentationml.slideLayout+xml"/>
  <Override PartName="/ppt/slideLayouts/slideLayout921.xml" ContentType="application/vnd.openxmlformats-officedocument.presentationml.slideLayout+xml"/>
  <Override PartName="/ppt/slideLayouts/slideLayout922.xml" ContentType="application/vnd.openxmlformats-officedocument.presentationml.slideLayout+xml"/>
  <Override PartName="/ppt/slideLayouts/slideLayout923.xml" ContentType="application/vnd.openxmlformats-officedocument.presentationml.slideLayout+xml"/>
  <Override PartName="/ppt/slideLayouts/slideLayout924.xml" ContentType="application/vnd.openxmlformats-officedocument.presentationml.slideLayout+xml"/>
  <Override PartName="/ppt/theme/theme88.xml" ContentType="application/vnd.openxmlformats-officedocument.theme+xml"/>
  <Override PartName="/ppt/slideLayouts/slideLayout925.xml" ContentType="application/vnd.openxmlformats-officedocument.presentationml.slideLayout+xml"/>
  <Override PartName="/ppt/slideLayouts/slideLayout926.xml" ContentType="application/vnd.openxmlformats-officedocument.presentationml.slideLayout+xml"/>
  <Override PartName="/ppt/slideLayouts/slideLayout927.xml" ContentType="application/vnd.openxmlformats-officedocument.presentationml.slideLayout+xml"/>
  <Override PartName="/ppt/theme/theme89.xml" ContentType="application/vnd.openxmlformats-officedocument.theme+xml"/>
  <Override PartName="/ppt/slideLayouts/slideLayout928.xml" ContentType="application/vnd.openxmlformats-officedocument.presentationml.slideLayout+xml"/>
  <Override PartName="/ppt/slideLayouts/slideLayout929.xml" ContentType="application/vnd.openxmlformats-officedocument.presentationml.slideLayout+xml"/>
  <Override PartName="/ppt/slideLayouts/slideLayout930.xml" ContentType="application/vnd.openxmlformats-officedocument.presentationml.slideLayout+xml"/>
  <Override PartName="/ppt/slideLayouts/slideLayout931.xml" ContentType="application/vnd.openxmlformats-officedocument.presentationml.slideLayout+xml"/>
  <Override PartName="/ppt/slideLayouts/slideLayout932.xml" ContentType="application/vnd.openxmlformats-officedocument.presentationml.slideLayout+xml"/>
  <Override PartName="/ppt/slideLayouts/slideLayout933.xml" ContentType="application/vnd.openxmlformats-officedocument.presentationml.slideLayout+xml"/>
  <Override PartName="/ppt/slideLayouts/slideLayout934.xml" ContentType="application/vnd.openxmlformats-officedocument.presentationml.slideLayout+xml"/>
  <Override PartName="/ppt/slideLayouts/slideLayout935.xml" ContentType="application/vnd.openxmlformats-officedocument.presentationml.slideLayout+xml"/>
  <Override PartName="/ppt/slideLayouts/slideLayout936.xml" ContentType="application/vnd.openxmlformats-officedocument.presentationml.slideLayout+xml"/>
  <Override PartName="/ppt/slideLayouts/slideLayout937.xml" ContentType="application/vnd.openxmlformats-officedocument.presentationml.slideLayout+xml"/>
  <Override PartName="/ppt/slideLayouts/slideLayout938.xml" ContentType="application/vnd.openxmlformats-officedocument.presentationml.slideLayout+xml"/>
  <Override PartName="/ppt/theme/theme90.xml" ContentType="application/vnd.openxmlformats-officedocument.theme+xml"/>
  <Override PartName="/ppt/slideLayouts/slideLayout939.xml" ContentType="application/vnd.openxmlformats-officedocument.presentationml.slideLayout+xml"/>
  <Override PartName="/ppt/slideLayouts/slideLayout940.xml" ContentType="application/vnd.openxmlformats-officedocument.presentationml.slideLayout+xml"/>
  <Override PartName="/ppt/slideLayouts/slideLayout941.xml" ContentType="application/vnd.openxmlformats-officedocument.presentationml.slideLayout+xml"/>
  <Override PartName="/ppt/slideLayouts/slideLayout942.xml" ContentType="application/vnd.openxmlformats-officedocument.presentationml.slideLayout+xml"/>
  <Override PartName="/ppt/slideLayouts/slideLayout943.xml" ContentType="application/vnd.openxmlformats-officedocument.presentationml.slideLayout+xml"/>
  <Override PartName="/ppt/slideLayouts/slideLayout944.xml" ContentType="application/vnd.openxmlformats-officedocument.presentationml.slideLayout+xml"/>
  <Override PartName="/ppt/slideLayouts/slideLayout945.xml" ContentType="application/vnd.openxmlformats-officedocument.presentationml.slideLayout+xml"/>
  <Override PartName="/ppt/slideLayouts/slideLayout946.xml" ContentType="application/vnd.openxmlformats-officedocument.presentationml.slideLayout+xml"/>
  <Override PartName="/ppt/slideLayouts/slideLayout947.xml" ContentType="application/vnd.openxmlformats-officedocument.presentationml.slideLayout+xml"/>
  <Override PartName="/ppt/slideLayouts/slideLayout948.xml" ContentType="application/vnd.openxmlformats-officedocument.presentationml.slideLayout+xml"/>
  <Override PartName="/ppt/slideLayouts/slideLayout949.xml" ContentType="application/vnd.openxmlformats-officedocument.presentationml.slideLayout+xml"/>
  <Override PartName="/ppt/theme/theme91.xml" ContentType="application/vnd.openxmlformats-officedocument.theme+xml"/>
  <Override PartName="/ppt/slideLayouts/slideLayout950.xml" ContentType="application/vnd.openxmlformats-officedocument.presentationml.slideLayout+xml"/>
  <Override PartName="/ppt/slideLayouts/slideLayout951.xml" ContentType="application/vnd.openxmlformats-officedocument.presentationml.slideLayout+xml"/>
  <Override PartName="/ppt/slideLayouts/slideLayout952.xml" ContentType="application/vnd.openxmlformats-officedocument.presentationml.slideLayout+xml"/>
  <Override PartName="/ppt/slideLayouts/slideLayout953.xml" ContentType="application/vnd.openxmlformats-officedocument.presentationml.slideLayout+xml"/>
  <Override PartName="/ppt/slideLayouts/slideLayout954.xml" ContentType="application/vnd.openxmlformats-officedocument.presentationml.slideLayout+xml"/>
  <Override PartName="/ppt/slideLayouts/slideLayout955.xml" ContentType="application/vnd.openxmlformats-officedocument.presentationml.slideLayout+xml"/>
  <Override PartName="/ppt/slideLayouts/slideLayout956.xml" ContentType="application/vnd.openxmlformats-officedocument.presentationml.slideLayout+xml"/>
  <Override PartName="/ppt/slideLayouts/slideLayout957.xml" ContentType="application/vnd.openxmlformats-officedocument.presentationml.slideLayout+xml"/>
  <Override PartName="/ppt/slideLayouts/slideLayout958.xml" ContentType="application/vnd.openxmlformats-officedocument.presentationml.slideLayout+xml"/>
  <Override PartName="/ppt/slideLayouts/slideLayout959.xml" ContentType="application/vnd.openxmlformats-officedocument.presentationml.slideLayout+xml"/>
  <Override PartName="/ppt/slideLayouts/slideLayout960.xml" ContentType="application/vnd.openxmlformats-officedocument.presentationml.slideLayout+xml"/>
  <Override PartName="/ppt/theme/theme92.xml" ContentType="application/vnd.openxmlformats-officedocument.theme+xml"/>
  <Override PartName="/ppt/slideLayouts/slideLayout961.xml" ContentType="application/vnd.openxmlformats-officedocument.presentationml.slideLayout+xml"/>
  <Override PartName="/ppt/slideLayouts/slideLayout962.xml" ContentType="application/vnd.openxmlformats-officedocument.presentationml.slideLayout+xml"/>
  <Override PartName="/ppt/slideLayouts/slideLayout963.xml" ContentType="application/vnd.openxmlformats-officedocument.presentationml.slideLayout+xml"/>
  <Override PartName="/ppt/slideLayouts/slideLayout964.xml" ContentType="application/vnd.openxmlformats-officedocument.presentationml.slideLayout+xml"/>
  <Override PartName="/ppt/slideLayouts/slideLayout965.xml" ContentType="application/vnd.openxmlformats-officedocument.presentationml.slideLayout+xml"/>
  <Override PartName="/ppt/slideLayouts/slideLayout966.xml" ContentType="application/vnd.openxmlformats-officedocument.presentationml.slideLayout+xml"/>
  <Override PartName="/ppt/slideLayouts/slideLayout967.xml" ContentType="application/vnd.openxmlformats-officedocument.presentationml.slideLayout+xml"/>
  <Override PartName="/ppt/slideLayouts/slideLayout968.xml" ContentType="application/vnd.openxmlformats-officedocument.presentationml.slideLayout+xml"/>
  <Override PartName="/ppt/slideLayouts/slideLayout969.xml" ContentType="application/vnd.openxmlformats-officedocument.presentationml.slideLayout+xml"/>
  <Override PartName="/ppt/slideLayouts/slideLayout970.xml" ContentType="application/vnd.openxmlformats-officedocument.presentationml.slideLayout+xml"/>
  <Override PartName="/ppt/slideLayouts/slideLayout971.xml" ContentType="application/vnd.openxmlformats-officedocument.presentationml.slideLayout+xml"/>
  <Override PartName="/ppt/theme/theme93.xml" ContentType="application/vnd.openxmlformats-officedocument.theme+xml"/>
  <Override PartName="/ppt/slideLayouts/slideLayout972.xml" ContentType="application/vnd.openxmlformats-officedocument.presentationml.slideLayout+xml"/>
  <Override PartName="/ppt/slideLayouts/slideLayout973.xml" ContentType="application/vnd.openxmlformats-officedocument.presentationml.slideLayout+xml"/>
  <Override PartName="/ppt/theme/theme94.xml" ContentType="application/vnd.openxmlformats-officedocument.theme+xml"/>
  <Override PartName="/ppt/theme/theme95.xml" ContentType="application/vnd.openxmlformats-officedocument.theme+xml"/>
  <Override PartName="/ppt/theme/theme9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ppt/tags/tag1.xml" ContentType="application/vnd.openxmlformats-officedocument.presentationml.tags+xml"/>
  <Override PartName="/ppt/notesSlides/notesSlide16.xml" ContentType="application/vnd.openxmlformats-officedocument.presentationml.notesSlide+xml"/>
  <Override PartName="/ppt/tags/tag2.xml" ContentType="application/vnd.openxmlformats-officedocument.presentationml.tags+xml"/>
  <Override PartName="/ppt/notesSlides/notesSlide17.xml" ContentType="application/vnd.openxmlformats-officedocument.presentationml.notesSlide+xml"/>
  <Override PartName="/ppt/tags/tag3.xml" ContentType="application/vnd.openxmlformats-officedocument.presentationml.tags+xml"/>
  <Override PartName="/ppt/notesSlides/notesSlide18.xml" ContentType="application/vnd.openxmlformats-officedocument.presentationml.notesSlide+xml"/>
  <Override PartName="/ppt/tags/tag4.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6.xml" ContentType="application/vnd.openxmlformats-officedocument.drawingml.chart+xml"/>
  <Override PartName="/ppt/theme/themeOverride3.xml" ContentType="application/vnd.openxmlformats-officedocument.themeOverride+xml"/>
  <Override PartName="/ppt/notesSlides/notesSlide30.xml" ContentType="application/vnd.openxmlformats-officedocument.presentationml.notesSlide+xml"/>
  <Override PartName="/ppt/charts/chart7.xml" ContentType="application/vnd.openxmlformats-officedocument.drawingml.chart+xml"/>
  <Override PartName="/ppt/theme/themeOverride4.xml" ContentType="application/vnd.openxmlformats-officedocument.themeOverride+xml"/>
  <Override PartName="/ppt/charts/chart8.xml" ContentType="application/vnd.openxmlformats-officedocument.drawingml.chart+xml"/>
  <Override PartName="/ppt/theme/themeOverride5.xml" ContentType="application/vnd.openxmlformats-officedocument.themeOverr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9.xml" ContentType="application/vnd.openxmlformats-officedocument.drawingml.chart+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charts/chart10.xml" ContentType="application/vnd.openxmlformats-officedocument.drawingml.chart+xml"/>
  <Override PartName="/ppt/charts/style3.xml" ContentType="application/vnd.ms-office.chartstyle+xml"/>
  <Override PartName="/ppt/charts/colors3.xml" ContentType="application/vnd.ms-office.chartcolorstyle+xml"/>
  <Override PartName="/ppt/charts/chart11.xml" ContentType="application/vnd.openxmlformats-officedocument.drawingml.chart+xml"/>
  <Override PartName="/ppt/charts/style4.xml" ContentType="application/vnd.ms-office.chartstyle+xml"/>
  <Override PartName="/ppt/charts/colors4.xml" ContentType="application/vnd.ms-office.chartcolorstyle+xml"/>
  <Override PartName="/ppt/charts/chart12.xml" ContentType="application/vnd.openxmlformats-officedocument.drawingml.chart+xml"/>
  <Override PartName="/ppt/charts/style5.xml" ContentType="application/vnd.ms-office.chartstyle+xml"/>
  <Override PartName="/ppt/charts/colors5.xml" ContentType="application/vnd.ms-office.chartcolorstyle+xml"/>
  <Override PartName="/ppt/charts/chart13.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tags/tag5.xml" ContentType="application/vnd.openxmlformats-officedocument.presentationml.tags+xml"/>
  <Override PartName="/ppt/notesSlides/notesSlide86.xml" ContentType="application/vnd.openxmlformats-officedocument.presentationml.notesSlide+xml"/>
  <Override PartName="/ppt/tags/tag6.xml" ContentType="application/vnd.openxmlformats-officedocument.presentationml.tags+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charts/chart14.xml" ContentType="application/vnd.openxmlformats-officedocument.drawingml.chart+xml"/>
  <Override PartName="/ppt/theme/themeOverride6.xml" ContentType="application/vnd.openxmlformats-officedocument.themeOverr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574" r:id="rId36"/>
    <p:sldMasterId id="2147487623" r:id="rId37"/>
    <p:sldMasterId id="2147487743" r:id="rId38"/>
    <p:sldMasterId id="2147488072" r:id="rId39"/>
    <p:sldMasterId id="2147488085" r:id="rId40"/>
    <p:sldMasterId id="2147488097" r:id="rId41"/>
    <p:sldMasterId id="2147488265" r:id="rId42"/>
    <p:sldMasterId id="2147488316" r:id="rId43"/>
    <p:sldMasterId id="2147488340" r:id="rId44"/>
    <p:sldMasterId id="2147488378" r:id="rId45"/>
    <p:sldMasterId id="2147488559" r:id="rId46"/>
    <p:sldMasterId id="2147488624" r:id="rId47"/>
    <p:sldMasterId id="2147488637" r:id="rId48"/>
    <p:sldMasterId id="2147488747" r:id="rId49"/>
    <p:sldMasterId id="2147488978" r:id="rId50"/>
    <p:sldMasterId id="2147488991" r:id="rId51"/>
    <p:sldMasterId id="2147489016" r:id="rId52"/>
    <p:sldMasterId id="2147489028" r:id="rId53"/>
    <p:sldMasterId id="2147489084" r:id="rId54"/>
    <p:sldMasterId id="2147489216" r:id="rId55"/>
    <p:sldMasterId id="2147489228" r:id="rId56"/>
    <p:sldMasterId id="2147489252" r:id="rId57"/>
    <p:sldMasterId id="2147489265" r:id="rId58"/>
    <p:sldMasterId id="2147489277" r:id="rId59"/>
    <p:sldMasterId id="2147489289" r:id="rId60"/>
    <p:sldMasterId id="2147489421" r:id="rId61"/>
    <p:sldMasterId id="2147489426" r:id="rId62"/>
    <p:sldMasterId id="2147489439" r:id="rId63"/>
    <p:sldMasterId id="2147489464" r:id="rId64"/>
    <p:sldMasterId id="2147489477" r:id="rId65"/>
    <p:sldMasterId id="2147489495" r:id="rId66"/>
    <p:sldMasterId id="2147489547" r:id="rId67"/>
    <p:sldMasterId id="2147489550" r:id="rId68"/>
    <p:sldMasterId id="2147489562" r:id="rId69"/>
    <p:sldMasterId id="2147489587" r:id="rId70"/>
    <p:sldMasterId id="2147489611" r:id="rId71"/>
    <p:sldMasterId id="2147489624" r:id="rId72"/>
    <p:sldMasterId id="2147489637" r:id="rId73"/>
    <p:sldMasterId id="2147489640" r:id="rId74"/>
    <p:sldMasterId id="2147489643" r:id="rId75"/>
    <p:sldMasterId id="2147489655" r:id="rId76"/>
    <p:sldMasterId id="2147489713" r:id="rId77"/>
    <p:sldMasterId id="2147489726" r:id="rId78"/>
    <p:sldMasterId id="2147489739" r:id="rId79"/>
    <p:sldMasterId id="2147489752" r:id="rId80"/>
    <p:sldMasterId id="2147489757" r:id="rId81"/>
    <p:sldMasterId id="2147489769" r:id="rId82"/>
    <p:sldMasterId id="2147489782" r:id="rId83"/>
    <p:sldMasterId id="2147489794" r:id="rId84"/>
    <p:sldMasterId id="2147489805" r:id="rId85"/>
    <p:sldMasterId id="2147489818" r:id="rId86"/>
    <p:sldMasterId id="2147489843" r:id="rId87"/>
    <p:sldMasterId id="2147489856" r:id="rId88"/>
    <p:sldMasterId id="2147489870" r:id="rId89"/>
    <p:sldMasterId id="2147489874" r:id="rId90"/>
    <p:sldMasterId id="2147489886" r:id="rId91"/>
    <p:sldMasterId id="2147489898" r:id="rId92"/>
    <p:sldMasterId id="2147489910" r:id="rId93"/>
    <p:sldMasterId id="2147489922" r:id="rId94"/>
  </p:sldMasterIdLst>
  <p:notesMasterIdLst>
    <p:notesMasterId r:id="rId551"/>
  </p:notesMasterIdLst>
  <p:handoutMasterIdLst>
    <p:handoutMasterId r:id="rId552"/>
  </p:handoutMasterIdLst>
  <p:sldIdLst>
    <p:sldId id="7035" r:id="rId95"/>
    <p:sldId id="5219" r:id="rId96"/>
    <p:sldId id="5218" r:id="rId97"/>
    <p:sldId id="6819" r:id="rId98"/>
    <p:sldId id="5220" r:id="rId99"/>
    <p:sldId id="5221" r:id="rId100"/>
    <p:sldId id="5222" r:id="rId101"/>
    <p:sldId id="5223" r:id="rId102"/>
    <p:sldId id="4457" r:id="rId103"/>
    <p:sldId id="4436" r:id="rId104"/>
    <p:sldId id="4696" r:id="rId105"/>
    <p:sldId id="5742" r:id="rId106"/>
    <p:sldId id="6179" r:id="rId107"/>
    <p:sldId id="5835" r:id="rId108"/>
    <p:sldId id="6660" r:id="rId109"/>
    <p:sldId id="7037" r:id="rId110"/>
    <p:sldId id="7038" r:id="rId111"/>
    <p:sldId id="5715" r:id="rId112"/>
    <p:sldId id="6768" r:id="rId113"/>
    <p:sldId id="7040" r:id="rId114"/>
    <p:sldId id="6511" r:id="rId115"/>
    <p:sldId id="6042" r:id="rId116"/>
    <p:sldId id="5992" r:id="rId117"/>
    <p:sldId id="2587" r:id="rId118"/>
    <p:sldId id="5224" r:id="rId119"/>
    <p:sldId id="5225" r:id="rId120"/>
    <p:sldId id="5232" r:id="rId121"/>
    <p:sldId id="7091" r:id="rId122"/>
    <p:sldId id="7092" r:id="rId123"/>
    <p:sldId id="7093" r:id="rId124"/>
    <p:sldId id="5227" r:id="rId125"/>
    <p:sldId id="5226" r:id="rId126"/>
    <p:sldId id="5228" r:id="rId127"/>
    <p:sldId id="5229" r:id="rId128"/>
    <p:sldId id="5230" r:id="rId129"/>
    <p:sldId id="6304" r:id="rId130"/>
    <p:sldId id="6303" r:id="rId131"/>
    <p:sldId id="5821" r:id="rId132"/>
    <p:sldId id="6644" r:id="rId133"/>
    <p:sldId id="6923" r:id="rId134"/>
    <p:sldId id="5374" r:id="rId135"/>
    <p:sldId id="5388" r:id="rId136"/>
    <p:sldId id="5233" r:id="rId137"/>
    <p:sldId id="6593" r:id="rId138"/>
    <p:sldId id="6594" r:id="rId139"/>
    <p:sldId id="5744" r:id="rId140"/>
    <p:sldId id="7020" r:id="rId141"/>
    <p:sldId id="5746" r:id="rId142"/>
    <p:sldId id="3582" r:id="rId143"/>
    <p:sldId id="3584" r:id="rId144"/>
    <p:sldId id="6050" r:id="rId145"/>
    <p:sldId id="3586" r:id="rId146"/>
    <p:sldId id="3848" r:id="rId147"/>
    <p:sldId id="3585" r:id="rId148"/>
    <p:sldId id="7021" r:id="rId149"/>
    <p:sldId id="7024" r:id="rId150"/>
    <p:sldId id="5654" r:id="rId151"/>
    <p:sldId id="7022" r:id="rId152"/>
    <p:sldId id="7023" r:id="rId153"/>
    <p:sldId id="3853" r:id="rId154"/>
    <p:sldId id="5751" r:id="rId155"/>
    <p:sldId id="6047" r:id="rId156"/>
    <p:sldId id="4143" r:id="rId157"/>
    <p:sldId id="4144" r:id="rId158"/>
    <p:sldId id="6661" r:id="rId159"/>
    <p:sldId id="6963" r:id="rId160"/>
    <p:sldId id="6964" r:id="rId161"/>
    <p:sldId id="7025" r:id="rId162"/>
    <p:sldId id="5215" r:id="rId163"/>
    <p:sldId id="6614" r:id="rId164"/>
    <p:sldId id="5754" r:id="rId165"/>
    <p:sldId id="5234" r:id="rId166"/>
    <p:sldId id="5235" r:id="rId167"/>
    <p:sldId id="5236" r:id="rId168"/>
    <p:sldId id="6852" r:id="rId169"/>
    <p:sldId id="5238" r:id="rId170"/>
    <p:sldId id="5239" r:id="rId171"/>
    <p:sldId id="5240" r:id="rId172"/>
    <p:sldId id="5241" r:id="rId173"/>
    <p:sldId id="5242" r:id="rId174"/>
    <p:sldId id="5400" r:id="rId175"/>
    <p:sldId id="5205" r:id="rId176"/>
    <p:sldId id="5245" r:id="rId177"/>
    <p:sldId id="5246" r:id="rId178"/>
    <p:sldId id="5247" r:id="rId179"/>
    <p:sldId id="5248" r:id="rId180"/>
    <p:sldId id="5249" r:id="rId181"/>
    <p:sldId id="5509" r:id="rId182"/>
    <p:sldId id="6156" r:id="rId183"/>
    <p:sldId id="7026" r:id="rId184"/>
    <p:sldId id="5251" r:id="rId185"/>
    <p:sldId id="6051" r:id="rId186"/>
    <p:sldId id="5253" r:id="rId187"/>
    <p:sldId id="5254" r:id="rId188"/>
    <p:sldId id="5540" r:id="rId189"/>
    <p:sldId id="6595" r:id="rId190"/>
    <p:sldId id="6369" r:id="rId191"/>
    <p:sldId id="6370" r:id="rId192"/>
    <p:sldId id="5465" r:id="rId193"/>
    <p:sldId id="6053" r:id="rId194"/>
    <p:sldId id="7094" r:id="rId195"/>
    <p:sldId id="7095" r:id="rId196"/>
    <p:sldId id="2647" r:id="rId197"/>
    <p:sldId id="6007" r:id="rId198"/>
    <p:sldId id="6008" r:id="rId199"/>
    <p:sldId id="6009" r:id="rId200"/>
    <p:sldId id="6010" r:id="rId201"/>
    <p:sldId id="6011" r:id="rId202"/>
    <p:sldId id="6012" r:id="rId203"/>
    <p:sldId id="6013" r:id="rId204"/>
    <p:sldId id="6015" r:id="rId205"/>
    <p:sldId id="5294" r:id="rId206"/>
    <p:sldId id="7097" r:id="rId207"/>
    <p:sldId id="1047" r:id="rId208"/>
    <p:sldId id="1048" r:id="rId209"/>
    <p:sldId id="7098" r:id="rId210"/>
    <p:sldId id="1050" r:id="rId211"/>
    <p:sldId id="7099" r:id="rId212"/>
    <p:sldId id="6017" r:id="rId213"/>
    <p:sldId id="6018" r:id="rId214"/>
    <p:sldId id="6019" r:id="rId215"/>
    <p:sldId id="6020" r:id="rId216"/>
    <p:sldId id="6021" r:id="rId217"/>
    <p:sldId id="6022" r:id="rId218"/>
    <p:sldId id="6023" r:id="rId219"/>
    <p:sldId id="6024" r:id="rId220"/>
    <p:sldId id="5312" r:id="rId221"/>
    <p:sldId id="6058" r:id="rId222"/>
    <p:sldId id="6059" r:id="rId223"/>
    <p:sldId id="6060" r:id="rId224"/>
    <p:sldId id="3372" r:id="rId225"/>
    <p:sldId id="5759" r:id="rId226"/>
    <p:sldId id="5834" r:id="rId227"/>
    <p:sldId id="5837" r:id="rId228"/>
    <p:sldId id="6965" r:id="rId229"/>
    <p:sldId id="6061" r:id="rId230"/>
    <p:sldId id="6930" r:id="rId231"/>
    <p:sldId id="7043" r:id="rId232"/>
    <p:sldId id="6544" r:id="rId233"/>
    <p:sldId id="1317" r:id="rId234"/>
    <p:sldId id="1303" r:id="rId235"/>
    <p:sldId id="1296" r:id="rId236"/>
    <p:sldId id="1282" r:id="rId237"/>
    <p:sldId id="1077" r:id="rId238"/>
    <p:sldId id="1086" r:id="rId239"/>
    <p:sldId id="6647" r:id="rId240"/>
    <p:sldId id="6493" r:id="rId241"/>
    <p:sldId id="993" r:id="rId242"/>
    <p:sldId id="6664" r:id="rId243"/>
    <p:sldId id="6028" r:id="rId244"/>
    <p:sldId id="6029" r:id="rId245"/>
    <p:sldId id="6030" r:id="rId246"/>
    <p:sldId id="6052" r:id="rId247"/>
    <p:sldId id="6553" r:id="rId248"/>
    <p:sldId id="5260" r:id="rId249"/>
    <p:sldId id="5261" r:id="rId250"/>
    <p:sldId id="5263" r:id="rId251"/>
    <p:sldId id="5264" r:id="rId252"/>
    <p:sldId id="5265" r:id="rId253"/>
    <p:sldId id="6054" r:id="rId254"/>
    <p:sldId id="6662" r:id="rId255"/>
    <p:sldId id="7096" r:id="rId256"/>
    <p:sldId id="6577" r:id="rId257"/>
    <p:sldId id="6596" r:id="rId258"/>
    <p:sldId id="5976" r:id="rId259"/>
    <p:sldId id="5269" r:id="rId260"/>
    <p:sldId id="5274" r:id="rId261"/>
    <p:sldId id="3759" r:id="rId262"/>
    <p:sldId id="5979" r:id="rId263"/>
    <p:sldId id="5593" r:id="rId264"/>
    <p:sldId id="6055" r:id="rId265"/>
    <p:sldId id="552" r:id="rId266"/>
    <p:sldId id="754" r:id="rId267"/>
    <p:sldId id="6759" r:id="rId268"/>
    <p:sldId id="6056" r:id="rId269"/>
    <p:sldId id="6057" r:id="rId270"/>
    <p:sldId id="6491" r:id="rId271"/>
    <p:sldId id="6656" r:id="rId272"/>
    <p:sldId id="7042" r:id="rId273"/>
    <p:sldId id="5351" r:id="rId274"/>
    <p:sldId id="6547" r:id="rId275"/>
    <p:sldId id="5471" r:id="rId276"/>
    <p:sldId id="6938" r:id="rId277"/>
    <p:sldId id="6939" r:id="rId278"/>
    <p:sldId id="6940" r:id="rId279"/>
    <p:sldId id="6767" r:id="rId280"/>
    <p:sldId id="6941" r:id="rId281"/>
    <p:sldId id="6942" r:id="rId282"/>
    <p:sldId id="6959" r:id="rId283"/>
    <p:sldId id="6960" r:id="rId284"/>
    <p:sldId id="7041" r:id="rId285"/>
    <p:sldId id="6957" r:id="rId286"/>
    <p:sldId id="6948" r:id="rId287"/>
    <p:sldId id="6949" r:id="rId288"/>
    <p:sldId id="3926" r:id="rId289"/>
    <p:sldId id="6950" r:id="rId290"/>
    <p:sldId id="6951" r:id="rId291"/>
    <p:sldId id="6952" r:id="rId292"/>
    <p:sldId id="6665" r:id="rId293"/>
    <p:sldId id="6935" r:id="rId294"/>
    <p:sldId id="6031" r:id="rId295"/>
    <p:sldId id="5870" r:id="rId296"/>
    <p:sldId id="6495" r:id="rId297"/>
    <p:sldId id="6225" r:id="rId298"/>
    <p:sldId id="6065" r:id="rId299"/>
    <p:sldId id="6895" r:id="rId300"/>
    <p:sldId id="5968" r:id="rId301"/>
    <p:sldId id="6502" r:id="rId302"/>
    <p:sldId id="7031" r:id="rId303"/>
    <p:sldId id="6016" r:id="rId304"/>
    <p:sldId id="6496" r:id="rId305"/>
    <p:sldId id="6497" r:id="rId306"/>
    <p:sldId id="6367" r:id="rId307"/>
    <p:sldId id="6953" r:id="rId308"/>
    <p:sldId id="6292" r:id="rId309"/>
    <p:sldId id="6597" r:id="rId310"/>
    <p:sldId id="586" r:id="rId311"/>
    <p:sldId id="575" r:id="rId312"/>
    <p:sldId id="683" r:id="rId313"/>
    <p:sldId id="6598" r:id="rId314"/>
    <p:sldId id="6599" r:id="rId315"/>
    <p:sldId id="6600" r:id="rId316"/>
    <p:sldId id="6359" r:id="rId317"/>
    <p:sldId id="7032" r:id="rId318"/>
    <p:sldId id="6961" r:id="rId319"/>
    <p:sldId id="5918" r:id="rId320"/>
    <p:sldId id="5919" r:id="rId321"/>
    <p:sldId id="6002" r:id="rId322"/>
    <p:sldId id="6003" r:id="rId323"/>
    <p:sldId id="5920" r:id="rId324"/>
    <p:sldId id="6498" r:id="rId325"/>
    <p:sldId id="6921" r:id="rId326"/>
    <p:sldId id="6954" r:id="rId327"/>
    <p:sldId id="6226" r:id="rId328"/>
    <p:sldId id="6645" r:id="rId329"/>
    <p:sldId id="5982" r:id="rId330"/>
    <p:sldId id="5983" r:id="rId331"/>
    <p:sldId id="6648" r:id="rId332"/>
    <p:sldId id="6650" r:id="rId333"/>
    <p:sldId id="6063" r:id="rId334"/>
    <p:sldId id="6064" r:id="rId335"/>
    <p:sldId id="3792" r:id="rId336"/>
    <p:sldId id="6229" r:id="rId337"/>
    <p:sldId id="5500" r:id="rId338"/>
    <p:sldId id="5365" r:id="rId339"/>
    <p:sldId id="6230" r:id="rId340"/>
    <p:sldId id="6231" r:id="rId341"/>
    <p:sldId id="5614" r:id="rId342"/>
    <p:sldId id="6955" r:id="rId343"/>
    <p:sldId id="6306" r:id="rId344"/>
    <p:sldId id="5779" r:id="rId345"/>
    <p:sldId id="5368" r:id="rId346"/>
    <p:sldId id="5771" r:id="rId347"/>
    <p:sldId id="6519" r:id="rId348"/>
    <p:sldId id="5775" r:id="rId349"/>
    <p:sldId id="5776" r:id="rId350"/>
    <p:sldId id="5700" r:id="rId351"/>
    <p:sldId id="6659" r:id="rId352"/>
    <p:sldId id="6038" r:id="rId353"/>
    <p:sldId id="7060" r:id="rId354"/>
    <p:sldId id="6896" r:id="rId355"/>
    <p:sldId id="7063" r:id="rId356"/>
    <p:sldId id="6849" r:id="rId357"/>
    <p:sldId id="6850" r:id="rId358"/>
    <p:sldId id="7057" r:id="rId359"/>
    <p:sldId id="6877" r:id="rId360"/>
    <p:sldId id="6806" r:id="rId361"/>
    <p:sldId id="6879" r:id="rId362"/>
    <p:sldId id="7056" r:id="rId363"/>
    <p:sldId id="7090" r:id="rId364"/>
    <p:sldId id="7100" r:id="rId365"/>
    <p:sldId id="5359" r:id="rId366"/>
    <p:sldId id="5952" r:id="rId367"/>
    <p:sldId id="5006" r:id="rId368"/>
    <p:sldId id="6667" r:id="rId369"/>
    <p:sldId id="6655" r:id="rId370"/>
    <p:sldId id="5855" r:id="rId371"/>
    <p:sldId id="5409" r:id="rId372"/>
    <p:sldId id="6668" r:id="rId373"/>
    <p:sldId id="6640" r:id="rId374"/>
    <p:sldId id="6641" r:id="rId375"/>
    <p:sldId id="6651" r:id="rId376"/>
    <p:sldId id="6652" r:id="rId377"/>
    <p:sldId id="6571" r:id="rId378"/>
    <p:sldId id="6572" r:id="rId379"/>
    <p:sldId id="6574" r:id="rId380"/>
    <p:sldId id="6653" r:id="rId381"/>
    <p:sldId id="6611" r:id="rId382"/>
    <p:sldId id="6309" r:id="rId383"/>
    <p:sldId id="6310" r:id="rId384"/>
    <p:sldId id="6311" r:id="rId385"/>
    <p:sldId id="6312" r:id="rId386"/>
    <p:sldId id="6313" r:id="rId387"/>
    <p:sldId id="6314" r:id="rId388"/>
    <p:sldId id="6315" r:id="rId389"/>
    <p:sldId id="6316" r:id="rId390"/>
    <p:sldId id="6317" r:id="rId391"/>
    <p:sldId id="6318" r:id="rId392"/>
    <p:sldId id="6319" r:id="rId393"/>
    <p:sldId id="6320" r:id="rId394"/>
    <p:sldId id="6321" r:id="rId395"/>
    <p:sldId id="6322" r:id="rId396"/>
    <p:sldId id="6323" r:id="rId397"/>
    <p:sldId id="6324" r:id="rId398"/>
    <p:sldId id="6325" r:id="rId399"/>
    <p:sldId id="6326" r:id="rId400"/>
    <p:sldId id="6327" r:id="rId401"/>
    <p:sldId id="6328" r:id="rId402"/>
    <p:sldId id="6615" r:id="rId403"/>
    <p:sldId id="397" r:id="rId404"/>
    <p:sldId id="349" r:id="rId405"/>
    <p:sldId id="301" r:id="rId406"/>
    <p:sldId id="307" r:id="rId407"/>
    <p:sldId id="345" r:id="rId408"/>
    <p:sldId id="309" r:id="rId409"/>
    <p:sldId id="310" r:id="rId410"/>
    <p:sldId id="314" r:id="rId411"/>
    <p:sldId id="317" r:id="rId412"/>
    <p:sldId id="390" r:id="rId413"/>
    <p:sldId id="318" r:id="rId414"/>
    <p:sldId id="353" r:id="rId415"/>
    <p:sldId id="320" r:id="rId416"/>
    <p:sldId id="321" r:id="rId417"/>
    <p:sldId id="373" r:id="rId418"/>
    <p:sldId id="391" r:id="rId419"/>
    <p:sldId id="326" r:id="rId420"/>
    <p:sldId id="401" r:id="rId421"/>
    <p:sldId id="6616" r:id="rId422"/>
    <p:sldId id="6975" r:id="rId423"/>
    <p:sldId id="256" r:id="rId424"/>
    <p:sldId id="257" r:id="rId425"/>
    <p:sldId id="259" r:id="rId426"/>
    <p:sldId id="260" r:id="rId427"/>
    <p:sldId id="261" r:id="rId428"/>
    <p:sldId id="262" r:id="rId429"/>
    <p:sldId id="263" r:id="rId430"/>
    <p:sldId id="264" r:id="rId431"/>
    <p:sldId id="265" r:id="rId432"/>
    <p:sldId id="267" r:id="rId433"/>
    <p:sldId id="268" r:id="rId434"/>
    <p:sldId id="270" r:id="rId435"/>
    <p:sldId id="271" r:id="rId436"/>
    <p:sldId id="273" r:id="rId437"/>
    <p:sldId id="281" r:id="rId438"/>
    <p:sldId id="283" r:id="rId439"/>
    <p:sldId id="7027" r:id="rId440"/>
    <p:sldId id="285" r:id="rId441"/>
    <p:sldId id="286" r:id="rId442"/>
    <p:sldId id="287" r:id="rId443"/>
    <p:sldId id="288" r:id="rId444"/>
    <p:sldId id="289" r:id="rId445"/>
    <p:sldId id="290" r:id="rId446"/>
    <p:sldId id="6772" r:id="rId447"/>
    <p:sldId id="292" r:id="rId448"/>
    <p:sldId id="6977" r:id="rId449"/>
    <p:sldId id="6329" r:id="rId450"/>
    <p:sldId id="6330" r:id="rId451"/>
    <p:sldId id="6331" r:id="rId452"/>
    <p:sldId id="6332" r:id="rId453"/>
    <p:sldId id="6333" r:id="rId454"/>
    <p:sldId id="6334" r:id="rId455"/>
    <p:sldId id="6335" r:id="rId456"/>
    <p:sldId id="6587" r:id="rId457"/>
    <p:sldId id="1242" r:id="rId458"/>
    <p:sldId id="1252" r:id="rId459"/>
    <p:sldId id="1224" r:id="rId460"/>
    <p:sldId id="5285" r:id="rId461"/>
    <p:sldId id="6337" r:id="rId462"/>
    <p:sldId id="6336" r:id="rId463"/>
    <p:sldId id="6338" r:id="rId464"/>
    <p:sldId id="452" r:id="rId465"/>
    <p:sldId id="6339" r:id="rId466"/>
    <p:sldId id="6340" r:id="rId467"/>
    <p:sldId id="6341" r:id="rId468"/>
    <p:sldId id="6342" r:id="rId469"/>
    <p:sldId id="6343" r:id="rId470"/>
    <p:sldId id="6605" r:id="rId471"/>
    <p:sldId id="6344" r:id="rId472"/>
    <p:sldId id="6345" r:id="rId473"/>
    <p:sldId id="284" r:id="rId474"/>
    <p:sldId id="323" r:id="rId475"/>
    <p:sldId id="324" r:id="rId476"/>
    <p:sldId id="6604" r:id="rId477"/>
    <p:sldId id="6346" r:id="rId478"/>
    <p:sldId id="6347" r:id="rId479"/>
    <p:sldId id="6348" r:id="rId480"/>
    <p:sldId id="6583" r:id="rId481"/>
    <p:sldId id="6584" r:id="rId482"/>
    <p:sldId id="6585" r:id="rId483"/>
    <p:sldId id="6586" r:id="rId484"/>
    <p:sldId id="6589" r:id="rId485"/>
    <p:sldId id="6590" r:id="rId486"/>
    <p:sldId id="6349" r:id="rId487"/>
    <p:sldId id="6592" r:id="rId488"/>
    <p:sldId id="6638" r:id="rId489"/>
    <p:sldId id="5790" r:id="rId490"/>
    <p:sldId id="5791" r:id="rId491"/>
    <p:sldId id="5792" r:id="rId492"/>
    <p:sldId id="5793" r:id="rId493"/>
    <p:sldId id="5794" r:id="rId494"/>
    <p:sldId id="5795" r:id="rId495"/>
    <p:sldId id="5796" r:id="rId496"/>
    <p:sldId id="5797" r:id="rId497"/>
    <p:sldId id="5798" r:id="rId498"/>
    <p:sldId id="5799" r:id="rId499"/>
    <p:sldId id="5800" r:id="rId500"/>
    <p:sldId id="5801" r:id="rId501"/>
    <p:sldId id="1863" r:id="rId502"/>
    <p:sldId id="6036" r:id="rId503"/>
    <p:sldId id="6232" r:id="rId504"/>
    <p:sldId id="6617" r:id="rId505"/>
    <p:sldId id="6618" r:id="rId506"/>
    <p:sldId id="6619" r:id="rId507"/>
    <p:sldId id="6620" r:id="rId508"/>
    <p:sldId id="6621" r:id="rId509"/>
    <p:sldId id="6622" r:id="rId510"/>
    <p:sldId id="6669" r:id="rId511"/>
    <p:sldId id="6623" r:id="rId512"/>
    <p:sldId id="6670" r:id="rId513"/>
    <p:sldId id="6672" r:id="rId514"/>
    <p:sldId id="6671" r:id="rId515"/>
    <p:sldId id="6637" r:id="rId516"/>
    <p:sldId id="6624" r:id="rId517"/>
    <p:sldId id="6081" r:id="rId518"/>
    <p:sldId id="6082" r:id="rId519"/>
    <p:sldId id="6097" r:id="rId520"/>
    <p:sldId id="6209" r:id="rId521"/>
    <p:sldId id="6625" r:id="rId522"/>
    <p:sldId id="6626" r:id="rId523"/>
    <p:sldId id="6749" r:id="rId524"/>
    <p:sldId id="6750" r:id="rId525"/>
    <p:sldId id="6751" r:id="rId526"/>
    <p:sldId id="6752" r:id="rId527"/>
    <p:sldId id="6753" r:id="rId528"/>
    <p:sldId id="6754" r:id="rId529"/>
    <p:sldId id="6755" r:id="rId530"/>
    <p:sldId id="6756" r:id="rId531"/>
    <p:sldId id="6633" r:id="rId532"/>
    <p:sldId id="6634" r:id="rId533"/>
    <p:sldId id="6757" r:id="rId534"/>
    <p:sldId id="6635" r:id="rId535"/>
    <p:sldId id="6758" r:id="rId536"/>
    <p:sldId id="5914" r:id="rId537"/>
    <p:sldId id="5915" r:id="rId538"/>
    <p:sldId id="6507" r:id="rId539"/>
    <p:sldId id="6636" r:id="rId540"/>
    <p:sldId id="6531" r:id="rId541"/>
    <p:sldId id="6086" r:id="rId542"/>
    <p:sldId id="6040" r:id="rId543"/>
    <p:sldId id="6486" r:id="rId544"/>
    <p:sldId id="6487" r:id="rId545"/>
    <p:sldId id="6488" r:id="rId546"/>
    <p:sldId id="6489" r:id="rId547"/>
    <p:sldId id="5829" r:id="rId548"/>
    <p:sldId id="6508" r:id="rId549"/>
    <p:sldId id="6639" r:id="rId55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1A5712"/>
    <a:srgbClr val="0432FF"/>
    <a:srgbClr val="8C0000"/>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49" autoAdjust="0"/>
    <p:restoredTop sz="95405" autoAdjust="0"/>
  </p:normalViewPr>
  <p:slideViewPr>
    <p:cSldViewPr>
      <p:cViewPr varScale="1">
        <p:scale>
          <a:sx n="105" d="100"/>
          <a:sy n="105" d="100"/>
        </p:scale>
        <p:origin x="1968"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23.xml"/><Relationship Id="rId21" Type="http://schemas.openxmlformats.org/officeDocument/2006/relationships/slideMaster" Target="slideMasters/slideMaster21.xml"/><Relationship Id="rId324" Type="http://schemas.openxmlformats.org/officeDocument/2006/relationships/slide" Target="slides/slide230.xml"/><Relationship Id="rId531" Type="http://schemas.openxmlformats.org/officeDocument/2006/relationships/slide" Target="slides/slide437.xml"/><Relationship Id="rId170" Type="http://schemas.openxmlformats.org/officeDocument/2006/relationships/slide" Target="slides/slide76.xml"/><Relationship Id="rId268" Type="http://schemas.openxmlformats.org/officeDocument/2006/relationships/slide" Target="slides/slide174.xml"/><Relationship Id="rId475" Type="http://schemas.openxmlformats.org/officeDocument/2006/relationships/slide" Target="slides/slide381.xml"/><Relationship Id="rId32" Type="http://schemas.openxmlformats.org/officeDocument/2006/relationships/slideMaster" Target="slideMasters/slideMaster32.xml"/><Relationship Id="rId128" Type="http://schemas.openxmlformats.org/officeDocument/2006/relationships/slide" Target="slides/slide34.xml"/><Relationship Id="rId335" Type="http://schemas.openxmlformats.org/officeDocument/2006/relationships/slide" Target="slides/slide241.xml"/><Relationship Id="rId542" Type="http://schemas.openxmlformats.org/officeDocument/2006/relationships/slide" Target="slides/slide448.xml"/><Relationship Id="rId181" Type="http://schemas.openxmlformats.org/officeDocument/2006/relationships/slide" Target="slides/slide87.xml"/><Relationship Id="rId402" Type="http://schemas.openxmlformats.org/officeDocument/2006/relationships/slide" Target="slides/slide308.xml"/><Relationship Id="rId279" Type="http://schemas.openxmlformats.org/officeDocument/2006/relationships/slide" Target="slides/slide185.xml"/><Relationship Id="rId486" Type="http://schemas.openxmlformats.org/officeDocument/2006/relationships/slide" Target="slides/slide392.xml"/><Relationship Id="rId43" Type="http://schemas.openxmlformats.org/officeDocument/2006/relationships/slideMaster" Target="slideMasters/slideMaster43.xml"/><Relationship Id="rId139" Type="http://schemas.openxmlformats.org/officeDocument/2006/relationships/slide" Target="slides/slide45.xml"/><Relationship Id="rId346" Type="http://schemas.openxmlformats.org/officeDocument/2006/relationships/slide" Target="slides/slide252.xml"/><Relationship Id="rId553" Type="http://schemas.openxmlformats.org/officeDocument/2006/relationships/presProps" Target="presProps.xml"/><Relationship Id="rId192" Type="http://schemas.openxmlformats.org/officeDocument/2006/relationships/slide" Target="slides/slide98.xml"/><Relationship Id="rId206" Type="http://schemas.openxmlformats.org/officeDocument/2006/relationships/slide" Target="slides/slide112.xml"/><Relationship Id="rId413" Type="http://schemas.openxmlformats.org/officeDocument/2006/relationships/slide" Target="slides/slide319.xml"/><Relationship Id="rId497" Type="http://schemas.openxmlformats.org/officeDocument/2006/relationships/slide" Target="slides/slide403.xml"/><Relationship Id="rId357" Type="http://schemas.openxmlformats.org/officeDocument/2006/relationships/slide" Target="slides/slide263.xml"/><Relationship Id="rId54" Type="http://schemas.openxmlformats.org/officeDocument/2006/relationships/slideMaster" Target="slideMasters/slideMaster54.xml"/><Relationship Id="rId96" Type="http://schemas.openxmlformats.org/officeDocument/2006/relationships/slide" Target="slides/slide2.xml"/><Relationship Id="rId161" Type="http://schemas.openxmlformats.org/officeDocument/2006/relationships/slide" Target="slides/slide67.xml"/><Relationship Id="rId217" Type="http://schemas.openxmlformats.org/officeDocument/2006/relationships/slide" Target="slides/slide123.xml"/><Relationship Id="rId399" Type="http://schemas.openxmlformats.org/officeDocument/2006/relationships/slide" Target="slides/slide305.xml"/><Relationship Id="rId259" Type="http://schemas.openxmlformats.org/officeDocument/2006/relationships/slide" Target="slides/slide165.xml"/><Relationship Id="rId424" Type="http://schemas.openxmlformats.org/officeDocument/2006/relationships/slide" Target="slides/slide330.xml"/><Relationship Id="rId466" Type="http://schemas.openxmlformats.org/officeDocument/2006/relationships/slide" Target="slides/slide372.xml"/><Relationship Id="rId23" Type="http://schemas.openxmlformats.org/officeDocument/2006/relationships/slideMaster" Target="slideMasters/slideMaster23.xml"/><Relationship Id="rId119" Type="http://schemas.openxmlformats.org/officeDocument/2006/relationships/slide" Target="slides/slide25.xml"/><Relationship Id="rId270" Type="http://schemas.openxmlformats.org/officeDocument/2006/relationships/slide" Target="slides/slide176.xml"/><Relationship Id="rId326" Type="http://schemas.openxmlformats.org/officeDocument/2006/relationships/slide" Target="slides/slide232.xml"/><Relationship Id="rId533" Type="http://schemas.openxmlformats.org/officeDocument/2006/relationships/slide" Target="slides/slide439.xml"/><Relationship Id="rId65" Type="http://schemas.openxmlformats.org/officeDocument/2006/relationships/slideMaster" Target="slideMasters/slideMaster65.xml"/><Relationship Id="rId130" Type="http://schemas.openxmlformats.org/officeDocument/2006/relationships/slide" Target="slides/slide36.xml"/><Relationship Id="rId368" Type="http://schemas.openxmlformats.org/officeDocument/2006/relationships/slide" Target="slides/slide274.xml"/><Relationship Id="rId172" Type="http://schemas.openxmlformats.org/officeDocument/2006/relationships/slide" Target="slides/slide78.xml"/><Relationship Id="rId228" Type="http://schemas.openxmlformats.org/officeDocument/2006/relationships/slide" Target="slides/slide134.xml"/><Relationship Id="rId435" Type="http://schemas.openxmlformats.org/officeDocument/2006/relationships/slide" Target="slides/slide341.xml"/><Relationship Id="rId477" Type="http://schemas.openxmlformats.org/officeDocument/2006/relationships/slide" Target="slides/slide383.xml"/><Relationship Id="rId281" Type="http://schemas.openxmlformats.org/officeDocument/2006/relationships/slide" Target="slides/slide187.xml"/><Relationship Id="rId337" Type="http://schemas.openxmlformats.org/officeDocument/2006/relationships/slide" Target="slides/slide243.xml"/><Relationship Id="rId502" Type="http://schemas.openxmlformats.org/officeDocument/2006/relationships/slide" Target="slides/slide408.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47.xml"/><Relationship Id="rId379" Type="http://schemas.openxmlformats.org/officeDocument/2006/relationships/slide" Target="slides/slide285.xml"/><Relationship Id="rId544" Type="http://schemas.openxmlformats.org/officeDocument/2006/relationships/slide" Target="slides/slide450.xml"/><Relationship Id="rId7" Type="http://schemas.openxmlformats.org/officeDocument/2006/relationships/slideMaster" Target="slideMasters/slideMaster7.xml"/><Relationship Id="rId183" Type="http://schemas.openxmlformats.org/officeDocument/2006/relationships/slide" Target="slides/slide89.xml"/><Relationship Id="rId239" Type="http://schemas.openxmlformats.org/officeDocument/2006/relationships/slide" Target="slides/slide145.xml"/><Relationship Id="rId390" Type="http://schemas.openxmlformats.org/officeDocument/2006/relationships/slide" Target="slides/slide296.xml"/><Relationship Id="rId404" Type="http://schemas.openxmlformats.org/officeDocument/2006/relationships/slide" Target="slides/slide310.xml"/><Relationship Id="rId446" Type="http://schemas.openxmlformats.org/officeDocument/2006/relationships/slide" Target="slides/slide352.xml"/><Relationship Id="rId250" Type="http://schemas.openxmlformats.org/officeDocument/2006/relationships/slide" Target="slides/slide156.xml"/><Relationship Id="rId292" Type="http://schemas.openxmlformats.org/officeDocument/2006/relationships/slide" Target="slides/slide198.xml"/><Relationship Id="rId306" Type="http://schemas.openxmlformats.org/officeDocument/2006/relationships/slide" Target="slides/slide212.xml"/><Relationship Id="rId488" Type="http://schemas.openxmlformats.org/officeDocument/2006/relationships/slide" Target="slides/slide394.xml"/><Relationship Id="rId45" Type="http://schemas.openxmlformats.org/officeDocument/2006/relationships/slideMaster" Target="slideMasters/slideMaster45.xml"/><Relationship Id="rId87" Type="http://schemas.openxmlformats.org/officeDocument/2006/relationships/slideMaster" Target="slideMasters/slideMaster87.xml"/><Relationship Id="rId110" Type="http://schemas.openxmlformats.org/officeDocument/2006/relationships/slide" Target="slides/slide16.xml"/><Relationship Id="rId348" Type="http://schemas.openxmlformats.org/officeDocument/2006/relationships/slide" Target="slides/slide254.xml"/><Relationship Id="rId513" Type="http://schemas.openxmlformats.org/officeDocument/2006/relationships/slide" Target="slides/slide419.xml"/><Relationship Id="rId555" Type="http://schemas.openxmlformats.org/officeDocument/2006/relationships/theme" Target="theme/theme1.xml"/><Relationship Id="rId152" Type="http://schemas.openxmlformats.org/officeDocument/2006/relationships/slide" Target="slides/slide58.xml"/><Relationship Id="rId194" Type="http://schemas.openxmlformats.org/officeDocument/2006/relationships/slide" Target="slides/slide100.xml"/><Relationship Id="rId208" Type="http://schemas.openxmlformats.org/officeDocument/2006/relationships/slide" Target="slides/slide114.xml"/><Relationship Id="rId415" Type="http://schemas.openxmlformats.org/officeDocument/2006/relationships/slide" Target="slides/slide321.xml"/><Relationship Id="rId457" Type="http://schemas.openxmlformats.org/officeDocument/2006/relationships/slide" Target="slides/slide363.xml"/><Relationship Id="rId261" Type="http://schemas.openxmlformats.org/officeDocument/2006/relationships/slide" Target="slides/slide167.xml"/><Relationship Id="rId499" Type="http://schemas.openxmlformats.org/officeDocument/2006/relationships/slide" Target="slides/slide405.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23.xml"/><Relationship Id="rId359" Type="http://schemas.openxmlformats.org/officeDocument/2006/relationships/slide" Target="slides/slide265.xml"/><Relationship Id="rId524" Type="http://schemas.openxmlformats.org/officeDocument/2006/relationships/slide" Target="slides/slide430.xml"/><Relationship Id="rId98" Type="http://schemas.openxmlformats.org/officeDocument/2006/relationships/slide" Target="slides/slide4.xml"/><Relationship Id="rId121" Type="http://schemas.openxmlformats.org/officeDocument/2006/relationships/slide" Target="slides/slide27.xml"/><Relationship Id="rId163" Type="http://schemas.openxmlformats.org/officeDocument/2006/relationships/slide" Target="slides/slide69.xml"/><Relationship Id="rId219" Type="http://schemas.openxmlformats.org/officeDocument/2006/relationships/slide" Target="slides/slide125.xml"/><Relationship Id="rId370" Type="http://schemas.openxmlformats.org/officeDocument/2006/relationships/slide" Target="slides/slide276.xml"/><Relationship Id="rId426" Type="http://schemas.openxmlformats.org/officeDocument/2006/relationships/slide" Target="slides/slide332.xml"/><Relationship Id="rId230" Type="http://schemas.openxmlformats.org/officeDocument/2006/relationships/slide" Target="slides/slide136.xml"/><Relationship Id="rId468" Type="http://schemas.openxmlformats.org/officeDocument/2006/relationships/slide" Target="slides/slide374.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78.xml"/><Relationship Id="rId328" Type="http://schemas.openxmlformats.org/officeDocument/2006/relationships/slide" Target="slides/slide234.xml"/><Relationship Id="rId535" Type="http://schemas.openxmlformats.org/officeDocument/2006/relationships/slide" Target="slides/slide441.xml"/><Relationship Id="rId132" Type="http://schemas.openxmlformats.org/officeDocument/2006/relationships/slide" Target="slides/slide38.xml"/><Relationship Id="rId174" Type="http://schemas.openxmlformats.org/officeDocument/2006/relationships/slide" Target="slides/slide80.xml"/><Relationship Id="rId381" Type="http://schemas.openxmlformats.org/officeDocument/2006/relationships/slide" Target="slides/slide287.xml"/><Relationship Id="rId241" Type="http://schemas.openxmlformats.org/officeDocument/2006/relationships/slide" Target="slides/slide147.xml"/><Relationship Id="rId437" Type="http://schemas.openxmlformats.org/officeDocument/2006/relationships/slide" Target="slides/slide343.xml"/><Relationship Id="rId479" Type="http://schemas.openxmlformats.org/officeDocument/2006/relationships/slide" Target="slides/slide385.xml"/><Relationship Id="rId36" Type="http://schemas.openxmlformats.org/officeDocument/2006/relationships/slideMaster" Target="slideMasters/slideMaster36.xml"/><Relationship Id="rId283" Type="http://schemas.openxmlformats.org/officeDocument/2006/relationships/slide" Target="slides/slide189.xml"/><Relationship Id="rId339" Type="http://schemas.openxmlformats.org/officeDocument/2006/relationships/slide" Target="slides/slide245.xml"/><Relationship Id="rId490" Type="http://schemas.openxmlformats.org/officeDocument/2006/relationships/slide" Target="slides/slide396.xml"/><Relationship Id="rId504" Type="http://schemas.openxmlformats.org/officeDocument/2006/relationships/slide" Target="slides/slide410.xml"/><Relationship Id="rId546" Type="http://schemas.openxmlformats.org/officeDocument/2006/relationships/slide" Target="slides/slide452.xml"/><Relationship Id="rId78" Type="http://schemas.openxmlformats.org/officeDocument/2006/relationships/slideMaster" Target="slideMasters/slideMaster78.xml"/><Relationship Id="rId101" Type="http://schemas.openxmlformats.org/officeDocument/2006/relationships/slide" Target="slides/slide7.xml"/><Relationship Id="rId143" Type="http://schemas.openxmlformats.org/officeDocument/2006/relationships/slide" Target="slides/slide49.xml"/><Relationship Id="rId185" Type="http://schemas.openxmlformats.org/officeDocument/2006/relationships/slide" Target="slides/slide91.xml"/><Relationship Id="rId350" Type="http://schemas.openxmlformats.org/officeDocument/2006/relationships/slide" Target="slides/slide256.xml"/><Relationship Id="rId406" Type="http://schemas.openxmlformats.org/officeDocument/2006/relationships/slide" Target="slides/slide312.xml"/><Relationship Id="rId9" Type="http://schemas.openxmlformats.org/officeDocument/2006/relationships/slideMaster" Target="slideMasters/slideMaster9.xml"/><Relationship Id="rId210" Type="http://schemas.openxmlformats.org/officeDocument/2006/relationships/slide" Target="slides/slide116.xml"/><Relationship Id="rId392" Type="http://schemas.openxmlformats.org/officeDocument/2006/relationships/slide" Target="slides/slide298.xml"/><Relationship Id="rId448" Type="http://schemas.openxmlformats.org/officeDocument/2006/relationships/slide" Target="slides/slide354.xml"/><Relationship Id="rId252" Type="http://schemas.openxmlformats.org/officeDocument/2006/relationships/slide" Target="slides/slide158.xml"/><Relationship Id="rId294" Type="http://schemas.openxmlformats.org/officeDocument/2006/relationships/slide" Target="slides/slide200.xml"/><Relationship Id="rId308" Type="http://schemas.openxmlformats.org/officeDocument/2006/relationships/slide" Target="slides/slide214.xml"/><Relationship Id="rId515" Type="http://schemas.openxmlformats.org/officeDocument/2006/relationships/slide" Target="slides/slide421.xml"/><Relationship Id="rId47" Type="http://schemas.openxmlformats.org/officeDocument/2006/relationships/slideMaster" Target="slideMasters/slideMaster47.xml"/><Relationship Id="rId89" Type="http://schemas.openxmlformats.org/officeDocument/2006/relationships/slideMaster" Target="slideMasters/slideMaster89.xml"/><Relationship Id="rId112" Type="http://schemas.openxmlformats.org/officeDocument/2006/relationships/slide" Target="slides/slide18.xml"/><Relationship Id="rId154" Type="http://schemas.openxmlformats.org/officeDocument/2006/relationships/slide" Target="slides/slide60.xml"/><Relationship Id="rId361" Type="http://schemas.openxmlformats.org/officeDocument/2006/relationships/slide" Target="slides/slide267.xml"/><Relationship Id="rId196" Type="http://schemas.openxmlformats.org/officeDocument/2006/relationships/slide" Target="slides/slide102.xml"/><Relationship Id="rId417" Type="http://schemas.openxmlformats.org/officeDocument/2006/relationships/slide" Target="slides/slide323.xml"/><Relationship Id="rId459" Type="http://schemas.openxmlformats.org/officeDocument/2006/relationships/slide" Target="slides/slide365.xml"/><Relationship Id="rId16" Type="http://schemas.openxmlformats.org/officeDocument/2006/relationships/slideMaster" Target="slideMasters/slideMaster16.xml"/><Relationship Id="rId221" Type="http://schemas.openxmlformats.org/officeDocument/2006/relationships/slide" Target="slides/slide127.xml"/><Relationship Id="rId263" Type="http://schemas.openxmlformats.org/officeDocument/2006/relationships/slide" Target="slides/slide169.xml"/><Relationship Id="rId319" Type="http://schemas.openxmlformats.org/officeDocument/2006/relationships/slide" Target="slides/slide225.xml"/><Relationship Id="rId470" Type="http://schemas.openxmlformats.org/officeDocument/2006/relationships/slide" Target="slides/slide376.xml"/><Relationship Id="rId526" Type="http://schemas.openxmlformats.org/officeDocument/2006/relationships/slide" Target="slides/slide432.xml"/><Relationship Id="rId58" Type="http://schemas.openxmlformats.org/officeDocument/2006/relationships/slideMaster" Target="slideMasters/slideMaster58.xml"/><Relationship Id="rId123" Type="http://schemas.openxmlformats.org/officeDocument/2006/relationships/slide" Target="slides/slide29.xml"/><Relationship Id="rId330" Type="http://schemas.openxmlformats.org/officeDocument/2006/relationships/slide" Target="slides/slide236.xml"/><Relationship Id="rId165" Type="http://schemas.openxmlformats.org/officeDocument/2006/relationships/slide" Target="slides/slide71.xml"/><Relationship Id="rId372" Type="http://schemas.openxmlformats.org/officeDocument/2006/relationships/slide" Target="slides/slide278.xml"/><Relationship Id="rId428" Type="http://schemas.openxmlformats.org/officeDocument/2006/relationships/slide" Target="slides/slide334.xml"/><Relationship Id="rId232" Type="http://schemas.openxmlformats.org/officeDocument/2006/relationships/slide" Target="slides/slide138.xml"/><Relationship Id="rId274" Type="http://schemas.openxmlformats.org/officeDocument/2006/relationships/slide" Target="slides/slide180.xml"/><Relationship Id="rId481" Type="http://schemas.openxmlformats.org/officeDocument/2006/relationships/slide" Target="slides/slide387.xml"/><Relationship Id="rId27" Type="http://schemas.openxmlformats.org/officeDocument/2006/relationships/slideMaster" Target="slideMasters/slideMaster27.xml"/><Relationship Id="rId69" Type="http://schemas.openxmlformats.org/officeDocument/2006/relationships/slideMaster" Target="slideMasters/slideMaster69.xml"/><Relationship Id="rId134" Type="http://schemas.openxmlformats.org/officeDocument/2006/relationships/slide" Target="slides/slide40.xml"/><Relationship Id="rId537" Type="http://schemas.openxmlformats.org/officeDocument/2006/relationships/slide" Target="slides/slide443.xml"/><Relationship Id="rId80" Type="http://schemas.openxmlformats.org/officeDocument/2006/relationships/slideMaster" Target="slideMasters/slideMaster80.xml"/><Relationship Id="rId176" Type="http://schemas.openxmlformats.org/officeDocument/2006/relationships/slide" Target="slides/slide82.xml"/><Relationship Id="rId341" Type="http://schemas.openxmlformats.org/officeDocument/2006/relationships/slide" Target="slides/slide247.xml"/><Relationship Id="rId383" Type="http://schemas.openxmlformats.org/officeDocument/2006/relationships/slide" Target="slides/slide289.xml"/><Relationship Id="rId439" Type="http://schemas.openxmlformats.org/officeDocument/2006/relationships/slide" Target="slides/slide345.xml"/><Relationship Id="rId201" Type="http://schemas.openxmlformats.org/officeDocument/2006/relationships/slide" Target="slides/slide107.xml"/><Relationship Id="rId243" Type="http://schemas.openxmlformats.org/officeDocument/2006/relationships/slide" Target="slides/slide149.xml"/><Relationship Id="rId285" Type="http://schemas.openxmlformats.org/officeDocument/2006/relationships/slide" Target="slides/slide191.xml"/><Relationship Id="rId450" Type="http://schemas.openxmlformats.org/officeDocument/2006/relationships/slide" Target="slides/slide356.xml"/><Relationship Id="rId506" Type="http://schemas.openxmlformats.org/officeDocument/2006/relationships/slide" Target="slides/slide412.xml"/><Relationship Id="rId38" Type="http://schemas.openxmlformats.org/officeDocument/2006/relationships/slideMaster" Target="slideMasters/slideMaster38.xml"/><Relationship Id="rId103" Type="http://schemas.openxmlformats.org/officeDocument/2006/relationships/slide" Target="slides/slide9.xml"/><Relationship Id="rId310" Type="http://schemas.openxmlformats.org/officeDocument/2006/relationships/slide" Target="slides/slide216.xml"/><Relationship Id="rId492" Type="http://schemas.openxmlformats.org/officeDocument/2006/relationships/slide" Target="slides/slide398.xml"/><Relationship Id="rId548" Type="http://schemas.openxmlformats.org/officeDocument/2006/relationships/slide" Target="slides/slide454.xml"/><Relationship Id="rId91" Type="http://schemas.openxmlformats.org/officeDocument/2006/relationships/slideMaster" Target="slideMasters/slideMaster91.xml"/><Relationship Id="rId145" Type="http://schemas.openxmlformats.org/officeDocument/2006/relationships/slide" Target="slides/slide51.xml"/><Relationship Id="rId187" Type="http://schemas.openxmlformats.org/officeDocument/2006/relationships/slide" Target="slides/slide93.xml"/><Relationship Id="rId352" Type="http://schemas.openxmlformats.org/officeDocument/2006/relationships/slide" Target="slides/slide258.xml"/><Relationship Id="rId394" Type="http://schemas.openxmlformats.org/officeDocument/2006/relationships/slide" Target="slides/slide300.xml"/><Relationship Id="rId408" Type="http://schemas.openxmlformats.org/officeDocument/2006/relationships/slide" Target="slides/slide314.xml"/><Relationship Id="rId212" Type="http://schemas.openxmlformats.org/officeDocument/2006/relationships/slide" Target="slides/slide118.xml"/><Relationship Id="rId254" Type="http://schemas.openxmlformats.org/officeDocument/2006/relationships/slide" Target="slides/slide160.xml"/><Relationship Id="rId49" Type="http://schemas.openxmlformats.org/officeDocument/2006/relationships/slideMaster" Target="slideMasters/slideMaster49.xml"/><Relationship Id="rId114" Type="http://schemas.openxmlformats.org/officeDocument/2006/relationships/slide" Target="slides/slide20.xml"/><Relationship Id="rId296" Type="http://schemas.openxmlformats.org/officeDocument/2006/relationships/slide" Target="slides/slide202.xml"/><Relationship Id="rId461" Type="http://schemas.openxmlformats.org/officeDocument/2006/relationships/slide" Target="slides/slide367.xml"/><Relationship Id="rId517" Type="http://schemas.openxmlformats.org/officeDocument/2006/relationships/slide" Target="slides/slide423.xml"/><Relationship Id="rId60" Type="http://schemas.openxmlformats.org/officeDocument/2006/relationships/slideMaster" Target="slideMasters/slideMaster60.xml"/><Relationship Id="rId156" Type="http://schemas.openxmlformats.org/officeDocument/2006/relationships/slide" Target="slides/slide62.xml"/><Relationship Id="rId198" Type="http://schemas.openxmlformats.org/officeDocument/2006/relationships/slide" Target="slides/slide104.xml"/><Relationship Id="rId321" Type="http://schemas.openxmlformats.org/officeDocument/2006/relationships/slide" Target="slides/slide227.xml"/><Relationship Id="rId363" Type="http://schemas.openxmlformats.org/officeDocument/2006/relationships/slide" Target="slides/slide269.xml"/><Relationship Id="rId419" Type="http://schemas.openxmlformats.org/officeDocument/2006/relationships/slide" Target="slides/slide325.xml"/><Relationship Id="rId223" Type="http://schemas.openxmlformats.org/officeDocument/2006/relationships/slide" Target="slides/slide129.xml"/><Relationship Id="rId430" Type="http://schemas.openxmlformats.org/officeDocument/2006/relationships/slide" Target="slides/slide336.xml"/><Relationship Id="rId18" Type="http://schemas.openxmlformats.org/officeDocument/2006/relationships/slideMaster" Target="slideMasters/slideMaster18.xml"/><Relationship Id="rId265" Type="http://schemas.openxmlformats.org/officeDocument/2006/relationships/slide" Target="slides/slide171.xml"/><Relationship Id="rId472" Type="http://schemas.openxmlformats.org/officeDocument/2006/relationships/slide" Target="slides/slide378.xml"/><Relationship Id="rId528" Type="http://schemas.openxmlformats.org/officeDocument/2006/relationships/slide" Target="slides/slide434.xml"/><Relationship Id="rId125" Type="http://schemas.openxmlformats.org/officeDocument/2006/relationships/slide" Target="slides/slide31.xml"/><Relationship Id="rId167" Type="http://schemas.openxmlformats.org/officeDocument/2006/relationships/slide" Target="slides/slide73.xml"/><Relationship Id="rId332" Type="http://schemas.openxmlformats.org/officeDocument/2006/relationships/slide" Target="slides/slide238.xml"/><Relationship Id="rId374" Type="http://schemas.openxmlformats.org/officeDocument/2006/relationships/slide" Target="slides/slide280.xml"/><Relationship Id="rId71" Type="http://schemas.openxmlformats.org/officeDocument/2006/relationships/slideMaster" Target="slideMasters/slideMaster71.xml"/><Relationship Id="rId234" Type="http://schemas.openxmlformats.org/officeDocument/2006/relationships/slide" Target="slides/slide140.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76" Type="http://schemas.openxmlformats.org/officeDocument/2006/relationships/slide" Target="slides/slide182.xml"/><Relationship Id="rId441" Type="http://schemas.openxmlformats.org/officeDocument/2006/relationships/slide" Target="slides/slide347.xml"/><Relationship Id="rId483" Type="http://schemas.openxmlformats.org/officeDocument/2006/relationships/slide" Target="slides/slide389.xml"/><Relationship Id="rId539" Type="http://schemas.openxmlformats.org/officeDocument/2006/relationships/slide" Target="slides/slide445.xml"/><Relationship Id="rId40" Type="http://schemas.openxmlformats.org/officeDocument/2006/relationships/slideMaster" Target="slideMasters/slideMaster40.xml"/><Relationship Id="rId136" Type="http://schemas.openxmlformats.org/officeDocument/2006/relationships/slide" Target="slides/slide42.xml"/><Relationship Id="rId178" Type="http://schemas.openxmlformats.org/officeDocument/2006/relationships/slide" Target="slides/slide84.xml"/><Relationship Id="rId301" Type="http://schemas.openxmlformats.org/officeDocument/2006/relationships/slide" Target="slides/slide207.xml"/><Relationship Id="rId343" Type="http://schemas.openxmlformats.org/officeDocument/2006/relationships/slide" Target="slides/slide249.xml"/><Relationship Id="rId550" Type="http://schemas.openxmlformats.org/officeDocument/2006/relationships/slide" Target="slides/slide456.xml"/><Relationship Id="rId82" Type="http://schemas.openxmlformats.org/officeDocument/2006/relationships/slideMaster" Target="slideMasters/slideMaster82.xml"/><Relationship Id="rId203" Type="http://schemas.openxmlformats.org/officeDocument/2006/relationships/slide" Target="slides/slide109.xml"/><Relationship Id="rId385" Type="http://schemas.openxmlformats.org/officeDocument/2006/relationships/slide" Target="slides/slide291.xml"/><Relationship Id="rId245" Type="http://schemas.openxmlformats.org/officeDocument/2006/relationships/slide" Target="slides/slide151.xml"/><Relationship Id="rId287" Type="http://schemas.openxmlformats.org/officeDocument/2006/relationships/slide" Target="slides/slide193.xml"/><Relationship Id="rId410" Type="http://schemas.openxmlformats.org/officeDocument/2006/relationships/slide" Target="slides/slide316.xml"/><Relationship Id="rId452" Type="http://schemas.openxmlformats.org/officeDocument/2006/relationships/slide" Target="slides/slide358.xml"/><Relationship Id="rId494" Type="http://schemas.openxmlformats.org/officeDocument/2006/relationships/slide" Target="slides/slide400.xml"/><Relationship Id="rId508" Type="http://schemas.openxmlformats.org/officeDocument/2006/relationships/slide" Target="slides/slide414.xml"/><Relationship Id="rId105" Type="http://schemas.openxmlformats.org/officeDocument/2006/relationships/slide" Target="slides/slide11.xml"/><Relationship Id="rId147" Type="http://schemas.openxmlformats.org/officeDocument/2006/relationships/slide" Target="slides/slide53.xml"/><Relationship Id="rId312" Type="http://schemas.openxmlformats.org/officeDocument/2006/relationships/slide" Target="slides/slide218.xml"/><Relationship Id="rId354" Type="http://schemas.openxmlformats.org/officeDocument/2006/relationships/slide" Target="slides/slide260.xml"/><Relationship Id="rId51" Type="http://schemas.openxmlformats.org/officeDocument/2006/relationships/slideMaster" Target="slideMasters/slideMaster51.xml"/><Relationship Id="rId93" Type="http://schemas.openxmlformats.org/officeDocument/2006/relationships/slideMaster" Target="slideMasters/slideMaster93.xml"/><Relationship Id="rId189" Type="http://schemas.openxmlformats.org/officeDocument/2006/relationships/slide" Target="slides/slide95.xml"/><Relationship Id="rId396" Type="http://schemas.openxmlformats.org/officeDocument/2006/relationships/slide" Target="slides/slide302.xml"/><Relationship Id="rId214" Type="http://schemas.openxmlformats.org/officeDocument/2006/relationships/slide" Target="slides/slide120.xml"/><Relationship Id="rId256" Type="http://schemas.openxmlformats.org/officeDocument/2006/relationships/slide" Target="slides/slide162.xml"/><Relationship Id="rId298" Type="http://schemas.openxmlformats.org/officeDocument/2006/relationships/slide" Target="slides/slide204.xml"/><Relationship Id="rId421" Type="http://schemas.openxmlformats.org/officeDocument/2006/relationships/slide" Target="slides/slide327.xml"/><Relationship Id="rId463" Type="http://schemas.openxmlformats.org/officeDocument/2006/relationships/slide" Target="slides/slide369.xml"/><Relationship Id="rId519" Type="http://schemas.openxmlformats.org/officeDocument/2006/relationships/slide" Target="slides/slide425.xml"/><Relationship Id="rId116" Type="http://schemas.openxmlformats.org/officeDocument/2006/relationships/slide" Target="slides/slide22.xml"/><Relationship Id="rId158" Type="http://schemas.openxmlformats.org/officeDocument/2006/relationships/slide" Target="slides/slide64.xml"/><Relationship Id="rId323" Type="http://schemas.openxmlformats.org/officeDocument/2006/relationships/slide" Target="slides/slide229.xml"/><Relationship Id="rId530" Type="http://schemas.openxmlformats.org/officeDocument/2006/relationships/slide" Target="slides/slide436.xml"/><Relationship Id="rId20" Type="http://schemas.openxmlformats.org/officeDocument/2006/relationships/slideMaster" Target="slideMasters/slideMaster20.xml"/><Relationship Id="rId62" Type="http://schemas.openxmlformats.org/officeDocument/2006/relationships/slideMaster" Target="slideMasters/slideMaster62.xml"/><Relationship Id="rId365" Type="http://schemas.openxmlformats.org/officeDocument/2006/relationships/slide" Target="slides/slide271.xml"/><Relationship Id="rId225" Type="http://schemas.openxmlformats.org/officeDocument/2006/relationships/slide" Target="slides/slide131.xml"/><Relationship Id="rId267" Type="http://schemas.openxmlformats.org/officeDocument/2006/relationships/slide" Target="slides/slide173.xml"/><Relationship Id="rId432" Type="http://schemas.openxmlformats.org/officeDocument/2006/relationships/slide" Target="slides/slide338.xml"/><Relationship Id="rId474" Type="http://schemas.openxmlformats.org/officeDocument/2006/relationships/slide" Target="slides/slide380.xml"/><Relationship Id="rId127" Type="http://schemas.openxmlformats.org/officeDocument/2006/relationships/slide" Target="slides/slide33.xml"/><Relationship Id="rId31" Type="http://schemas.openxmlformats.org/officeDocument/2006/relationships/slideMaster" Target="slideMasters/slideMaster31.xml"/><Relationship Id="rId73" Type="http://schemas.openxmlformats.org/officeDocument/2006/relationships/slideMaster" Target="slideMasters/slideMaster73.xml"/><Relationship Id="rId169" Type="http://schemas.openxmlformats.org/officeDocument/2006/relationships/slide" Target="slides/slide75.xml"/><Relationship Id="rId334" Type="http://schemas.openxmlformats.org/officeDocument/2006/relationships/slide" Target="slides/slide240.xml"/><Relationship Id="rId376" Type="http://schemas.openxmlformats.org/officeDocument/2006/relationships/slide" Target="slides/slide282.xml"/><Relationship Id="rId541" Type="http://schemas.openxmlformats.org/officeDocument/2006/relationships/slide" Target="slides/slide447.xml"/><Relationship Id="rId4" Type="http://schemas.openxmlformats.org/officeDocument/2006/relationships/slideMaster" Target="slideMasters/slideMaster4.xml"/><Relationship Id="rId180" Type="http://schemas.openxmlformats.org/officeDocument/2006/relationships/slide" Target="slides/slide86.xml"/><Relationship Id="rId236" Type="http://schemas.openxmlformats.org/officeDocument/2006/relationships/slide" Target="slides/slide142.xml"/><Relationship Id="rId278" Type="http://schemas.openxmlformats.org/officeDocument/2006/relationships/slide" Target="slides/slide184.xml"/><Relationship Id="rId401" Type="http://schemas.openxmlformats.org/officeDocument/2006/relationships/slide" Target="slides/slide307.xml"/><Relationship Id="rId443" Type="http://schemas.openxmlformats.org/officeDocument/2006/relationships/slide" Target="slides/slide349.xml"/><Relationship Id="rId303" Type="http://schemas.openxmlformats.org/officeDocument/2006/relationships/slide" Target="slides/slide209.xml"/><Relationship Id="rId485" Type="http://schemas.openxmlformats.org/officeDocument/2006/relationships/slide" Target="slides/slide391.xml"/><Relationship Id="rId42" Type="http://schemas.openxmlformats.org/officeDocument/2006/relationships/slideMaster" Target="slideMasters/slideMaster42.xml"/><Relationship Id="rId84" Type="http://schemas.openxmlformats.org/officeDocument/2006/relationships/slideMaster" Target="slideMasters/slideMaster84.xml"/><Relationship Id="rId138" Type="http://schemas.openxmlformats.org/officeDocument/2006/relationships/slide" Target="slides/slide44.xml"/><Relationship Id="rId345" Type="http://schemas.openxmlformats.org/officeDocument/2006/relationships/slide" Target="slides/slide251.xml"/><Relationship Id="rId387" Type="http://schemas.openxmlformats.org/officeDocument/2006/relationships/slide" Target="slides/slide293.xml"/><Relationship Id="rId510" Type="http://schemas.openxmlformats.org/officeDocument/2006/relationships/slide" Target="slides/slide416.xml"/><Relationship Id="rId552" Type="http://schemas.openxmlformats.org/officeDocument/2006/relationships/handoutMaster" Target="handoutMasters/handoutMaster1.xml"/><Relationship Id="rId191" Type="http://schemas.openxmlformats.org/officeDocument/2006/relationships/slide" Target="slides/slide97.xml"/><Relationship Id="rId205" Type="http://schemas.openxmlformats.org/officeDocument/2006/relationships/slide" Target="slides/slide111.xml"/><Relationship Id="rId247" Type="http://schemas.openxmlformats.org/officeDocument/2006/relationships/slide" Target="slides/slide153.xml"/><Relationship Id="rId412" Type="http://schemas.openxmlformats.org/officeDocument/2006/relationships/slide" Target="slides/slide318.xml"/><Relationship Id="rId107" Type="http://schemas.openxmlformats.org/officeDocument/2006/relationships/slide" Target="slides/slide13.xml"/><Relationship Id="rId289" Type="http://schemas.openxmlformats.org/officeDocument/2006/relationships/slide" Target="slides/slide195.xml"/><Relationship Id="rId454" Type="http://schemas.openxmlformats.org/officeDocument/2006/relationships/slide" Target="slides/slide360.xml"/><Relationship Id="rId496" Type="http://schemas.openxmlformats.org/officeDocument/2006/relationships/slide" Target="slides/slide402.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55.xml"/><Relationship Id="rId314" Type="http://schemas.openxmlformats.org/officeDocument/2006/relationships/slide" Target="slides/slide220.xml"/><Relationship Id="rId356" Type="http://schemas.openxmlformats.org/officeDocument/2006/relationships/slide" Target="slides/slide262.xml"/><Relationship Id="rId398" Type="http://schemas.openxmlformats.org/officeDocument/2006/relationships/slide" Target="slides/slide304.xml"/><Relationship Id="rId521" Type="http://schemas.openxmlformats.org/officeDocument/2006/relationships/slide" Target="slides/slide427.xml"/><Relationship Id="rId95" Type="http://schemas.openxmlformats.org/officeDocument/2006/relationships/slide" Target="slides/slide1.xml"/><Relationship Id="rId160" Type="http://schemas.openxmlformats.org/officeDocument/2006/relationships/slide" Target="slides/slide66.xml"/><Relationship Id="rId216" Type="http://schemas.openxmlformats.org/officeDocument/2006/relationships/slide" Target="slides/slide122.xml"/><Relationship Id="rId423" Type="http://schemas.openxmlformats.org/officeDocument/2006/relationships/slide" Target="slides/slide329.xml"/><Relationship Id="rId258" Type="http://schemas.openxmlformats.org/officeDocument/2006/relationships/slide" Target="slides/slide164.xml"/><Relationship Id="rId465" Type="http://schemas.openxmlformats.org/officeDocument/2006/relationships/slide" Target="slides/slide371.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24.xml"/><Relationship Id="rId325" Type="http://schemas.openxmlformats.org/officeDocument/2006/relationships/slide" Target="slides/slide231.xml"/><Relationship Id="rId367" Type="http://schemas.openxmlformats.org/officeDocument/2006/relationships/slide" Target="slides/slide273.xml"/><Relationship Id="rId532" Type="http://schemas.openxmlformats.org/officeDocument/2006/relationships/slide" Target="slides/slide438.xml"/><Relationship Id="rId171" Type="http://schemas.openxmlformats.org/officeDocument/2006/relationships/slide" Target="slides/slide77.xml"/><Relationship Id="rId227" Type="http://schemas.openxmlformats.org/officeDocument/2006/relationships/slide" Target="slides/slide133.xml"/><Relationship Id="rId269" Type="http://schemas.openxmlformats.org/officeDocument/2006/relationships/slide" Target="slides/slide175.xml"/><Relationship Id="rId434" Type="http://schemas.openxmlformats.org/officeDocument/2006/relationships/slide" Target="slides/slide340.xml"/><Relationship Id="rId476" Type="http://schemas.openxmlformats.org/officeDocument/2006/relationships/slide" Target="slides/slide382.xml"/><Relationship Id="rId33" Type="http://schemas.openxmlformats.org/officeDocument/2006/relationships/slideMaster" Target="slideMasters/slideMaster33.xml"/><Relationship Id="rId129" Type="http://schemas.openxmlformats.org/officeDocument/2006/relationships/slide" Target="slides/slide35.xml"/><Relationship Id="rId280" Type="http://schemas.openxmlformats.org/officeDocument/2006/relationships/slide" Target="slides/slide186.xml"/><Relationship Id="rId336" Type="http://schemas.openxmlformats.org/officeDocument/2006/relationships/slide" Target="slides/slide242.xml"/><Relationship Id="rId501" Type="http://schemas.openxmlformats.org/officeDocument/2006/relationships/slide" Target="slides/slide407.xml"/><Relationship Id="rId543" Type="http://schemas.openxmlformats.org/officeDocument/2006/relationships/slide" Target="slides/slide449.xml"/><Relationship Id="rId75" Type="http://schemas.openxmlformats.org/officeDocument/2006/relationships/slideMaster" Target="slideMasters/slideMaster75.xml"/><Relationship Id="rId140" Type="http://schemas.openxmlformats.org/officeDocument/2006/relationships/slide" Target="slides/slide46.xml"/><Relationship Id="rId182" Type="http://schemas.openxmlformats.org/officeDocument/2006/relationships/slide" Target="slides/slide88.xml"/><Relationship Id="rId378" Type="http://schemas.openxmlformats.org/officeDocument/2006/relationships/slide" Target="slides/slide284.xml"/><Relationship Id="rId403" Type="http://schemas.openxmlformats.org/officeDocument/2006/relationships/slide" Target="slides/slide309.xml"/><Relationship Id="rId6" Type="http://schemas.openxmlformats.org/officeDocument/2006/relationships/slideMaster" Target="slideMasters/slideMaster6.xml"/><Relationship Id="rId238" Type="http://schemas.openxmlformats.org/officeDocument/2006/relationships/slide" Target="slides/slide144.xml"/><Relationship Id="rId445" Type="http://schemas.openxmlformats.org/officeDocument/2006/relationships/slide" Target="slides/slide351.xml"/><Relationship Id="rId487" Type="http://schemas.openxmlformats.org/officeDocument/2006/relationships/slide" Target="slides/slide393.xml"/><Relationship Id="rId291" Type="http://schemas.openxmlformats.org/officeDocument/2006/relationships/slide" Target="slides/slide197.xml"/><Relationship Id="rId305" Type="http://schemas.openxmlformats.org/officeDocument/2006/relationships/slide" Target="slides/slide211.xml"/><Relationship Id="rId347" Type="http://schemas.openxmlformats.org/officeDocument/2006/relationships/slide" Target="slides/slide253.xml"/><Relationship Id="rId512" Type="http://schemas.openxmlformats.org/officeDocument/2006/relationships/slide" Target="slides/slide418.xml"/><Relationship Id="rId44" Type="http://schemas.openxmlformats.org/officeDocument/2006/relationships/slideMaster" Target="slideMasters/slideMaster44.xml"/><Relationship Id="rId86" Type="http://schemas.openxmlformats.org/officeDocument/2006/relationships/slideMaster" Target="slideMasters/slideMaster86.xml"/><Relationship Id="rId151" Type="http://schemas.openxmlformats.org/officeDocument/2006/relationships/slide" Target="slides/slide57.xml"/><Relationship Id="rId389" Type="http://schemas.openxmlformats.org/officeDocument/2006/relationships/slide" Target="slides/slide295.xml"/><Relationship Id="rId554" Type="http://schemas.openxmlformats.org/officeDocument/2006/relationships/viewProps" Target="viewProps.xml"/><Relationship Id="rId193" Type="http://schemas.openxmlformats.org/officeDocument/2006/relationships/slide" Target="slides/slide99.xml"/><Relationship Id="rId207" Type="http://schemas.openxmlformats.org/officeDocument/2006/relationships/slide" Target="slides/slide113.xml"/><Relationship Id="rId249" Type="http://schemas.openxmlformats.org/officeDocument/2006/relationships/slide" Target="slides/slide155.xml"/><Relationship Id="rId414" Type="http://schemas.openxmlformats.org/officeDocument/2006/relationships/slide" Target="slides/slide320.xml"/><Relationship Id="rId456" Type="http://schemas.openxmlformats.org/officeDocument/2006/relationships/slide" Target="slides/slide362.xml"/><Relationship Id="rId498" Type="http://schemas.openxmlformats.org/officeDocument/2006/relationships/slide" Target="slides/slide404.xml"/><Relationship Id="rId13" Type="http://schemas.openxmlformats.org/officeDocument/2006/relationships/slideMaster" Target="slideMasters/slideMaster13.xml"/><Relationship Id="rId109" Type="http://schemas.openxmlformats.org/officeDocument/2006/relationships/slide" Target="slides/slide15.xml"/><Relationship Id="rId260" Type="http://schemas.openxmlformats.org/officeDocument/2006/relationships/slide" Target="slides/slide166.xml"/><Relationship Id="rId316" Type="http://schemas.openxmlformats.org/officeDocument/2006/relationships/slide" Target="slides/slide222.xml"/><Relationship Id="rId523" Type="http://schemas.openxmlformats.org/officeDocument/2006/relationships/slide" Target="slides/slide429.xml"/><Relationship Id="rId55" Type="http://schemas.openxmlformats.org/officeDocument/2006/relationships/slideMaster" Target="slideMasters/slideMaster55.xml"/><Relationship Id="rId97" Type="http://schemas.openxmlformats.org/officeDocument/2006/relationships/slide" Target="slides/slide3.xml"/><Relationship Id="rId120" Type="http://schemas.openxmlformats.org/officeDocument/2006/relationships/slide" Target="slides/slide26.xml"/><Relationship Id="rId358" Type="http://schemas.openxmlformats.org/officeDocument/2006/relationships/slide" Target="slides/slide264.xml"/><Relationship Id="rId162" Type="http://schemas.openxmlformats.org/officeDocument/2006/relationships/slide" Target="slides/slide68.xml"/><Relationship Id="rId218" Type="http://schemas.openxmlformats.org/officeDocument/2006/relationships/slide" Target="slides/slide124.xml"/><Relationship Id="rId425" Type="http://schemas.openxmlformats.org/officeDocument/2006/relationships/slide" Target="slides/slide331.xml"/><Relationship Id="rId467" Type="http://schemas.openxmlformats.org/officeDocument/2006/relationships/slide" Target="slides/slide373.xml"/><Relationship Id="rId271" Type="http://schemas.openxmlformats.org/officeDocument/2006/relationships/slide" Target="slides/slide177.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37.xml"/><Relationship Id="rId327" Type="http://schemas.openxmlformats.org/officeDocument/2006/relationships/slide" Target="slides/slide233.xml"/><Relationship Id="rId369" Type="http://schemas.openxmlformats.org/officeDocument/2006/relationships/slide" Target="slides/slide275.xml"/><Relationship Id="rId534" Type="http://schemas.openxmlformats.org/officeDocument/2006/relationships/slide" Target="slides/slide440.xml"/><Relationship Id="rId173" Type="http://schemas.openxmlformats.org/officeDocument/2006/relationships/slide" Target="slides/slide79.xml"/><Relationship Id="rId229" Type="http://schemas.openxmlformats.org/officeDocument/2006/relationships/slide" Target="slides/slide135.xml"/><Relationship Id="rId380" Type="http://schemas.openxmlformats.org/officeDocument/2006/relationships/slide" Target="slides/slide286.xml"/><Relationship Id="rId436" Type="http://schemas.openxmlformats.org/officeDocument/2006/relationships/slide" Target="slides/slide342.xml"/><Relationship Id="rId240" Type="http://schemas.openxmlformats.org/officeDocument/2006/relationships/slide" Target="slides/slide146.xml"/><Relationship Id="rId478" Type="http://schemas.openxmlformats.org/officeDocument/2006/relationships/slide" Target="slides/slide384.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 Target="slides/slide6.xml"/><Relationship Id="rId282" Type="http://schemas.openxmlformats.org/officeDocument/2006/relationships/slide" Target="slides/slide188.xml"/><Relationship Id="rId338" Type="http://schemas.openxmlformats.org/officeDocument/2006/relationships/slide" Target="slides/slide244.xml"/><Relationship Id="rId503" Type="http://schemas.openxmlformats.org/officeDocument/2006/relationships/slide" Target="slides/slide409.xml"/><Relationship Id="rId545" Type="http://schemas.openxmlformats.org/officeDocument/2006/relationships/slide" Target="slides/slide451.xml"/><Relationship Id="rId8" Type="http://schemas.openxmlformats.org/officeDocument/2006/relationships/slideMaster" Target="slideMasters/slideMaster8.xml"/><Relationship Id="rId142" Type="http://schemas.openxmlformats.org/officeDocument/2006/relationships/slide" Target="slides/slide48.xml"/><Relationship Id="rId184" Type="http://schemas.openxmlformats.org/officeDocument/2006/relationships/slide" Target="slides/slide90.xml"/><Relationship Id="rId391" Type="http://schemas.openxmlformats.org/officeDocument/2006/relationships/slide" Target="slides/slide297.xml"/><Relationship Id="rId405" Type="http://schemas.openxmlformats.org/officeDocument/2006/relationships/slide" Target="slides/slide311.xml"/><Relationship Id="rId447" Type="http://schemas.openxmlformats.org/officeDocument/2006/relationships/slide" Target="slides/slide353.xml"/><Relationship Id="rId251" Type="http://schemas.openxmlformats.org/officeDocument/2006/relationships/slide" Target="slides/slide157.xml"/><Relationship Id="rId489" Type="http://schemas.openxmlformats.org/officeDocument/2006/relationships/slide" Target="slides/slide395.xml"/><Relationship Id="rId46" Type="http://schemas.openxmlformats.org/officeDocument/2006/relationships/slideMaster" Target="slideMasters/slideMaster46.xml"/><Relationship Id="rId293" Type="http://schemas.openxmlformats.org/officeDocument/2006/relationships/slide" Target="slides/slide199.xml"/><Relationship Id="rId307" Type="http://schemas.openxmlformats.org/officeDocument/2006/relationships/slide" Target="slides/slide213.xml"/><Relationship Id="rId349" Type="http://schemas.openxmlformats.org/officeDocument/2006/relationships/slide" Target="slides/slide255.xml"/><Relationship Id="rId514" Type="http://schemas.openxmlformats.org/officeDocument/2006/relationships/slide" Target="slides/slide420.xml"/><Relationship Id="rId556" Type="http://schemas.openxmlformats.org/officeDocument/2006/relationships/tableStyles" Target="tableStyles.xml"/><Relationship Id="rId88" Type="http://schemas.openxmlformats.org/officeDocument/2006/relationships/slideMaster" Target="slideMasters/slideMaster88.xml"/><Relationship Id="rId111" Type="http://schemas.openxmlformats.org/officeDocument/2006/relationships/slide" Target="slides/slide17.xml"/><Relationship Id="rId153" Type="http://schemas.openxmlformats.org/officeDocument/2006/relationships/slide" Target="slides/slide59.xml"/><Relationship Id="rId195" Type="http://schemas.openxmlformats.org/officeDocument/2006/relationships/slide" Target="slides/slide101.xml"/><Relationship Id="rId209" Type="http://schemas.openxmlformats.org/officeDocument/2006/relationships/slide" Target="slides/slide115.xml"/><Relationship Id="rId360" Type="http://schemas.openxmlformats.org/officeDocument/2006/relationships/slide" Target="slides/slide266.xml"/><Relationship Id="rId416" Type="http://schemas.openxmlformats.org/officeDocument/2006/relationships/slide" Target="slides/slide322.xml"/><Relationship Id="rId220" Type="http://schemas.openxmlformats.org/officeDocument/2006/relationships/slide" Target="slides/slide126.xml"/><Relationship Id="rId458" Type="http://schemas.openxmlformats.org/officeDocument/2006/relationships/slide" Target="slides/slide364.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68.xml"/><Relationship Id="rId318" Type="http://schemas.openxmlformats.org/officeDocument/2006/relationships/slide" Target="slides/slide224.xml"/><Relationship Id="rId525" Type="http://schemas.openxmlformats.org/officeDocument/2006/relationships/slide" Target="slides/slide431.xml"/><Relationship Id="rId99" Type="http://schemas.openxmlformats.org/officeDocument/2006/relationships/slide" Target="slides/slide5.xml"/><Relationship Id="rId122" Type="http://schemas.openxmlformats.org/officeDocument/2006/relationships/slide" Target="slides/slide28.xml"/><Relationship Id="rId164" Type="http://schemas.openxmlformats.org/officeDocument/2006/relationships/slide" Target="slides/slide70.xml"/><Relationship Id="rId371" Type="http://schemas.openxmlformats.org/officeDocument/2006/relationships/slide" Target="slides/slide277.xml"/><Relationship Id="rId427" Type="http://schemas.openxmlformats.org/officeDocument/2006/relationships/slide" Target="slides/slide333.xml"/><Relationship Id="rId469" Type="http://schemas.openxmlformats.org/officeDocument/2006/relationships/slide" Target="slides/slide375.xml"/><Relationship Id="rId26" Type="http://schemas.openxmlformats.org/officeDocument/2006/relationships/slideMaster" Target="slideMasters/slideMaster26.xml"/><Relationship Id="rId231" Type="http://schemas.openxmlformats.org/officeDocument/2006/relationships/slide" Target="slides/slide137.xml"/><Relationship Id="rId273" Type="http://schemas.openxmlformats.org/officeDocument/2006/relationships/slide" Target="slides/slide179.xml"/><Relationship Id="rId329" Type="http://schemas.openxmlformats.org/officeDocument/2006/relationships/slide" Target="slides/slide235.xml"/><Relationship Id="rId480" Type="http://schemas.openxmlformats.org/officeDocument/2006/relationships/slide" Target="slides/slide386.xml"/><Relationship Id="rId536" Type="http://schemas.openxmlformats.org/officeDocument/2006/relationships/slide" Target="slides/slide442.xml"/><Relationship Id="rId68" Type="http://schemas.openxmlformats.org/officeDocument/2006/relationships/slideMaster" Target="slideMasters/slideMaster68.xml"/><Relationship Id="rId133" Type="http://schemas.openxmlformats.org/officeDocument/2006/relationships/slide" Target="slides/slide39.xml"/><Relationship Id="rId175" Type="http://schemas.openxmlformats.org/officeDocument/2006/relationships/slide" Target="slides/slide81.xml"/><Relationship Id="rId340" Type="http://schemas.openxmlformats.org/officeDocument/2006/relationships/slide" Target="slides/slide246.xml"/><Relationship Id="rId200" Type="http://schemas.openxmlformats.org/officeDocument/2006/relationships/slide" Target="slides/slide106.xml"/><Relationship Id="rId382" Type="http://schemas.openxmlformats.org/officeDocument/2006/relationships/slide" Target="slides/slide288.xml"/><Relationship Id="rId438" Type="http://schemas.openxmlformats.org/officeDocument/2006/relationships/slide" Target="slides/slide344.xml"/><Relationship Id="rId242" Type="http://schemas.openxmlformats.org/officeDocument/2006/relationships/slide" Target="slides/slide148.xml"/><Relationship Id="rId284" Type="http://schemas.openxmlformats.org/officeDocument/2006/relationships/slide" Target="slides/slide190.xml"/><Relationship Id="rId491" Type="http://schemas.openxmlformats.org/officeDocument/2006/relationships/slide" Target="slides/slide397.xml"/><Relationship Id="rId505" Type="http://schemas.openxmlformats.org/officeDocument/2006/relationships/slide" Target="slides/slide411.xml"/><Relationship Id="rId37" Type="http://schemas.openxmlformats.org/officeDocument/2006/relationships/slideMaster" Target="slideMasters/slideMaster37.xml"/><Relationship Id="rId79" Type="http://schemas.openxmlformats.org/officeDocument/2006/relationships/slideMaster" Target="slideMasters/slideMaster79.xml"/><Relationship Id="rId102" Type="http://schemas.openxmlformats.org/officeDocument/2006/relationships/slide" Target="slides/slide8.xml"/><Relationship Id="rId144" Type="http://schemas.openxmlformats.org/officeDocument/2006/relationships/slide" Target="slides/slide50.xml"/><Relationship Id="rId547" Type="http://schemas.openxmlformats.org/officeDocument/2006/relationships/slide" Target="slides/slide453.xml"/><Relationship Id="rId90" Type="http://schemas.openxmlformats.org/officeDocument/2006/relationships/slideMaster" Target="slideMasters/slideMaster90.xml"/><Relationship Id="rId186" Type="http://schemas.openxmlformats.org/officeDocument/2006/relationships/slide" Target="slides/slide92.xml"/><Relationship Id="rId351" Type="http://schemas.openxmlformats.org/officeDocument/2006/relationships/slide" Target="slides/slide257.xml"/><Relationship Id="rId393" Type="http://schemas.openxmlformats.org/officeDocument/2006/relationships/slide" Target="slides/slide299.xml"/><Relationship Id="rId407" Type="http://schemas.openxmlformats.org/officeDocument/2006/relationships/slide" Target="slides/slide313.xml"/><Relationship Id="rId449" Type="http://schemas.openxmlformats.org/officeDocument/2006/relationships/slide" Target="slides/slide355.xml"/><Relationship Id="rId211" Type="http://schemas.openxmlformats.org/officeDocument/2006/relationships/slide" Target="slides/slide117.xml"/><Relationship Id="rId253" Type="http://schemas.openxmlformats.org/officeDocument/2006/relationships/slide" Target="slides/slide159.xml"/><Relationship Id="rId295" Type="http://schemas.openxmlformats.org/officeDocument/2006/relationships/slide" Target="slides/slide201.xml"/><Relationship Id="rId309" Type="http://schemas.openxmlformats.org/officeDocument/2006/relationships/slide" Target="slides/slide215.xml"/><Relationship Id="rId460" Type="http://schemas.openxmlformats.org/officeDocument/2006/relationships/slide" Target="slides/slide366.xml"/><Relationship Id="rId516" Type="http://schemas.openxmlformats.org/officeDocument/2006/relationships/slide" Target="slides/slide422.xml"/><Relationship Id="rId48" Type="http://schemas.openxmlformats.org/officeDocument/2006/relationships/slideMaster" Target="slideMasters/slideMaster48.xml"/><Relationship Id="rId113" Type="http://schemas.openxmlformats.org/officeDocument/2006/relationships/slide" Target="slides/slide19.xml"/><Relationship Id="rId320" Type="http://schemas.openxmlformats.org/officeDocument/2006/relationships/slide" Target="slides/slide226.xml"/><Relationship Id="rId155" Type="http://schemas.openxmlformats.org/officeDocument/2006/relationships/slide" Target="slides/slide61.xml"/><Relationship Id="rId197" Type="http://schemas.openxmlformats.org/officeDocument/2006/relationships/slide" Target="slides/slide103.xml"/><Relationship Id="rId362" Type="http://schemas.openxmlformats.org/officeDocument/2006/relationships/slide" Target="slides/slide268.xml"/><Relationship Id="rId418" Type="http://schemas.openxmlformats.org/officeDocument/2006/relationships/slide" Target="slides/slide324.xml"/><Relationship Id="rId222" Type="http://schemas.openxmlformats.org/officeDocument/2006/relationships/slide" Target="slides/slide128.xml"/><Relationship Id="rId264" Type="http://schemas.openxmlformats.org/officeDocument/2006/relationships/slide" Target="slides/slide170.xml"/><Relationship Id="rId471" Type="http://schemas.openxmlformats.org/officeDocument/2006/relationships/slide" Target="slides/slide377.xml"/><Relationship Id="rId17" Type="http://schemas.openxmlformats.org/officeDocument/2006/relationships/slideMaster" Target="slideMasters/slideMaster17.xml"/><Relationship Id="rId59" Type="http://schemas.openxmlformats.org/officeDocument/2006/relationships/slideMaster" Target="slideMasters/slideMaster59.xml"/><Relationship Id="rId124" Type="http://schemas.openxmlformats.org/officeDocument/2006/relationships/slide" Target="slides/slide30.xml"/><Relationship Id="rId527" Type="http://schemas.openxmlformats.org/officeDocument/2006/relationships/slide" Target="slides/slide433.xml"/><Relationship Id="rId70" Type="http://schemas.openxmlformats.org/officeDocument/2006/relationships/slideMaster" Target="slideMasters/slideMaster70.xml"/><Relationship Id="rId166" Type="http://schemas.openxmlformats.org/officeDocument/2006/relationships/slide" Target="slides/slide72.xml"/><Relationship Id="rId331" Type="http://schemas.openxmlformats.org/officeDocument/2006/relationships/slide" Target="slides/slide237.xml"/><Relationship Id="rId373" Type="http://schemas.openxmlformats.org/officeDocument/2006/relationships/slide" Target="slides/slide279.xml"/><Relationship Id="rId429" Type="http://schemas.openxmlformats.org/officeDocument/2006/relationships/slide" Target="slides/slide335.xml"/><Relationship Id="rId1" Type="http://schemas.openxmlformats.org/officeDocument/2006/relationships/slideMaster" Target="slideMasters/slideMaster1.xml"/><Relationship Id="rId233" Type="http://schemas.openxmlformats.org/officeDocument/2006/relationships/slide" Target="slides/slide139.xml"/><Relationship Id="rId440" Type="http://schemas.openxmlformats.org/officeDocument/2006/relationships/slide" Target="slides/slide346.xml"/><Relationship Id="rId28" Type="http://schemas.openxmlformats.org/officeDocument/2006/relationships/slideMaster" Target="slideMasters/slideMaster28.xml"/><Relationship Id="rId275" Type="http://schemas.openxmlformats.org/officeDocument/2006/relationships/slide" Target="slides/slide181.xml"/><Relationship Id="rId300" Type="http://schemas.openxmlformats.org/officeDocument/2006/relationships/slide" Target="slides/slide206.xml"/><Relationship Id="rId482" Type="http://schemas.openxmlformats.org/officeDocument/2006/relationships/slide" Target="slides/slide388.xml"/><Relationship Id="rId538" Type="http://schemas.openxmlformats.org/officeDocument/2006/relationships/slide" Target="slides/slide444.xml"/><Relationship Id="rId81" Type="http://schemas.openxmlformats.org/officeDocument/2006/relationships/slideMaster" Target="slideMasters/slideMaster81.xml"/><Relationship Id="rId135" Type="http://schemas.openxmlformats.org/officeDocument/2006/relationships/slide" Target="slides/slide41.xml"/><Relationship Id="rId177" Type="http://schemas.openxmlformats.org/officeDocument/2006/relationships/slide" Target="slides/slide83.xml"/><Relationship Id="rId342" Type="http://schemas.openxmlformats.org/officeDocument/2006/relationships/slide" Target="slides/slide248.xml"/><Relationship Id="rId384" Type="http://schemas.openxmlformats.org/officeDocument/2006/relationships/slide" Target="slides/slide290.xml"/><Relationship Id="rId202" Type="http://schemas.openxmlformats.org/officeDocument/2006/relationships/slide" Target="slides/slide108.xml"/><Relationship Id="rId244" Type="http://schemas.openxmlformats.org/officeDocument/2006/relationships/slide" Target="slides/slide150.xml"/><Relationship Id="rId39" Type="http://schemas.openxmlformats.org/officeDocument/2006/relationships/slideMaster" Target="slideMasters/slideMaster39.xml"/><Relationship Id="rId286" Type="http://schemas.openxmlformats.org/officeDocument/2006/relationships/slide" Target="slides/slide192.xml"/><Relationship Id="rId451" Type="http://schemas.openxmlformats.org/officeDocument/2006/relationships/slide" Target="slides/slide357.xml"/><Relationship Id="rId493" Type="http://schemas.openxmlformats.org/officeDocument/2006/relationships/slide" Target="slides/slide399.xml"/><Relationship Id="rId507" Type="http://schemas.openxmlformats.org/officeDocument/2006/relationships/slide" Target="slides/slide413.xml"/><Relationship Id="rId549" Type="http://schemas.openxmlformats.org/officeDocument/2006/relationships/slide" Target="slides/slide455.xml"/><Relationship Id="rId50" Type="http://schemas.openxmlformats.org/officeDocument/2006/relationships/slideMaster" Target="slideMasters/slideMaster50.xml"/><Relationship Id="rId104" Type="http://schemas.openxmlformats.org/officeDocument/2006/relationships/slide" Target="slides/slide10.xml"/><Relationship Id="rId146" Type="http://schemas.openxmlformats.org/officeDocument/2006/relationships/slide" Target="slides/slide52.xml"/><Relationship Id="rId188" Type="http://schemas.openxmlformats.org/officeDocument/2006/relationships/slide" Target="slides/slide94.xml"/><Relationship Id="rId311" Type="http://schemas.openxmlformats.org/officeDocument/2006/relationships/slide" Target="slides/slide217.xml"/><Relationship Id="rId353" Type="http://schemas.openxmlformats.org/officeDocument/2006/relationships/slide" Target="slides/slide259.xml"/><Relationship Id="rId395" Type="http://schemas.openxmlformats.org/officeDocument/2006/relationships/slide" Target="slides/slide301.xml"/><Relationship Id="rId409" Type="http://schemas.openxmlformats.org/officeDocument/2006/relationships/slide" Target="slides/slide315.xml"/><Relationship Id="rId92" Type="http://schemas.openxmlformats.org/officeDocument/2006/relationships/slideMaster" Target="slideMasters/slideMaster92.xml"/><Relationship Id="rId213" Type="http://schemas.openxmlformats.org/officeDocument/2006/relationships/slide" Target="slides/slide119.xml"/><Relationship Id="rId420" Type="http://schemas.openxmlformats.org/officeDocument/2006/relationships/slide" Target="slides/slide326.xml"/><Relationship Id="rId255" Type="http://schemas.openxmlformats.org/officeDocument/2006/relationships/slide" Target="slides/slide161.xml"/><Relationship Id="rId297" Type="http://schemas.openxmlformats.org/officeDocument/2006/relationships/slide" Target="slides/slide203.xml"/><Relationship Id="rId462" Type="http://schemas.openxmlformats.org/officeDocument/2006/relationships/slide" Target="slides/slide368.xml"/><Relationship Id="rId518" Type="http://schemas.openxmlformats.org/officeDocument/2006/relationships/slide" Target="slides/slide424.xml"/><Relationship Id="rId115" Type="http://schemas.openxmlformats.org/officeDocument/2006/relationships/slide" Target="slides/slide21.xml"/><Relationship Id="rId157" Type="http://schemas.openxmlformats.org/officeDocument/2006/relationships/slide" Target="slides/slide63.xml"/><Relationship Id="rId322" Type="http://schemas.openxmlformats.org/officeDocument/2006/relationships/slide" Target="slides/slide228.xml"/><Relationship Id="rId364" Type="http://schemas.openxmlformats.org/officeDocument/2006/relationships/slide" Target="slides/slide270.xml"/><Relationship Id="rId61" Type="http://schemas.openxmlformats.org/officeDocument/2006/relationships/slideMaster" Target="slideMasters/slideMaster61.xml"/><Relationship Id="rId199" Type="http://schemas.openxmlformats.org/officeDocument/2006/relationships/slide" Target="slides/slide105.xml"/><Relationship Id="rId19" Type="http://schemas.openxmlformats.org/officeDocument/2006/relationships/slideMaster" Target="slideMasters/slideMaster19.xml"/><Relationship Id="rId224" Type="http://schemas.openxmlformats.org/officeDocument/2006/relationships/slide" Target="slides/slide130.xml"/><Relationship Id="rId266" Type="http://schemas.openxmlformats.org/officeDocument/2006/relationships/slide" Target="slides/slide172.xml"/><Relationship Id="rId431" Type="http://schemas.openxmlformats.org/officeDocument/2006/relationships/slide" Target="slides/slide337.xml"/><Relationship Id="rId473" Type="http://schemas.openxmlformats.org/officeDocument/2006/relationships/slide" Target="slides/slide379.xml"/><Relationship Id="rId529" Type="http://schemas.openxmlformats.org/officeDocument/2006/relationships/slide" Target="slides/slide435.xml"/><Relationship Id="rId30" Type="http://schemas.openxmlformats.org/officeDocument/2006/relationships/slideMaster" Target="slideMasters/slideMaster30.xml"/><Relationship Id="rId126" Type="http://schemas.openxmlformats.org/officeDocument/2006/relationships/slide" Target="slides/slide32.xml"/><Relationship Id="rId168" Type="http://schemas.openxmlformats.org/officeDocument/2006/relationships/slide" Target="slides/slide74.xml"/><Relationship Id="rId333" Type="http://schemas.openxmlformats.org/officeDocument/2006/relationships/slide" Target="slides/slide239.xml"/><Relationship Id="rId540" Type="http://schemas.openxmlformats.org/officeDocument/2006/relationships/slide" Target="slides/slide446.xml"/><Relationship Id="rId72" Type="http://schemas.openxmlformats.org/officeDocument/2006/relationships/slideMaster" Target="slideMasters/slideMaster72.xml"/><Relationship Id="rId375" Type="http://schemas.openxmlformats.org/officeDocument/2006/relationships/slide" Target="slides/slide281.xml"/><Relationship Id="rId3" Type="http://schemas.openxmlformats.org/officeDocument/2006/relationships/slideMaster" Target="slideMasters/slideMaster3.xml"/><Relationship Id="rId235" Type="http://schemas.openxmlformats.org/officeDocument/2006/relationships/slide" Target="slides/slide141.xml"/><Relationship Id="rId277" Type="http://schemas.openxmlformats.org/officeDocument/2006/relationships/slide" Target="slides/slide183.xml"/><Relationship Id="rId400" Type="http://schemas.openxmlformats.org/officeDocument/2006/relationships/slide" Target="slides/slide306.xml"/><Relationship Id="rId442" Type="http://schemas.openxmlformats.org/officeDocument/2006/relationships/slide" Target="slides/slide348.xml"/><Relationship Id="rId484" Type="http://schemas.openxmlformats.org/officeDocument/2006/relationships/slide" Target="slides/slide390.xml"/><Relationship Id="rId137" Type="http://schemas.openxmlformats.org/officeDocument/2006/relationships/slide" Target="slides/slide43.xml"/><Relationship Id="rId302" Type="http://schemas.openxmlformats.org/officeDocument/2006/relationships/slide" Target="slides/slide208.xml"/><Relationship Id="rId344" Type="http://schemas.openxmlformats.org/officeDocument/2006/relationships/slide" Target="slides/slide250.xml"/><Relationship Id="rId41" Type="http://schemas.openxmlformats.org/officeDocument/2006/relationships/slideMaster" Target="slideMasters/slideMaster41.xml"/><Relationship Id="rId83" Type="http://schemas.openxmlformats.org/officeDocument/2006/relationships/slideMaster" Target="slideMasters/slideMaster83.xml"/><Relationship Id="rId179" Type="http://schemas.openxmlformats.org/officeDocument/2006/relationships/slide" Target="slides/slide85.xml"/><Relationship Id="rId386" Type="http://schemas.openxmlformats.org/officeDocument/2006/relationships/slide" Target="slides/slide292.xml"/><Relationship Id="rId551" Type="http://schemas.openxmlformats.org/officeDocument/2006/relationships/notesMaster" Target="notesMasters/notesMaster1.xml"/><Relationship Id="rId190" Type="http://schemas.openxmlformats.org/officeDocument/2006/relationships/slide" Target="slides/slide96.xml"/><Relationship Id="rId204" Type="http://schemas.openxmlformats.org/officeDocument/2006/relationships/slide" Target="slides/slide110.xml"/><Relationship Id="rId246" Type="http://schemas.openxmlformats.org/officeDocument/2006/relationships/slide" Target="slides/slide152.xml"/><Relationship Id="rId288" Type="http://schemas.openxmlformats.org/officeDocument/2006/relationships/slide" Target="slides/slide194.xml"/><Relationship Id="rId411" Type="http://schemas.openxmlformats.org/officeDocument/2006/relationships/slide" Target="slides/slide317.xml"/><Relationship Id="rId453" Type="http://schemas.openxmlformats.org/officeDocument/2006/relationships/slide" Target="slides/slide359.xml"/><Relationship Id="rId509" Type="http://schemas.openxmlformats.org/officeDocument/2006/relationships/slide" Target="slides/slide415.xml"/><Relationship Id="rId106" Type="http://schemas.openxmlformats.org/officeDocument/2006/relationships/slide" Target="slides/slide12.xml"/><Relationship Id="rId313" Type="http://schemas.openxmlformats.org/officeDocument/2006/relationships/slide" Target="slides/slide219.xml"/><Relationship Id="rId495" Type="http://schemas.openxmlformats.org/officeDocument/2006/relationships/slide" Target="slides/slide401.xml"/><Relationship Id="rId10" Type="http://schemas.openxmlformats.org/officeDocument/2006/relationships/slideMaster" Target="slideMasters/slideMaster10.xml"/><Relationship Id="rId52" Type="http://schemas.openxmlformats.org/officeDocument/2006/relationships/slideMaster" Target="slideMasters/slideMaster52.xml"/><Relationship Id="rId94" Type="http://schemas.openxmlformats.org/officeDocument/2006/relationships/slideMaster" Target="slideMasters/slideMaster94.xml"/><Relationship Id="rId148" Type="http://schemas.openxmlformats.org/officeDocument/2006/relationships/slide" Target="slides/slide54.xml"/><Relationship Id="rId355" Type="http://schemas.openxmlformats.org/officeDocument/2006/relationships/slide" Target="slides/slide261.xml"/><Relationship Id="rId397" Type="http://schemas.openxmlformats.org/officeDocument/2006/relationships/slide" Target="slides/slide303.xml"/><Relationship Id="rId520" Type="http://schemas.openxmlformats.org/officeDocument/2006/relationships/slide" Target="slides/slide426.xml"/><Relationship Id="rId215" Type="http://schemas.openxmlformats.org/officeDocument/2006/relationships/slide" Target="slides/slide121.xml"/><Relationship Id="rId257" Type="http://schemas.openxmlformats.org/officeDocument/2006/relationships/slide" Target="slides/slide163.xml"/><Relationship Id="rId422" Type="http://schemas.openxmlformats.org/officeDocument/2006/relationships/slide" Target="slides/slide328.xml"/><Relationship Id="rId464" Type="http://schemas.openxmlformats.org/officeDocument/2006/relationships/slide" Target="slides/slide370.xml"/><Relationship Id="rId299" Type="http://schemas.openxmlformats.org/officeDocument/2006/relationships/slide" Target="slides/slide205.xml"/><Relationship Id="rId63" Type="http://schemas.openxmlformats.org/officeDocument/2006/relationships/slideMaster" Target="slideMasters/slideMaster63.xml"/><Relationship Id="rId159" Type="http://schemas.openxmlformats.org/officeDocument/2006/relationships/slide" Target="slides/slide65.xml"/><Relationship Id="rId366" Type="http://schemas.openxmlformats.org/officeDocument/2006/relationships/slide" Target="slides/slide272.xml"/><Relationship Id="rId226" Type="http://schemas.openxmlformats.org/officeDocument/2006/relationships/slide" Target="slides/slide132.xml"/><Relationship Id="rId433" Type="http://schemas.openxmlformats.org/officeDocument/2006/relationships/slide" Target="slides/slide339.xml"/><Relationship Id="rId74" Type="http://schemas.openxmlformats.org/officeDocument/2006/relationships/slideMaster" Target="slideMasters/slideMaster74.xml"/><Relationship Id="rId377" Type="http://schemas.openxmlformats.org/officeDocument/2006/relationships/slide" Target="slides/slide283.xml"/><Relationship Id="rId500" Type="http://schemas.openxmlformats.org/officeDocument/2006/relationships/slide" Target="slides/slide406.xml"/><Relationship Id="rId5" Type="http://schemas.openxmlformats.org/officeDocument/2006/relationships/slideMaster" Target="slideMasters/slideMaster5.xml"/><Relationship Id="rId237" Type="http://schemas.openxmlformats.org/officeDocument/2006/relationships/slide" Target="slides/slide143.xml"/><Relationship Id="rId444" Type="http://schemas.openxmlformats.org/officeDocument/2006/relationships/slide" Target="slides/slide350.xml"/><Relationship Id="rId290" Type="http://schemas.openxmlformats.org/officeDocument/2006/relationships/slide" Target="slides/slide196.xml"/><Relationship Id="rId304" Type="http://schemas.openxmlformats.org/officeDocument/2006/relationships/slide" Target="slides/slide210.xml"/><Relationship Id="rId388" Type="http://schemas.openxmlformats.org/officeDocument/2006/relationships/slide" Target="slides/slide294.xml"/><Relationship Id="rId511" Type="http://schemas.openxmlformats.org/officeDocument/2006/relationships/slide" Target="slides/slide417.xml"/><Relationship Id="rId85" Type="http://schemas.openxmlformats.org/officeDocument/2006/relationships/slideMaster" Target="slideMasters/slideMaster85.xml"/><Relationship Id="rId150" Type="http://schemas.openxmlformats.org/officeDocument/2006/relationships/slide" Target="slides/slide56.xml"/><Relationship Id="rId248" Type="http://schemas.openxmlformats.org/officeDocument/2006/relationships/slide" Target="slides/slide154.xml"/><Relationship Id="rId455" Type="http://schemas.openxmlformats.org/officeDocument/2006/relationships/slide" Target="slides/slide361.xml"/><Relationship Id="rId12" Type="http://schemas.openxmlformats.org/officeDocument/2006/relationships/slideMaster" Target="slideMasters/slideMaster12.xml"/><Relationship Id="rId108" Type="http://schemas.openxmlformats.org/officeDocument/2006/relationships/slide" Target="slides/slide14.xml"/><Relationship Id="rId315" Type="http://schemas.openxmlformats.org/officeDocument/2006/relationships/slide" Target="slides/slide221.xml"/><Relationship Id="rId522" Type="http://schemas.openxmlformats.org/officeDocument/2006/relationships/slide" Target="slides/slide428.xml"/></Relationships>
</file>

<file path=ppt/charts/_rels/chart1.xml.rels><?xml version="1.0" encoding="UTF-8" standalone="yes"?>
<Relationships xmlns="http://schemas.openxmlformats.org/package/2006/relationships"><Relationship Id="rId3" Type="http://schemas.openxmlformats.org/officeDocument/2006/relationships/oleObject" Target="file:////Users\geraldo\Downloads\energy_data%20movemen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geraldo\Downloads\energy_data%20movement.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9.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10.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3.xml"/><Relationship Id="rId1" Type="http://schemas.microsoft.com/office/2011/relationships/chartStyle" Target="style3.xml"/></Relationships>
</file>

<file path=ppt/charts/_rels/chart11.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4.xml"/><Relationship Id="rId1" Type="http://schemas.microsoft.com/office/2011/relationships/chartStyle" Target="style4.xml"/></Relationships>
</file>

<file path=ppt/charts/_rels/chart12.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5.xml"/><Relationship Id="rId1" Type="http://schemas.microsoft.com/office/2011/relationships/chartStyle" Target="style5.xml"/></Relationships>
</file>

<file path=ppt/charts/_rels/chart13.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6.xml"/><Relationship Id="rId1" Type="http://schemas.microsoft.com/office/2011/relationships/chartStyle" Target="style6.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450539791016692"/>
          <c:y val="0.20925669962517277"/>
          <c:w val="0.67405083293159773"/>
          <c:h val="0.63376124972111569"/>
        </c:manualLayout>
      </c:layout>
      <c:barChart>
        <c:barDir val="col"/>
        <c:grouping val="clustered"/>
        <c:varyColors val="0"/>
        <c:ser>
          <c:idx val="0"/>
          <c:order val="0"/>
          <c:tx>
            <c:strRef>
              <c:f>Sheet1!$B$1</c:f>
              <c:strCache>
                <c:ptCount val="1"/>
                <c:pt idx="0">
                  <c:v>Energy (pJ)</c:v>
                </c:pt>
              </c:strCache>
            </c:strRef>
          </c:tx>
          <c:spPr>
            <a:solidFill>
              <a:schemeClr val="accent1"/>
            </a:solidFill>
            <a:ln>
              <a:solidFill>
                <a:schemeClr val="tx1"/>
              </a:solidFill>
            </a:ln>
            <a:effectLst/>
          </c:spPr>
          <c:invertIfNegative val="0"/>
          <c:dLbls>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Sheet1!$B$2:$B$8</c:f>
              <c:numCache>
                <c:formatCode>General</c:formatCode>
                <c:ptCount val="7"/>
                <c:pt idx="0">
                  <c:v>0.1</c:v>
                </c:pt>
                <c:pt idx="1">
                  <c:v>0.9</c:v>
                </c:pt>
                <c:pt idx="2">
                  <c:v>1</c:v>
                </c:pt>
                <c:pt idx="3">
                  <c:v>3.1</c:v>
                </c:pt>
                <c:pt idx="4">
                  <c:v>3.7</c:v>
                </c:pt>
                <c:pt idx="5">
                  <c:v>5</c:v>
                </c:pt>
                <c:pt idx="6">
                  <c:v>640</c:v>
                </c:pt>
              </c:numCache>
            </c:numRef>
          </c:val>
          <c:extLst>
            <c:ext xmlns:c16="http://schemas.microsoft.com/office/drawing/2014/chart" uri="{C3380CC4-5D6E-409C-BE32-E72D297353CC}">
              <c16:uniqueId val="{00000000-D624-8D47-A68C-B1EE97E20108}"/>
            </c:ext>
          </c:extLst>
        </c:ser>
        <c:dLbls>
          <c:showLegendKey val="0"/>
          <c:showVal val="0"/>
          <c:showCatName val="0"/>
          <c:showSerName val="0"/>
          <c:showPercent val="0"/>
          <c:showBubbleSize val="0"/>
        </c:dLbls>
        <c:gapWidth val="80"/>
        <c:overlap val="-27"/>
        <c:axId val="924789647"/>
        <c:axId val="924791295"/>
      </c:barChart>
      <c:lineChart>
        <c:grouping val="standard"/>
        <c:varyColors val="0"/>
        <c:ser>
          <c:idx val="1"/>
          <c:order val="1"/>
          <c:tx>
            <c:strRef>
              <c:f>Sheet1!$C$1</c:f>
              <c:strCache>
                <c:ptCount val="1"/>
                <c:pt idx="0">
                  <c:v>ADD (int) Relative Cost</c:v>
                </c:pt>
              </c:strCache>
            </c:strRef>
          </c:tx>
          <c:spPr>
            <a:ln w="60325" cap="rnd">
              <a:solidFill>
                <a:schemeClr val="tx2"/>
              </a:solidFill>
              <a:round/>
            </a:ln>
            <a:effectLst/>
          </c:spPr>
          <c:marker>
            <c:symbol val="diamond"/>
            <c:size val="15"/>
            <c:spPr>
              <a:solidFill>
                <a:schemeClr val="tx2"/>
              </a:solidFill>
              <a:ln w="15875">
                <a:solidFill>
                  <a:schemeClr val="tx2"/>
                </a:solidFill>
              </a:ln>
              <a:effectLst/>
            </c:spPr>
          </c:marker>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Sheet1!$C$2:$C$8</c:f>
              <c:numCache>
                <c:formatCode>General</c:formatCode>
                <c:ptCount val="7"/>
                <c:pt idx="0">
                  <c:v>1</c:v>
                </c:pt>
                <c:pt idx="1">
                  <c:v>9</c:v>
                </c:pt>
                <c:pt idx="2">
                  <c:v>10</c:v>
                </c:pt>
                <c:pt idx="3">
                  <c:v>31</c:v>
                </c:pt>
                <c:pt idx="4">
                  <c:v>37</c:v>
                </c:pt>
                <c:pt idx="5">
                  <c:v>50</c:v>
                </c:pt>
                <c:pt idx="6">
                  <c:v>6400</c:v>
                </c:pt>
              </c:numCache>
            </c:numRef>
          </c:val>
          <c:smooth val="0"/>
          <c:extLst>
            <c:ext xmlns:c16="http://schemas.microsoft.com/office/drawing/2014/chart" uri="{C3380CC4-5D6E-409C-BE32-E72D297353CC}">
              <c16:uniqueId val="{00000001-D624-8D47-A68C-B1EE97E20108}"/>
            </c:ext>
          </c:extLst>
        </c:ser>
        <c:dLbls>
          <c:showLegendKey val="0"/>
          <c:showVal val="0"/>
          <c:showCatName val="0"/>
          <c:showSerName val="0"/>
          <c:showPercent val="0"/>
          <c:showBubbleSize val="0"/>
        </c:dLbls>
        <c:marker val="1"/>
        <c:smooth val="0"/>
        <c:axId val="924789647"/>
        <c:axId val="924791295"/>
      </c:lineChart>
      <c:catAx>
        <c:axId val="924789647"/>
        <c:scaling>
          <c:orientation val="minMax"/>
        </c:scaling>
        <c:delete val="0"/>
        <c:axPos val="b"/>
        <c:numFmt formatCode="General" sourceLinked="1"/>
        <c:majorTickMark val="out"/>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91295"/>
        <c:crosses val="autoZero"/>
        <c:auto val="1"/>
        <c:lblAlgn val="ctr"/>
        <c:lblOffset val="100"/>
        <c:noMultiLvlLbl val="0"/>
      </c:catAx>
      <c:valAx>
        <c:axId val="924791295"/>
        <c:scaling>
          <c:logBase val="10"/>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r>
                  <a:rPr lang="en-US" dirty="0"/>
                  <a:t>Energy for a 32-bit Operation (log scale)</a:t>
                </a:r>
              </a:p>
            </c:rich>
          </c:tx>
          <c:layout>
            <c:manualLayout>
              <c:xMode val="edge"/>
              <c:yMode val="edge"/>
              <c:x val="0.1477584051993501"/>
              <c:y val="0.16069507790308224"/>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89647"/>
        <c:crosses val="autoZero"/>
        <c:crossBetween val="between"/>
      </c:valAx>
      <c:spPr>
        <a:noFill/>
        <a:ln>
          <a:noFill/>
        </a:ln>
        <a:effectLst/>
      </c:spPr>
    </c:plotArea>
    <c:legend>
      <c:legendPos val="t"/>
      <c:layout>
        <c:manualLayout>
          <c:xMode val="edge"/>
          <c:yMode val="edge"/>
          <c:x val="0.32499214383916297"/>
          <c:y val="0.145730285308277"/>
          <c:w val="0.50380604210188007"/>
          <c:h val="6.0940868771016982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450539791016692"/>
          <c:y val="0.20925669962517277"/>
          <c:w val="0.67405083293159773"/>
          <c:h val="0.63376124972111569"/>
        </c:manualLayout>
      </c:layout>
      <c:barChart>
        <c:barDir val="col"/>
        <c:grouping val="clustered"/>
        <c:varyColors val="0"/>
        <c:ser>
          <c:idx val="0"/>
          <c:order val="0"/>
          <c:tx>
            <c:strRef>
              <c:f>Sheet1!$B$1</c:f>
              <c:strCache>
                <c:ptCount val="1"/>
                <c:pt idx="0">
                  <c:v>Energy (pJ)</c:v>
                </c:pt>
              </c:strCache>
            </c:strRef>
          </c:tx>
          <c:spPr>
            <a:solidFill>
              <a:schemeClr val="accent1"/>
            </a:solidFill>
            <a:ln>
              <a:solidFill>
                <a:schemeClr val="tx1"/>
              </a:solidFill>
            </a:ln>
            <a:effectLst/>
          </c:spPr>
          <c:invertIfNegative val="0"/>
          <c:dLbls>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Sheet1!$B$2:$B$8</c:f>
              <c:numCache>
                <c:formatCode>General</c:formatCode>
                <c:ptCount val="7"/>
                <c:pt idx="0">
                  <c:v>0.1</c:v>
                </c:pt>
                <c:pt idx="1">
                  <c:v>0.9</c:v>
                </c:pt>
                <c:pt idx="2">
                  <c:v>1</c:v>
                </c:pt>
                <c:pt idx="3">
                  <c:v>3.1</c:v>
                </c:pt>
                <c:pt idx="4">
                  <c:v>3.7</c:v>
                </c:pt>
                <c:pt idx="5">
                  <c:v>5</c:v>
                </c:pt>
                <c:pt idx="6">
                  <c:v>640</c:v>
                </c:pt>
              </c:numCache>
            </c:numRef>
          </c:val>
          <c:extLst>
            <c:ext xmlns:c16="http://schemas.microsoft.com/office/drawing/2014/chart" uri="{C3380CC4-5D6E-409C-BE32-E72D297353CC}">
              <c16:uniqueId val="{00000000-D624-8D47-A68C-B1EE97E20108}"/>
            </c:ext>
          </c:extLst>
        </c:ser>
        <c:dLbls>
          <c:showLegendKey val="0"/>
          <c:showVal val="0"/>
          <c:showCatName val="0"/>
          <c:showSerName val="0"/>
          <c:showPercent val="0"/>
          <c:showBubbleSize val="0"/>
        </c:dLbls>
        <c:gapWidth val="80"/>
        <c:overlap val="-27"/>
        <c:axId val="924789647"/>
        <c:axId val="924791295"/>
      </c:barChart>
      <c:lineChart>
        <c:grouping val="standard"/>
        <c:varyColors val="0"/>
        <c:ser>
          <c:idx val="1"/>
          <c:order val="1"/>
          <c:tx>
            <c:strRef>
              <c:f>Sheet1!$C$1</c:f>
              <c:strCache>
                <c:ptCount val="1"/>
                <c:pt idx="0">
                  <c:v>ADD (int) Relative Cost</c:v>
                </c:pt>
              </c:strCache>
            </c:strRef>
          </c:tx>
          <c:spPr>
            <a:ln w="60325" cap="rnd">
              <a:solidFill>
                <a:schemeClr val="tx2"/>
              </a:solidFill>
              <a:round/>
            </a:ln>
            <a:effectLst/>
          </c:spPr>
          <c:marker>
            <c:symbol val="diamond"/>
            <c:size val="15"/>
            <c:spPr>
              <a:solidFill>
                <a:schemeClr val="tx2"/>
              </a:solidFill>
              <a:ln w="15875">
                <a:solidFill>
                  <a:schemeClr val="tx2"/>
                </a:solidFill>
              </a:ln>
              <a:effectLst/>
            </c:spPr>
          </c:marker>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Sheet1!$C$2:$C$8</c:f>
              <c:numCache>
                <c:formatCode>General</c:formatCode>
                <c:ptCount val="7"/>
                <c:pt idx="0">
                  <c:v>1</c:v>
                </c:pt>
                <c:pt idx="1">
                  <c:v>9</c:v>
                </c:pt>
                <c:pt idx="2">
                  <c:v>10</c:v>
                </c:pt>
                <c:pt idx="3">
                  <c:v>31</c:v>
                </c:pt>
                <c:pt idx="4">
                  <c:v>37</c:v>
                </c:pt>
                <c:pt idx="5">
                  <c:v>50</c:v>
                </c:pt>
                <c:pt idx="6">
                  <c:v>6400</c:v>
                </c:pt>
              </c:numCache>
            </c:numRef>
          </c:val>
          <c:smooth val="0"/>
          <c:extLst>
            <c:ext xmlns:c16="http://schemas.microsoft.com/office/drawing/2014/chart" uri="{C3380CC4-5D6E-409C-BE32-E72D297353CC}">
              <c16:uniqueId val="{00000001-D624-8D47-A68C-B1EE97E20108}"/>
            </c:ext>
          </c:extLst>
        </c:ser>
        <c:dLbls>
          <c:showLegendKey val="0"/>
          <c:showVal val="0"/>
          <c:showCatName val="0"/>
          <c:showSerName val="0"/>
          <c:showPercent val="0"/>
          <c:showBubbleSize val="0"/>
        </c:dLbls>
        <c:marker val="1"/>
        <c:smooth val="0"/>
        <c:axId val="924789647"/>
        <c:axId val="924791295"/>
      </c:lineChart>
      <c:catAx>
        <c:axId val="924789647"/>
        <c:scaling>
          <c:orientation val="minMax"/>
        </c:scaling>
        <c:delete val="0"/>
        <c:axPos val="b"/>
        <c:numFmt formatCode="General" sourceLinked="1"/>
        <c:majorTickMark val="out"/>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91295"/>
        <c:crosses val="autoZero"/>
        <c:auto val="1"/>
        <c:lblAlgn val="ctr"/>
        <c:lblOffset val="100"/>
        <c:noMultiLvlLbl val="0"/>
      </c:catAx>
      <c:valAx>
        <c:axId val="924791295"/>
        <c:scaling>
          <c:logBase val="10"/>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r>
                  <a:rPr lang="en-US" dirty="0"/>
                  <a:t>Energy for a 32-bit Operation (log scale)</a:t>
                </a:r>
              </a:p>
            </c:rich>
          </c:tx>
          <c:layout>
            <c:manualLayout>
              <c:xMode val="edge"/>
              <c:yMode val="edge"/>
              <c:x val="0.1477584051993501"/>
              <c:y val="0.16069507790308224"/>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89647"/>
        <c:crosses val="autoZero"/>
        <c:crossBetween val="between"/>
      </c:valAx>
      <c:spPr>
        <a:noFill/>
        <a:ln>
          <a:noFill/>
        </a:ln>
        <a:effectLst/>
      </c:spPr>
    </c:plotArea>
    <c:legend>
      <c:legendPos val="t"/>
      <c:layout>
        <c:manualLayout>
          <c:xMode val="edge"/>
          <c:yMode val="edge"/>
          <c:x val="0.32499214383916297"/>
          <c:y val="0.145730285308277"/>
          <c:w val="0.50380604210188007"/>
          <c:h val="6.0940868771016982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C2F-1441-AEBA-F00D20293B02}"/>
                </c:ext>
              </c:extLst>
            </c:dLbl>
            <c:dLbl>
              <c:idx val="1"/>
              <c:delete val="1"/>
              <c:extLst>
                <c:ext xmlns:c15="http://schemas.microsoft.com/office/drawing/2012/chart" uri="{CE6537A1-D6FC-4f65-9D91-7224C49458BB}"/>
                <c:ext xmlns:c16="http://schemas.microsoft.com/office/drawing/2014/chart" uri="{C3380CC4-5D6E-409C-BE32-E72D297353CC}">
                  <c16:uniqueId val="{00000001-6C2F-1441-AEBA-F00D20293B02}"/>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C2F-1441-AEBA-F00D20293B02}"/>
            </c:ext>
          </c:extLst>
        </c:ser>
        <c:dLbls>
          <c:showLegendKey val="0"/>
          <c:showVal val="0"/>
          <c:showCatName val="0"/>
          <c:showSerName val="0"/>
          <c:showPercent val="0"/>
          <c:showBubbleSize val="0"/>
        </c:dLbls>
        <c:gapWidth val="50"/>
        <c:axId val="-1970970072"/>
        <c:axId val="-1970966552"/>
      </c:barChart>
      <c:catAx>
        <c:axId val="-1970970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66552"/>
        <c:crosses val="autoZero"/>
        <c:auto val="1"/>
        <c:lblAlgn val="ctr"/>
        <c:lblOffset val="100"/>
        <c:noMultiLvlLbl val="0"/>
      </c:catAx>
      <c:valAx>
        <c:axId val="-1970966552"/>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700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836974355054001"/>
          <c:y val="4.92979719188767E-2"/>
          <c:w val="0.66240083973819897"/>
          <c:h val="0.73333025188149803"/>
        </c:manualLayout>
      </c:layout>
      <c:scatterChart>
        <c:scatterStyle val="lineMarker"/>
        <c:varyColors val="0"/>
        <c:ser>
          <c:idx val="1"/>
          <c:order val="0"/>
          <c:tx>
            <c:strRef>
              <c:f>Clustering!$F$23</c:f>
              <c:strCache>
                <c:ptCount val="1"/>
                <c:pt idx="0">
                  <c:v>CNN3</c:v>
                </c:pt>
              </c:strCache>
            </c:strRef>
          </c:tx>
          <c:spPr>
            <a:ln w="31750">
              <a:solidFill>
                <a:srgbClr val="000000"/>
              </a:solidFill>
            </a:ln>
          </c:spPr>
          <c:marker>
            <c:symbol val="diamond"/>
            <c:size val="10"/>
            <c:spPr>
              <a:solidFill>
                <a:schemeClr val="accent6">
                  <a:lumMod val="40000"/>
                  <a:lumOff val="60000"/>
                </a:schemeClr>
              </a:solidFill>
              <a:ln>
                <a:solidFill>
                  <a:srgbClr val="000000"/>
                </a:solidFill>
              </a:ln>
            </c:spPr>
          </c:marker>
          <c:xVal>
            <c:numRef>
              <c:f>Clustering!$G$23</c:f>
              <c:numCache>
                <c:formatCode>General</c:formatCode>
                <c:ptCount val="1"/>
                <c:pt idx="0">
                  <c:v>1.0986329999999999E-3</c:v>
                </c:pt>
              </c:numCache>
            </c:numRef>
          </c:xVal>
          <c:yVal>
            <c:numRef>
              <c:f>Clustering!$H$23</c:f>
              <c:numCache>
                <c:formatCode>General</c:formatCode>
                <c:ptCount val="1"/>
                <c:pt idx="0">
                  <c:v>22201</c:v>
                </c:pt>
              </c:numCache>
            </c:numRef>
          </c:yVal>
          <c:smooth val="0"/>
          <c:extLst>
            <c:ext xmlns:c16="http://schemas.microsoft.com/office/drawing/2014/chart" uri="{C3380CC4-5D6E-409C-BE32-E72D297353CC}">
              <c16:uniqueId val="{00000000-619D-334D-82BC-A9EB05CAF836}"/>
            </c:ext>
          </c:extLst>
        </c:ser>
        <c:ser>
          <c:idx val="0"/>
          <c:order val="1"/>
          <c:tx>
            <c:strRef>
              <c:f>Clustering!$F$24</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Clustering!$G$24</c:f>
              <c:numCache>
                <c:formatCode>General</c:formatCode>
                <c:ptCount val="1"/>
                <c:pt idx="0">
                  <c:v>8.7890629999999997E-3</c:v>
                </c:pt>
              </c:numCache>
            </c:numRef>
          </c:xVal>
          <c:yVal>
            <c:numRef>
              <c:f>Clustering!$H$24</c:f>
              <c:numCache>
                <c:formatCode>General</c:formatCode>
                <c:ptCount val="1"/>
                <c:pt idx="0">
                  <c:v>21609</c:v>
                </c:pt>
              </c:numCache>
            </c:numRef>
          </c:yVal>
          <c:smooth val="0"/>
          <c:extLst>
            <c:ext xmlns:c16="http://schemas.microsoft.com/office/drawing/2014/chart" uri="{C3380CC4-5D6E-409C-BE32-E72D297353CC}">
              <c16:uniqueId val="{00000001-619D-334D-82BC-A9EB05CAF836}"/>
            </c:ext>
          </c:extLst>
        </c:ser>
        <c:ser>
          <c:idx val="2"/>
          <c:order val="2"/>
          <c:tx>
            <c:strRef>
              <c:f>Clustering!$F$28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Clustering!$G$28</c:f>
              <c:numCache>
                <c:formatCode>General</c:formatCode>
                <c:ptCount val="1"/>
                <c:pt idx="0">
                  <c:v>1.7578125E-2</c:v>
                </c:pt>
              </c:numCache>
            </c:numRef>
          </c:xVal>
          <c:yVal>
            <c:numRef>
              <c:f>Clustering!$H$28</c:f>
              <c:numCache>
                <c:formatCode>General</c:formatCode>
                <c:ptCount val="1"/>
                <c:pt idx="0">
                  <c:v>11025</c:v>
                </c:pt>
              </c:numCache>
            </c:numRef>
          </c:yVal>
          <c:smooth val="0"/>
          <c:extLst>
            <c:ext xmlns:c16="http://schemas.microsoft.com/office/drawing/2014/chart" uri="{C3380CC4-5D6E-409C-BE32-E72D297353CC}">
              <c16:uniqueId val="{00000002-619D-334D-82BC-A9EB05CAF836}"/>
            </c:ext>
          </c:extLst>
        </c:ser>
        <c:ser>
          <c:idx val="4"/>
          <c:order val="3"/>
          <c:tx>
            <c:strRef>
              <c:f>Clustering!$F$30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Clustering!$G$30</c:f>
              <c:numCache>
                <c:formatCode>General</c:formatCode>
                <c:ptCount val="1"/>
                <c:pt idx="0">
                  <c:v>7.32421875E-2</c:v>
                </c:pt>
              </c:numCache>
            </c:numRef>
          </c:xVal>
          <c:yVal>
            <c:numRef>
              <c:f>Clustering!$H$30</c:f>
              <c:numCache>
                <c:formatCode>General</c:formatCode>
                <c:ptCount val="1"/>
                <c:pt idx="0">
                  <c:v>1225</c:v>
                </c:pt>
              </c:numCache>
            </c:numRef>
          </c:yVal>
          <c:smooth val="0"/>
          <c:extLst>
            <c:ext xmlns:c16="http://schemas.microsoft.com/office/drawing/2014/chart" uri="{C3380CC4-5D6E-409C-BE32-E72D297353CC}">
              <c16:uniqueId val="{00000003-619D-334D-82BC-A9EB05CAF836}"/>
            </c:ext>
          </c:extLst>
        </c:ser>
        <c:ser>
          <c:idx val="3"/>
          <c:order val="4"/>
          <c:tx>
            <c:strRef>
              <c:f>Clustering!$F$47</c:f>
              <c:strCache>
                <c:ptCount val="1"/>
                <c:pt idx="0">
                  <c:v>CNN4</c:v>
                </c:pt>
              </c:strCache>
            </c:strRef>
          </c:tx>
          <c:dPt>
            <c:idx val="0"/>
            <c:marker>
              <c:symbol val="diamond"/>
              <c:size val="10"/>
              <c:spPr>
                <a:solidFill>
                  <a:schemeClr val="accent4"/>
                </a:solidFill>
                <a:ln>
                  <a:solidFill>
                    <a:srgbClr val="000000"/>
                  </a:solidFill>
                </a:ln>
              </c:spPr>
            </c:marker>
            <c:bubble3D val="0"/>
            <c:spPr>
              <a:ln>
                <a:solidFill>
                  <a:srgbClr val="000000"/>
                </a:solidFill>
              </a:ln>
            </c:spPr>
            <c:extLst>
              <c:ext xmlns:c16="http://schemas.microsoft.com/office/drawing/2014/chart" uri="{C3380CC4-5D6E-409C-BE32-E72D297353CC}">
                <c16:uniqueId val="{00000005-619D-334D-82BC-A9EB05CAF836}"/>
              </c:ext>
            </c:extLst>
          </c:dPt>
          <c:xVal>
            <c:numRef>
              <c:f>Clustering!$G$47</c:f>
              <c:numCache>
                <c:formatCode>General</c:formatCode>
                <c:ptCount val="1"/>
                <c:pt idx="0">
                  <c:v>9.765625E-3</c:v>
                </c:pt>
              </c:numCache>
            </c:numRef>
          </c:xVal>
          <c:yVal>
            <c:numRef>
              <c:f>Clustering!$H$47</c:f>
              <c:numCache>
                <c:formatCode>General</c:formatCode>
                <c:ptCount val="1"/>
                <c:pt idx="0">
                  <c:v>5329</c:v>
                </c:pt>
              </c:numCache>
            </c:numRef>
          </c:yVal>
          <c:smooth val="0"/>
          <c:extLst>
            <c:ext xmlns:c16="http://schemas.microsoft.com/office/drawing/2014/chart" uri="{C3380CC4-5D6E-409C-BE32-E72D297353CC}">
              <c16:uniqueId val="{00000006-619D-334D-82BC-A9EB05CAF836}"/>
            </c:ext>
          </c:extLst>
        </c:ser>
        <c:ser>
          <c:idx val="5"/>
          <c:order val="5"/>
          <c:tx>
            <c:strRef>
              <c:f>Clustering!$F$48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Clustering!$G$48</c:f>
              <c:numCache>
                <c:formatCode>General</c:formatCode>
                <c:ptCount val="1"/>
                <c:pt idx="0">
                  <c:v>5.2734375E-2</c:v>
                </c:pt>
              </c:numCache>
            </c:numRef>
          </c:xVal>
          <c:yVal>
            <c:numRef>
              <c:f>Clustering!$H$48</c:f>
              <c:numCache>
                <c:formatCode>General</c:formatCode>
                <c:ptCount val="1"/>
                <c:pt idx="0">
                  <c:v>5041</c:v>
                </c:pt>
              </c:numCache>
            </c:numRef>
          </c:yVal>
          <c:smooth val="0"/>
          <c:extLst>
            <c:ext xmlns:c16="http://schemas.microsoft.com/office/drawing/2014/chart" uri="{C3380CC4-5D6E-409C-BE32-E72D297353CC}">
              <c16:uniqueId val="{00000007-619D-334D-82BC-A9EB05CAF836}"/>
            </c:ext>
          </c:extLst>
        </c:ser>
        <c:ser>
          <c:idx val="6"/>
          <c:order val="6"/>
          <c:tx>
            <c:strRef>
              <c:f>Clustering!$F$49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Clustering!$G$49</c:f>
              <c:numCache>
                <c:formatCode>General</c:formatCode>
                <c:ptCount val="1"/>
                <c:pt idx="0">
                  <c:v>2.734375E-2</c:v>
                </c:pt>
              </c:numCache>
            </c:numRef>
          </c:xVal>
          <c:yVal>
            <c:numRef>
              <c:f>Clustering!$H$49</c:f>
              <c:numCache>
                <c:formatCode>General</c:formatCode>
                <c:ptCount val="1"/>
                <c:pt idx="0">
                  <c:v>5329</c:v>
                </c:pt>
              </c:numCache>
            </c:numRef>
          </c:yVal>
          <c:smooth val="0"/>
          <c:extLst>
            <c:ext xmlns:c16="http://schemas.microsoft.com/office/drawing/2014/chart" uri="{C3380CC4-5D6E-409C-BE32-E72D297353CC}">
              <c16:uniqueId val="{00000008-619D-334D-82BC-A9EB05CAF836}"/>
            </c:ext>
          </c:extLst>
        </c:ser>
        <c:ser>
          <c:idx val="7"/>
          <c:order val="7"/>
          <c:tx>
            <c:strRef>
              <c:f>Clustering!$F$51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Clustering!$G$51</c:f>
              <c:numCache>
                <c:formatCode>General</c:formatCode>
                <c:ptCount val="1"/>
                <c:pt idx="0">
                  <c:v>5.2734375E-2</c:v>
                </c:pt>
              </c:numCache>
            </c:numRef>
          </c:xVal>
          <c:yVal>
            <c:numRef>
              <c:f>Clustering!$H$51</c:f>
              <c:numCache>
                <c:formatCode>General</c:formatCode>
                <c:ptCount val="1"/>
                <c:pt idx="0">
                  <c:v>2628</c:v>
                </c:pt>
              </c:numCache>
            </c:numRef>
          </c:yVal>
          <c:smooth val="0"/>
          <c:extLst>
            <c:ext xmlns:c16="http://schemas.microsoft.com/office/drawing/2014/chart" uri="{C3380CC4-5D6E-409C-BE32-E72D297353CC}">
              <c16:uniqueId val="{00000009-619D-334D-82BC-A9EB05CAF836}"/>
            </c:ext>
          </c:extLst>
        </c:ser>
        <c:ser>
          <c:idx val="8"/>
          <c:order val="8"/>
          <c:tx>
            <c:strRef>
              <c:f>Clustering!$F$39</c:f>
              <c:strCache>
                <c:ptCount val="1"/>
                <c:pt idx="0">
                  <c:v>CNN11</c:v>
                </c:pt>
              </c:strCache>
            </c:strRef>
          </c:tx>
          <c:dPt>
            <c:idx val="0"/>
            <c:marker>
              <c:symbol val="diamond"/>
              <c:size val="10"/>
              <c:spPr>
                <a:solidFill>
                  <a:srgbClr val="660066"/>
                </a:solidFill>
                <a:ln>
                  <a:solidFill>
                    <a:srgbClr val="000000"/>
                  </a:solidFill>
                </a:ln>
              </c:spPr>
            </c:marker>
            <c:bubble3D val="0"/>
            <c:spPr>
              <a:ln>
                <a:solidFill>
                  <a:srgbClr val="000000"/>
                </a:solidFill>
              </a:ln>
            </c:spPr>
            <c:extLst>
              <c:ext xmlns:c16="http://schemas.microsoft.com/office/drawing/2014/chart" uri="{C3380CC4-5D6E-409C-BE32-E72D297353CC}">
                <c16:uniqueId val="{0000000B-619D-334D-82BC-A9EB05CAF836}"/>
              </c:ext>
            </c:extLst>
          </c:dPt>
          <c:xVal>
            <c:numRef>
              <c:f>Clustering!$G$39</c:f>
              <c:numCache>
                <c:formatCode>General</c:formatCode>
                <c:ptCount val="1"/>
                <c:pt idx="0">
                  <c:v>1.5625E-2</c:v>
                </c:pt>
              </c:numCache>
            </c:numRef>
          </c:xVal>
          <c:yVal>
            <c:numRef>
              <c:f>Clustering!$H$39</c:f>
              <c:numCache>
                <c:formatCode>General</c:formatCode>
                <c:ptCount val="1"/>
                <c:pt idx="0">
                  <c:v>3136</c:v>
                </c:pt>
              </c:numCache>
            </c:numRef>
          </c:yVal>
          <c:smooth val="0"/>
          <c:extLst>
            <c:ext xmlns:c16="http://schemas.microsoft.com/office/drawing/2014/chart" uri="{C3380CC4-5D6E-409C-BE32-E72D297353CC}">
              <c16:uniqueId val="{0000000C-619D-334D-82BC-A9EB05CAF836}"/>
            </c:ext>
          </c:extLst>
        </c:ser>
        <c:ser>
          <c:idx val="9"/>
          <c:order val="9"/>
          <c:tx>
            <c:strRef>
              <c:f>Clustering!$F$34</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Clustering!$G$34</c:f>
              <c:numCache>
                <c:formatCode>General</c:formatCode>
                <c:ptCount val="1"/>
                <c:pt idx="0">
                  <c:v>1.953125E-3</c:v>
                </c:pt>
              </c:numCache>
            </c:numRef>
          </c:xVal>
          <c:yVal>
            <c:numRef>
              <c:f>Clustering!$H$34</c:f>
              <c:numCache>
                <c:formatCode>General</c:formatCode>
                <c:ptCount val="1"/>
                <c:pt idx="0">
                  <c:v>12544</c:v>
                </c:pt>
              </c:numCache>
            </c:numRef>
          </c:yVal>
          <c:smooth val="0"/>
          <c:extLst>
            <c:ext xmlns:c16="http://schemas.microsoft.com/office/drawing/2014/chart" uri="{C3380CC4-5D6E-409C-BE32-E72D297353CC}">
              <c16:uniqueId val="{0000000D-619D-334D-82BC-A9EB05CAF836}"/>
            </c:ext>
          </c:extLst>
        </c:ser>
        <c:ser>
          <c:idx val="10"/>
          <c:order val="10"/>
          <c:tx>
            <c:strRef>
              <c:f>Clustering!$F$16</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Clustering!$G$16</c:f>
              <c:numCache>
                <c:formatCode>General</c:formatCode>
                <c:ptCount val="1"/>
                <c:pt idx="0">
                  <c:v>1.953125</c:v>
                </c:pt>
              </c:numCache>
            </c:numRef>
          </c:xVal>
          <c:yVal>
            <c:numRef>
              <c:f>Clustering!$H$16</c:f>
              <c:numCache>
                <c:formatCode>General</c:formatCode>
                <c:ptCount val="1"/>
                <c:pt idx="0">
                  <c:v>1</c:v>
                </c:pt>
              </c:numCache>
            </c:numRef>
          </c:yVal>
          <c:smooth val="0"/>
          <c:extLst>
            <c:ext xmlns:c16="http://schemas.microsoft.com/office/drawing/2014/chart" uri="{C3380CC4-5D6E-409C-BE32-E72D297353CC}">
              <c16:uniqueId val="{0000000E-619D-334D-82BC-A9EB05CAF836}"/>
            </c:ext>
          </c:extLst>
        </c:ser>
        <c:ser>
          <c:idx val="11"/>
          <c:order val="11"/>
          <c:tx>
            <c:strRef>
              <c:f>Clustering!$F$17</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Clustering!$G$17</c:f>
              <c:numCache>
                <c:formatCode>General</c:formatCode>
                <c:ptCount val="1"/>
                <c:pt idx="0">
                  <c:v>1.470703125</c:v>
                </c:pt>
              </c:numCache>
            </c:numRef>
          </c:xVal>
          <c:yVal>
            <c:numRef>
              <c:f>Clustering!$H$17</c:f>
              <c:numCache>
                <c:formatCode>General</c:formatCode>
                <c:ptCount val="1"/>
                <c:pt idx="0">
                  <c:v>1</c:v>
                </c:pt>
              </c:numCache>
            </c:numRef>
          </c:yVal>
          <c:smooth val="0"/>
          <c:extLst>
            <c:ext xmlns:c16="http://schemas.microsoft.com/office/drawing/2014/chart" uri="{C3380CC4-5D6E-409C-BE32-E72D297353CC}">
              <c16:uniqueId val="{0000000F-619D-334D-82BC-A9EB05CAF836}"/>
            </c:ext>
          </c:extLst>
        </c:ser>
        <c:ser>
          <c:idx val="12"/>
          <c:order val="12"/>
          <c:tx>
            <c:strRef>
              <c:f>Clustering!$F$90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Clustering!$G$90</c:f>
              <c:numCache>
                <c:formatCode>General</c:formatCode>
                <c:ptCount val="1"/>
                <c:pt idx="0">
                  <c:v>0.1640625</c:v>
                </c:pt>
              </c:numCache>
            </c:numRef>
          </c:xVal>
          <c:yVal>
            <c:numRef>
              <c:f>Clustering!$H$90</c:f>
              <c:numCache>
                <c:formatCode>General</c:formatCode>
                <c:ptCount val="1"/>
                <c:pt idx="0">
                  <c:v>289</c:v>
                </c:pt>
              </c:numCache>
            </c:numRef>
          </c:yVal>
          <c:smooth val="0"/>
          <c:extLst>
            <c:ext xmlns:c16="http://schemas.microsoft.com/office/drawing/2014/chart" uri="{C3380CC4-5D6E-409C-BE32-E72D297353CC}">
              <c16:uniqueId val="{00000010-619D-334D-82BC-A9EB05CAF836}"/>
            </c:ext>
          </c:extLst>
        </c:ser>
        <c:ser>
          <c:idx val="13"/>
          <c:order val="13"/>
          <c:tx>
            <c:strRef>
              <c:f>Clustering!$F$88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Clustering!$G$88</c:f>
              <c:numCache>
                <c:formatCode>General</c:formatCode>
                <c:ptCount val="1"/>
                <c:pt idx="0">
                  <c:v>0.140625</c:v>
                </c:pt>
              </c:numCache>
            </c:numRef>
          </c:xVal>
          <c:yVal>
            <c:numRef>
              <c:f>Clustering!$H$88</c:f>
              <c:numCache>
                <c:formatCode>General</c:formatCode>
                <c:ptCount val="1"/>
                <c:pt idx="0">
                  <c:v>289</c:v>
                </c:pt>
              </c:numCache>
            </c:numRef>
          </c:yVal>
          <c:smooth val="0"/>
          <c:extLst>
            <c:ext xmlns:c16="http://schemas.microsoft.com/office/drawing/2014/chart" uri="{C3380CC4-5D6E-409C-BE32-E72D297353CC}">
              <c16:uniqueId val="{00000011-619D-334D-82BC-A9EB05CAF836}"/>
            </c:ext>
          </c:extLst>
        </c:ser>
        <c:ser>
          <c:idx val="14"/>
          <c:order val="14"/>
          <c:tx>
            <c:strRef>
              <c:f>Clustering!$F$98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Clustering!$G$98</c:f>
              <c:numCache>
                <c:formatCode>General</c:formatCode>
                <c:ptCount val="1"/>
                <c:pt idx="0">
                  <c:v>0.4921875</c:v>
                </c:pt>
              </c:numCache>
            </c:numRef>
          </c:xVal>
          <c:yVal>
            <c:numRef>
              <c:f>Clustering!$H$98</c:f>
              <c:numCache>
                <c:formatCode>General</c:formatCode>
                <c:ptCount val="1"/>
                <c:pt idx="0">
                  <c:v>289</c:v>
                </c:pt>
              </c:numCache>
            </c:numRef>
          </c:yVal>
          <c:smooth val="0"/>
          <c:extLst>
            <c:ext xmlns:c16="http://schemas.microsoft.com/office/drawing/2014/chart" uri="{C3380CC4-5D6E-409C-BE32-E72D297353CC}">
              <c16:uniqueId val="{00000012-619D-334D-82BC-A9EB05CAF836}"/>
            </c:ext>
          </c:extLst>
        </c:ser>
        <c:ser>
          <c:idx val="15"/>
          <c:order val="15"/>
          <c:tx>
            <c:strRef>
              <c:f>Clustering!$F$99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Clustering!$G$99</c:f>
              <c:numCache>
                <c:formatCode>General</c:formatCode>
                <c:ptCount val="1"/>
                <c:pt idx="0">
                  <c:v>0.375</c:v>
                </c:pt>
              </c:numCache>
            </c:numRef>
          </c:xVal>
          <c:yVal>
            <c:numRef>
              <c:f>Clustering!$H$99</c:f>
              <c:numCache>
                <c:formatCode>General</c:formatCode>
                <c:ptCount val="1"/>
                <c:pt idx="0">
                  <c:v>289</c:v>
                </c:pt>
              </c:numCache>
            </c:numRef>
          </c:yVal>
          <c:smooth val="0"/>
          <c:extLst>
            <c:ext xmlns:c16="http://schemas.microsoft.com/office/drawing/2014/chart" uri="{C3380CC4-5D6E-409C-BE32-E72D297353CC}">
              <c16:uniqueId val="{00000013-619D-334D-82BC-A9EB05CAF836}"/>
            </c:ext>
          </c:extLst>
        </c:ser>
        <c:ser>
          <c:idx val="16"/>
          <c:order val="16"/>
          <c:tx>
            <c:strRef>
              <c:f>Clustering!$F$100</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Clustering!$G$100</c:f>
              <c:numCache>
                <c:formatCode>General</c:formatCode>
                <c:ptCount val="1"/>
                <c:pt idx="0">
                  <c:v>0.1875</c:v>
                </c:pt>
              </c:numCache>
            </c:numRef>
          </c:xVal>
          <c:yVal>
            <c:numRef>
              <c:f>Clustering!$H$100</c:f>
              <c:numCache>
                <c:formatCode>General</c:formatCode>
                <c:ptCount val="1"/>
                <c:pt idx="0">
                  <c:v>289</c:v>
                </c:pt>
              </c:numCache>
            </c:numRef>
          </c:yVal>
          <c:smooth val="0"/>
          <c:extLst>
            <c:ext xmlns:c16="http://schemas.microsoft.com/office/drawing/2014/chart" uri="{C3380CC4-5D6E-409C-BE32-E72D297353CC}">
              <c16:uniqueId val="{00000014-619D-334D-82BC-A9EB05CAF836}"/>
            </c:ext>
          </c:extLst>
        </c:ser>
        <c:ser>
          <c:idx val="17"/>
          <c:order val="17"/>
          <c:tx>
            <c:strRef>
              <c:f>Clustering!$F$101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Clustering!$G$101</c:f>
              <c:numCache>
                <c:formatCode>General</c:formatCode>
                <c:ptCount val="1"/>
                <c:pt idx="0">
                  <c:v>0.287109375</c:v>
                </c:pt>
              </c:numCache>
            </c:numRef>
          </c:xVal>
          <c:yVal>
            <c:numRef>
              <c:f>Clustering!$H$101</c:f>
              <c:numCache>
                <c:formatCode>General</c:formatCode>
                <c:ptCount val="1"/>
                <c:pt idx="0">
                  <c:v>289</c:v>
                </c:pt>
              </c:numCache>
            </c:numRef>
          </c:yVal>
          <c:smooth val="0"/>
          <c:extLst>
            <c:ext xmlns:c16="http://schemas.microsoft.com/office/drawing/2014/chart" uri="{C3380CC4-5D6E-409C-BE32-E72D297353CC}">
              <c16:uniqueId val="{00000015-619D-334D-82BC-A9EB05CAF836}"/>
            </c:ext>
          </c:extLst>
        </c:ser>
        <c:ser>
          <c:idx val="18"/>
          <c:order val="18"/>
          <c:tx>
            <c:strRef>
              <c:f>Clustering!$F$95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Clustering!$G$95</c:f>
              <c:numCache>
                <c:formatCode>General</c:formatCode>
                <c:ptCount val="1"/>
                <c:pt idx="0">
                  <c:v>0.125</c:v>
                </c:pt>
              </c:numCache>
            </c:numRef>
          </c:xVal>
          <c:yVal>
            <c:numRef>
              <c:f>Clustering!$H$95</c:f>
              <c:numCache>
                <c:formatCode>General</c:formatCode>
                <c:ptCount val="1"/>
                <c:pt idx="0">
                  <c:v>361</c:v>
                </c:pt>
              </c:numCache>
            </c:numRef>
          </c:yVal>
          <c:smooth val="0"/>
          <c:extLst>
            <c:ext xmlns:c16="http://schemas.microsoft.com/office/drawing/2014/chart" uri="{C3380CC4-5D6E-409C-BE32-E72D297353CC}">
              <c16:uniqueId val="{00000016-619D-334D-82BC-A9EB05CAF836}"/>
            </c:ext>
          </c:extLst>
        </c:ser>
        <c:ser>
          <c:idx val="19"/>
          <c:order val="19"/>
          <c:tx>
            <c:strRef>
              <c:f>Clustering!$F$96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Clustering!$G$96</c:f>
              <c:numCache>
                <c:formatCode>General</c:formatCode>
                <c:ptCount val="1"/>
                <c:pt idx="0">
                  <c:v>0.25</c:v>
                </c:pt>
              </c:numCache>
            </c:numRef>
          </c:xVal>
          <c:yVal>
            <c:numRef>
              <c:f>Clustering!$H$96</c:f>
              <c:numCache>
                <c:formatCode>General</c:formatCode>
                <c:ptCount val="1"/>
                <c:pt idx="0">
                  <c:v>361</c:v>
                </c:pt>
              </c:numCache>
            </c:numRef>
          </c:yVal>
          <c:smooth val="0"/>
          <c:extLst>
            <c:ext xmlns:c16="http://schemas.microsoft.com/office/drawing/2014/chart" uri="{C3380CC4-5D6E-409C-BE32-E72D297353CC}">
              <c16:uniqueId val="{00000017-619D-334D-82BC-A9EB05CAF836}"/>
            </c:ext>
          </c:extLst>
        </c:ser>
        <c:ser>
          <c:idx val="20"/>
          <c:order val="20"/>
          <c:tx>
            <c:strRef>
              <c:f>Clustering!$F$58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Clustering!$G$58</c:f>
              <c:numCache>
                <c:formatCode>General</c:formatCode>
                <c:ptCount val="1"/>
                <c:pt idx="0">
                  <c:v>1.4765625</c:v>
                </c:pt>
              </c:numCache>
            </c:numRef>
          </c:xVal>
          <c:yVal>
            <c:numRef>
              <c:f>Clustering!$H$58</c:f>
              <c:numCache>
                <c:formatCode>General</c:formatCode>
                <c:ptCount val="1"/>
                <c:pt idx="0">
                  <c:v>64</c:v>
                </c:pt>
              </c:numCache>
            </c:numRef>
          </c:yVal>
          <c:smooth val="0"/>
          <c:extLst>
            <c:ext xmlns:c16="http://schemas.microsoft.com/office/drawing/2014/chart" uri="{C3380CC4-5D6E-409C-BE32-E72D297353CC}">
              <c16:uniqueId val="{00000018-619D-334D-82BC-A9EB05CAF836}"/>
            </c:ext>
          </c:extLst>
        </c:ser>
        <c:ser>
          <c:idx val="21"/>
          <c:order val="21"/>
          <c:tx>
            <c:strRef>
              <c:f>Clustering!$F$59</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Clustering!$G$59</c:f>
              <c:numCache>
                <c:formatCode>General</c:formatCode>
                <c:ptCount val="1"/>
                <c:pt idx="0">
                  <c:v>0.7</c:v>
                </c:pt>
              </c:numCache>
            </c:numRef>
          </c:xVal>
          <c:yVal>
            <c:numRef>
              <c:f>Clustering!$H$59</c:f>
              <c:numCache>
                <c:formatCode>General</c:formatCode>
                <c:ptCount val="1"/>
                <c:pt idx="0">
                  <c:v>64</c:v>
                </c:pt>
              </c:numCache>
            </c:numRef>
          </c:yVal>
          <c:smooth val="0"/>
          <c:extLst>
            <c:ext xmlns:c16="http://schemas.microsoft.com/office/drawing/2014/chart" uri="{C3380CC4-5D6E-409C-BE32-E72D297353CC}">
              <c16:uniqueId val="{00000019-619D-334D-82BC-A9EB05CAF836}"/>
            </c:ext>
          </c:extLst>
        </c:ser>
        <c:ser>
          <c:idx val="22"/>
          <c:order val="22"/>
          <c:tx>
            <c:strRef>
              <c:f>Clustering!$F$60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Clustering!$G$60</c:f>
              <c:numCache>
                <c:formatCode>General</c:formatCode>
                <c:ptCount val="1"/>
                <c:pt idx="0">
                  <c:v>0.875</c:v>
                </c:pt>
              </c:numCache>
            </c:numRef>
          </c:xVal>
          <c:yVal>
            <c:numRef>
              <c:f>Clustering!$H$60</c:f>
              <c:numCache>
                <c:formatCode>General</c:formatCode>
                <c:ptCount val="1"/>
                <c:pt idx="0">
                  <c:v>64</c:v>
                </c:pt>
              </c:numCache>
            </c:numRef>
          </c:yVal>
          <c:smooth val="0"/>
          <c:extLst>
            <c:ext xmlns:c16="http://schemas.microsoft.com/office/drawing/2014/chart" uri="{C3380CC4-5D6E-409C-BE32-E72D297353CC}">
              <c16:uniqueId val="{0000001A-619D-334D-82BC-A9EB05CAF836}"/>
            </c:ext>
          </c:extLst>
        </c:ser>
        <c:ser>
          <c:idx val="25"/>
          <c:order val="23"/>
          <c:tx>
            <c:strRef>
              <c:f>Clustering!$F$74</c:f>
              <c:strCache>
                <c:ptCount val="1"/>
                <c:pt idx="0">
                  <c:v>CNN4</c:v>
                </c:pt>
              </c:strCache>
            </c:strRef>
          </c:tx>
          <c:spPr>
            <a:ln>
              <a:solidFill>
                <a:srgbClr val="000000"/>
              </a:solidFill>
            </a:ln>
          </c:spPr>
          <c:marker>
            <c:symbol val="diamond"/>
            <c:size val="12"/>
            <c:spPr>
              <a:solidFill>
                <a:schemeClr val="accent4"/>
              </a:solidFill>
              <a:ln>
                <a:solidFill>
                  <a:srgbClr val="000000"/>
                </a:solidFill>
              </a:ln>
            </c:spPr>
          </c:marker>
          <c:xVal>
            <c:numRef>
              <c:f>Clustering!$G$74</c:f>
              <c:numCache>
                <c:formatCode>General</c:formatCode>
                <c:ptCount val="1"/>
                <c:pt idx="0">
                  <c:v>0.65625</c:v>
                </c:pt>
              </c:numCache>
            </c:numRef>
          </c:xVal>
          <c:yVal>
            <c:numRef>
              <c:f>Clustering!$H$74</c:f>
              <c:numCache>
                <c:formatCode>General</c:formatCode>
                <c:ptCount val="1"/>
                <c:pt idx="0">
                  <c:v>40</c:v>
                </c:pt>
              </c:numCache>
            </c:numRef>
          </c:yVal>
          <c:smooth val="0"/>
          <c:extLst>
            <c:ext xmlns:c16="http://schemas.microsoft.com/office/drawing/2014/chart" uri="{C3380CC4-5D6E-409C-BE32-E72D297353CC}">
              <c16:uniqueId val="{0000001B-619D-334D-82BC-A9EB05CAF836}"/>
            </c:ext>
          </c:extLst>
        </c:ser>
        <c:ser>
          <c:idx val="26"/>
          <c:order val="24"/>
          <c:tx>
            <c:strRef>
              <c:f>Clustering!$F$75</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Clustering!$G$75</c:f>
              <c:numCache>
                <c:formatCode>General</c:formatCode>
                <c:ptCount val="1"/>
                <c:pt idx="0">
                  <c:v>0.5625</c:v>
                </c:pt>
              </c:numCache>
            </c:numRef>
          </c:xVal>
          <c:yVal>
            <c:numRef>
              <c:f>Clustering!$H$75</c:f>
              <c:numCache>
                <c:formatCode>General</c:formatCode>
                <c:ptCount val="1"/>
                <c:pt idx="0">
                  <c:v>64</c:v>
                </c:pt>
              </c:numCache>
            </c:numRef>
          </c:yVal>
          <c:smooth val="0"/>
          <c:extLst>
            <c:ext xmlns:c16="http://schemas.microsoft.com/office/drawing/2014/chart" uri="{C3380CC4-5D6E-409C-BE32-E72D297353CC}">
              <c16:uniqueId val="{0000001C-619D-334D-82BC-A9EB05CAF836}"/>
            </c:ext>
          </c:extLst>
        </c:ser>
        <c:ser>
          <c:idx val="27"/>
          <c:order val="25"/>
          <c:tx>
            <c:strRef>
              <c:f>Clustering!$F$76</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Clustering!$G$76</c:f>
              <c:numCache>
                <c:formatCode>General</c:formatCode>
                <c:ptCount val="1"/>
                <c:pt idx="0">
                  <c:v>0.4921875</c:v>
                </c:pt>
              </c:numCache>
            </c:numRef>
          </c:xVal>
          <c:yVal>
            <c:numRef>
              <c:f>Clustering!$H$76</c:f>
              <c:numCache>
                <c:formatCode>General</c:formatCode>
                <c:ptCount val="1"/>
                <c:pt idx="0">
                  <c:v>48</c:v>
                </c:pt>
              </c:numCache>
            </c:numRef>
          </c:yVal>
          <c:smooth val="0"/>
          <c:extLst>
            <c:ext xmlns:c16="http://schemas.microsoft.com/office/drawing/2014/chart" uri="{C3380CC4-5D6E-409C-BE32-E72D297353CC}">
              <c16:uniqueId val="{0000001D-619D-334D-82BC-A9EB05CAF836}"/>
            </c:ext>
          </c:extLst>
        </c:ser>
        <c:ser>
          <c:idx val="23"/>
          <c:order val="26"/>
          <c:tx>
            <c:strRef>
              <c:f>Clustering!$F$69</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Clustering!$G$69</c:f>
              <c:numCache>
                <c:formatCode>General</c:formatCode>
                <c:ptCount val="1"/>
                <c:pt idx="0">
                  <c:v>1</c:v>
                </c:pt>
              </c:numCache>
            </c:numRef>
          </c:xVal>
          <c:yVal>
            <c:numRef>
              <c:f>Clustering!$H$69</c:f>
              <c:numCache>
                <c:formatCode>General</c:formatCode>
                <c:ptCount val="1"/>
                <c:pt idx="0">
                  <c:v>49</c:v>
                </c:pt>
              </c:numCache>
            </c:numRef>
          </c:yVal>
          <c:smooth val="0"/>
          <c:extLst>
            <c:ext xmlns:c16="http://schemas.microsoft.com/office/drawing/2014/chart" uri="{C3380CC4-5D6E-409C-BE32-E72D297353CC}">
              <c16:uniqueId val="{0000001E-619D-334D-82BC-A9EB05CAF836}"/>
            </c:ext>
          </c:extLst>
        </c:ser>
        <c:ser>
          <c:idx val="24"/>
          <c:order val="27"/>
          <c:tx>
            <c:strRef>
              <c:f>Clustering!$F$102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Clustering!$G$102</c:f>
              <c:numCache>
                <c:formatCode>General</c:formatCode>
                <c:ptCount val="1"/>
                <c:pt idx="0">
                  <c:v>0.25</c:v>
                </c:pt>
              </c:numCache>
            </c:numRef>
          </c:xVal>
          <c:yVal>
            <c:numRef>
              <c:f>Clustering!$H$102</c:f>
              <c:numCache>
                <c:formatCode>General</c:formatCode>
                <c:ptCount val="1"/>
                <c:pt idx="0">
                  <c:v>196</c:v>
                </c:pt>
              </c:numCache>
            </c:numRef>
          </c:yVal>
          <c:smooth val="0"/>
          <c:extLst>
            <c:ext xmlns:c16="http://schemas.microsoft.com/office/drawing/2014/chart" uri="{C3380CC4-5D6E-409C-BE32-E72D297353CC}">
              <c16:uniqueId val="{0000001F-619D-334D-82BC-A9EB05CAF836}"/>
            </c:ext>
          </c:extLst>
        </c:ser>
        <c:ser>
          <c:idx val="28"/>
          <c:order val="28"/>
          <c:tx>
            <c:strRef>
              <c:f>Clustering!$F$77</c:f>
              <c:strCache>
                <c:ptCount val="1"/>
                <c:pt idx="0">
                  <c:v>CNN11</c:v>
                </c:pt>
              </c:strCache>
            </c:strRef>
          </c:tx>
          <c:spPr>
            <a:ln>
              <a:solidFill>
                <a:srgbClr val="000000"/>
              </a:solidFill>
            </a:ln>
          </c:spPr>
          <c:marker>
            <c:symbol val="diamond"/>
            <c:size val="11"/>
            <c:spPr>
              <a:solidFill>
                <a:srgbClr val="660066"/>
              </a:solidFill>
              <a:ln>
                <a:solidFill>
                  <a:srgbClr val="000000"/>
                </a:solidFill>
              </a:ln>
            </c:spPr>
          </c:marker>
          <c:xVal>
            <c:numRef>
              <c:f>Clustering!$G$77</c:f>
              <c:numCache>
                <c:formatCode>General</c:formatCode>
                <c:ptCount val="1"/>
                <c:pt idx="0">
                  <c:v>0.5</c:v>
                </c:pt>
              </c:numCache>
            </c:numRef>
          </c:xVal>
          <c:yVal>
            <c:numRef>
              <c:f>Clustering!$H$77</c:f>
              <c:numCache>
                <c:formatCode>General</c:formatCode>
                <c:ptCount val="1"/>
                <c:pt idx="0">
                  <c:v>49</c:v>
                </c:pt>
              </c:numCache>
            </c:numRef>
          </c:yVal>
          <c:smooth val="0"/>
          <c:extLst>
            <c:ext xmlns:c16="http://schemas.microsoft.com/office/drawing/2014/chart" uri="{C3380CC4-5D6E-409C-BE32-E72D297353CC}">
              <c16:uniqueId val="{00000020-619D-334D-82BC-A9EB05CAF836}"/>
            </c:ext>
          </c:extLst>
        </c:ser>
        <c:ser>
          <c:idx val="29"/>
          <c:order val="29"/>
          <c:tx>
            <c:strRef>
              <c:f>Clustering!$F$110</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Clustering!$G$110</c:f>
              <c:numCache>
                <c:formatCode>General</c:formatCode>
                <c:ptCount val="1"/>
                <c:pt idx="0">
                  <c:v>2.197265625E-3</c:v>
                </c:pt>
              </c:numCache>
            </c:numRef>
          </c:xVal>
          <c:yVal>
            <c:numRef>
              <c:f>Clustering!$H$110</c:f>
              <c:numCache>
                <c:formatCode>General</c:formatCode>
                <c:ptCount val="1"/>
                <c:pt idx="0">
                  <c:v>196</c:v>
                </c:pt>
              </c:numCache>
            </c:numRef>
          </c:yVal>
          <c:smooth val="0"/>
          <c:extLst>
            <c:ext xmlns:c16="http://schemas.microsoft.com/office/drawing/2014/chart" uri="{C3380CC4-5D6E-409C-BE32-E72D297353CC}">
              <c16:uniqueId val="{00000021-619D-334D-82BC-A9EB05CAF836}"/>
            </c:ext>
          </c:extLst>
        </c:ser>
        <c:ser>
          <c:idx val="30"/>
          <c:order val="30"/>
          <c:tx>
            <c:strRef>
              <c:f>Clustering!$F$111</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Clustering!$G$111</c:f>
              <c:numCache>
                <c:formatCode>General</c:formatCode>
                <c:ptCount val="1"/>
                <c:pt idx="0">
                  <c:v>4.39453125E-3</c:v>
                </c:pt>
              </c:numCache>
            </c:numRef>
          </c:xVal>
          <c:yVal>
            <c:numRef>
              <c:f>Clustering!$H$111</c:f>
              <c:numCache>
                <c:formatCode>General</c:formatCode>
                <c:ptCount val="1"/>
                <c:pt idx="0">
                  <c:v>196</c:v>
                </c:pt>
              </c:numCache>
            </c:numRef>
          </c:yVal>
          <c:smooth val="0"/>
          <c:extLst>
            <c:ext xmlns:c16="http://schemas.microsoft.com/office/drawing/2014/chart" uri="{C3380CC4-5D6E-409C-BE32-E72D297353CC}">
              <c16:uniqueId val="{00000022-619D-334D-82BC-A9EB05CAF836}"/>
            </c:ext>
          </c:extLst>
        </c:ser>
        <c:ser>
          <c:idx val="31"/>
          <c:order val="31"/>
          <c:tx>
            <c:strRef>
              <c:f>Clustering!$F$112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Clustering!$G$112</c:f>
              <c:numCache>
                <c:formatCode>General</c:formatCode>
                <c:ptCount val="1"/>
                <c:pt idx="0">
                  <c:v>4.39453125E-3</c:v>
                </c:pt>
              </c:numCache>
            </c:numRef>
          </c:xVal>
          <c:yVal>
            <c:numRef>
              <c:f>Clustering!$H$112</c:f>
              <c:numCache>
                <c:formatCode>General</c:formatCode>
                <c:ptCount val="1"/>
                <c:pt idx="0">
                  <c:v>49</c:v>
                </c:pt>
              </c:numCache>
            </c:numRef>
          </c:yVal>
          <c:smooth val="0"/>
          <c:extLst>
            <c:ext xmlns:c16="http://schemas.microsoft.com/office/drawing/2014/chart" uri="{C3380CC4-5D6E-409C-BE32-E72D297353CC}">
              <c16:uniqueId val="{00000023-619D-334D-82BC-A9EB05CAF836}"/>
            </c:ext>
          </c:extLst>
        </c:ser>
        <c:ser>
          <c:idx val="32"/>
          <c:order val="32"/>
          <c:tx>
            <c:strRef>
              <c:f>Clustering!$F$113</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Clustering!$G$113</c:f>
              <c:numCache>
                <c:formatCode>General</c:formatCode>
                <c:ptCount val="1"/>
                <c:pt idx="0">
                  <c:v>8.7890625E-3</c:v>
                </c:pt>
              </c:numCache>
            </c:numRef>
          </c:xVal>
          <c:yVal>
            <c:numRef>
              <c:f>Clustering!$H$113</c:f>
              <c:numCache>
                <c:formatCode>General</c:formatCode>
                <c:ptCount val="1"/>
                <c:pt idx="0">
                  <c:v>49</c:v>
                </c:pt>
              </c:numCache>
            </c:numRef>
          </c:yVal>
          <c:smooth val="0"/>
          <c:extLst>
            <c:ext xmlns:c16="http://schemas.microsoft.com/office/drawing/2014/chart" uri="{C3380CC4-5D6E-409C-BE32-E72D297353CC}">
              <c16:uniqueId val="{00000024-619D-334D-82BC-A9EB05CAF836}"/>
            </c:ext>
          </c:extLst>
        </c:ser>
        <c:ser>
          <c:idx val="33"/>
          <c:order val="33"/>
          <c:tx>
            <c:strRef>
              <c:f>Clustering!$F$115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Clustering!$G$115</c:f>
              <c:numCache>
                <c:formatCode>General</c:formatCode>
                <c:ptCount val="1"/>
                <c:pt idx="0">
                  <c:v>8.7890625E-3</c:v>
                </c:pt>
              </c:numCache>
            </c:numRef>
          </c:xVal>
          <c:yVal>
            <c:numRef>
              <c:f>Clustering!$H$115</c:f>
              <c:numCache>
                <c:formatCode>General</c:formatCode>
                <c:ptCount val="1"/>
                <c:pt idx="0">
                  <c:v>100</c:v>
                </c:pt>
              </c:numCache>
            </c:numRef>
          </c:yVal>
          <c:smooth val="0"/>
          <c:extLst>
            <c:ext xmlns:c16="http://schemas.microsoft.com/office/drawing/2014/chart" uri="{C3380CC4-5D6E-409C-BE32-E72D297353CC}">
              <c16:uniqueId val="{00000025-619D-334D-82BC-A9EB05CAF836}"/>
            </c:ext>
          </c:extLst>
        </c:ser>
        <c:ser>
          <c:idx val="34"/>
          <c:order val="34"/>
          <c:tx>
            <c:strRef>
              <c:f>Clustering!$F$116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Clustering!$G$116</c:f>
              <c:numCache>
                <c:formatCode>General</c:formatCode>
                <c:ptCount val="1"/>
                <c:pt idx="0">
                  <c:v>4.39453125E-3</c:v>
                </c:pt>
              </c:numCache>
            </c:numRef>
          </c:xVal>
          <c:yVal>
            <c:numRef>
              <c:f>Clustering!$H$116</c:f>
              <c:numCache>
                <c:formatCode>General</c:formatCode>
                <c:ptCount val="1"/>
                <c:pt idx="0">
                  <c:v>100</c:v>
                </c:pt>
              </c:numCache>
            </c:numRef>
          </c:yVal>
          <c:smooth val="0"/>
          <c:extLst>
            <c:ext xmlns:c16="http://schemas.microsoft.com/office/drawing/2014/chart" uri="{C3380CC4-5D6E-409C-BE32-E72D297353CC}">
              <c16:uniqueId val="{00000026-619D-334D-82BC-A9EB05CAF836}"/>
            </c:ext>
          </c:extLst>
        </c:ser>
        <c:ser>
          <c:idx val="35"/>
          <c:order val="35"/>
          <c:tx>
            <c:strRef>
              <c:f>Clustering!$F$79</c:f>
              <c:strCache>
                <c:ptCount val="1"/>
                <c:pt idx="0">
                  <c:v>CNN9</c:v>
                </c:pt>
              </c:strCache>
            </c:strRef>
          </c:tx>
          <c:spPr>
            <a:ln>
              <a:solidFill>
                <a:srgbClr val="000000"/>
              </a:solidFill>
            </a:ln>
          </c:spPr>
          <c:marker>
            <c:symbol val="diamond"/>
            <c:size val="9"/>
            <c:spPr>
              <a:solidFill>
                <a:srgbClr val="4285F4"/>
              </a:solidFill>
              <a:ln>
                <a:solidFill>
                  <a:srgbClr val="000000"/>
                </a:solidFill>
              </a:ln>
            </c:spPr>
          </c:marker>
          <c:xVal>
            <c:numRef>
              <c:f>Clustering!$G$79</c:f>
              <c:numCache>
                <c:formatCode>General</c:formatCode>
                <c:ptCount val="1"/>
                <c:pt idx="0">
                  <c:v>0.697265625</c:v>
                </c:pt>
              </c:numCache>
            </c:numRef>
          </c:xVal>
          <c:yVal>
            <c:numRef>
              <c:f>Clustering!$H$79</c:f>
              <c:numCache>
                <c:formatCode>General</c:formatCode>
                <c:ptCount val="1"/>
                <c:pt idx="0">
                  <c:v>49</c:v>
                </c:pt>
              </c:numCache>
            </c:numRef>
          </c:yVal>
          <c:smooth val="0"/>
          <c:extLst>
            <c:ext xmlns:c16="http://schemas.microsoft.com/office/drawing/2014/chart" uri="{C3380CC4-5D6E-409C-BE32-E72D297353CC}">
              <c16:uniqueId val="{00000027-619D-334D-82BC-A9EB05CAF836}"/>
            </c:ext>
          </c:extLst>
        </c:ser>
        <c:ser>
          <c:idx val="36"/>
          <c:order val="36"/>
          <c:tx>
            <c:strRef>
              <c:f>Clustering!$F$80</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Clustering!$G$80</c:f>
              <c:numCache>
                <c:formatCode>General</c:formatCode>
                <c:ptCount val="1"/>
                <c:pt idx="0">
                  <c:v>0.546875</c:v>
                </c:pt>
              </c:numCache>
            </c:numRef>
          </c:xVal>
          <c:yVal>
            <c:numRef>
              <c:f>Clustering!$H$80</c:f>
              <c:numCache>
                <c:formatCode>General</c:formatCode>
                <c:ptCount val="1"/>
                <c:pt idx="0">
                  <c:v>49</c:v>
                </c:pt>
              </c:numCache>
            </c:numRef>
          </c:yVal>
          <c:smooth val="0"/>
          <c:extLst>
            <c:ext xmlns:c16="http://schemas.microsoft.com/office/drawing/2014/chart" uri="{C3380CC4-5D6E-409C-BE32-E72D297353CC}">
              <c16:uniqueId val="{00000028-619D-334D-82BC-A9EB05CAF836}"/>
            </c:ext>
          </c:extLst>
        </c:ser>
        <c:ser>
          <c:idx val="37"/>
          <c:order val="37"/>
          <c:tx>
            <c:strRef>
              <c:f>Clustering!$F$114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Clustering!$G$114</c:f>
              <c:numCache>
                <c:formatCode>General</c:formatCode>
                <c:ptCount val="1"/>
                <c:pt idx="0">
                  <c:v>1.94549560546875E-2</c:v>
                </c:pt>
              </c:numCache>
            </c:numRef>
          </c:xVal>
          <c:yVal>
            <c:numRef>
              <c:f>Clustering!$H$114</c:f>
              <c:numCache>
                <c:formatCode>General</c:formatCode>
                <c:ptCount val="1"/>
                <c:pt idx="0">
                  <c:v>49</c:v>
                </c:pt>
              </c:numCache>
            </c:numRef>
          </c:yVal>
          <c:smooth val="0"/>
          <c:extLst>
            <c:ext xmlns:c16="http://schemas.microsoft.com/office/drawing/2014/chart" uri="{C3380CC4-5D6E-409C-BE32-E72D297353CC}">
              <c16:uniqueId val="{00000029-619D-334D-82BC-A9EB05CAF836}"/>
            </c:ext>
          </c:extLst>
        </c:ser>
        <c:ser>
          <c:idx val="38"/>
          <c:order val="38"/>
          <c:tx>
            <c:strRef>
              <c:f>Clustering!$F$122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Clustering!$G$122</c:f>
              <c:numCache>
                <c:formatCode>General</c:formatCode>
                <c:ptCount val="1"/>
                <c:pt idx="0">
                  <c:v>5.3558349609375E-3</c:v>
                </c:pt>
              </c:numCache>
            </c:numRef>
          </c:xVal>
          <c:yVal>
            <c:numRef>
              <c:f>Clustering!$H$122</c:f>
              <c:numCache>
                <c:formatCode>General</c:formatCode>
                <c:ptCount val="1"/>
                <c:pt idx="0">
                  <c:v>196</c:v>
                </c:pt>
              </c:numCache>
            </c:numRef>
          </c:yVal>
          <c:smooth val="0"/>
          <c:extLst>
            <c:ext xmlns:c16="http://schemas.microsoft.com/office/drawing/2014/chart" uri="{C3380CC4-5D6E-409C-BE32-E72D297353CC}">
              <c16:uniqueId val="{0000002A-619D-334D-82BC-A9EB05CAF836}"/>
            </c:ext>
          </c:extLst>
        </c:ser>
        <c:ser>
          <c:idx val="39"/>
          <c:order val="39"/>
          <c:tx>
            <c:strRef>
              <c:f>Clustering!$F$123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Clustering!$G$123</c:f>
              <c:numCache>
                <c:formatCode>General</c:formatCode>
                <c:ptCount val="1"/>
                <c:pt idx="0">
                  <c:v>7.0037841796875E-3</c:v>
                </c:pt>
              </c:numCache>
            </c:numRef>
          </c:xVal>
          <c:yVal>
            <c:numRef>
              <c:f>Clustering!$H$123</c:f>
              <c:numCache>
                <c:formatCode>General</c:formatCode>
                <c:ptCount val="1"/>
                <c:pt idx="0">
                  <c:v>196</c:v>
                </c:pt>
              </c:numCache>
            </c:numRef>
          </c:yVal>
          <c:smooth val="0"/>
          <c:extLst>
            <c:ext xmlns:c16="http://schemas.microsoft.com/office/drawing/2014/chart" uri="{C3380CC4-5D6E-409C-BE32-E72D297353CC}">
              <c16:uniqueId val="{0000002B-619D-334D-82BC-A9EB05CAF836}"/>
            </c:ext>
          </c:extLst>
        </c:ser>
        <c:ser>
          <c:idx val="40"/>
          <c:order val="40"/>
          <c:tx>
            <c:strRef>
              <c:f>Clustering!$F$52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Clustering!$G$52</c:f>
              <c:numCache>
                <c:formatCode>General</c:formatCode>
                <c:ptCount val="1"/>
                <c:pt idx="0">
                  <c:v>1.64794921875E-3</c:v>
                </c:pt>
              </c:numCache>
            </c:numRef>
          </c:xVal>
          <c:yVal>
            <c:numRef>
              <c:f>Clustering!$H$52</c:f>
              <c:numCache>
                <c:formatCode>General</c:formatCode>
                <c:ptCount val="1"/>
                <c:pt idx="0">
                  <c:v>12544</c:v>
                </c:pt>
              </c:numCache>
            </c:numRef>
          </c:yVal>
          <c:smooth val="0"/>
          <c:extLst>
            <c:ext xmlns:c16="http://schemas.microsoft.com/office/drawing/2014/chart" uri="{C3380CC4-5D6E-409C-BE32-E72D297353CC}">
              <c16:uniqueId val="{0000002C-619D-334D-82BC-A9EB05CAF836}"/>
            </c:ext>
          </c:extLst>
        </c:ser>
        <c:ser>
          <c:idx val="41"/>
          <c:order val="41"/>
          <c:tx>
            <c:strRef>
              <c:f>Clustering!$F$105</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Clustering!$G$105</c:f>
              <c:numCache>
                <c:formatCode>General</c:formatCode>
                <c:ptCount val="1"/>
                <c:pt idx="0">
                  <c:v>0.1058349609375</c:v>
                </c:pt>
              </c:numCache>
            </c:numRef>
          </c:xVal>
          <c:yVal>
            <c:numRef>
              <c:f>Clustering!$H$105</c:f>
              <c:numCache>
                <c:formatCode>General</c:formatCode>
                <c:ptCount val="1"/>
                <c:pt idx="0">
                  <c:v>196</c:v>
                </c:pt>
              </c:numCache>
            </c:numRef>
          </c:yVal>
          <c:smooth val="0"/>
          <c:extLst>
            <c:ext xmlns:c16="http://schemas.microsoft.com/office/drawing/2014/chart" uri="{C3380CC4-5D6E-409C-BE32-E72D297353CC}">
              <c16:uniqueId val="{0000002D-619D-334D-82BC-A9EB05CAF836}"/>
            </c:ext>
          </c:extLst>
        </c:ser>
        <c:ser>
          <c:idx val="42"/>
          <c:order val="42"/>
          <c:tx>
            <c:strRef>
              <c:f>Clustering!$F$104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Clustering!$G$104</c:f>
              <c:numCache>
                <c:formatCode>General</c:formatCode>
                <c:ptCount val="1"/>
                <c:pt idx="0">
                  <c:v>8.09326171875E-2</c:v>
                </c:pt>
              </c:numCache>
            </c:numRef>
          </c:xVal>
          <c:yVal>
            <c:numRef>
              <c:f>Clustering!$H$104</c:f>
              <c:numCache>
                <c:formatCode>General</c:formatCode>
                <c:ptCount val="1"/>
                <c:pt idx="0">
                  <c:v>196</c:v>
                </c:pt>
              </c:numCache>
            </c:numRef>
          </c:yVal>
          <c:smooth val="0"/>
          <c:extLst>
            <c:ext xmlns:c16="http://schemas.microsoft.com/office/drawing/2014/chart" uri="{C3380CC4-5D6E-409C-BE32-E72D297353CC}">
              <c16:uniqueId val="{0000002E-619D-334D-82BC-A9EB05CAF836}"/>
            </c:ext>
          </c:extLst>
        </c:ser>
        <c:ser>
          <c:idx val="43"/>
          <c:order val="43"/>
          <c:tx>
            <c:strRef>
              <c:f>Clustering!$F$53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Clustering!$G$53</c:f>
              <c:numCache>
                <c:formatCode>General</c:formatCode>
                <c:ptCount val="1"/>
                <c:pt idx="0">
                  <c:v>1.64794921875E-3</c:v>
                </c:pt>
              </c:numCache>
            </c:numRef>
          </c:xVal>
          <c:yVal>
            <c:numRef>
              <c:f>Clustering!$H$53</c:f>
              <c:numCache>
                <c:formatCode>General</c:formatCode>
                <c:ptCount val="1"/>
                <c:pt idx="0">
                  <c:v>3136</c:v>
                </c:pt>
              </c:numCache>
            </c:numRef>
          </c:yVal>
          <c:smooth val="0"/>
          <c:extLst>
            <c:ext xmlns:c16="http://schemas.microsoft.com/office/drawing/2014/chart" uri="{C3380CC4-5D6E-409C-BE32-E72D297353CC}">
              <c16:uniqueId val="{0000002F-619D-334D-82BC-A9EB05CAF836}"/>
            </c:ext>
          </c:extLst>
        </c:ser>
        <c:ser>
          <c:idx val="44"/>
          <c:order val="44"/>
          <c:tx>
            <c:strRef>
              <c:f>Clustering!$F$117</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Clustering!$G$117</c:f>
              <c:numCache>
                <c:formatCode>General</c:formatCode>
                <c:ptCount val="1"/>
                <c:pt idx="0">
                  <c:v>9.8876953125E-3</c:v>
                </c:pt>
              </c:numCache>
            </c:numRef>
          </c:xVal>
          <c:yVal>
            <c:numRef>
              <c:f>Clustering!$H$117</c:f>
              <c:numCache>
                <c:formatCode>General</c:formatCode>
                <c:ptCount val="1"/>
                <c:pt idx="0">
                  <c:v>16</c:v>
                </c:pt>
              </c:numCache>
            </c:numRef>
          </c:yVal>
          <c:smooth val="0"/>
          <c:extLst>
            <c:ext xmlns:c16="http://schemas.microsoft.com/office/drawing/2014/chart" uri="{C3380CC4-5D6E-409C-BE32-E72D297353CC}">
              <c16:uniqueId val="{00000030-619D-334D-82BC-A9EB05CAF836}"/>
            </c:ext>
          </c:extLst>
        </c:ser>
        <c:ser>
          <c:idx val="45"/>
          <c:order val="45"/>
          <c:tx>
            <c:strRef>
              <c:f>Clustering!$F$118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Clustering!$G$118</c:f>
              <c:numCache>
                <c:formatCode>General</c:formatCode>
                <c:ptCount val="1"/>
                <c:pt idx="0">
                  <c:v>1.64794921875E-2</c:v>
                </c:pt>
              </c:numCache>
            </c:numRef>
          </c:xVal>
          <c:yVal>
            <c:numRef>
              <c:f>Clustering!$H$118</c:f>
              <c:numCache>
                <c:formatCode>General</c:formatCode>
                <c:ptCount val="1"/>
                <c:pt idx="0">
                  <c:v>16</c:v>
                </c:pt>
              </c:numCache>
            </c:numRef>
          </c:yVal>
          <c:smooth val="0"/>
          <c:extLst>
            <c:ext xmlns:c16="http://schemas.microsoft.com/office/drawing/2014/chart" uri="{C3380CC4-5D6E-409C-BE32-E72D297353CC}">
              <c16:uniqueId val="{00000031-619D-334D-82BC-A9EB05CAF836}"/>
            </c:ext>
          </c:extLst>
        </c:ser>
        <c:ser>
          <c:idx val="46"/>
          <c:order val="46"/>
          <c:tx>
            <c:strRef>
              <c:f>Clustering!$F$119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Clustering!$G$119</c:f>
              <c:numCache>
                <c:formatCode>General</c:formatCode>
                <c:ptCount val="1"/>
                <c:pt idx="0">
                  <c:v>3.2958984375E-3</c:v>
                </c:pt>
              </c:numCache>
            </c:numRef>
          </c:xVal>
          <c:yVal>
            <c:numRef>
              <c:f>Clustering!$H$119</c:f>
              <c:numCache>
                <c:formatCode>General</c:formatCode>
                <c:ptCount val="1"/>
                <c:pt idx="0">
                  <c:v>64</c:v>
                </c:pt>
              </c:numCache>
            </c:numRef>
          </c:yVal>
          <c:smooth val="0"/>
          <c:extLst>
            <c:ext xmlns:c16="http://schemas.microsoft.com/office/drawing/2014/chart" uri="{C3380CC4-5D6E-409C-BE32-E72D297353CC}">
              <c16:uniqueId val="{00000032-619D-334D-82BC-A9EB05CAF836}"/>
            </c:ext>
          </c:extLst>
        </c:ser>
        <c:ser>
          <c:idx val="47"/>
          <c:order val="47"/>
          <c:tx>
            <c:strRef>
              <c:f>Clustering!$F$120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Clustering!$G$120</c:f>
              <c:numCache>
                <c:formatCode>General</c:formatCode>
                <c:ptCount val="1"/>
                <c:pt idx="0">
                  <c:v>6.591796875E-3</c:v>
                </c:pt>
              </c:numCache>
            </c:numRef>
          </c:xVal>
          <c:yVal>
            <c:numRef>
              <c:f>Clustering!$H$120</c:f>
              <c:numCache>
                <c:formatCode>General</c:formatCode>
                <c:ptCount val="1"/>
                <c:pt idx="0">
                  <c:v>64</c:v>
                </c:pt>
              </c:numCache>
            </c:numRef>
          </c:yVal>
          <c:smooth val="0"/>
          <c:extLst>
            <c:ext xmlns:c16="http://schemas.microsoft.com/office/drawing/2014/chart" uri="{C3380CC4-5D6E-409C-BE32-E72D297353CC}">
              <c16:uniqueId val="{00000033-619D-334D-82BC-A9EB05CAF836}"/>
            </c:ext>
          </c:extLst>
        </c:ser>
        <c:ser>
          <c:idx val="48"/>
          <c:order val="48"/>
          <c:tx>
            <c:strRef>
              <c:f>Clustering!$F$121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Clustering!$G$121</c:f>
              <c:numCache>
                <c:formatCode>General</c:formatCode>
                <c:ptCount val="1"/>
                <c:pt idx="0">
                  <c:v>9.8876953125E-3</c:v>
                </c:pt>
              </c:numCache>
            </c:numRef>
          </c:xVal>
          <c:yVal>
            <c:numRef>
              <c:f>Clustering!$H$121</c:f>
              <c:numCache>
                <c:formatCode>General</c:formatCode>
                <c:ptCount val="1"/>
                <c:pt idx="0">
                  <c:v>64</c:v>
                </c:pt>
              </c:numCache>
            </c:numRef>
          </c:yVal>
          <c:smooth val="0"/>
          <c:extLst>
            <c:ext xmlns:c16="http://schemas.microsoft.com/office/drawing/2014/chart" uri="{C3380CC4-5D6E-409C-BE32-E72D297353CC}">
              <c16:uniqueId val="{00000034-619D-334D-82BC-A9EB05CAF836}"/>
            </c:ext>
          </c:extLst>
        </c:ser>
        <c:ser>
          <c:idx val="49"/>
          <c:order val="49"/>
          <c:tx>
            <c:strRef>
              <c:f>Clustering!$F$70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Clustering!$G$70</c:f>
              <c:numCache>
                <c:formatCode>General</c:formatCode>
                <c:ptCount val="1"/>
                <c:pt idx="0">
                  <c:v>0.5859375</c:v>
                </c:pt>
              </c:numCache>
            </c:numRef>
          </c:xVal>
          <c:yVal>
            <c:numRef>
              <c:f>Clustering!$H$70</c:f>
              <c:numCache>
                <c:formatCode>General</c:formatCode>
                <c:ptCount val="1"/>
                <c:pt idx="0">
                  <c:v>16</c:v>
                </c:pt>
              </c:numCache>
            </c:numRef>
          </c:yVal>
          <c:smooth val="0"/>
          <c:extLst>
            <c:ext xmlns:c16="http://schemas.microsoft.com/office/drawing/2014/chart" uri="{C3380CC4-5D6E-409C-BE32-E72D297353CC}">
              <c16:uniqueId val="{00000035-619D-334D-82BC-A9EB05CAF836}"/>
            </c:ext>
          </c:extLst>
        </c:ser>
        <c:ser>
          <c:idx val="50"/>
          <c:order val="50"/>
          <c:tx>
            <c:strRef>
              <c:f>Clustering!$F$71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Clustering!$G$71</c:f>
              <c:numCache>
                <c:formatCode>General</c:formatCode>
                <c:ptCount val="1"/>
                <c:pt idx="0">
                  <c:v>1.171875</c:v>
                </c:pt>
              </c:numCache>
            </c:numRef>
          </c:xVal>
          <c:yVal>
            <c:numRef>
              <c:f>Clustering!$H$71</c:f>
              <c:numCache>
                <c:formatCode>General</c:formatCode>
                <c:ptCount val="1"/>
                <c:pt idx="0">
                  <c:v>16</c:v>
                </c:pt>
              </c:numCache>
            </c:numRef>
          </c:yVal>
          <c:smooth val="0"/>
          <c:extLst>
            <c:ext xmlns:c16="http://schemas.microsoft.com/office/drawing/2014/chart" uri="{C3380CC4-5D6E-409C-BE32-E72D297353CC}">
              <c16:uniqueId val="{00000036-619D-334D-82BC-A9EB05CAF836}"/>
            </c:ext>
          </c:extLst>
        </c:ser>
        <c:ser>
          <c:idx val="51"/>
          <c:order val="51"/>
          <c:tx>
            <c:strRef>
              <c:f>Clustering!$F$54</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Clustering!$G$54</c:f>
              <c:numCache>
                <c:formatCode>General</c:formatCode>
                <c:ptCount val="1"/>
                <c:pt idx="0">
                  <c:v>1.318359375E-2</c:v>
                </c:pt>
              </c:numCache>
            </c:numRef>
          </c:xVal>
          <c:yVal>
            <c:numRef>
              <c:f>Clustering!$H$54</c:f>
              <c:numCache>
                <c:formatCode>General</c:formatCode>
                <c:ptCount val="1"/>
                <c:pt idx="0">
                  <c:v>1024</c:v>
                </c:pt>
              </c:numCache>
            </c:numRef>
          </c:yVal>
          <c:smooth val="0"/>
          <c:extLst>
            <c:ext xmlns:c16="http://schemas.microsoft.com/office/drawing/2014/chart" uri="{C3380CC4-5D6E-409C-BE32-E72D297353CC}">
              <c16:uniqueId val="{00000037-619D-334D-82BC-A9EB05CAF836}"/>
            </c:ext>
          </c:extLst>
        </c:ser>
        <c:ser>
          <c:idx val="52"/>
          <c:order val="52"/>
          <c:tx>
            <c:strRef>
              <c:f>Clustering!$F$55</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Clustering!$G$55</c:f>
              <c:numCache>
                <c:formatCode>General</c:formatCode>
                <c:ptCount val="1"/>
                <c:pt idx="0">
                  <c:v>5.859375E-3</c:v>
                </c:pt>
              </c:numCache>
            </c:numRef>
          </c:xVal>
          <c:yVal>
            <c:numRef>
              <c:f>Clustering!$H$55</c:f>
              <c:numCache>
                <c:formatCode>General</c:formatCode>
                <c:ptCount val="1"/>
                <c:pt idx="0">
                  <c:v>4096</c:v>
                </c:pt>
              </c:numCache>
            </c:numRef>
          </c:yVal>
          <c:smooth val="0"/>
          <c:extLst>
            <c:ext xmlns:c16="http://schemas.microsoft.com/office/drawing/2014/chart" uri="{C3380CC4-5D6E-409C-BE32-E72D297353CC}">
              <c16:uniqueId val="{00000038-619D-334D-82BC-A9EB05CAF836}"/>
            </c:ext>
          </c:extLst>
        </c:ser>
        <c:ser>
          <c:idx val="53"/>
          <c:order val="53"/>
          <c:tx>
            <c:strRef>
              <c:f>Clustering!$F$56</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Clustering!$G$56</c:f>
              <c:numCache>
                <c:formatCode>General</c:formatCode>
                <c:ptCount val="1"/>
                <c:pt idx="0">
                  <c:v>2.197265625E-3</c:v>
                </c:pt>
              </c:numCache>
            </c:numRef>
          </c:xVal>
          <c:yVal>
            <c:numRef>
              <c:f>Clustering!$H$56</c:f>
              <c:numCache>
                <c:formatCode>General</c:formatCode>
                <c:ptCount val="1"/>
                <c:pt idx="0">
                  <c:v>4096</c:v>
                </c:pt>
              </c:numCache>
            </c:numRef>
          </c:yVal>
          <c:smooth val="0"/>
          <c:extLst>
            <c:ext xmlns:c16="http://schemas.microsoft.com/office/drawing/2014/chart" uri="{C3380CC4-5D6E-409C-BE32-E72D297353CC}">
              <c16:uniqueId val="{00000039-619D-334D-82BC-A9EB05CAF836}"/>
            </c:ext>
          </c:extLst>
        </c:ser>
        <c:ser>
          <c:idx val="54"/>
          <c:order val="54"/>
          <c:tx>
            <c:strRef>
              <c:f>Clustering!$F$18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Clustering!$G$18</c:f>
              <c:numCache>
                <c:formatCode>General</c:formatCode>
                <c:ptCount val="1"/>
                <c:pt idx="0">
                  <c:v>0.25</c:v>
                </c:pt>
              </c:numCache>
            </c:numRef>
          </c:xVal>
          <c:yVal>
            <c:numRef>
              <c:f>Clustering!$H$18</c:f>
              <c:numCache>
                <c:formatCode>General</c:formatCode>
                <c:ptCount val="1"/>
                <c:pt idx="0">
                  <c:v>1</c:v>
                </c:pt>
              </c:numCache>
            </c:numRef>
          </c:yVal>
          <c:smooth val="0"/>
          <c:extLst>
            <c:ext xmlns:c16="http://schemas.microsoft.com/office/drawing/2014/chart" uri="{C3380CC4-5D6E-409C-BE32-E72D297353CC}">
              <c16:uniqueId val="{0000003A-619D-334D-82BC-A9EB05CAF836}"/>
            </c:ext>
          </c:extLst>
        </c:ser>
        <c:ser>
          <c:idx val="55"/>
          <c:order val="55"/>
          <c:tx>
            <c:strRef>
              <c:f>Clustering!$F$19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Clustering!$G$19</c:f>
              <c:numCache>
                <c:formatCode>General</c:formatCode>
                <c:ptCount val="1"/>
                <c:pt idx="0">
                  <c:v>6.25E-2</c:v>
                </c:pt>
              </c:numCache>
            </c:numRef>
          </c:xVal>
          <c:yVal>
            <c:numRef>
              <c:f>Clustering!$H$19</c:f>
              <c:numCache>
                <c:formatCode>General</c:formatCode>
                <c:ptCount val="1"/>
                <c:pt idx="0">
                  <c:v>1</c:v>
                </c:pt>
              </c:numCache>
            </c:numRef>
          </c:yVal>
          <c:smooth val="0"/>
          <c:extLst>
            <c:ext xmlns:c16="http://schemas.microsoft.com/office/drawing/2014/chart" uri="{C3380CC4-5D6E-409C-BE32-E72D297353CC}">
              <c16:uniqueId val="{0000003B-619D-334D-82BC-A9EB05CAF836}"/>
            </c:ext>
          </c:extLst>
        </c:ser>
        <c:ser>
          <c:idx val="56"/>
          <c:order val="56"/>
          <c:tx>
            <c:strRef>
              <c:f>Clustering!$F$36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Clustering!$G$36</c:f>
              <c:numCache>
                <c:formatCode>General</c:formatCode>
                <c:ptCount val="1"/>
                <c:pt idx="0">
                  <c:v>1.5625E-2</c:v>
                </c:pt>
              </c:numCache>
            </c:numRef>
          </c:xVal>
          <c:yVal>
            <c:numRef>
              <c:f>Clustering!$H$36</c:f>
              <c:numCache>
                <c:formatCode>General</c:formatCode>
                <c:ptCount val="1"/>
                <c:pt idx="0">
                  <c:v>5625</c:v>
                </c:pt>
              </c:numCache>
            </c:numRef>
          </c:yVal>
          <c:smooth val="0"/>
          <c:extLst>
            <c:ext xmlns:c16="http://schemas.microsoft.com/office/drawing/2014/chart" uri="{C3380CC4-5D6E-409C-BE32-E72D297353CC}">
              <c16:uniqueId val="{0000003C-619D-334D-82BC-A9EB05CAF836}"/>
            </c:ext>
          </c:extLst>
        </c:ser>
        <c:ser>
          <c:idx val="57"/>
          <c:order val="57"/>
          <c:tx>
            <c:strRef>
              <c:f>Clustering!$F$37</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Clustering!$G$37</c:f>
              <c:numCache>
                <c:formatCode>General</c:formatCode>
                <c:ptCount val="1"/>
                <c:pt idx="0">
                  <c:v>3.125E-2</c:v>
                </c:pt>
              </c:numCache>
            </c:numRef>
          </c:xVal>
          <c:yVal>
            <c:numRef>
              <c:f>Clustering!$H$37</c:f>
              <c:numCache>
                <c:formatCode>General</c:formatCode>
                <c:ptCount val="1"/>
                <c:pt idx="0">
                  <c:v>1444</c:v>
                </c:pt>
              </c:numCache>
            </c:numRef>
          </c:yVal>
          <c:smooth val="0"/>
          <c:extLst>
            <c:ext xmlns:c16="http://schemas.microsoft.com/office/drawing/2014/chart" uri="{C3380CC4-5D6E-409C-BE32-E72D297353CC}">
              <c16:uniqueId val="{0000003D-619D-334D-82BC-A9EB05CAF836}"/>
            </c:ext>
          </c:extLst>
        </c:ser>
        <c:ser>
          <c:idx val="58"/>
          <c:order val="58"/>
          <c:tx>
            <c:strRef>
              <c:f>Clustering!$F$38</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Clustering!$G$38</c:f>
              <c:numCache>
                <c:formatCode>General</c:formatCode>
                <c:ptCount val="1"/>
                <c:pt idx="0">
                  <c:v>6.25E-2</c:v>
                </c:pt>
              </c:numCache>
            </c:numRef>
          </c:xVal>
          <c:yVal>
            <c:numRef>
              <c:f>Clustering!$H$38</c:f>
              <c:numCache>
                <c:formatCode>General</c:formatCode>
                <c:ptCount val="1"/>
                <c:pt idx="0">
                  <c:v>1444</c:v>
                </c:pt>
              </c:numCache>
            </c:numRef>
          </c:yVal>
          <c:smooth val="0"/>
          <c:extLst>
            <c:ext xmlns:c16="http://schemas.microsoft.com/office/drawing/2014/chart" uri="{C3380CC4-5D6E-409C-BE32-E72D297353CC}">
              <c16:uniqueId val="{0000003E-619D-334D-82BC-A9EB05CAF836}"/>
            </c:ext>
          </c:extLst>
        </c:ser>
        <c:ser>
          <c:idx val="59"/>
          <c:order val="59"/>
          <c:tx>
            <c:strRef>
              <c:f>Clustering!$F$7</c:f>
              <c:strCache>
                <c:ptCount val="1"/>
                <c:pt idx="0">
                  <c:v>LSTM1</c:v>
                </c:pt>
              </c:strCache>
            </c:strRef>
          </c:tx>
          <c:spPr>
            <a:ln>
              <a:solidFill>
                <a:srgbClr val="000000"/>
              </a:solidFill>
            </a:ln>
          </c:spPr>
          <c:marker>
            <c:symbol val="square"/>
            <c:size val="10"/>
            <c:spPr>
              <a:solidFill>
                <a:schemeClr val="accent1"/>
              </a:solidFill>
              <a:ln>
                <a:solidFill>
                  <a:srgbClr val="000000"/>
                </a:solidFill>
              </a:ln>
            </c:spPr>
          </c:marker>
          <c:xVal>
            <c:numRef>
              <c:f>Clustering!$G$7</c:f>
              <c:numCache>
                <c:formatCode>General</c:formatCode>
                <c:ptCount val="1"/>
                <c:pt idx="0">
                  <c:v>1.1200000000000001</c:v>
                </c:pt>
              </c:numCache>
            </c:numRef>
          </c:xVal>
          <c:yVal>
            <c:numRef>
              <c:f>Clustering!$H$7</c:f>
              <c:numCache>
                <c:formatCode>General</c:formatCode>
                <c:ptCount val="1"/>
                <c:pt idx="0">
                  <c:v>1</c:v>
                </c:pt>
              </c:numCache>
            </c:numRef>
          </c:yVal>
          <c:smooth val="0"/>
          <c:extLst>
            <c:ext xmlns:c16="http://schemas.microsoft.com/office/drawing/2014/chart" uri="{C3380CC4-5D6E-409C-BE32-E72D297353CC}">
              <c16:uniqueId val="{0000003F-619D-334D-82BC-A9EB05CAF836}"/>
            </c:ext>
          </c:extLst>
        </c:ser>
        <c:ser>
          <c:idx val="61"/>
          <c:order val="60"/>
          <c:tx>
            <c:strRef>
              <c:f>Clustering!$F$10</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Clustering!$G$10</c:f>
              <c:numCache>
                <c:formatCode>General</c:formatCode>
                <c:ptCount val="1"/>
                <c:pt idx="0">
                  <c:v>7.5531005859375</c:v>
                </c:pt>
              </c:numCache>
            </c:numRef>
          </c:xVal>
          <c:yVal>
            <c:numRef>
              <c:f>Clustering!$H$10</c:f>
              <c:numCache>
                <c:formatCode>General</c:formatCode>
                <c:ptCount val="1"/>
                <c:pt idx="0">
                  <c:v>1</c:v>
                </c:pt>
              </c:numCache>
            </c:numRef>
          </c:yVal>
          <c:smooth val="0"/>
          <c:extLst>
            <c:ext xmlns:c16="http://schemas.microsoft.com/office/drawing/2014/chart" uri="{C3380CC4-5D6E-409C-BE32-E72D297353CC}">
              <c16:uniqueId val="{00000040-619D-334D-82BC-A9EB05CAF836}"/>
            </c:ext>
          </c:extLst>
        </c:ser>
        <c:ser>
          <c:idx val="62"/>
          <c:order val="61"/>
          <c:tx>
            <c:strRef>
              <c:f>Clustering!$F$11</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Clustering!$G$11</c:f>
              <c:numCache>
                <c:formatCode>General</c:formatCode>
                <c:ptCount val="1"/>
                <c:pt idx="0">
                  <c:v>10.2996826171875</c:v>
                </c:pt>
              </c:numCache>
            </c:numRef>
          </c:xVal>
          <c:yVal>
            <c:numRef>
              <c:f>Clustering!$H$11</c:f>
              <c:numCache>
                <c:formatCode>General</c:formatCode>
                <c:ptCount val="1"/>
                <c:pt idx="0">
                  <c:v>1</c:v>
                </c:pt>
              </c:numCache>
            </c:numRef>
          </c:yVal>
          <c:smooth val="0"/>
          <c:extLst>
            <c:ext xmlns:c16="http://schemas.microsoft.com/office/drawing/2014/chart" uri="{C3380CC4-5D6E-409C-BE32-E72D297353CC}">
              <c16:uniqueId val="{00000041-619D-334D-82BC-A9EB05CAF836}"/>
            </c:ext>
          </c:extLst>
        </c:ser>
        <c:ser>
          <c:idx val="63"/>
          <c:order val="62"/>
          <c:tx>
            <c:strRef>
              <c:f>Clustering!$F$12</c:f>
              <c:strCache>
                <c:ptCount val="1"/>
                <c:pt idx="0">
                  <c:v>Transd.2</c:v>
                </c:pt>
              </c:strCache>
            </c:strRef>
          </c:tx>
          <c:spPr>
            <a:ln>
              <a:solidFill>
                <a:srgbClr val="000000"/>
              </a:solidFill>
            </a:ln>
          </c:spPr>
          <c:marker>
            <c:symbol val="triangle"/>
            <c:size val="10"/>
            <c:spPr>
              <a:solidFill>
                <a:schemeClr val="accent4"/>
              </a:solidFill>
              <a:ln>
                <a:solidFill>
                  <a:srgbClr val="000000"/>
                </a:solidFill>
              </a:ln>
            </c:spPr>
          </c:marker>
          <c:xVal>
            <c:numRef>
              <c:f>Clustering!$G$12</c:f>
              <c:numCache>
                <c:formatCode>General</c:formatCode>
                <c:ptCount val="1"/>
                <c:pt idx="0">
                  <c:v>14.87</c:v>
                </c:pt>
              </c:numCache>
            </c:numRef>
          </c:xVal>
          <c:yVal>
            <c:numRef>
              <c:f>Clustering!$H$12</c:f>
              <c:numCache>
                <c:formatCode>General</c:formatCode>
                <c:ptCount val="1"/>
                <c:pt idx="0">
                  <c:v>1</c:v>
                </c:pt>
              </c:numCache>
            </c:numRef>
          </c:yVal>
          <c:smooth val="0"/>
          <c:extLst>
            <c:ext xmlns:c16="http://schemas.microsoft.com/office/drawing/2014/chart" uri="{C3380CC4-5D6E-409C-BE32-E72D297353CC}">
              <c16:uniqueId val="{00000042-619D-334D-82BC-A9EB05CAF836}"/>
            </c:ext>
          </c:extLst>
        </c:ser>
        <c:ser>
          <c:idx val="64"/>
          <c:order val="63"/>
          <c:tx>
            <c:strRef>
              <c:f>Clustering!$F$9</c:f>
              <c:strCache>
                <c:ptCount val="1"/>
                <c:pt idx="0">
                  <c:v>LSTM2</c:v>
                </c:pt>
              </c:strCache>
            </c:strRef>
          </c:tx>
          <c:spPr>
            <a:ln>
              <a:solidFill>
                <a:srgbClr val="000000"/>
              </a:solidFill>
            </a:ln>
          </c:spPr>
          <c:marker>
            <c:symbol val="square"/>
            <c:size val="10"/>
            <c:spPr>
              <a:solidFill>
                <a:srgbClr val="4285F4"/>
              </a:solidFill>
              <a:ln>
                <a:solidFill>
                  <a:srgbClr val="000000"/>
                </a:solidFill>
              </a:ln>
            </c:spPr>
          </c:marker>
          <c:xVal>
            <c:numRef>
              <c:f>Clustering!$G$9</c:f>
              <c:numCache>
                <c:formatCode>General</c:formatCode>
                <c:ptCount val="1"/>
                <c:pt idx="0">
                  <c:v>5</c:v>
                </c:pt>
              </c:numCache>
            </c:numRef>
          </c:xVal>
          <c:yVal>
            <c:numRef>
              <c:f>Clustering!$H$9</c:f>
              <c:numCache>
                <c:formatCode>General</c:formatCode>
                <c:ptCount val="1"/>
                <c:pt idx="0">
                  <c:v>1</c:v>
                </c:pt>
              </c:numCache>
            </c:numRef>
          </c:yVal>
          <c:smooth val="0"/>
          <c:extLst>
            <c:ext xmlns:c16="http://schemas.microsoft.com/office/drawing/2014/chart" uri="{C3380CC4-5D6E-409C-BE32-E72D297353CC}">
              <c16:uniqueId val="{00000043-619D-334D-82BC-A9EB05CAF836}"/>
            </c:ext>
          </c:extLst>
        </c:ser>
        <c:ser>
          <c:idx val="65"/>
          <c:order val="64"/>
          <c:tx>
            <c:strRef>
              <c:f>Clustering!$F$13</c:f>
              <c:strCache>
                <c:ptCount val="1"/>
                <c:pt idx="0">
                  <c:v>Transd.3</c:v>
                </c:pt>
              </c:strCache>
            </c:strRef>
          </c:tx>
          <c:spPr>
            <a:ln>
              <a:solidFill>
                <a:srgbClr val="000000"/>
              </a:solidFill>
            </a:ln>
          </c:spPr>
          <c:marker>
            <c:symbol val="triangle"/>
            <c:size val="9"/>
            <c:spPr>
              <a:solidFill>
                <a:schemeClr val="accent4"/>
              </a:solidFill>
              <a:ln>
                <a:solidFill>
                  <a:srgbClr val="000000"/>
                </a:solidFill>
              </a:ln>
            </c:spPr>
          </c:marker>
          <c:xVal>
            <c:numRef>
              <c:f>Clustering!$G$13</c:f>
              <c:numCache>
                <c:formatCode>General</c:formatCode>
                <c:ptCount val="1"/>
                <c:pt idx="0">
                  <c:v>6.45</c:v>
                </c:pt>
              </c:numCache>
            </c:numRef>
          </c:xVal>
          <c:yVal>
            <c:numRef>
              <c:f>Clustering!$H$13</c:f>
              <c:numCache>
                <c:formatCode>General</c:formatCode>
                <c:ptCount val="1"/>
                <c:pt idx="0">
                  <c:v>1</c:v>
                </c:pt>
              </c:numCache>
            </c:numRef>
          </c:yVal>
          <c:smooth val="0"/>
          <c:extLst>
            <c:ext xmlns:c16="http://schemas.microsoft.com/office/drawing/2014/chart" uri="{C3380CC4-5D6E-409C-BE32-E72D297353CC}">
              <c16:uniqueId val="{00000044-619D-334D-82BC-A9EB05CAF836}"/>
            </c:ext>
          </c:extLst>
        </c:ser>
        <c:ser>
          <c:idx val="60"/>
          <c:order val="65"/>
          <c:tx>
            <c:strRef>
              <c:f>Clustering!$F$9</c:f>
              <c:strCache>
                <c:ptCount val="1"/>
                <c:pt idx="0">
                  <c:v>LSTM2</c:v>
                </c:pt>
              </c:strCache>
            </c:strRef>
          </c:tx>
          <c:spPr>
            <a:ln>
              <a:solidFill>
                <a:srgbClr val="000000"/>
              </a:solidFill>
            </a:ln>
          </c:spPr>
          <c:marker>
            <c:symbol val="square"/>
            <c:size val="10"/>
            <c:spPr>
              <a:solidFill>
                <a:srgbClr val="FDD768"/>
              </a:solidFill>
              <a:ln>
                <a:solidFill>
                  <a:srgbClr val="000000"/>
                </a:solidFill>
              </a:ln>
            </c:spPr>
          </c:marker>
          <c:xVal>
            <c:numRef>
              <c:f>Clustering!$G$9</c:f>
              <c:numCache>
                <c:formatCode>General</c:formatCode>
                <c:ptCount val="1"/>
                <c:pt idx="0">
                  <c:v>5</c:v>
                </c:pt>
              </c:numCache>
            </c:numRef>
          </c:xVal>
          <c:yVal>
            <c:numRef>
              <c:f>Clustering!$H$9</c:f>
              <c:numCache>
                <c:formatCode>General</c:formatCode>
                <c:ptCount val="1"/>
                <c:pt idx="0">
                  <c:v>1</c:v>
                </c:pt>
              </c:numCache>
            </c:numRef>
          </c:yVal>
          <c:smooth val="0"/>
          <c:extLst>
            <c:ext xmlns:c16="http://schemas.microsoft.com/office/drawing/2014/chart" uri="{C3380CC4-5D6E-409C-BE32-E72D297353CC}">
              <c16:uniqueId val="{00000045-619D-334D-82BC-A9EB05CAF836}"/>
            </c:ext>
          </c:extLst>
        </c:ser>
        <c:ser>
          <c:idx val="67"/>
          <c:order val="66"/>
          <c:tx>
            <c:strRef>
              <c:f>Clustering!$F$14</c:f>
              <c:strCache>
                <c:ptCount val="1"/>
                <c:pt idx="0">
                  <c:v>Transd.3</c:v>
                </c:pt>
              </c:strCache>
            </c:strRef>
          </c:tx>
          <c:spPr>
            <a:ln>
              <a:solidFill>
                <a:srgbClr val="000000"/>
              </a:solidFill>
            </a:ln>
          </c:spPr>
          <c:marker>
            <c:symbol val="triangle"/>
            <c:size val="10"/>
            <c:spPr>
              <a:solidFill>
                <a:schemeClr val="accent3"/>
              </a:solidFill>
              <a:ln>
                <a:solidFill>
                  <a:srgbClr val="000000"/>
                </a:solidFill>
              </a:ln>
            </c:spPr>
          </c:marker>
          <c:xVal>
            <c:numRef>
              <c:f>Clustering!$G$14</c:f>
              <c:numCache>
                <c:formatCode>General</c:formatCode>
                <c:ptCount val="1"/>
                <c:pt idx="0">
                  <c:v>12.5</c:v>
                </c:pt>
              </c:numCache>
            </c:numRef>
          </c:xVal>
          <c:yVal>
            <c:numRef>
              <c:f>Clustering!$H$14</c:f>
              <c:numCache>
                <c:formatCode>General</c:formatCode>
                <c:ptCount val="1"/>
                <c:pt idx="0">
                  <c:v>1</c:v>
                </c:pt>
              </c:numCache>
            </c:numRef>
          </c:yVal>
          <c:smooth val="0"/>
          <c:extLst>
            <c:ext xmlns:c16="http://schemas.microsoft.com/office/drawing/2014/chart" uri="{C3380CC4-5D6E-409C-BE32-E72D297353CC}">
              <c16:uniqueId val="{00000046-619D-334D-82BC-A9EB05CAF836}"/>
            </c:ext>
          </c:extLst>
        </c:ser>
        <c:ser>
          <c:idx val="66"/>
          <c:order val="67"/>
          <c:tx>
            <c:strRef>
              <c:f>Clustering!$F$15</c:f>
              <c:strCache>
                <c:ptCount val="1"/>
                <c:pt idx="0">
                  <c:v>Transd.4</c:v>
                </c:pt>
              </c:strCache>
            </c:strRef>
          </c:tx>
          <c:spPr>
            <a:ln>
              <a:solidFill>
                <a:srgbClr val="000000"/>
              </a:solidFill>
            </a:ln>
          </c:spPr>
          <c:marker>
            <c:symbol val="triangle"/>
            <c:size val="10"/>
            <c:spPr>
              <a:solidFill>
                <a:schemeClr val="accent1"/>
              </a:solidFill>
              <a:ln>
                <a:solidFill>
                  <a:srgbClr val="000000"/>
                </a:solidFill>
              </a:ln>
            </c:spPr>
          </c:marker>
          <c:xVal>
            <c:numRef>
              <c:f>Clustering!$G$15</c:f>
              <c:numCache>
                <c:formatCode>General</c:formatCode>
                <c:ptCount val="1"/>
                <c:pt idx="0">
                  <c:v>17.25</c:v>
                </c:pt>
              </c:numCache>
            </c:numRef>
          </c:xVal>
          <c:yVal>
            <c:numRef>
              <c:f>Clustering!$H$15</c:f>
              <c:numCache>
                <c:formatCode>General</c:formatCode>
                <c:ptCount val="1"/>
                <c:pt idx="0">
                  <c:v>1</c:v>
                </c:pt>
              </c:numCache>
            </c:numRef>
          </c:yVal>
          <c:smooth val="0"/>
          <c:extLst>
            <c:ext xmlns:c16="http://schemas.microsoft.com/office/drawing/2014/chart" uri="{C3380CC4-5D6E-409C-BE32-E72D297353CC}">
              <c16:uniqueId val="{00000047-619D-334D-82BC-A9EB05CAF836}"/>
            </c:ext>
          </c:extLst>
        </c:ser>
        <c:dLbls>
          <c:showLegendKey val="0"/>
          <c:showVal val="0"/>
          <c:showCatName val="0"/>
          <c:showSerName val="0"/>
          <c:showPercent val="0"/>
          <c:showBubbleSize val="0"/>
        </c:dLbls>
        <c:axId val="1787615720"/>
        <c:axId val="1787623480"/>
      </c:scatterChart>
      <c:valAx>
        <c:axId val="1787615720"/>
        <c:scaling>
          <c:logBase val="10"/>
          <c:orientation val="minMax"/>
          <c:max val="100"/>
        </c:scaling>
        <c:delete val="0"/>
        <c:axPos val="b"/>
        <c:title>
          <c:tx>
            <c:rich>
              <a:bodyPr/>
              <a:lstStyle/>
              <a:p>
                <a:pPr>
                  <a:defRPr sz="1800">
                    <a:latin typeface="Gill Sans MT" panose="020B0502020104020203" pitchFamily="34" charset="77"/>
                  </a:defRPr>
                </a:pPr>
                <a:r>
                  <a:rPr lang="en-US" sz="1800">
                    <a:latin typeface="Gill Sans MT" panose="020B0502020104020203" pitchFamily="34" charset="77"/>
                  </a:rPr>
                  <a:t>Parameter Footprint (MB)</a:t>
                </a:r>
              </a:p>
            </c:rich>
          </c:tx>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787623480"/>
        <c:crosses val="autoZero"/>
        <c:crossBetween val="midCat"/>
      </c:valAx>
      <c:valAx>
        <c:axId val="1787623480"/>
        <c:scaling>
          <c:logBase val="10"/>
          <c:orientation val="minMax"/>
        </c:scaling>
        <c:delete val="0"/>
        <c:axPos val="l"/>
        <c:majorGridlines/>
        <c:title>
          <c:tx>
            <c:rich>
              <a:bodyPr rot="-5400000" vert="horz"/>
              <a:lstStyle/>
              <a:p>
                <a:pPr>
                  <a:defRPr sz="2000">
                    <a:latin typeface="Gill Sans MT" panose="020B0502020104020203" pitchFamily="34" charset="77"/>
                  </a:defRPr>
                </a:pPr>
                <a:r>
                  <a:rPr lang="en-US" sz="2000" dirty="0">
                    <a:latin typeface="Gill Sans MT" panose="020B0502020104020203" pitchFamily="34" charset="77"/>
                  </a:rPr>
                  <a:t>FLOP/Byte</a:t>
                </a:r>
              </a:p>
            </c:rich>
          </c:tx>
          <c:layout>
            <c:manualLayout>
              <c:xMode val="edge"/>
              <c:yMode val="edge"/>
              <c:x val="9.7133932754298168E-3"/>
              <c:y val="0.17235932549391778"/>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787615720"/>
        <c:crossesAt val="1E-3"/>
        <c:crossBetween val="midCat"/>
      </c:valAx>
      <c:spPr>
        <a:ln>
          <a:solidFill>
            <a:schemeClr val="tx1"/>
          </a:solidFill>
        </a:ln>
      </c:spPr>
    </c:plotArea>
    <c:legend>
      <c:legendPos val="r"/>
      <c:legendEntry>
        <c:idx val="1"/>
        <c:delete val="1"/>
      </c:legendEntry>
      <c:legendEntry>
        <c:idx val="2"/>
        <c:delete val="1"/>
      </c:legendEntry>
      <c:legendEntry>
        <c:idx val="3"/>
        <c:delete val="1"/>
      </c:legendEntry>
      <c:legendEntry>
        <c:idx val="4"/>
        <c:delete val="1"/>
      </c:legendEntry>
      <c:legendEntry>
        <c:idx val="5"/>
        <c:delete val="1"/>
      </c:legendEntry>
      <c:legendEntry>
        <c:idx val="7"/>
        <c:delete val="1"/>
      </c:legendEntry>
      <c:legendEntry>
        <c:idx val="8"/>
        <c:delete val="1"/>
      </c:legendEntry>
      <c:legendEntry>
        <c:idx val="10"/>
        <c:delete val="1"/>
      </c:legendEntry>
      <c:legendEntry>
        <c:idx val="11"/>
        <c:delete val="1"/>
      </c:legendEntry>
      <c:legendEntry>
        <c:idx val="12"/>
        <c:delete val="1"/>
      </c:legendEntry>
      <c:legendEntry>
        <c:idx val="13"/>
        <c:delete val="1"/>
      </c:legendEntry>
      <c:legendEntry>
        <c:idx val="14"/>
        <c:delete val="1"/>
      </c:legendEntry>
      <c:legendEntry>
        <c:idx val="15"/>
        <c:delete val="1"/>
      </c:legendEntry>
      <c:legendEntry>
        <c:idx val="16"/>
        <c:delete val="1"/>
      </c:legendEntry>
      <c:legendEntry>
        <c:idx val="17"/>
        <c:delete val="1"/>
      </c:legendEntry>
      <c:legendEntry>
        <c:idx val="18"/>
        <c:delete val="1"/>
      </c:legendEntry>
      <c:legendEntry>
        <c:idx val="19"/>
        <c:delete val="1"/>
      </c:legendEntry>
      <c:legendEntry>
        <c:idx val="20"/>
        <c:delete val="1"/>
      </c:legendEntry>
      <c:legendEntry>
        <c:idx val="21"/>
        <c:delete val="1"/>
      </c:legendEntry>
      <c:legendEntry>
        <c:idx val="22"/>
        <c:delete val="1"/>
      </c:legendEntry>
      <c:legendEntry>
        <c:idx val="23"/>
        <c:delete val="1"/>
      </c:legendEntry>
      <c:legendEntry>
        <c:idx val="24"/>
        <c:delete val="1"/>
      </c:legendEntry>
      <c:legendEntry>
        <c:idx val="25"/>
        <c:delete val="1"/>
      </c:legendEntry>
      <c:legendEntry>
        <c:idx val="26"/>
        <c:delete val="1"/>
      </c:legendEntry>
      <c:legendEntry>
        <c:idx val="27"/>
        <c:delete val="1"/>
      </c:legendEntry>
      <c:legendEntry>
        <c:idx val="28"/>
        <c:delete val="1"/>
      </c:legendEntry>
      <c:legendEntry>
        <c:idx val="29"/>
        <c:delete val="1"/>
      </c:legendEntry>
      <c:legendEntry>
        <c:idx val="30"/>
        <c:delete val="1"/>
      </c:legendEntry>
      <c:legendEntry>
        <c:idx val="31"/>
        <c:delete val="1"/>
      </c:legendEntry>
      <c:legendEntry>
        <c:idx val="32"/>
        <c:delete val="1"/>
      </c:legendEntry>
      <c:legendEntry>
        <c:idx val="33"/>
        <c:delete val="1"/>
      </c:legendEntry>
      <c:legendEntry>
        <c:idx val="34"/>
        <c:delete val="1"/>
      </c:legendEntry>
      <c:legendEntry>
        <c:idx val="35"/>
        <c:delete val="1"/>
      </c:legendEntry>
      <c:legendEntry>
        <c:idx val="36"/>
        <c:delete val="1"/>
      </c:legendEntry>
      <c:legendEntry>
        <c:idx val="37"/>
        <c:delete val="1"/>
      </c:legendEntry>
      <c:legendEntry>
        <c:idx val="38"/>
        <c:delete val="1"/>
      </c:legendEntry>
      <c:legendEntry>
        <c:idx val="40"/>
        <c:delete val="1"/>
      </c:legendEntry>
      <c:legendEntry>
        <c:idx val="41"/>
        <c:delete val="1"/>
      </c:legendEntry>
      <c:legendEntry>
        <c:idx val="42"/>
        <c:delete val="1"/>
      </c:legendEntry>
      <c:legendEntry>
        <c:idx val="43"/>
        <c:delete val="1"/>
      </c:legendEntry>
      <c:legendEntry>
        <c:idx val="44"/>
        <c:delete val="1"/>
      </c:legendEntry>
      <c:legendEntry>
        <c:idx val="45"/>
        <c:delete val="1"/>
      </c:legendEntry>
      <c:legendEntry>
        <c:idx val="46"/>
        <c:delete val="1"/>
      </c:legendEntry>
      <c:legendEntry>
        <c:idx val="47"/>
        <c:delete val="1"/>
      </c:legendEntry>
      <c:legendEntry>
        <c:idx val="48"/>
        <c:delete val="1"/>
      </c:legendEntry>
      <c:legendEntry>
        <c:idx val="49"/>
        <c:delete val="1"/>
      </c:legendEntry>
      <c:legendEntry>
        <c:idx val="50"/>
        <c:delete val="1"/>
      </c:legendEntry>
      <c:legendEntry>
        <c:idx val="51"/>
        <c:delete val="1"/>
      </c:legendEntry>
      <c:legendEntry>
        <c:idx val="52"/>
        <c:delete val="1"/>
      </c:legendEntry>
      <c:legendEntry>
        <c:idx val="53"/>
        <c:delete val="1"/>
      </c:legendEntry>
      <c:legendEntry>
        <c:idx val="54"/>
        <c:delete val="1"/>
      </c:legendEntry>
      <c:legendEntry>
        <c:idx val="56"/>
        <c:delete val="1"/>
      </c:legendEntry>
      <c:legendEntry>
        <c:idx val="57"/>
        <c:delete val="1"/>
      </c:legendEntry>
      <c:legendEntry>
        <c:idx val="58"/>
        <c:delete val="1"/>
      </c:legendEntry>
      <c:legendEntry>
        <c:idx val="60"/>
        <c:delete val="1"/>
      </c:legendEntry>
      <c:legendEntry>
        <c:idx val="63"/>
        <c:delete val="1"/>
      </c:legendEntry>
      <c:legendEntry>
        <c:idx val="64"/>
        <c:delete val="1"/>
      </c:legendEntry>
      <c:layout>
        <c:manualLayout>
          <c:xMode val="edge"/>
          <c:yMode val="edge"/>
          <c:x val="0.84094995383792104"/>
          <c:y val="2.68494148866751E-2"/>
          <c:w val="0.15905004616207899"/>
          <c:h val="0.88361205367284901"/>
        </c:manualLayout>
      </c:layout>
      <c:overlay val="0"/>
      <c:txPr>
        <a:bodyPr/>
        <a:lstStyle/>
        <a:p>
          <a:pPr>
            <a:defRPr sz="1800">
              <a:latin typeface="Gill Sans MT" panose="020B0502020104020203" pitchFamily="34" charset="77"/>
            </a:defRPr>
          </a:pPr>
          <a:endParaRPr lang="en-US"/>
        </a:p>
      </c:txPr>
    </c:legend>
    <c:plotVisOnly val="1"/>
    <c:dispBlanksAs val="gap"/>
    <c:showDLblsOverMax val="0"/>
  </c:chart>
  <c:spPr>
    <a:ln>
      <a:noFill/>
    </a:ln>
  </c:sp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latin typeface="Gill Sans MT" panose="020B0502020104020203" pitchFamily="34" charset="77"/>
              </a:defRPr>
            </a:pPr>
            <a:r>
              <a:rPr lang="en-US">
                <a:latin typeface="Gill Sans MT" panose="020B0502020104020203" pitchFamily="34" charset="77"/>
              </a:rPr>
              <a:t>CNN5</a:t>
            </a:r>
          </a:p>
        </c:rich>
      </c:tx>
      <c:layout>
        <c:manualLayout>
          <c:xMode val="edge"/>
          <c:yMode val="edge"/>
          <c:x val="0.52392257217847771"/>
          <c:y val="7.5437209901542721E-2"/>
        </c:manualLayout>
      </c:layout>
      <c:overlay val="0"/>
    </c:title>
    <c:autoTitleDeleted val="0"/>
    <c:plotArea>
      <c:layout>
        <c:manualLayout>
          <c:layoutTarget val="inner"/>
          <c:xMode val="edge"/>
          <c:yMode val="edge"/>
          <c:x val="0.22670538057742781"/>
          <c:y val="0.19929292003268045"/>
          <c:w val="0.7364470691163606"/>
          <c:h val="0.59693049429768352"/>
        </c:manualLayout>
      </c:layout>
      <c:lineChart>
        <c:grouping val="standard"/>
        <c:varyColors val="0"/>
        <c:ser>
          <c:idx val="0"/>
          <c:order val="0"/>
          <c:spPr>
            <a:ln>
              <a:solidFill>
                <a:srgbClr val="1F497D"/>
              </a:solidFill>
            </a:ln>
          </c:spPr>
          <c:marker>
            <c:symbol val="none"/>
          </c:marker>
          <c:val>
            <c:numRef>
              <c:f>'Noronha-Layer-Analysis'!$M$1132:$M$1191</c:f>
              <c:numCache>
                <c:formatCode>General</c:formatCode>
                <c:ptCount val="60"/>
                <c:pt idx="0">
                  <c:v>150.0625</c:v>
                </c:pt>
                <c:pt idx="1">
                  <c:v>12.25</c:v>
                </c:pt>
                <c:pt idx="2">
                  <c:v>110.25</c:v>
                </c:pt>
                <c:pt idx="3">
                  <c:v>98</c:v>
                </c:pt>
                <c:pt idx="4">
                  <c:v>24.5</c:v>
                </c:pt>
                <c:pt idx="5">
                  <c:v>110.25</c:v>
                </c:pt>
                <c:pt idx="6">
                  <c:v>49</c:v>
                </c:pt>
                <c:pt idx="7">
                  <c:v>49</c:v>
                </c:pt>
                <c:pt idx="8">
                  <c:v>110.25</c:v>
                </c:pt>
                <c:pt idx="9">
                  <c:v>49</c:v>
                </c:pt>
                <c:pt idx="10">
                  <c:v>49</c:v>
                </c:pt>
                <c:pt idx="11">
                  <c:v>110.25</c:v>
                </c:pt>
                <c:pt idx="12">
                  <c:v>49</c:v>
                </c:pt>
                <c:pt idx="13">
                  <c:v>49</c:v>
                </c:pt>
                <c:pt idx="14">
                  <c:v>27.5625</c:v>
                </c:pt>
                <c:pt idx="15">
                  <c:v>12.25</c:v>
                </c:pt>
                <c:pt idx="16">
                  <c:v>98</c:v>
                </c:pt>
                <c:pt idx="17">
                  <c:v>24.5</c:v>
                </c:pt>
                <c:pt idx="18">
                  <c:v>110.25</c:v>
                </c:pt>
                <c:pt idx="19">
                  <c:v>49</c:v>
                </c:pt>
                <c:pt idx="20">
                  <c:v>49</c:v>
                </c:pt>
                <c:pt idx="21">
                  <c:v>110.25</c:v>
                </c:pt>
                <c:pt idx="22">
                  <c:v>49</c:v>
                </c:pt>
                <c:pt idx="23">
                  <c:v>49</c:v>
                </c:pt>
                <c:pt idx="24">
                  <c:v>110.25</c:v>
                </c:pt>
                <c:pt idx="25">
                  <c:v>49</c:v>
                </c:pt>
                <c:pt idx="26">
                  <c:v>49</c:v>
                </c:pt>
                <c:pt idx="27">
                  <c:v>110.25</c:v>
                </c:pt>
                <c:pt idx="28">
                  <c:v>49</c:v>
                </c:pt>
                <c:pt idx="29">
                  <c:v>49</c:v>
                </c:pt>
                <c:pt idx="30">
                  <c:v>110.25</c:v>
                </c:pt>
                <c:pt idx="31">
                  <c:v>49</c:v>
                </c:pt>
                <c:pt idx="32">
                  <c:v>49</c:v>
                </c:pt>
                <c:pt idx="33">
                  <c:v>27.5625</c:v>
                </c:pt>
                <c:pt idx="34">
                  <c:v>12.25</c:v>
                </c:pt>
                <c:pt idx="35">
                  <c:v>98</c:v>
                </c:pt>
                <c:pt idx="36">
                  <c:v>24.5</c:v>
                </c:pt>
                <c:pt idx="37">
                  <c:v>110.25</c:v>
                </c:pt>
                <c:pt idx="38">
                  <c:v>49</c:v>
                </c:pt>
                <c:pt idx="39">
                  <c:v>49</c:v>
                </c:pt>
                <c:pt idx="40">
                  <c:v>110.25</c:v>
                </c:pt>
                <c:pt idx="41">
                  <c:v>49</c:v>
                </c:pt>
                <c:pt idx="42">
                  <c:v>49</c:v>
                </c:pt>
                <c:pt idx="43">
                  <c:v>110.25</c:v>
                </c:pt>
                <c:pt idx="44">
                  <c:v>49</c:v>
                </c:pt>
                <c:pt idx="45">
                  <c:v>95.703125</c:v>
                </c:pt>
                <c:pt idx="46">
                  <c:v>25.375</c:v>
                </c:pt>
                <c:pt idx="47">
                  <c:v>24.5</c:v>
                </c:pt>
                <c:pt idx="48">
                  <c:v>25.375</c:v>
                </c:pt>
                <c:pt idx="49">
                  <c:v>24.5</c:v>
                </c:pt>
                <c:pt idx="50">
                  <c:v>25.375</c:v>
                </c:pt>
                <c:pt idx="51">
                  <c:v>24.5</c:v>
                </c:pt>
                <c:pt idx="52">
                  <c:v>25.375</c:v>
                </c:pt>
                <c:pt idx="53">
                  <c:v>24.5</c:v>
                </c:pt>
                <c:pt idx="54">
                  <c:v>13.78125</c:v>
                </c:pt>
                <c:pt idx="55">
                  <c:v>13.78125</c:v>
                </c:pt>
                <c:pt idx="56">
                  <c:v>24.5</c:v>
                </c:pt>
                <c:pt idx="57">
                  <c:v>24.5</c:v>
                </c:pt>
                <c:pt idx="58">
                  <c:v>12.25</c:v>
                </c:pt>
                <c:pt idx="59">
                  <c:v>110.25</c:v>
                </c:pt>
              </c:numCache>
            </c:numRef>
          </c:val>
          <c:smooth val="1"/>
          <c:extLst>
            <c:ext xmlns:c16="http://schemas.microsoft.com/office/drawing/2014/chart" uri="{C3380CC4-5D6E-409C-BE32-E72D297353CC}">
              <c16:uniqueId val="{00000000-3091-3A42-9506-78DDC02DE3C8}"/>
            </c:ext>
          </c:extLst>
        </c:ser>
        <c:dLbls>
          <c:showLegendKey val="0"/>
          <c:showVal val="0"/>
          <c:showCatName val="0"/>
          <c:showSerName val="0"/>
          <c:showPercent val="0"/>
          <c:showBubbleSize val="0"/>
        </c:dLbls>
        <c:smooth val="0"/>
        <c:axId val="-2084099112"/>
        <c:axId val="-2084117752"/>
      </c:lineChart>
      <c:catAx>
        <c:axId val="-2084099112"/>
        <c:scaling>
          <c:orientation val="minMax"/>
        </c:scaling>
        <c:delete val="0"/>
        <c:axPos val="b"/>
        <c:title>
          <c:tx>
            <c:rich>
              <a:bodyPr/>
              <a:lstStyle/>
              <a:p>
                <a:pPr>
                  <a:defRPr sz="1800" b="1"/>
                </a:pPr>
                <a:r>
                  <a:rPr lang="en-US" sz="1800" b="1" dirty="0">
                    <a:latin typeface="Gill Sans MT" panose="020B0502020104020203" pitchFamily="34" charset="77"/>
                  </a:rPr>
                  <a:t>Layers</a:t>
                </a:r>
              </a:p>
            </c:rich>
          </c:tx>
          <c:layout>
            <c:manualLayout>
              <c:xMode val="edge"/>
              <c:yMode val="edge"/>
              <c:x val="0.49222422547648798"/>
              <c:y val="0.88611111111111096"/>
            </c:manualLayout>
          </c:layout>
          <c:overlay val="0"/>
        </c:title>
        <c:majorTickMark val="out"/>
        <c:minorTickMark val="none"/>
        <c:tickLblPos val="nextTo"/>
        <c:txPr>
          <a:bodyPr/>
          <a:lstStyle/>
          <a:p>
            <a:pPr>
              <a:defRPr sz="1400">
                <a:latin typeface="Gill Sans MT" panose="020B0502020104020203" pitchFamily="34" charset="77"/>
              </a:defRPr>
            </a:pPr>
            <a:endParaRPr lang="en-US"/>
          </a:p>
        </c:txPr>
        <c:crossAx val="-2084117752"/>
        <c:crosses val="autoZero"/>
        <c:auto val="1"/>
        <c:lblAlgn val="ctr"/>
        <c:lblOffset val="100"/>
        <c:tickLblSkip val="10"/>
        <c:tickMarkSkip val="1"/>
        <c:noMultiLvlLbl val="0"/>
      </c:catAx>
      <c:valAx>
        <c:axId val="-2084117752"/>
        <c:scaling>
          <c:orientation val="minMax"/>
          <c:min val="0"/>
        </c:scaling>
        <c:delete val="0"/>
        <c:axPos val="l"/>
        <c:majorGridlines/>
        <c:title>
          <c:tx>
            <c:rich>
              <a:bodyPr rot="-5400000" vert="horz"/>
              <a:lstStyle/>
              <a:p>
                <a:pPr>
                  <a:defRPr sz="1800"/>
                </a:pPr>
                <a:r>
                  <a:rPr lang="en-US" sz="1800" dirty="0">
                    <a:latin typeface="Gill Sans MT" panose="020B0502020104020203" pitchFamily="34" charset="77"/>
                  </a:rPr>
                  <a:t>MACs</a:t>
                </a:r>
                <a:r>
                  <a:rPr lang="en-US" sz="1800" baseline="0" dirty="0">
                    <a:latin typeface="Gill Sans MT" panose="020B0502020104020203" pitchFamily="34" charset="77"/>
                  </a:rPr>
                  <a:t> (M)</a:t>
                </a:r>
                <a:endParaRPr lang="en-US" sz="1800" dirty="0">
                  <a:latin typeface="Gill Sans MT" panose="020B0502020104020203" pitchFamily="34" charset="77"/>
                </a:endParaRPr>
              </a:p>
            </c:rich>
          </c:tx>
          <c:layout>
            <c:manualLayout>
              <c:xMode val="edge"/>
              <c:yMode val="edge"/>
              <c:x val="2.1701388888888899E-2"/>
              <c:y val="0.23796296296296299"/>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2084099112"/>
        <c:crossesAt val="-1"/>
        <c:crossBetween val="between"/>
        <c:majorUnit val="50"/>
      </c:valAx>
      <c:spPr>
        <a:ln>
          <a:solidFill>
            <a:schemeClr val="tx1"/>
          </a:solidFill>
        </a:ln>
      </c:spPr>
    </c:plotArea>
    <c:plotVisOnly val="1"/>
    <c:dispBlanksAs val="gap"/>
    <c:showDLblsOverMax val="0"/>
  </c:chart>
  <c:spPr>
    <a:ln>
      <a:noFill/>
    </a:ln>
  </c:sp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dirty="0">
                <a:latin typeface="Gill Sans MT" panose="020B0502020104020203" pitchFamily="34" charset="77"/>
              </a:rPr>
              <a:t>CNN13</a:t>
            </a:r>
          </a:p>
        </c:rich>
      </c:tx>
      <c:layout>
        <c:manualLayout>
          <c:xMode val="edge"/>
          <c:yMode val="edge"/>
          <c:x val="0.47725028023840799"/>
          <c:y val="0"/>
        </c:manualLayout>
      </c:layout>
      <c:overlay val="0"/>
    </c:title>
    <c:autoTitleDeleted val="0"/>
    <c:plotArea>
      <c:layout>
        <c:manualLayout>
          <c:layoutTarget val="inner"/>
          <c:xMode val="edge"/>
          <c:yMode val="edge"/>
          <c:x val="0.250455387412511"/>
          <c:y val="0.123637520200805"/>
          <c:w val="0.711465082977909"/>
          <c:h val="0.6063381485936572"/>
        </c:manualLayout>
      </c:layout>
      <c:lineChart>
        <c:grouping val="standard"/>
        <c:varyColors val="0"/>
        <c:ser>
          <c:idx val="0"/>
          <c:order val="0"/>
          <c:spPr>
            <a:ln>
              <a:solidFill>
                <a:srgbClr val="1F497D"/>
              </a:solidFill>
            </a:ln>
          </c:spPr>
          <c:marker>
            <c:symbol val="none"/>
          </c:marker>
          <c:val>
            <c:numRef>
              <c:f>('Noronha-Layer-Analysis-3'!$J$1313:$J$1365,'Noronha-Layer-Analysis-3'!$J$1367:$J$1371,'Noronha-Layer-Analysis-3'!$J$1373:$J$1389)</c:f>
              <c:numCache>
                <c:formatCode>General</c:formatCode>
                <c:ptCount val="75"/>
                <c:pt idx="0">
                  <c:v>4096</c:v>
                </c:pt>
                <c:pt idx="1">
                  <c:v>1024</c:v>
                </c:pt>
                <c:pt idx="2">
                  <c:v>1024</c:v>
                </c:pt>
                <c:pt idx="3">
                  <c:v>256</c:v>
                </c:pt>
                <c:pt idx="4">
                  <c:v>256</c:v>
                </c:pt>
                <c:pt idx="5">
                  <c:v>256</c:v>
                </c:pt>
                <c:pt idx="6">
                  <c:v>64</c:v>
                </c:pt>
                <c:pt idx="7">
                  <c:v>64</c:v>
                </c:pt>
                <c:pt idx="8">
                  <c:v>64</c:v>
                </c:pt>
                <c:pt idx="9">
                  <c:v>64</c:v>
                </c:pt>
                <c:pt idx="10">
                  <c:v>64</c:v>
                </c:pt>
                <c:pt idx="11">
                  <c:v>64</c:v>
                </c:pt>
                <c:pt idx="12">
                  <c:v>64</c:v>
                </c:pt>
                <c:pt idx="13">
                  <c:v>16</c:v>
                </c:pt>
                <c:pt idx="14">
                  <c:v>16</c:v>
                </c:pt>
                <c:pt idx="15">
                  <c:v>16</c:v>
                </c:pt>
                <c:pt idx="16">
                  <c:v>16</c:v>
                </c:pt>
                <c:pt idx="17">
                  <c:v>4096</c:v>
                </c:pt>
                <c:pt idx="18">
                  <c:v>4096</c:v>
                </c:pt>
                <c:pt idx="19">
                  <c:v>4096</c:v>
                </c:pt>
                <c:pt idx="20">
                  <c:v>1024</c:v>
                </c:pt>
                <c:pt idx="21">
                  <c:v>1024</c:v>
                </c:pt>
                <c:pt idx="22">
                  <c:v>1024</c:v>
                </c:pt>
                <c:pt idx="23">
                  <c:v>1024</c:v>
                </c:pt>
                <c:pt idx="24">
                  <c:v>256</c:v>
                </c:pt>
                <c:pt idx="25">
                  <c:v>256</c:v>
                </c:pt>
                <c:pt idx="26">
                  <c:v>256</c:v>
                </c:pt>
                <c:pt idx="27">
                  <c:v>256</c:v>
                </c:pt>
                <c:pt idx="28">
                  <c:v>256</c:v>
                </c:pt>
                <c:pt idx="29">
                  <c:v>256</c:v>
                </c:pt>
                <c:pt idx="30">
                  <c:v>64</c:v>
                </c:pt>
                <c:pt idx="31">
                  <c:v>64</c:v>
                </c:pt>
                <c:pt idx="32">
                  <c:v>64</c:v>
                </c:pt>
                <c:pt idx="33">
                  <c:v>64</c:v>
                </c:pt>
                <c:pt idx="34">
                  <c:v>64</c:v>
                </c:pt>
                <c:pt idx="35">
                  <c:v>64</c:v>
                </c:pt>
                <c:pt idx="36">
                  <c:v>64</c:v>
                </c:pt>
                <c:pt idx="37">
                  <c:v>64</c:v>
                </c:pt>
                <c:pt idx="38">
                  <c:v>64</c:v>
                </c:pt>
                <c:pt idx="39">
                  <c:v>64</c:v>
                </c:pt>
                <c:pt idx="40">
                  <c:v>64</c:v>
                </c:pt>
                <c:pt idx="41">
                  <c:v>64</c:v>
                </c:pt>
                <c:pt idx="42">
                  <c:v>64</c:v>
                </c:pt>
                <c:pt idx="43">
                  <c:v>64</c:v>
                </c:pt>
                <c:pt idx="44">
                  <c:v>16</c:v>
                </c:pt>
                <c:pt idx="45">
                  <c:v>16</c:v>
                </c:pt>
                <c:pt idx="46">
                  <c:v>16</c:v>
                </c:pt>
                <c:pt idx="47">
                  <c:v>16</c:v>
                </c:pt>
                <c:pt idx="48">
                  <c:v>16</c:v>
                </c:pt>
                <c:pt idx="49">
                  <c:v>16</c:v>
                </c:pt>
                <c:pt idx="50">
                  <c:v>16</c:v>
                </c:pt>
                <c:pt idx="51">
                  <c:v>16</c:v>
                </c:pt>
                <c:pt idx="52">
                  <c:v>4</c:v>
                </c:pt>
                <c:pt idx="53">
                  <c:v>1</c:v>
                </c:pt>
                <c:pt idx="54">
                  <c:v>1</c:v>
                </c:pt>
                <c:pt idx="55">
                  <c:v>1</c:v>
                </c:pt>
                <c:pt idx="56">
                  <c:v>1</c:v>
                </c:pt>
                <c:pt idx="57">
                  <c:v>1</c:v>
                </c:pt>
                <c:pt idx="58">
                  <c:v>4096</c:v>
                </c:pt>
                <c:pt idx="59">
                  <c:v>1024</c:v>
                </c:pt>
                <c:pt idx="60">
                  <c:v>1024</c:v>
                </c:pt>
                <c:pt idx="61">
                  <c:v>256</c:v>
                </c:pt>
                <c:pt idx="62">
                  <c:v>256</c:v>
                </c:pt>
                <c:pt idx="63">
                  <c:v>256</c:v>
                </c:pt>
                <c:pt idx="64">
                  <c:v>64</c:v>
                </c:pt>
                <c:pt idx="65">
                  <c:v>64</c:v>
                </c:pt>
                <c:pt idx="66">
                  <c:v>64</c:v>
                </c:pt>
                <c:pt idx="67">
                  <c:v>64</c:v>
                </c:pt>
                <c:pt idx="68">
                  <c:v>64</c:v>
                </c:pt>
                <c:pt idx="69">
                  <c:v>64</c:v>
                </c:pt>
                <c:pt idx="70">
                  <c:v>64</c:v>
                </c:pt>
                <c:pt idx="71">
                  <c:v>16</c:v>
                </c:pt>
                <c:pt idx="72">
                  <c:v>16</c:v>
                </c:pt>
                <c:pt idx="73">
                  <c:v>16</c:v>
                </c:pt>
                <c:pt idx="74">
                  <c:v>16</c:v>
                </c:pt>
              </c:numCache>
            </c:numRef>
          </c:val>
          <c:smooth val="1"/>
          <c:extLst>
            <c:ext xmlns:c16="http://schemas.microsoft.com/office/drawing/2014/chart" uri="{C3380CC4-5D6E-409C-BE32-E72D297353CC}">
              <c16:uniqueId val="{00000000-0C0E-C443-866D-C79FA0EC2262}"/>
            </c:ext>
          </c:extLst>
        </c:ser>
        <c:dLbls>
          <c:showLegendKey val="0"/>
          <c:showVal val="0"/>
          <c:showCatName val="0"/>
          <c:showSerName val="0"/>
          <c:showPercent val="0"/>
          <c:showBubbleSize val="0"/>
        </c:dLbls>
        <c:smooth val="0"/>
        <c:axId val="-2056363032"/>
        <c:axId val="-2057213288"/>
      </c:lineChart>
      <c:catAx>
        <c:axId val="-2056363032"/>
        <c:scaling>
          <c:orientation val="minMax"/>
        </c:scaling>
        <c:delete val="0"/>
        <c:axPos val="b"/>
        <c:title>
          <c:tx>
            <c:rich>
              <a:bodyPr/>
              <a:lstStyle/>
              <a:p>
                <a:pPr>
                  <a:defRPr sz="1800"/>
                </a:pPr>
                <a:r>
                  <a:rPr lang="en-US" sz="1800" dirty="0">
                    <a:latin typeface="Gill Sans MT" panose="020B0502020104020203" pitchFamily="34" charset="77"/>
                  </a:rPr>
                  <a:t>Layers</a:t>
                </a:r>
              </a:p>
            </c:rich>
          </c:tx>
          <c:overlay val="0"/>
        </c:title>
        <c:majorTickMark val="out"/>
        <c:minorTickMark val="none"/>
        <c:tickLblPos val="nextTo"/>
        <c:txPr>
          <a:bodyPr/>
          <a:lstStyle/>
          <a:p>
            <a:pPr>
              <a:defRPr sz="1400">
                <a:latin typeface="Gill Sans MT" panose="020B0502020104020203" pitchFamily="34" charset="77"/>
              </a:defRPr>
            </a:pPr>
            <a:endParaRPr lang="en-US"/>
          </a:p>
        </c:txPr>
        <c:crossAx val="-2057213288"/>
        <c:crosses val="autoZero"/>
        <c:auto val="1"/>
        <c:lblAlgn val="ctr"/>
        <c:lblOffset val="100"/>
        <c:tickLblSkip val="10"/>
        <c:noMultiLvlLbl val="0"/>
      </c:catAx>
      <c:valAx>
        <c:axId val="-2057213288"/>
        <c:scaling>
          <c:orientation val="minMax"/>
          <c:min val="0"/>
        </c:scaling>
        <c:delete val="0"/>
        <c:axPos val="l"/>
        <c:majorGridlines/>
        <c:title>
          <c:tx>
            <c:rich>
              <a:bodyPr rot="-5400000" vert="horz"/>
              <a:lstStyle/>
              <a:p>
                <a:pPr>
                  <a:defRPr sz="1800"/>
                </a:pPr>
                <a:r>
                  <a:rPr lang="en-US" sz="1800" dirty="0">
                    <a:latin typeface="Gill Sans MT" panose="020B0502020104020203" pitchFamily="34" charset="77"/>
                  </a:rPr>
                  <a:t>FLOP/Byte</a:t>
                </a:r>
              </a:p>
            </c:rich>
          </c:tx>
          <c:layout>
            <c:manualLayout>
              <c:xMode val="edge"/>
              <c:yMode val="edge"/>
              <c:x val="2.5348760115922998E-2"/>
              <c:y val="0.181497675083654"/>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2056363032"/>
        <c:crosses val="autoZero"/>
        <c:crossBetween val="between"/>
      </c:valAx>
      <c:spPr>
        <a:ln>
          <a:solidFill>
            <a:schemeClr val="tx1"/>
          </a:solidFill>
        </a:ln>
      </c:spPr>
    </c:plotArea>
    <c:plotVisOnly val="1"/>
    <c:dispBlanksAs val="gap"/>
    <c:showDLblsOverMax val="0"/>
  </c:chart>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'nC-runs'!$AY$2</c:f>
              <c:strCache>
                <c:ptCount val="1"/>
                <c:pt idx="0">
                  <c:v>SPP</c:v>
                </c:pt>
              </c:strCache>
            </c:strRef>
          </c:tx>
          <c:spPr>
            <a:ln w="38100" cap="rnd">
              <a:solidFill>
                <a:schemeClr val="accent6">
                  <a:lumMod val="75000"/>
                </a:schemeClr>
              </a:solidFill>
              <a:prstDash val="solid"/>
              <a:round/>
            </a:ln>
            <a:effectLst/>
          </c:spPr>
          <c:marker>
            <c:symbol val="circle"/>
            <c:size val="8"/>
            <c:spPr>
              <a:solidFill>
                <a:schemeClr val="accent6">
                  <a:lumMod val="75000"/>
                </a:schemeClr>
              </a:solidFill>
              <a:ln w="12700">
                <a:solidFill>
                  <a:schemeClr val="accent6">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'nC-runs'!$AZ$2:$BE$2</c:f>
              <c:numCache>
                <c:formatCode>General</c:formatCode>
                <c:ptCount val="6"/>
                <c:pt idx="0">
                  <c:v>1.1808841707873761</c:v>
                </c:pt>
                <c:pt idx="1">
                  <c:v>1.2748240002710416</c:v>
                </c:pt>
                <c:pt idx="2">
                  <c:v>1.2360704054461438</c:v>
                </c:pt>
                <c:pt idx="3">
                  <c:v>1.2321915796264478</c:v>
                </c:pt>
                <c:pt idx="4">
                  <c:v>1.2106804796264479</c:v>
                </c:pt>
                <c:pt idx="5">
                  <c:v>1.1843877796264499</c:v>
                </c:pt>
              </c:numCache>
            </c:numRef>
          </c:yVal>
          <c:smooth val="1"/>
          <c:extLst>
            <c:ext xmlns:c16="http://schemas.microsoft.com/office/drawing/2014/chart" uri="{C3380CC4-5D6E-409C-BE32-E72D297353CC}">
              <c16:uniqueId val="{00000000-F666-2646-8D32-12A584600FA6}"/>
            </c:ext>
          </c:extLst>
        </c:ser>
        <c:ser>
          <c:idx val="1"/>
          <c:order val="1"/>
          <c:tx>
            <c:strRef>
              <c:f>'nC-runs'!$AY$3</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'nC-runs'!$AZ$3:$BE$3</c:f>
              <c:numCache>
                <c:formatCode>General</c:formatCode>
                <c:ptCount val="6"/>
                <c:pt idx="0">
                  <c:v>1.1861222740304298</c:v>
                </c:pt>
                <c:pt idx="1">
                  <c:v>1.283155393669023</c:v>
                </c:pt>
                <c:pt idx="2">
                  <c:v>1.21857547349426</c:v>
                </c:pt>
                <c:pt idx="3">
                  <c:v>1.1863626306643582</c:v>
                </c:pt>
                <c:pt idx="4">
                  <c:v>1.1783076306643601</c:v>
                </c:pt>
                <c:pt idx="5">
                  <c:v>1.1577598306643599</c:v>
                </c:pt>
              </c:numCache>
            </c:numRef>
          </c:yVal>
          <c:smooth val="1"/>
          <c:extLst>
            <c:ext xmlns:c16="http://schemas.microsoft.com/office/drawing/2014/chart" uri="{C3380CC4-5D6E-409C-BE32-E72D297353CC}">
              <c16:uniqueId val="{00000001-F666-2646-8D32-12A584600FA6}"/>
            </c:ext>
          </c:extLst>
        </c:ser>
        <c:ser>
          <c:idx val="2"/>
          <c:order val="2"/>
          <c:tx>
            <c:strRef>
              <c:f>'nC-runs'!$AY$4</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'nC-runs'!$AZ$4:$BE$4</c:f>
              <c:numCache>
                <c:formatCode>General</c:formatCode>
                <c:ptCount val="6"/>
                <c:pt idx="0">
                  <c:v>1.1902479558020136</c:v>
                </c:pt>
                <c:pt idx="1">
                  <c:v>1.2832694998724017</c:v>
                </c:pt>
                <c:pt idx="2">
                  <c:v>1.2429404821709504</c:v>
                </c:pt>
                <c:pt idx="3">
                  <c:v>1.2309973916321584</c:v>
                </c:pt>
                <c:pt idx="4">
                  <c:v>1.20737059163216</c:v>
                </c:pt>
                <c:pt idx="5">
                  <c:v>1.1768934916321601</c:v>
                </c:pt>
              </c:numCache>
            </c:numRef>
          </c:yVal>
          <c:smooth val="1"/>
          <c:extLst>
            <c:ext xmlns:c16="http://schemas.microsoft.com/office/drawing/2014/chart" uri="{C3380CC4-5D6E-409C-BE32-E72D297353CC}">
              <c16:uniqueId val="{00000002-F666-2646-8D32-12A584600FA6}"/>
            </c:ext>
          </c:extLst>
        </c:ser>
        <c:ser>
          <c:idx val="5"/>
          <c:order val="3"/>
          <c:tx>
            <c:strRef>
              <c:f>'nC-runs'!$AY$7</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'nC-runs'!$AZ$7:$BE$7</c:f>
              <c:numCache>
                <c:formatCode>General</c:formatCode>
                <c:ptCount val="6"/>
                <c:pt idx="0">
                  <c:v>1.224211498438099</c:v>
                </c:pt>
                <c:pt idx="1">
                  <c:v>1.3242669269826637</c:v>
                </c:pt>
                <c:pt idx="2">
                  <c:v>1.3008811418323525</c:v>
                </c:pt>
                <c:pt idx="3">
                  <c:v>1.2853278822555283</c:v>
                </c:pt>
                <c:pt idx="4">
                  <c:v>1.2704030822555283</c:v>
                </c:pt>
                <c:pt idx="5">
                  <c:v>1.2538090822555283</c:v>
                </c:pt>
              </c:numCache>
            </c:numRef>
          </c:yVal>
          <c:smooth val="1"/>
          <c:extLst>
            <c:ext xmlns:c16="http://schemas.microsoft.com/office/drawing/2014/chart" uri="{C3380CC4-5D6E-409C-BE32-E72D297353CC}">
              <c16:uniqueId val="{00000003-F666-2646-8D32-12A584600FA6}"/>
            </c:ext>
          </c:extLst>
        </c:ser>
        <c:dLbls>
          <c:showLegendKey val="0"/>
          <c:showVal val="0"/>
          <c:showCatName val="0"/>
          <c:showSerName val="0"/>
          <c:showPercent val="0"/>
          <c:showBubbleSize val="0"/>
        </c:dLbls>
        <c:axId val="371743440"/>
        <c:axId val="371753568"/>
      </c:scatterChart>
      <c:valAx>
        <c:axId val="371743440"/>
        <c:scaling>
          <c:orientation val="minMax"/>
          <c:max val="13"/>
          <c:min val="0"/>
        </c:scaling>
        <c:delete val="0"/>
        <c:axPos val="b"/>
        <c:majorGridlines>
          <c:spPr>
            <a:ln w="9525" cap="flat" cmpd="sng" algn="ctr">
              <a:solidFill>
                <a:schemeClr val="bg1">
                  <a:lumMod val="75000"/>
                </a:schemeClr>
              </a:solidFill>
              <a:prstDash val="dash"/>
              <a:round/>
            </a:ln>
            <a:effectLst/>
          </c:spPr>
        </c:majorGridlines>
        <c:minorGridlines>
          <c:spPr>
            <a:ln w="9525" cap="flat" cmpd="sng" algn="ctr">
              <a:solidFill>
                <a:schemeClr val="tx1">
                  <a:lumMod val="5000"/>
                  <a:lumOff val="95000"/>
                </a:schemeClr>
              </a:solidFill>
              <a:prstDash val="dash"/>
              <a:round/>
            </a:ln>
            <a:effectLst/>
          </c:spPr>
        </c:min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a:t>Number of cores</a:t>
                </a:r>
              </a:p>
            </c:rich>
          </c:tx>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53568"/>
        <c:crosses val="autoZero"/>
        <c:crossBetween val="midCat"/>
        <c:majorUnit val="2"/>
        <c:minorUnit val="1"/>
      </c:valAx>
      <c:valAx>
        <c:axId val="371753568"/>
        <c:scaling>
          <c:orientation val="minMax"/>
          <c:min val="1.1000000000000001"/>
        </c:scaling>
        <c:delete val="0"/>
        <c:axPos val="l"/>
        <c:majorGridlines>
          <c:spPr>
            <a:ln w="9525" cap="flat" cmpd="sng" algn="ctr">
              <a:solidFill>
                <a:schemeClr val="bg1">
                  <a:lumMod val="7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Geomean speedup</a:t>
                </a:r>
              </a:p>
              <a:p>
                <a:pPr>
                  <a:defRPr/>
                </a:pPr>
                <a:r>
                  <a:rPr lang="en-GB" dirty="0"/>
                  <a:t>over no prefetching</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43440"/>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'nC-runs'!$AY$2</c:f>
              <c:strCache>
                <c:ptCount val="1"/>
                <c:pt idx="0">
                  <c:v>SPP</c:v>
                </c:pt>
              </c:strCache>
            </c:strRef>
          </c:tx>
          <c:spPr>
            <a:ln w="38100" cap="rnd">
              <a:solidFill>
                <a:schemeClr val="accent6">
                  <a:lumMod val="75000"/>
                </a:schemeClr>
              </a:solidFill>
              <a:prstDash val="solid"/>
              <a:round/>
            </a:ln>
            <a:effectLst/>
          </c:spPr>
          <c:marker>
            <c:symbol val="circle"/>
            <c:size val="8"/>
            <c:spPr>
              <a:solidFill>
                <a:schemeClr val="accent6">
                  <a:lumMod val="75000"/>
                </a:schemeClr>
              </a:solidFill>
              <a:ln w="12700">
                <a:solidFill>
                  <a:schemeClr val="accent6">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'nC-runs'!$AZ$2:$BE$2</c:f>
              <c:numCache>
                <c:formatCode>General</c:formatCode>
                <c:ptCount val="6"/>
                <c:pt idx="0">
                  <c:v>1.1808841707873761</c:v>
                </c:pt>
                <c:pt idx="1">
                  <c:v>1.2748240002710416</c:v>
                </c:pt>
                <c:pt idx="2">
                  <c:v>1.2360704054461438</c:v>
                </c:pt>
                <c:pt idx="3">
                  <c:v>1.2321915796264478</c:v>
                </c:pt>
                <c:pt idx="4">
                  <c:v>1.2106804796264479</c:v>
                </c:pt>
                <c:pt idx="5">
                  <c:v>1.1843877796264499</c:v>
                </c:pt>
              </c:numCache>
            </c:numRef>
          </c:yVal>
          <c:smooth val="1"/>
          <c:extLst>
            <c:ext xmlns:c16="http://schemas.microsoft.com/office/drawing/2014/chart" uri="{C3380CC4-5D6E-409C-BE32-E72D297353CC}">
              <c16:uniqueId val="{00000000-F666-2646-8D32-12A584600FA6}"/>
            </c:ext>
          </c:extLst>
        </c:ser>
        <c:ser>
          <c:idx val="1"/>
          <c:order val="1"/>
          <c:tx>
            <c:strRef>
              <c:f>'nC-runs'!$AY$3</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'nC-runs'!$AZ$3:$BE$3</c:f>
              <c:numCache>
                <c:formatCode>General</c:formatCode>
                <c:ptCount val="6"/>
                <c:pt idx="0">
                  <c:v>1.1861222740304298</c:v>
                </c:pt>
                <c:pt idx="1">
                  <c:v>1.283155393669023</c:v>
                </c:pt>
                <c:pt idx="2">
                  <c:v>1.21857547349426</c:v>
                </c:pt>
                <c:pt idx="3">
                  <c:v>1.1863626306643582</c:v>
                </c:pt>
                <c:pt idx="4">
                  <c:v>1.1783076306643601</c:v>
                </c:pt>
                <c:pt idx="5">
                  <c:v>1.1577598306643599</c:v>
                </c:pt>
              </c:numCache>
            </c:numRef>
          </c:yVal>
          <c:smooth val="1"/>
          <c:extLst>
            <c:ext xmlns:c16="http://schemas.microsoft.com/office/drawing/2014/chart" uri="{C3380CC4-5D6E-409C-BE32-E72D297353CC}">
              <c16:uniqueId val="{00000001-F666-2646-8D32-12A584600FA6}"/>
            </c:ext>
          </c:extLst>
        </c:ser>
        <c:ser>
          <c:idx val="2"/>
          <c:order val="2"/>
          <c:tx>
            <c:strRef>
              <c:f>'nC-runs'!$AY$4</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'nC-runs'!$AZ$4:$BE$4</c:f>
              <c:numCache>
                <c:formatCode>General</c:formatCode>
                <c:ptCount val="6"/>
                <c:pt idx="0">
                  <c:v>1.1902479558020136</c:v>
                </c:pt>
                <c:pt idx="1">
                  <c:v>1.2832694998724017</c:v>
                </c:pt>
                <c:pt idx="2">
                  <c:v>1.2429404821709504</c:v>
                </c:pt>
                <c:pt idx="3">
                  <c:v>1.2309973916321584</c:v>
                </c:pt>
                <c:pt idx="4">
                  <c:v>1.20737059163216</c:v>
                </c:pt>
                <c:pt idx="5">
                  <c:v>1.1768934916321601</c:v>
                </c:pt>
              </c:numCache>
            </c:numRef>
          </c:yVal>
          <c:smooth val="1"/>
          <c:extLst>
            <c:ext xmlns:c16="http://schemas.microsoft.com/office/drawing/2014/chart" uri="{C3380CC4-5D6E-409C-BE32-E72D297353CC}">
              <c16:uniqueId val="{00000002-F666-2646-8D32-12A584600FA6}"/>
            </c:ext>
          </c:extLst>
        </c:ser>
        <c:ser>
          <c:idx val="5"/>
          <c:order val="3"/>
          <c:tx>
            <c:strRef>
              <c:f>'nC-runs'!$AY$7</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'nC-runs'!$AZ$7:$BE$7</c:f>
              <c:numCache>
                <c:formatCode>General</c:formatCode>
                <c:ptCount val="6"/>
                <c:pt idx="0">
                  <c:v>1.224211498438099</c:v>
                </c:pt>
                <c:pt idx="1">
                  <c:v>1.3242669269826637</c:v>
                </c:pt>
                <c:pt idx="2">
                  <c:v>1.3008811418323525</c:v>
                </c:pt>
                <c:pt idx="3">
                  <c:v>1.2853278822555283</c:v>
                </c:pt>
                <c:pt idx="4">
                  <c:v>1.2704030822555283</c:v>
                </c:pt>
                <c:pt idx="5">
                  <c:v>1.2538090822555283</c:v>
                </c:pt>
              </c:numCache>
            </c:numRef>
          </c:yVal>
          <c:smooth val="1"/>
          <c:extLst>
            <c:ext xmlns:c16="http://schemas.microsoft.com/office/drawing/2014/chart" uri="{C3380CC4-5D6E-409C-BE32-E72D297353CC}">
              <c16:uniqueId val="{00000003-F666-2646-8D32-12A584600FA6}"/>
            </c:ext>
          </c:extLst>
        </c:ser>
        <c:dLbls>
          <c:showLegendKey val="0"/>
          <c:showVal val="0"/>
          <c:showCatName val="0"/>
          <c:showSerName val="0"/>
          <c:showPercent val="0"/>
          <c:showBubbleSize val="0"/>
        </c:dLbls>
        <c:axId val="371743440"/>
        <c:axId val="371753568"/>
      </c:scatterChart>
      <c:valAx>
        <c:axId val="371743440"/>
        <c:scaling>
          <c:orientation val="minMax"/>
          <c:max val="13"/>
          <c:min val="0"/>
        </c:scaling>
        <c:delete val="0"/>
        <c:axPos val="b"/>
        <c:majorGridlines>
          <c:spPr>
            <a:ln w="9525" cap="flat" cmpd="sng" algn="ctr">
              <a:solidFill>
                <a:schemeClr val="bg1">
                  <a:lumMod val="75000"/>
                </a:schemeClr>
              </a:solidFill>
              <a:prstDash val="dash"/>
              <a:round/>
            </a:ln>
            <a:effectLst/>
          </c:spPr>
        </c:majorGridlines>
        <c:minorGridlines>
          <c:spPr>
            <a:ln w="9525" cap="flat" cmpd="sng" algn="ctr">
              <a:solidFill>
                <a:schemeClr val="tx1">
                  <a:lumMod val="5000"/>
                  <a:lumOff val="95000"/>
                </a:schemeClr>
              </a:solidFill>
              <a:prstDash val="dash"/>
              <a:round/>
            </a:ln>
            <a:effectLst/>
          </c:spPr>
        </c:min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a:t>Number of cores</a:t>
                </a:r>
              </a:p>
            </c:rich>
          </c:tx>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53568"/>
        <c:crosses val="autoZero"/>
        <c:crossBetween val="midCat"/>
        <c:majorUnit val="2"/>
        <c:minorUnit val="1"/>
      </c:valAx>
      <c:valAx>
        <c:axId val="371753568"/>
        <c:scaling>
          <c:orientation val="minMax"/>
          <c:min val="1.1000000000000001"/>
        </c:scaling>
        <c:delete val="0"/>
        <c:axPos val="l"/>
        <c:majorGridlines>
          <c:spPr>
            <a:ln w="9525" cap="flat" cmpd="sng" algn="ctr">
              <a:solidFill>
                <a:schemeClr val="bg1">
                  <a:lumMod val="7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Geomean speedup</a:t>
                </a:r>
              </a:p>
              <a:p>
                <a:pPr>
                  <a:defRPr/>
                </a:pPr>
                <a:r>
                  <a:rPr lang="en-GB" dirty="0"/>
                  <a:t>over no prefetching</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43440"/>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298385746628946"/>
          <c:y val="4.140083461430949E-2"/>
          <c:w val="0.724120199256715"/>
          <c:h val="0.70382677531232474"/>
        </c:manualLayout>
      </c:layout>
      <c:scatterChart>
        <c:scatterStyle val="smoothMarker"/>
        <c:varyColors val="0"/>
        <c:ser>
          <c:idx val="1"/>
          <c:order val="0"/>
          <c:tx>
            <c:strRef>
              <c:f>'ST-sensitivity'!$CT$16</c:f>
              <c:strCache>
                <c:ptCount val="1"/>
                <c:pt idx="0">
                  <c:v>SPP</c:v>
                </c:pt>
              </c:strCache>
            </c:strRef>
          </c:tx>
          <c:spPr>
            <a:ln w="38100" cap="rnd">
              <a:solidFill>
                <a:schemeClr val="accent6"/>
              </a:solidFill>
              <a:prstDash val="solid"/>
              <a:round/>
            </a:ln>
            <a:effectLst/>
          </c:spPr>
          <c:marker>
            <c:symbol val="circle"/>
            <c:size val="8"/>
            <c:spPr>
              <a:solidFill>
                <a:schemeClr val="accent6"/>
              </a:solidFill>
              <a:ln w="12700">
                <a:solidFill>
                  <a:schemeClr val="accent6">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'ST-sensitivity'!$CT$17:$CT$23</c:f>
              <c:numCache>
                <c:formatCode>General</c:formatCode>
                <c:ptCount val="7"/>
                <c:pt idx="0">
                  <c:v>0.97243341268968464</c:v>
                </c:pt>
                <c:pt idx="1">
                  <c:v>1.0879427583890504</c:v>
                </c:pt>
                <c:pt idx="2">
                  <c:v>1.1468761051513541</c:v>
                </c:pt>
                <c:pt idx="3">
                  <c:v>1.1721656409354826</c:v>
                </c:pt>
                <c:pt idx="4">
                  <c:v>1.1808841707873761</c:v>
                </c:pt>
                <c:pt idx="5">
                  <c:v>1.1830119831161829</c:v>
                </c:pt>
                <c:pt idx="6">
                  <c:v>1.1838549944723795</c:v>
                </c:pt>
              </c:numCache>
            </c:numRef>
          </c:yVal>
          <c:smooth val="1"/>
          <c:extLst>
            <c:ext xmlns:c16="http://schemas.microsoft.com/office/drawing/2014/chart" uri="{C3380CC4-5D6E-409C-BE32-E72D297353CC}">
              <c16:uniqueId val="{00000000-23E4-9E49-B4AE-5D5AB40CB9C0}"/>
            </c:ext>
          </c:extLst>
        </c:ser>
        <c:ser>
          <c:idx val="3"/>
          <c:order val="1"/>
          <c:tx>
            <c:strRef>
              <c:f>'ST-sensitivity'!$CU$16</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'ST-sensitivity'!$CU$17:$CU$23</c:f>
              <c:numCache>
                <c:formatCode>General</c:formatCode>
                <c:ptCount val="7"/>
                <c:pt idx="0">
                  <c:v>0.80725874248017193</c:v>
                </c:pt>
                <c:pt idx="1">
                  <c:v>0.93831291064841227</c:v>
                </c:pt>
                <c:pt idx="2">
                  <c:v>1.0520455918743199</c:v>
                </c:pt>
                <c:pt idx="3">
                  <c:v>1.1432280705440736</c:v>
                </c:pt>
                <c:pt idx="4">
                  <c:v>1.1861222740304298</c:v>
                </c:pt>
                <c:pt idx="5">
                  <c:v>1.1989522156548695</c:v>
                </c:pt>
                <c:pt idx="6">
                  <c:v>1.200509156465865</c:v>
                </c:pt>
              </c:numCache>
            </c:numRef>
          </c:yVal>
          <c:smooth val="1"/>
          <c:extLst>
            <c:ext xmlns:c16="http://schemas.microsoft.com/office/drawing/2014/chart" uri="{C3380CC4-5D6E-409C-BE32-E72D297353CC}">
              <c16:uniqueId val="{00000001-23E4-9E49-B4AE-5D5AB40CB9C0}"/>
            </c:ext>
          </c:extLst>
        </c:ser>
        <c:ser>
          <c:idx val="0"/>
          <c:order val="2"/>
          <c:tx>
            <c:strRef>
              <c:f>'ST-sensitivity'!$CV$16</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'ST-sensitivity'!$CV$17:$CV$23</c:f>
              <c:numCache>
                <c:formatCode>General</c:formatCode>
                <c:ptCount val="7"/>
                <c:pt idx="0">
                  <c:v>0.8402811155073433</c:v>
                </c:pt>
                <c:pt idx="1">
                  <c:v>0.99928486419720453</c:v>
                </c:pt>
                <c:pt idx="2">
                  <c:v>1.1043708691127909</c:v>
                </c:pt>
                <c:pt idx="3">
                  <c:v>1.1689402038313679</c:v>
                </c:pt>
                <c:pt idx="4">
                  <c:v>1.1902479558020136</c:v>
                </c:pt>
                <c:pt idx="5">
                  <c:v>1.1960074334879809</c:v>
                </c:pt>
                <c:pt idx="6">
                  <c:v>1.1974786735920837</c:v>
                </c:pt>
              </c:numCache>
            </c:numRef>
          </c:yVal>
          <c:smooth val="1"/>
          <c:extLst>
            <c:ext xmlns:c16="http://schemas.microsoft.com/office/drawing/2014/chart" uri="{C3380CC4-5D6E-409C-BE32-E72D297353CC}">
              <c16:uniqueId val="{00000002-23E4-9E49-B4AE-5D5AB40CB9C0}"/>
            </c:ext>
          </c:extLst>
        </c:ser>
        <c:ser>
          <c:idx val="6"/>
          <c:order val="3"/>
          <c:tx>
            <c:strRef>
              <c:f>'ST-sensitivity'!$CZ$16</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'ST-sensitivity'!$CZ$17:$CZ$23</c:f>
              <c:numCache>
                <c:formatCode>General</c:formatCode>
                <c:ptCount val="7"/>
                <c:pt idx="0">
                  <c:v>1.0089724469700405</c:v>
                </c:pt>
                <c:pt idx="1">
                  <c:v>1.1307710054646649</c:v>
                </c:pt>
                <c:pt idx="2">
                  <c:v>1.1836779145977339</c:v>
                </c:pt>
                <c:pt idx="3">
                  <c:v>1.2141541345792652</c:v>
                </c:pt>
                <c:pt idx="4">
                  <c:v>1.224211498438099</c:v>
                </c:pt>
                <c:pt idx="5">
                  <c:v>1.2264513238300003</c:v>
                </c:pt>
                <c:pt idx="6">
                  <c:v>1.2277639381864598</c:v>
                </c:pt>
              </c:numCache>
            </c:numRef>
          </c:yVal>
          <c:smooth val="1"/>
          <c:extLst>
            <c:ext xmlns:c16="http://schemas.microsoft.com/office/drawing/2014/chart" uri="{C3380CC4-5D6E-409C-BE32-E72D297353CC}">
              <c16:uniqueId val="{00000005-23E4-9E49-B4AE-5D5AB40CB9C0}"/>
            </c:ext>
          </c:extLst>
        </c:ser>
        <c:dLbls>
          <c:showLegendKey val="0"/>
          <c:showVal val="0"/>
          <c:showCatName val="0"/>
          <c:showSerName val="0"/>
          <c:showPercent val="0"/>
          <c:showBubbleSize val="0"/>
        </c:dLbls>
        <c:axId val="153785824"/>
        <c:axId val="153787456"/>
      </c:scatterChart>
      <c:valAx>
        <c:axId val="153785824"/>
        <c:scaling>
          <c:logBase val="2"/>
          <c:orientation val="minMax"/>
          <c:max val="12800"/>
          <c:min val="100"/>
        </c:scaling>
        <c:delete val="0"/>
        <c:axPos val="b"/>
        <c:majorGridlines>
          <c:spPr>
            <a:ln w="9525" cap="flat" cmpd="sng" algn="ctr">
              <a:solidFill>
                <a:schemeClr val="tx1">
                  <a:lumMod val="15000"/>
                  <a:lumOff val="85000"/>
                </a:schemeClr>
              </a:solidFill>
              <a:prstDash val="dash"/>
              <a:round/>
            </a:ln>
            <a:effectLst/>
          </c:spPr>
        </c:maj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DRAM</a:t>
                </a:r>
                <a:r>
                  <a:rPr lang="en-GB" baseline="0" dirty="0"/>
                  <a:t> MTPS (in log scale)</a:t>
                </a:r>
                <a:endParaRPr lang="en-GB" dirty="0"/>
              </a:p>
            </c:rich>
          </c:tx>
          <c:layout>
            <c:manualLayout>
              <c:xMode val="edge"/>
              <c:yMode val="edge"/>
              <c:x val="0.37812255278473444"/>
              <c:y val="0.90387705286152853"/>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2700000" spcFirstLastPara="1" vertOverflow="ellipsis" wrap="square" anchor="ctr" anchorCtr="1"/>
          <a:lstStyle/>
          <a:p>
            <a:pPr>
              <a:defRPr sz="2400" b="0" i="0" u="none" strike="noStrike" kern="1200" baseline="0">
                <a:solidFill>
                  <a:schemeClr val="tx1"/>
                </a:solidFill>
                <a:latin typeface="+mn-lt"/>
                <a:ea typeface="+mn-ea"/>
                <a:cs typeface="+mn-cs"/>
              </a:defRPr>
            </a:pPr>
            <a:endParaRPr lang="en-US"/>
          </a:p>
        </c:txPr>
        <c:crossAx val="153787456"/>
        <c:crosses val="autoZero"/>
        <c:crossBetween val="midCat"/>
        <c:majorUnit val="2"/>
      </c:valAx>
      <c:valAx>
        <c:axId val="153787456"/>
        <c:scaling>
          <c:orientation val="minMax"/>
          <c:max val="1.25"/>
          <c:min val="0.8"/>
        </c:scaling>
        <c:delete val="0"/>
        <c:axPos val="l"/>
        <c:majorGridlines>
          <c:spPr>
            <a:ln w="9525" cap="flat" cmpd="sng" algn="ctr">
              <a:solidFill>
                <a:schemeClr val="bg1">
                  <a:lumMod val="8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baseline="0"/>
                  <a:t>Geomean speedup </a:t>
                </a:r>
              </a:p>
              <a:p>
                <a:pPr>
                  <a:defRPr/>
                </a:pPr>
                <a:r>
                  <a:rPr lang="en-GB" baseline="0"/>
                  <a:t>over no prefetching</a:t>
                </a:r>
                <a:endParaRPr lang="en-GB"/>
              </a:p>
            </c:rich>
          </c:tx>
          <c:layout>
            <c:manualLayout>
              <c:xMode val="edge"/>
              <c:yMode val="edge"/>
              <c:x val="8.0844438621947342E-3"/>
              <c:y val="0.16638914368557858"/>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53785824"/>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298385746628946"/>
          <c:y val="4.140083461430949E-2"/>
          <c:w val="0.724120199256715"/>
          <c:h val="0.70382677531232474"/>
        </c:manualLayout>
      </c:layout>
      <c:scatterChart>
        <c:scatterStyle val="smoothMarker"/>
        <c:varyColors val="0"/>
        <c:ser>
          <c:idx val="1"/>
          <c:order val="0"/>
          <c:tx>
            <c:strRef>
              <c:f>'ST-sensitivity'!$CT$16</c:f>
              <c:strCache>
                <c:ptCount val="1"/>
                <c:pt idx="0">
                  <c:v>SPP</c:v>
                </c:pt>
              </c:strCache>
            </c:strRef>
          </c:tx>
          <c:spPr>
            <a:ln w="38100" cap="rnd">
              <a:solidFill>
                <a:schemeClr val="accent6"/>
              </a:solidFill>
              <a:prstDash val="solid"/>
              <a:round/>
            </a:ln>
            <a:effectLst/>
          </c:spPr>
          <c:marker>
            <c:symbol val="circle"/>
            <c:size val="8"/>
            <c:spPr>
              <a:solidFill>
                <a:schemeClr val="accent6"/>
              </a:solidFill>
              <a:ln w="12700">
                <a:solidFill>
                  <a:schemeClr val="accent6">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'ST-sensitivity'!$CT$17:$CT$23</c:f>
              <c:numCache>
                <c:formatCode>General</c:formatCode>
                <c:ptCount val="7"/>
                <c:pt idx="0">
                  <c:v>0.97243341268968464</c:v>
                </c:pt>
                <c:pt idx="1">
                  <c:v>1.0879427583890504</c:v>
                </c:pt>
                <c:pt idx="2">
                  <c:v>1.1468761051513541</c:v>
                </c:pt>
                <c:pt idx="3">
                  <c:v>1.1721656409354826</c:v>
                </c:pt>
                <c:pt idx="4">
                  <c:v>1.1808841707873761</c:v>
                </c:pt>
                <c:pt idx="5">
                  <c:v>1.1830119831161829</c:v>
                </c:pt>
                <c:pt idx="6">
                  <c:v>1.1838549944723795</c:v>
                </c:pt>
              </c:numCache>
            </c:numRef>
          </c:yVal>
          <c:smooth val="1"/>
          <c:extLst>
            <c:ext xmlns:c16="http://schemas.microsoft.com/office/drawing/2014/chart" uri="{C3380CC4-5D6E-409C-BE32-E72D297353CC}">
              <c16:uniqueId val="{00000000-23E4-9E49-B4AE-5D5AB40CB9C0}"/>
            </c:ext>
          </c:extLst>
        </c:ser>
        <c:ser>
          <c:idx val="3"/>
          <c:order val="1"/>
          <c:tx>
            <c:strRef>
              <c:f>'ST-sensitivity'!$CU$16</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'ST-sensitivity'!$CU$17:$CU$23</c:f>
              <c:numCache>
                <c:formatCode>General</c:formatCode>
                <c:ptCount val="7"/>
                <c:pt idx="0">
                  <c:v>0.80725874248017193</c:v>
                </c:pt>
                <c:pt idx="1">
                  <c:v>0.93831291064841227</c:v>
                </c:pt>
                <c:pt idx="2">
                  <c:v>1.0520455918743199</c:v>
                </c:pt>
                <c:pt idx="3">
                  <c:v>1.1432280705440736</c:v>
                </c:pt>
                <c:pt idx="4">
                  <c:v>1.1861222740304298</c:v>
                </c:pt>
                <c:pt idx="5">
                  <c:v>1.1989522156548695</c:v>
                </c:pt>
                <c:pt idx="6">
                  <c:v>1.200509156465865</c:v>
                </c:pt>
              </c:numCache>
            </c:numRef>
          </c:yVal>
          <c:smooth val="1"/>
          <c:extLst>
            <c:ext xmlns:c16="http://schemas.microsoft.com/office/drawing/2014/chart" uri="{C3380CC4-5D6E-409C-BE32-E72D297353CC}">
              <c16:uniqueId val="{00000001-23E4-9E49-B4AE-5D5AB40CB9C0}"/>
            </c:ext>
          </c:extLst>
        </c:ser>
        <c:ser>
          <c:idx val="0"/>
          <c:order val="2"/>
          <c:tx>
            <c:strRef>
              <c:f>'ST-sensitivity'!$CV$16</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'ST-sensitivity'!$CV$17:$CV$23</c:f>
              <c:numCache>
                <c:formatCode>General</c:formatCode>
                <c:ptCount val="7"/>
                <c:pt idx="0">
                  <c:v>0.8402811155073433</c:v>
                </c:pt>
                <c:pt idx="1">
                  <c:v>0.99928486419720453</c:v>
                </c:pt>
                <c:pt idx="2">
                  <c:v>1.1043708691127909</c:v>
                </c:pt>
                <c:pt idx="3">
                  <c:v>1.1689402038313679</c:v>
                </c:pt>
                <c:pt idx="4">
                  <c:v>1.1902479558020136</c:v>
                </c:pt>
                <c:pt idx="5">
                  <c:v>1.1960074334879809</c:v>
                </c:pt>
                <c:pt idx="6">
                  <c:v>1.1974786735920837</c:v>
                </c:pt>
              </c:numCache>
            </c:numRef>
          </c:yVal>
          <c:smooth val="1"/>
          <c:extLst>
            <c:ext xmlns:c16="http://schemas.microsoft.com/office/drawing/2014/chart" uri="{C3380CC4-5D6E-409C-BE32-E72D297353CC}">
              <c16:uniqueId val="{00000002-23E4-9E49-B4AE-5D5AB40CB9C0}"/>
            </c:ext>
          </c:extLst>
        </c:ser>
        <c:ser>
          <c:idx val="6"/>
          <c:order val="3"/>
          <c:tx>
            <c:strRef>
              <c:f>'ST-sensitivity'!$CZ$16</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'ST-sensitivity'!$CZ$17:$CZ$23</c:f>
              <c:numCache>
                <c:formatCode>General</c:formatCode>
                <c:ptCount val="7"/>
                <c:pt idx="0">
                  <c:v>1.0089724469700405</c:v>
                </c:pt>
                <c:pt idx="1">
                  <c:v>1.1307710054646649</c:v>
                </c:pt>
                <c:pt idx="2">
                  <c:v>1.1836779145977339</c:v>
                </c:pt>
                <c:pt idx="3">
                  <c:v>1.2141541345792652</c:v>
                </c:pt>
                <c:pt idx="4">
                  <c:v>1.224211498438099</c:v>
                </c:pt>
                <c:pt idx="5">
                  <c:v>1.2264513238300003</c:v>
                </c:pt>
                <c:pt idx="6">
                  <c:v>1.2277639381864598</c:v>
                </c:pt>
              </c:numCache>
            </c:numRef>
          </c:yVal>
          <c:smooth val="1"/>
          <c:extLst>
            <c:ext xmlns:c16="http://schemas.microsoft.com/office/drawing/2014/chart" uri="{C3380CC4-5D6E-409C-BE32-E72D297353CC}">
              <c16:uniqueId val="{00000005-23E4-9E49-B4AE-5D5AB40CB9C0}"/>
            </c:ext>
          </c:extLst>
        </c:ser>
        <c:dLbls>
          <c:showLegendKey val="0"/>
          <c:showVal val="0"/>
          <c:showCatName val="0"/>
          <c:showSerName val="0"/>
          <c:showPercent val="0"/>
          <c:showBubbleSize val="0"/>
        </c:dLbls>
        <c:axId val="153785824"/>
        <c:axId val="153787456"/>
      </c:scatterChart>
      <c:valAx>
        <c:axId val="153785824"/>
        <c:scaling>
          <c:logBase val="2"/>
          <c:orientation val="minMax"/>
          <c:max val="12800"/>
          <c:min val="100"/>
        </c:scaling>
        <c:delete val="0"/>
        <c:axPos val="b"/>
        <c:majorGridlines>
          <c:spPr>
            <a:ln w="9525" cap="flat" cmpd="sng" algn="ctr">
              <a:solidFill>
                <a:schemeClr val="tx1">
                  <a:lumMod val="15000"/>
                  <a:lumOff val="85000"/>
                </a:schemeClr>
              </a:solidFill>
              <a:prstDash val="dash"/>
              <a:round/>
            </a:ln>
            <a:effectLst/>
          </c:spPr>
        </c:maj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DRAM</a:t>
                </a:r>
                <a:r>
                  <a:rPr lang="en-GB" baseline="0" dirty="0"/>
                  <a:t> MTPS (in log scale)</a:t>
                </a:r>
                <a:endParaRPr lang="en-GB" dirty="0"/>
              </a:p>
            </c:rich>
          </c:tx>
          <c:layout>
            <c:manualLayout>
              <c:xMode val="edge"/>
              <c:yMode val="edge"/>
              <c:x val="0.37812255278473444"/>
              <c:y val="0.90387705286152853"/>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2700000" spcFirstLastPara="1" vertOverflow="ellipsis" wrap="square" anchor="ctr" anchorCtr="1"/>
          <a:lstStyle/>
          <a:p>
            <a:pPr>
              <a:defRPr sz="2400" b="0" i="0" u="none" strike="noStrike" kern="1200" baseline="0">
                <a:solidFill>
                  <a:schemeClr val="tx1"/>
                </a:solidFill>
                <a:latin typeface="+mn-lt"/>
                <a:ea typeface="+mn-ea"/>
                <a:cs typeface="+mn-cs"/>
              </a:defRPr>
            </a:pPr>
            <a:endParaRPr lang="en-US"/>
          </a:p>
        </c:txPr>
        <c:crossAx val="153787456"/>
        <c:crosses val="autoZero"/>
        <c:crossBetween val="midCat"/>
        <c:majorUnit val="2"/>
      </c:valAx>
      <c:valAx>
        <c:axId val="153787456"/>
        <c:scaling>
          <c:orientation val="minMax"/>
          <c:max val="1.25"/>
          <c:min val="0.8"/>
        </c:scaling>
        <c:delete val="0"/>
        <c:axPos val="l"/>
        <c:majorGridlines>
          <c:spPr>
            <a:ln w="9525" cap="flat" cmpd="sng" algn="ctr">
              <a:solidFill>
                <a:schemeClr val="bg1">
                  <a:lumMod val="8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baseline="0"/>
                  <a:t>Geomean speedup </a:t>
                </a:r>
              </a:p>
              <a:p>
                <a:pPr>
                  <a:defRPr/>
                </a:pPr>
                <a:r>
                  <a:rPr lang="en-GB" baseline="0"/>
                  <a:t>over no prefetching</a:t>
                </a:r>
                <a:endParaRPr lang="en-GB"/>
              </a:p>
            </c:rich>
          </c:tx>
          <c:layout>
            <c:manualLayout>
              <c:xMode val="edge"/>
              <c:yMode val="edge"/>
              <c:x val="8.0844438621947342E-3"/>
              <c:y val="0.16638914368557858"/>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53785824"/>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9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7/4/22</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7/4/22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31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31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31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31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31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31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31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32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32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32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33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33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33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33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33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33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33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33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33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33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34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34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34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34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34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34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34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34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34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349.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35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35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35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35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35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36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36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36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36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37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37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37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37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38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38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38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38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40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40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4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758489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2</a:t>
            </a:fld>
            <a:endParaRPr lang="en-US"/>
          </a:p>
        </p:txBody>
      </p:sp>
    </p:spTree>
    <p:extLst>
      <p:ext uri="{BB962C8B-B14F-4D97-AF65-F5344CB8AC3E}">
        <p14:creationId xmlns:p14="http://schemas.microsoft.com/office/powerpoint/2010/main" val="1536357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To this end we build a  </a:t>
            </a:r>
            <a:r>
              <a:rPr lang="en-US" baseline="0" dirty="0"/>
              <a:t>[CLICK] </a:t>
            </a:r>
            <a:r>
              <a:rPr lang="en-US" b="1" baseline="0" dirty="0"/>
              <a:t>near-HBM FPGA based accelerator which is connected to a server-grade IBM POWER9-based CPU system</a:t>
            </a:r>
            <a:endParaRPr lang="en-US" baseline="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71F7F3-9543-40DF-A656-8B6347E0E9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844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770546-422D-4312-AAED-8754555E20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53238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medium-content-sans-serif-font"/>
              </a:rPr>
              <a:t>CCD = Core </a:t>
            </a:r>
            <a:r>
              <a:rPr lang="en-US" dirty="0" err="1">
                <a:latin typeface="medium-content-sans-serif-font"/>
              </a:rPr>
              <a:t>Chiplet</a:t>
            </a:r>
            <a:r>
              <a:rPr lang="en-US" dirty="0">
                <a:latin typeface="medium-content-sans-serif-font"/>
              </a:rPr>
              <a:t> Die</a:t>
            </a:r>
            <a:endParaRPr lang="en-US" dirty="0"/>
          </a:p>
          <a:p>
            <a:r>
              <a:rPr lang="en-US" dirty="0"/>
              <a:t>Structural silicon is used to equalize the height and facilitate heat dissipation from the cores.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7973AD7-D932-2641-9FAC-D90A34A34A63}" type="slidenum">
              <a:rPr kumimoji="0" lang="en-US" altLang="en-US" sz="1200" b="0" i="0" u="none" strike="noStrike" kern="1200" cap="none" spc="0" normalizeH="0" baseline="0" noProof="0" smtClean="0">
                <a:ln>
                  <a:noFill/>
                </a:ln>
                <a:solidFill>
                  <a:prstClr val="black"/>
                </a:solidFill>
                <a:effectLst/>
                <a:uLnTx/>
                <a:uFillTx/>
                <a:latin typeface="Calibri" charset="0"/>
                <a:ea typeface="ＭＳ Ｐゴシック"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a:ln>
                <a:noFill/>
              </a:ln>
              <a:solidFill>
                <a:prstClr val="black"/>
              </a:solidFill>
              <a:effectLst/>
              <a:uLnTx/>
              <a:uFillTx/>
              <a:latin typeface="Calibri" charset="0"/>
              <a:ea typeface="ＭＳ Ｐゴシック" charset="-128"/>
              <a:cs typeface="Arial" panose="020B0604020202020204" pitchFamily="34" charset="0"/>
            </a:endParaRPr>
          </a:p>
        </p:txBody>
      </p:sp>
    </p:spTree>
    <p:extLst>
      <p:ext uri="{BB962C8B-B14F-4D97-AF65-F5344CB8AC3E}">
        <p14:creationId xmlns:p14="http://schemas.microsoft.com/office/powerpoint/2010/main" val="35327411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685974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23858122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99759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Read mapping performs alignment on large genomic datasets, containing millions of reads. [CLICK]</a:t>
            </a:r>
          </a:p>
          <a:p>
            <a:r>
              <a:rPr lang="en-CH" dirty="0"/>
              <a:t>Therefore, read mapping is both computationally expensive [CLICK]</a:t>
            </a:r>
          </a:p>
          <a:p>
            <a:r>
              <a:rPr lang="en-CH" dirty="0"/>
              <a:t>And incurs high data movement overhead [CLICK]</a:t>
            </a:r>
          </a:p>
          <a:p>
            <a:endParaRPr lang="en-CH"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55900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There has been significant effort into improving read mapping performance [CLICK]</a:t>
            </a:r>
          </a:p>
          <a:p>
            <a:r>
              <a:rPr lang="en-GB" sz="1200" kern="1200" dirty="0">
                <a:solidFill>
                  <a:schemeClr val="tx1"/>
                </a:solidFill>
                <a:effectLst/>
                <a:latin typeface="+mn-lt"/>
                <a:ea typeface="+mn-ea"/>
                <a:cs typeface="+mn-cs"/>
              </a:rPr>
              <a:t>Through efficient heuristics [CLICK]</a:t>
            </a:r>
          </a:p>
          <a:p>
            <a:r>
              <a:rPr lang="en-GB" sz="1200" kern="1200" dirty="0">
                <a:solidFill>
                  <a:schemeClr val="tx1"/>
                </a:solidFill>
                <a:effectLst/>
                <a:latin typeface="+mn-lt"/>
                <a:ea typeface="+mn-ea"/>
                <a:cs typeface="+mn-cs"/>
              </a:rPr>
              <a:t>hardware accelerators [CLICK]</a:t>
            </a:r>
          </a:p>
          <a:p>
            <a:r>
              <a:rPr lang="en-GB" sz="1200" kern="1200" dirty="0">
                <a:solidFill>
                  <a:schemeClr val="tx1"/>
                </a:solidFill>
                <a:effectLst/>
                <a:latin typeface="+mn-lt"/>
                <a:ea typeface="+mn-ea"/>
                <a:cs typeface="+mn-cs"/>
              </a:rPr>
              <a:t> and various filters that prune reads that do not require expensive computation [CLICK]. </a:t>
            </a:r>
          </a:p>
          <a:p>
            <a:r>
              <a:rPr lang="en-GB" sz="1200" kern="1200" dirty="0">
                <a:solidFill>
                  <a:schemeClr val="tx1"/>
                </a:solidFill>
                <a:effectLst/>
                <a:latin typeface="+mn-lt"/>
                <a:ea typeface="+mn-ea"/>
                <a:cs typeface="+mn-cs"/>
              </a:rPr>
              <a:t>While these approaches address the computation overhead in read mapping [CLICK]</a:t>
            </a:r>
          </a:p>
          <a:p>
            <a:r>
              <a:rPr lang="en-GB" sz="1200" b="1" kern="1200" dirty="0">
                <a:solidFill>
                  <a:schemeClr val="tx1"/>
                </a:solidFill>
                <a:effectLst/>
                <a:latin typeface="+mn-lt"/>
                <a:ea typeface="+mn-ea"/>
                <a:cs typeface="+mn-cs"/>
              </a:rPr>
              <a:t>[While Reads Move] </a:t>
            </a:r>
            <a:r>
              <a:rPr lang="en-GB" sz="1200" kern="1200" dirty="0">
                <a:solidFill>
                  <a:schemeClr val="tx1"/>
                </a:solidFill>
                <a:effectLst/>
                <a:latin typeface="+mn-lt"/>
                <a:ea typeface="+mn-ea"/>
                <a:cs typeface="+mn-cs"/>
              </a:rPr>
              <a:t>None of them alleviate the data movement overhead from storage, whose impact becomes even larger when the computation overhead gets alleviated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56833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Our key idea is to filter reads that do not require the expensive alignment computation in the storage system [CLICK] …</a:t>
            </a:r>
          </a:p>
          <a:p>
            <a:r>
              <a:rPr lang="en-GB" b="1" dirty="0"/>
              <a:t>[While Reads Move] T</a:t>
            </a:r>
            <a:r>
              <a:rPr lang="en-CH" b="1" dirty="0"/>
              <a:t>o fundamentally reduce </a:t>
            </a:r>
            <a:r>
              <a:rPr lang="en-CH" dirty="0"/>
              <a:t>the data movement overhead of read mapping</a:t>
            </a:r>
          </a:p>
          <a:p>
            <a:endParaRPr lang="en-GB" b="1" dirty="0"/>
          </a:p>
          <a:p>
            <a:r>
              <a:rPr lang="en-GB" dirty="0"/>
              <a:t>E</a:t>
            </a:r>
            <a:r>
              <a:rPr lang="en-CH" dirty="0"/>
              <a:t>xamples of the reads that not require the costlt alignment step</a:t>
            </a:r>
          </a:p>
          <a:p>
            <a:endParaRPr lang="en-CH" dirty="0"/>
          </a:p>
          <a:p>
            <a:r>
              <a:rPr lang="en-GB" dirty="0"/>
              <a:t>Exactly-matching reads to the reference genome that do not need approximate string matching performed during alignment</a:t>
            </a:r>
          </a:p>
          <a:p>
            <a:endParaRPr lang="en-GB" dirty="0"/>
          </a:p>
          <a:p>
            <a:r>
              <a:rPr lang="en-GB" dirty="0"/>
              <a:t>Non-matching reads that have no potential matching locations in the reference genome hence skip the </a:t>
            </a:r>
            <a:r>
              <a:rPr lang="en-GB" dirty="0" err="1"/>
              <a:t>alignemt</a:t>
            </a:r>
            <a:r>
              <a:rPr lang="en-GB" dirty="0"/>
              <a:t> step</a:t>
            </a:r>
          </a:p>
          <a:p>
            <a:endParaRPr lang="en-GB" dirty="0"/>
          </a:p>
          <a:p>
            <a:endParaRPr lang="en-GB" dirty="0"/>
          </a:p>
          <a:p>
            <a:endParaRPr lang="en-GB"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00217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propose </a:t>
            </a:r>
            <a:r>
              <a:rPr lang="en-GB" dirty="0" err="1"/>
              <a:t>GenStore</a:t>
            </a:r>
            <a:r>
              <a:rPr lang="en-GB" dirty="0"/>
              <a:t>, the first in-storage processing system designed for genome sequence analysis. [CLICK]</a:t>
            </a:r>
          </a:p>
          <a:p>
            <a:r>
              <a:rPr lang="en-GB" dirty="0"/>
              <a:t>To reduce both the computation [CLICK]</a:t>
            </a:r>
          </a:p>
          <a:p>
            <a:r>
              <a:rPr lang="en-GB" dirty="0"/>
              <a:t>And the data movement overhead [CLICK]</a:t>
            </a:r>
          </a:p>
          <a:p>
            <a:r>
              <a:rPr lang="en-GB" sz="1200" b="0" i="0" u="none" strike="noStrike" kern="1200" dirty="0" err="1">
                <a:solidFill>
                  <a:schemeClr val="tx1"/>
                </a:solidFill>
                <a:effectLst/>
                <a:latin typeface="+mn-lt"/>
                <a:ea typeface="+mn-ea"/>
                <a:cs typeface="+mn-cs"/>
              </a:rPr>
              <a:t>GenStore</a:t>
            </a:r>
            <a:r>
              <a:rPr lang="en-GB" sz="1200" b="0" i="0" u="none" strike="noStrike" kern="1200" dirty="0">
                <a:solidFill>
                  <a:schemeClr val="tx1"/>
                </a:solidFill>
                <a:effectLst/>
                <a:latin typeface="+mn-lt"/>
                <a:ea typeface="+mn-ea"/>
                <a:cs typeface="+mn-cs"/>
              </a:rPr>
              <a:t> provides high-performance and energy benefits compared to state-of-the-art HW and SW baselines </a:t>
            </a:r>
            <a:r>
              <a:rPr lang="en-GB" dirty="0"/>
              <a:t>[CLICK]</a:t>
            </a:r>
          </a:p>
          <a:p>
            <a:endParaRPr lang="en-GB"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43435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971035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523431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765466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7673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975613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171862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Hi, I’m Geraldo, a PhD Student at ETH Zurich.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Today I will present our work “Google Neural Network Models for Edge Devices: Analyzing and Mitigating Machine Learning Inference Bottlenecks”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work was lead by </a:t>
            </a:r>
            <a:r>
              <a:rPr lang="en-US" dirty="0" err="1"/>
              <a:t>Amirali</a:t>
            </a:r>
            <a:r>
              <a:rPr lang="en-US" dirty="0"/>
              <a:t> </a:t>
            </a:r>
            <a:r>
              <a:rPr lang="en-US" dirty="0" err="1"/>
              <a:t>Boroumand</a:t>
            </a:r>
            <a:r>
              <a:rPr lang="en-US" dirty="0"/>
              <a:t> during his internship at Google.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19504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First, I will give an overview of this work. </a:t>
            </a:r>
          </a:p>
          <a:p>
            <a:endParaRPr lang="en-US" dirty="0"/>
          </a:p>
          <a:p>
            <a:r>
              <a:rPr lang="en-US" dirty="0"/>
              <a:t>[CLICK] In this work, we extensively analyze 24 edge NN models from Google while running inference on the Google Edge TPU accelerator for various types of NN models </a:t>
            </a:r>
          </a:p>
          <a:p>
            <a:endParaRPr lang="en-US" dirty="0"/>
          </a:p>
          <a:p>
            <a:r>
              <a:rPr lang="en-US" dirty="0"/>
              <a:t>[CLICK] We identify that while running NN inference, the accelerator suffers from three main challenges </a:t>
            </a:r>
          </a:p>
          <a:p>
            <a:endParaRPr lang="en-US" dirty="0"/>
          </a:p>
          <a:p>
            <a:r>
              <a:rPr lang="en-US" dirty="0"/>
              <a:t>[CLICK] it operates significantly below its peak throughput </a:t>
            </a:r>
          </a:p>
          <a:p>
            <a:endParaRPr lang="en-US" dirty="0"/>
          </a:p>
          <a:p>
            <a:r>
              <a:rPr lang="en-US" dirty="0"/>
              <a:t>[CLICK] it operates significantly below its theorical peak energy efficiency </a:t>
            </a:r>
          </a:p>
          <a:p>
            <a:endParaRPr lang="en-US" dirty="0"/>
          </a:p>
          <a:p>
            <a:r>
              <a:rPr lang="en-US" dirty="0"/>
              <a:t>[CLICK] and its memory system is not efficient </a:t>
            </a:r>
          </a:p>
          <a:p>
            <a:endParaRPr lang="en-US" dirty="0"/>
          </a:p>
          <a:p>
            <a:r>
              <a:rPr lang="en-US" dirty="0"/>
              <a:t>[CLICK] Our analysis leads to the key insight that these challenges arrive due to the monolithic one-size-fit-all design of the accelerators, which does not account for heterogeneity across different NN layers </a:t>
            </a:r>
          </a:p>
          <a:p>
            <a:endParaRPr lang="en-US" dirty="0"/>
          </a:p>
          <a:p>
            <a:r>
              <a:rPr lang="en-US" dirty="0"/>
              <a:t>[CLICK] To solve this issue, we propose Mensa, a framework that maps the execution of a particular NN layer to its most appropriate hardware accelerator </a:t>
            </a:r>
          </a:p>
          <a:p>
            <a:endParaRPr lang="en-US" dirty="0"/>
          </a:p>
          <a:p>
            <a:r>
              <a:rPr lang="en-US" dirty="0"/>
              <a:t>[CLICK] We extensively evaluate Mensa for Google NN models and we observe that it improves performance and energy efficiency by 3.0x and 3.1x compared to the baseline Edge TPU accelerator while reducing area and cost across 24 edge ML models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097846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[CLICK] We analyze inference execution on the accelerator using 24 edge NN models that serve as internal benchmarks for the Google Edge TPU, including</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6 RNN Transducers, used for applications such as automatic speech recognition.</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13 convolutional neural networks (CNNs), typically used for applications such as image classification and object detection</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dirty="0"/>
              <a:t>[CLICK] 2 long short-term memories (LSTMs), used for applications such as language translation and and handwriting recognition, and</a:t>
            </a:r>
          </a:p>
          <a:p>
            <a:endParaRPr lang="en-US" dirty="0"/>
          </a:p>
          <a:p>
            <a:r>
              <a:rPr lang="en-US" dirty="0"/>
              <a:t>[CLICK] 3 recurrent  convolutional neural networks  (RCNNs), used for applications such as image captioning</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[NEXT]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363300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We draw key two insights from our model analysis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First, we observe a large variation in terms of layer characteristics across different models.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To illustrate, the figure  shows the total parameter footprint vs. the FLOP/B ratio (or reuse) across the layers of representative CNNs, LSTMs, and Transducers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We observe from the figure that that layers from LSTMs and Transducers have larger parameter footprints and lower reuse than layers from CNNs.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[NEXT]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916977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Second, even within a single model, layers show variation in terms of layer characteristics </a:t>
            </a:r>
          </a:p>
          <a:p>
            <a:endParaRPr lang="en-US" dirty="0"/>
          </a:p>
          <a:p>
            <a:r>
              <a:rPr lang="en-US" dirty="0"/>
              <a:t>[CLICK] For example, we observe that layers in a single CNN models show</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 varying MAC intensity of up to 200x across different layers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[CLICK] a varying flop/byte ratio of up to 244x across  different layers</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93836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 In a baseline system, different machine learning models are execute in a single, monolithic edge accelerator, which leads to performance and energy issues.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On the other hand, Mensa distributes the layers from an NN model using a runtime scheduler across a collection of smaller hardware accelerators that are catered the properties of different layer types. By specializing each accelerator to a subset of layers, Mensa avoids the shortcomings of current monolithic edge ML accelerators, resulting in a highly-efficient and high-performance accelerator with a much smaller area.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Next I will give an brief overview of Mensa’s </a:t>
            </a:r>
            <a:r>
              <a:rPr lang="en-US" dirty="0" err="1"/>
              <a:t>ruy</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[NEXT]</a:t>
            </a: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21789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To this end we build a  </a:t>
            </a:r>
            <a:r>
              <a:rPr lang="en-US" baseline="0" dirty="0"/>
              <a:t>[CLICK] </a:t>
            </a:r>
            <a:r>
              <a:rPr lang="en-US" b="1" baseline="0" dirty="0"/>
              <a:t>near-HBM FPGA based accelerator which is connected to a server-grade IBM POWER9-based CPU system</a:t>
            </a:r>
            <a:endParaRPr lang="en-US" baseline="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71F7F3-9543-40DF-A656-8B6347E0E9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68935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770546-422D-4312-AAED-8754555E20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39830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7379203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56847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40691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202</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949107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203</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0498966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8589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14680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[CLICK] Many recent works explore how NDP can benefit various application domains like</a:t>
            </a:r>
          </a:p>
          <a:p>
            <a:endParaRPr lang="en-US" dirty="0"/>
          </a:p>
          <a:p>
            <a:r>
              <a:rPr lang="en-US" dirty="0"/>
              <a:t>[CLICK] Graph processing,</a:t>
            </a:r>
          </a:p>
          <a:p>
            <a:r>
              <a:rPr lang="en-US" dirty="0"/>
              <a:t>[CLICK] mobile consumer workloads </a:t>
            </a:r>
          </a:p>
          <a:p>
            <a:r>
              <a:rPr lang="en-US" dirty="0"/>
              <a:t>[CLICK] neural networks </a:t>
            </a:r>
          </a:p>
          <a:p>
            <a:r>
              <a:rPr lang="en-US" dirty="0"/>
              <a:t>[CLICK] DNA sequence mapping  </a:t>
            </a:r>
          </a:p>
          <a:p>
            <a:r>
              <a:rPr lang="en-US" dirty="0"/>
              <a:t>[CLICK] Databases</a:t>
            </a:r>
          </a:p>
          <a:p>
            <a:r>
              <a:rPr lang="en-US" dirty="0"/>
              <a:t>[CLICK] Time series analysis</a:t>
            </a:r>
          </a:p>
          <a:p>
            <a:r>
              <a:rPr lang="en-US" dirty="0"/>
              <a:t>[CLICK]  and more </a:t>
            </a:r>
          </a:p>
          <a:p>
            <a:endParaRPr lang="en-US" dirty="0"/>
          </a:p>
          <a:p>
            <a:r>
              <a:rPr lang="en-US" dirty="0"/>
              <a:t>[NEXT]</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75275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In this work, we analyzed 345 applications from distinct domains, from </a:t>
            </a:r>
          </a:p>
          <a:p>
            <a:endParaRPr lang="en-US" dirty="0"/>
          </a:p>
          <a:p>
            <a:r>
              <a:rPr lang="en-US" dirty="0"/>
              <a:t>[CLICK] GRAPH Processing [CLICK]  Neural Networks</a:t>
            </a:r>
          </a:p>
          <a:p>
            <a:r>
              <a:rPr lang="en-US" dirty="0"/>
              <a:t>[CLICK] Physics  [CLICK] High-performance computing</a:t>
            </a:r>
          </a:p>
          <a:p>
            <a:r>
              <a:rPr lang="en-US" dirty="0"/>
              <a:t>[CLICK]Genomics [CLICK] And more</a:t>
            </a:r>
          </a:p>
          <a:p>
            <a:endParaRPr lang="en-US" dirty="0"/>
          </a:p>
          <a:p>
            <a:r>
              <a:rPr lang="en-US" dirty="0"/>
              <a:t>[NEXT]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92579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With such classification, </a:t>
            </a:r>
            <a:r>
              <a:rPr lang="en-US" dirty="0"/>
              <a:t>we analyze how the functions in each class correlates with different data movement mitigation mechanisms in terms of performance and energy using our scalability analysis. </a:t>
            </a:r>
          </a:p>
          <a:p>
            <a:endParaRPr lang="en-US" b="1" dirty="0"/>
          </a:p>
          <a:p>
            <a:r>
              <a:rPr lang="en-US" b="1" dirty="0"/>
              <a:t>[NEXT] </a:t>
            </a:r>
          </a:p>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65677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220</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356715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221</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24335757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243</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69368473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248</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382057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400533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7957802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294</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263466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Hi I am Rahul. Today, I’m going to present our work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This work is done by researchers from SAFARI research group at ETH Zurich, in collaboration with Intel Labs and TU Delft.</a:t>
            </a:r>
            <a:endParaRPr lang="en-CH" sz="1200" b="0" dirty="0">
              <a:solidFill>
                <a:schemeClr val="accent1">
                  <a:lumMod val="50000"/>
                </a:schemeClr>
              </a:solidFill>
              <a:latin typeface="Palatino Linotype" panose="0204050205050503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D793F4-8E1E-4CDB-AE5F-DC093960CF4B}"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310</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499581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First, I am going to start with an executive summary.</a:t>
            </a:r>
          </a:p>
          <a:p>
            <a:endParaRPr lang="en-US" dirty="0"/>
          </a:p>
          <a:p>
            <a:r>
              <a:rPr lang="en-US" dirty="0"/>
              <a:t>[CLICK] Prefetching is a speculative technique that predicts address of future memory requests by associating patterns in memory addresses with some program context. We call this context a feature.</a:t>
            </a:r>
          </a:p>
          <a:p>
            <a:endParaRPr lang="en-US" dirty="0"/>
          </a:p>
          <a:p>
            <a:r>
              <a:rPr lang="en-US" dirty="0"/>
              <a:t>[CLICK] We observe three key shortcomings in prior prefetchers: </a:t>
            </a:r>
          </a:p>
          <a:p>
            <a:r>
              <a:rPr lang="en-US" dirty="0"/>
              <a:t>First, they mainly use a single program feature for prediction.</a:t>
            </a:r>
          </a:p>
          <a:p>
            <a:r>
              <a:rPr lang="en-US" dirty="0"/>
              <a:t>Second, they lack inherent system awareness</a:t>
            </a:r>
          </a:p>
          <a:p>
            <a:r>
              <a:rPr lang="en-US" dirty="0"/>
              <a:t>Third, they also lack any customizability in silicon</a:t>
            </a:r>
          </a:p>
          <a:p>
            <a:endParaRPr lang="en-US" dirty="0"/>
          </a:p>
          <a:p>
            <a:r>
              <a:rPr lang="en-US" dirty="0"/>
              <a:t>[CLICK] Our goal in this work is to design a prefetching framework that</a:t>
            </a:r>
          </a:p>
          <a:p>
            <a:r>
              <a:rPr lang="en-US" dirty="0"/>
              <a:t>– can learn from multiple program features and inherent system-level feedback</a:t>
            </a:r>
          </a:p>
          <a:p>
            <a:r>
              <a:rPr lang="en-US" dirty="0"/>
              <a:t>-- and can be customized in silicon to change the features or the objective of the prefetcher</a:t>
            </a:r>
          </a:p>
          <a:p>
            <a:endParaRPr lang="en-US" dirty="0"/>
          </a:p>
          <a:p>
            <a:r>
              <a:rPr lang="en-US" dirty="0"/>
              <a:t>[CLICK] Towards this we propose Pythia, that formulates …</a:t>
            </a:r>
          </a:p>
          <a:p>
            <a:r>
              <a:rPr lang="en-US" dirty="0"/>
              <a:t>Pythia makes adaptive and autonomous …</a:t>
            </a:r>
          </a:p>
          <a:p>
            <a:r>
              <a:rPr lang="en-US" dirty="0"/>
              <a:t>Pythia also proposes a realistic and practical …</a:t>
            </a:r>
          </a:p>
          <a:p>
            <a:endParaRPr lang="en-US" dirty="0"/>
          </a:p>
          <a:p>
            <a:r>
              <a:rPr lang="en-US" dirty="0"/>
              <a:t>[CLICK] We extensively evaluate Pythia using …</a:t>
            </a:r>
          </a:p>
          <a:p>
            <a:r>
              <a:rPr lang="en-US" dirty="0"/>
              <a:t>We show that Pythia outperforms prior state-of-the-art …</a:t>
            </a:r>
          </a:p>
          <a:p>
            <a:endParaRPr lang="en-US" dirty="0"/>
          </a:p>
          <a:p>
            <a:r>
              <a:rPr lang="en-US" dirty="0"/>
              <a:t>Pythia is freely available in our GitHub repository.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311</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722653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observe three key shortcomings in prior prefetchers that significantly limits their performance improvement</a:t>
            </a:r>
          </a:p>
          <a:p>
            <a:endParaRPr lang="en-US" dirty="0"/>
          </a:p>
          <a:p>
            <a:r>
              <a:rPr lang="en-US" dirty="0"/>
              <a:t>[CLICK] First, they predict mainly …</a:t>
            </a:r>
          </a:p>
          <a:p>
            <a:r>
              <a:rPr lang="en-US" dirty="0"/>
              <a:t>[CLICK] Second, they lack any inherent …</a:t>
            </a:r>
          </a:p>
          <a:p>
            <a:r>
              <a:rPr lang="en-US" dirty="0"/>
              <a:t>[CLICK] Third, the also lack any online in-silicon customizability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take a closer look at each of these shortcomings.</a:t>
            </a:r>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312</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29686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our goal in this work is to … that </a:t>
            </a:r>
          </a:p>
          <a:p>
            <a:endParaRPr lang="en-US" dirty="0"/>
          </a:p>
          <a:p>
            <a:r>
              <a:rPr lang="en-US" dirty="0"/>
              <a:t>[CLICK] …</a:t>
            </a:r>
          </a:p>
          <a:p>
            <a:endParaRPr lang="en-US" dirty="0"/>
          </a:p>
          <a:p>
            <a:r>
              <a:rPr lang="en-US" dirty="0"/>
              <a:t>[CLICK]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313</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442758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let me briefly describe the basics of reinforcement learning.</a:t>
            </a:r>
          </a:p>
          <a:p>
            <a:endParaRPr lang="en-US" dirty="0"/>
          </a:p>
          <a:p>
            <a:r>
              <a:rPr lang="en-US" dirty="0"/>
              <a:t>Reinforcement learning, in its simplest form, is the ...</a:t>
            </a:r>
          </a:p>
          <a:p>
            <a:endParaRPr lang="en-US" dirty="0"/>
          </a:p>
          <a:p>
            <a:r>
              <a:rPr lang="en-US" dirty="0"/>
              <a:t>A RL system contains two components: [CLICK] the agent and the environment.</a:t>
            </a:r>
          </a:p>
          <a:p>
            <a:endParaRPr lang="en-US" dirty="0"/>
          </a:p>
          <a:p>
            <a:r>
              <a:rPr lang="en-US" dirty="0"/>
              <a:t>The agent observes the state of the environment in every timestep [CLICK], takes an action based on the state [CLICK], and receives a reward for that action [CLICK].</a:t>
            </a:r>
          </a:p>
          <a:p>
            <a:endParaRPr lang="en-US" dirty="0"/>
          </a:p>
          <a:p>
            <a:r>
              <a:rPr lang="en-US" dirty="0"/>
              <a:t>[CLICK] The agent stores …</a:t>
            </a:r>
          </a:p>
          <a:p>
            <a:r>
              <a:rPr lang="en-US" dirty="0"/>
              <a:t>Given a state, the agent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315</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904040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Pythia, we formulate prefetching as a reinforcement learning problem.</a:t>
            </a:r>
          </a:p>
          <a:p>
            <a:endParaRPr lang="en-US" dirty="0"/>
          </a:p>
          <a:p>
            <a:r>
              <a:rPr lang="en-US" dirty="0"/>
              <a:t>[CLICK] The prefetcher acts as the agent, while [CLICK] the processor and memory subsystem acts as the environment.</a:t>
            </a:r>
          </a:p>
          <a:p>
            <a:endParaRPr lang="en-US" dirty="0"/>
          </a:p>
          <a:p>
            <a:r>
              <a:rPr lang="en-US" dirty="0"/>
              <a:t>[CLICK] Pythia extracts the program features from every demand request and use it as a state information to take a prefetch action [CLICK]</a:t>
            </a:r>
          </a:p>
          <a:p>
            <a:endParaRPr lang="en-US" dirty="0"/>
          </a:p>
          <a:p>
            <a:r>
              <a:rPr lang="en-US" dirty="0"/>
              <a:t>[CLICK] For every prefetch action, Pythia receives a numerical reward that evaluates the usefulness of the prefetch request, while considering various system-level feedbacks.</a:t>
            </a:r>
          </a:p>
          <a:p>
            <a:endParaRPr lang="en-US" dirty="0"/>
          </a:p>
          <a:p>
            <a:r>
              <a:rPr lang="en-US" dirty="0"/>
              <a:t>Not let’s concretely define the state, action, and the reward for Pythia.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316</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497051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Pythia consists of two key components:</a:t>
            </a:r>
          </a:p>
          <a:p>
            <a:endParaRPr lang="en-US" dirty="0"/>
          </a:p>
          <a:p>
            <a:r>
              <a:rPr lang="en-US" dirty="0"/>
              <a:t>[CLICK] Q-value store, which is responsible for …</a:t>
            </a:r>
          </a:p>
          <a:p>
            <a:endParaRPr lang="en-US" dirty="0"/>
          </a:p>
          <a:p>
            <a:r>
              <a:rPr lang="en-US" dirty="0"/>
              <a:t>[CLICK] Evaluation queue, which is a first-in-first-out queue that stores the recently taken action. </a:t>
            </a:r>
          </a:p>
          <a:p>
            <a:r>
              <a:rPr lang="en-US" dirty="0"/>
              <a:t>As Pythia cannot always immediately assign a reward to a taken action </a:t>
            </a:r>
          </a:p>
          <a:p>
            <a:r>
              <a:rPr lang="en-US" dirty="0"/>
              <a:t>because the usefulness of the corresponding prefetch request is known, Pythia stores the action</a:t>
            </a:r>
          </a:p>
          <a:p>
            <a:r>
              <a:rPr lang="en-US" dirty="0"/>
              <a:t>in evaluation queue to properly assign rewards to them.</a:t>
            </a:r>
          </a:p>
          <a:p>
            <a:endParaRPr lang="en-US" dirty="0"/>
          </a:p>
          <a:p>
            <a:r>
              <a:rPr lang="en-US" dirty="0"/>
              <a:t>[CLICK] For every demand request, Pythia first checks EQ with </a:t>
            </a:r>
            <a:r>
              <a:rPr lang="en-US" dirty="0" err="1"/>
              <a:t>deamdned</a:t>
            </a:r>
            <a:r>
              <a:rPr lang="en-US" dirty="0"/>
              <a:t> address. If a matching entry is found in EQ, it means the corresponding action in EQ entry has generated a useful prefetch, and Pythia assigns a reward accordingly.</a:t>
            </a:r>
          </a:p>
          <a:p>
            <a:r>
              <a:rPr lang="en-US" dirty="0"/>
              <a:t>[CLICK] Then Pythia extracts features from the attributes of the demand request to create the state-vector and uses the state-vector to lookup </a:t>
            </a:r>
            <a:r>
              <a:rPr lang="en-US" dirty="0" err="1"/>
              <a:t>QVStore</a:t>
            </a:r>
            <a:r>
              <a:rPr lang="en-US" dirty="0"/>
              <a:t> [CLICK]</a:t>
            </a:r>
          </a:p>
          <a:p>
            <a:r>
              <a:rPr lang="en-US" dirty="0"/>
              <a:t>[CLICK] For the given state-vector, Pythia finds the action that has the highest Q-value and generates prefetch request accordingly to the memory hierarchy [CLICK]</a:t>
            </a:r>
          </a:p>
          <a:p>
            <a:r>
              <a:rPr lang="en-US" dirty="0"/>
              <a:t>[CLICK] Next, Pythia inserts the action in the EQ along with the state-action pair.</a:t>
            </a:r>
          </a:p>
          <a:p>
            <a:r>
              <a:rPr lang="en-US" dirty="0"/>
              <a:t>[CLICK] Pythia uses the reward stored in the evicted EQ entry to update the </a:t>
            </a:r>
            <a:r>
              <a:rPr lang="en-US" dirty="0" err="1"/>
              <a:t>QVStore</a:t>
            </a:r>
            <a:r>
              <a:rPr lang="en-US" dirty="0"/>
              <a: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317</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806150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of Pythia’s performance benefits comes at a modest cost of 25.5KB of metadata storge, which is invested only in simple storage, without any need to complex structures.</a:t>
            </a:r>
          </a:p>
          <a:p>
            <a:endParaRPr lang="en-US" dirty="0"/>
          </a:p>
          <a:p>
            <a:r>
              <a:rPr lang="en-US" dirty="0"/>
              <a:t>[CLICK] We also model a fully-functionally-accurate Pythia with its full complexity in Chisel and show that, Pythia incurs </a:t>
            </a:r>
          </a:p>
          <a:p>
            <a:endParaRPr lang="en-US" dirty="0"/>
          </a:p>
          <a:p>
            <a:r>
              <a:rPr lang="en-US" dirty="0"/>
              <a:t>[CLICK] a modest area overhead of 1.03%</a:t>
            </a:r>
          </a:p>
          <a:p>
            <a:endParaRPr lang="en-US" dirty="0"/>
          </a:p>
          <a:p>
            <a:r>
              <a:rPr lang="en-US" dirty="0"/>
              <a:t>[CLICK] a power overhead of half-a-percent</a:t>
            </a:r>
          </a:p>
          <a:p>
            <a:endParaRPr lang="en-US" dirty="0"/>
          </a:p>
          <a:p>
            <a:r>
              <a:rPr lang="en-US" dirty="0"/>
              <a:t>[CLICK] while simultaneously satisfying the prediction latency at L2 cache frequency</a:t>
            </a:r>
          </a:p>
          <a:p>
            <a:endParaRPr lang="en-US" dirty="0"/>
          </a:p>
          <a:p>
            <a:r>
              <a:rPr lang="en-US" dirty="0"/>
              <a:t>Of a desktop-class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324</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368374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many more exciting results including, ….</a:t>
            </a:r>
          </a:p>
          <a:p>
            <a:endParaRPr lang="en-US" dirty="0"/>
          </a:p>
          <a:p>
            <a:endParaRPr lang="en-US" dirty="0"/>
          </a:p>
          <a:p>
            <a:r>
              <a:rPr lang="en-US" dirty="0"/>
              <a:t>We encourage everyone to read it.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325</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878945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Hi I am Rahul. Today, I’m going to present our work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This work is done by researchers from SAFARI research group at ETH Zurich, in collaboration with Intel Labs and TU Delft.</a:t>
            </a:r>
            <a:endParaRPr lang="en-CH" sz="1200" b="0" dirty="0">
              <a:solidFill>
                <a:schemeClr val="accent1">
                  <a:lumMod val="50000"/>
                </a:schemeClr>
              </a:solidFill>
              <a:latin typeface="Palatino Linotype" panose="0204050205050503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D793F4-8E1E-4CDB-AE5F-DC093960CF4B}"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327</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014681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10f89a9d4c8_2_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 name="Google Shape;162;g10f89a9d4c8_2_8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just" rtl="0">
              <a:spcBef>
                <a:spcPts val="0"/>
              </a:spcBef>
              <a:spcAft>
                <a:spcPts val="0"/>
              </a:spcAft>
              <a:buNone/>
            </a:pPr>
            <a:endParaRPr/>
          </a:p>
        </p:txBody>
      </p:sp>
      <p:sp>
        <p:nvSpPr>
          <p:cNvPr id="163" name="Google Shape;163;g10f89a9d4c8_2_8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330</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10f89a9d4c8_9_3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g10f89a9d4c8_9_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73" name="Google Shape;173;g10f89a9d4c8_9_3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331</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10f89a9d4c8_9_10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10f89a9d4c8_9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10f89a9d4c8_9_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10f89a9d4c8_9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10f89a9d4c8_9_1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10f89a9d4c8_9_1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contrast, traditional heuristics usually describe a request by recency, frequency, and/or size and use these features in isolation or combination to make rigid data placement decisions without system-level feedback.</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10f89a9d4c8_9_1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10f89a9d4c8_9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en">
                <a:solidFill>
                  <a:schemeClr val="dk1"/>
                </a:solidFill>
              </a:rPr>
              <a:t>Cost-optimized (H&amp;L)</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10f89a9d4c8_9_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10f89a9d4c8_9_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10f89a9d4c8_9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10f89a9d4c8_9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 evaluate the effectiveness of a state-of-the-art heuristic-based policy [77], which extends CDE [49] policy to a tri-hybrid storage system. This policy divides pages into hot, cold, and frozen data and allocates these pages to H, M, and L devices, respectively.</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10f89a9d4c8_9_16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10f89a9d4c8_9_1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10f89a9d4c8_9_17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10f89a9d4c8_9_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Agent tries to maximize the reward function</a:t>
            </a:r>
            <a:endParaRPr/>
          </a:p>
          <a:p>
            <a:pPr marL="0" lvl="0" indent="0" algn="l" rtl="0">
              <a:spcBef>
                <a:spcPts val="0"/>
              </a:spcBef>
              <a:spcAft>
                <a:spcPts val="0"/>
              </a:spcAft>
              <a:buNone/>
            </a:pPr>
            <a:r>
              <a:rPr lang="en"/>
              <a:t>Aims to calculate the optimal action-value function Q. Q-value represents the expected cumulative reward by taking an action A in a given state</a:t>
            </a:r>
            <a:endParaRPr/>
          </a:p>
          <a:p>
            <a:pPr marL="0" lvl="0" indent="0" algn="l" rtl="0">
              <a:spcBef>
                <a:spcPts val="0"/>
              </a:spcBef>
              <a:spcAft>
                <a:spcPts val="0"/>
              </a:spcAft>
              <a:buNone/>
            </a:pPr>
            <a:r>
              <a:rPr lang="en"/>
              <a:t>State is a representation of the environment</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10f89a9d4c8_9_1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10f89a9d4c8_9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10f89a9d4c8_9_1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10f89a9d4c8_9_1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Second, we empirically observe that our RL agent is more sensitive to the reward structure than to the amount of features in the state</a:t>
            </a:r>
            <a:endParaRPr/>
          </a:p>
          <a:p>
            <a:pPr marL="0" lvl="0" indent="0" algn="l" rtl="0">
              <a:spcBef>
                <a:spcPts val="0"/>
              </a:spcBef>
              <a:spcAft>
                <a:spcPts val="0"/>
              </a:spcAft>
              <a:buNone/>
            </a:pPr>
            <a:endParaRPr/>
          </a:p>
          <a:p>
            <a:pPr marL="0" lvl="0" indent="0" algn="l" rtl="0">
              <a:spcBef>
                <a:spcPts val="0"/>
              </a:spcBef>
              <a:spcAft>
                <a:spcPts val="0"/>
              </a:spcAft>
              <a:buNone/>
            </a:pPr>
            <a:r>
              <a:rPr lang="en"/>
              <a:t>Specifically, using the request latency as a reward provides indirect feedback on the internal timing attributes and the current state of the hybrid storage system.</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10f89a9d4c8_9_2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10f89a9d4c8_9_2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 need the penalty at the correct scale so that it is large enough to penalize the agent and small enough not to deviate the learned policy too much on a wrong decision.</a:t>
            </a:r>
            <a:endParaRPr/>
          </a:p>
          <a:p>
            <a:pPr marL="0" lvl="0" indent="0" algn="l" rtl="0">
              <a:spcBef>
                <a:spcPts val="0"/>
              </a:spcBef>
              <a:spcAft>
                <a:spcPts val="0"/>
              </a:spcAft>
              <a:buNone/>
            </a:pPr>
            <a:r>
              <a:rPr lang="en"/>
              <a:t>We use a half-precision floating-point representation datatype for our reward.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10f89a9d4c8_9_2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10f89a9d4c8_9_2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10f89a9d4c8_9_2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10f89a9d4c8_9_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 vary the discount factor (γ), which balances the immediate reward and the future reward. γ = 0, the agent gives more importance to the immediate reward than the long-term reward</a:t>
            </a:r>
            <a:endParaRPr/>
          </a:p>
          <a:p>
            <a:pPr marL="0" lvl="0" indent="0" algn="l" rtl="0">
              <a:spcBef>
                <a:spcPts val="0"/>
              </a:spcBef>
              <a:spcAft>
                <a:spcPts val="0"/>
              </a:spcAft>
              <a:buNone/>
            </a:pPr>
            <a:endParaRPr/>
          </a:p>
          <a:p>
            <a:pPr marL="0" lvl="0" indent="0" algn="l" rtl="0">
              <a:spcBef>
                <a:spcPts val="0"/>
              </a:spcBef>
              <a:spcAft>
                <a:spcPts val="0"/>
              </a:spcAft>
              <a:buNone/>
            </a:pPr>
            <a:r>
              <a:rPr lang="en"/>
              <a:t>Learning rate asserts the speed of learning for an agent. Higher alpha makes the agent consider only recently calculated Q-value</a:t>
            </a:r>
            <a:endParaRPr/>
          </a:p>
          <a:p>
            <a:pPr marL="0" lvl="0" indent="0" algn="l" rtl="0">
              <a:spcBef>
                <a:spcPts val="0"/>
              </a:spcBef>
              <a:spcAft>
                <a:spcPts val="0"/>
              </a:spcAft>
              <a:buNone/>
            </a:pPr>
            <a:endParaRPr/>
          </a:p>
          <a:p>
            <a:pPr marL="0" lvl="0" indent="0" algn="l" rtl="0">
              <a:spcBef>
                <a:spcPts val="0"/>
              </a:spcBef>
              <a:spcAft>
                <a:spcPts val="0"/>
              </a:spcAft>
              <a:buNone/>
            </a:pPr>
            <a:r>
              <a:rPr lang="en"/>
              <a:t>Epsilon factor determines the exploration vs exploitation. Epsilon decays over time from 1 to 0.1 and then settles down on a fixed exploration rate. In the beginning, the system makes  completely random moves to explore the state maximally</a:t>
            </a:r>
            <a:endParaRPr/>
          </a:p>
          <a:p>
            <a:pPr marL="0" lvl="0" indent="0" algn="l" rtl="0">
              <a:spcBef>
                <a:spcPts val="0"/>
              </a:spcBef>
              <a:spcAft>
                <a:spcPts val="0"/>
              </a:spcAft>
              <a:buNone/>
            </a:pPr>
            <a:endParaRPr/>
          </a:p>
          <a:p>
            <a:pPr marL="0" lvl="0" indent="0" algn="l" rtl="0">
              <a:spcBef>
                <a:spcPts val="0"/>
              </a:spcBef>
              <a:spcAft>
                <a:spcPts val="0"/>
              </a:spcAft>
              <a:buNone/>
            </a:pPr>
            <a:r>
              <a:rPr lang="en"/>
              <a:t>ReLU is a piecewise linear function that will output the input directly if it is positive, otherwise, it will output 0</a:t>
            </a:r>
            <a:endParaRPr/>
          </a:p>
          <a:p>
            <a:pPr marL="0" lvl="0" indent="0" algn="l" rtl="0">
              <a:spcBef>
                <a:spcPts val="0"/>
              </a:spcBef>
              <a:spcAft>
                <a:spcPts val="0"/>
              </a:spcAft>
              <a:buNone/>
            </a:pPr>
            <a:r>
              <a:rPr lang="en"/>
              <a:t>Swish is a smooth, non-monotonic function f(x) = x * sigmoid(X). It is a smoothing function which nonlinearly interpolates between linear and ReLU</a:t>
            </a:r>
            <a:endParaRPr/>
          </a:p>
          <a:p>
            <a:pPr marL="0" lvl="0" indent="0" algn="l" rtl="0">
              <a:spcBef>
                <a:spcPts val="0"/>
              </a:spcBef>
              <a:spcAft>
                <a:spcPts val="0"/>
              </a:spcAft>
              <a:buNone/>
            </a:pPr>
            <a:endParaRPr/>
          </a:p>
          <a:p>
            <a:pPr marL="0" lvl="0" indent="0" algn="l" rtl="0">
              <a:spcBef>
                <a:spcPts val="0"/>
              </a:spcBef>
              <a:spcAft>
                <a:spcPts val="0"/>
              </a:spcAft>
              <a:buNone/>
            </a:pPr>
            <a:r>
              <a:rPr lang="en"/>
              <a:t>For hyper-parameter tuning, we perform cross-validation [116] using different hyper-parameter values. During cross-validation, we randomly select one workload for hyper-parameter tuning and leave other workloads for validation.</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10f89a9d4c8_9_2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g10f89a9d4c8_9_2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10f96a0de05_1_2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10f96a0de05_1_2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10f89a9d4c8_9_26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 name="Google Shape;389;g10f89a9d4c8_9_2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Kleio - selects top pages based on misplacements by HPS and access frequency from the previous epoch. Trains RNNs for those top pages and RNNs predict the access frequency of those pages in the upcoming epoch</a:t>
            </a:r>
            <a:endParaRPr/>
          </a:p>
          <a:p>
            <a:pPr marL="0" lvl="0" indent="0" algn="l" rtl="0">
              <a:spcBef>
                <a:spcPts val="0"/>
              </a:spcBef>
              <a:spcAft>
                <a:spcPts val="0"/>
              </a:spcAft>
              <a:buNone/>
            </a:pPr>
            <a:endParaRPr/>
          </a:p>
          <a:p>
            <a:pPr marL="0" lvl="0" indent="0" algn="l" rtl="0">
              <a:spcBef>
                <a:spcPts val="0"/>
              </a:spcBef>
              <a:spcAft>
                <a:spcPts val="0"/>
              </a:spcAft>
              <a:buNone/>
            </a:pPr>
            <a:r>
              <a:rPr lang="en"/>
              <a:t>Archivist trains nn classifier to classify the pages to be placed in one of the devices. It uses access frequency to train the classifier. Does not take into account the capacity for the training. </a:t>
            </a:r>
            <a:endParaRPr/>
          </a:p>
          <a:p>
            <a:pPr marL="0" lvl="0" indent="0" algn="l" rtl="0">
              <a:spcBef>
                <a:spcPts val="0"/>
              </a:spcBef>
              <a:spcAft>
                <a:spcPts val="0"/>
              </a:spcAft>
              <a:buNone/>
            </a:pPr>
            <a:r>
              <a:rPr lang="en"/>
              <a:t>Classifier considers all pages present in the mapping table</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10f89a9d4c8_9_2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10f89a9d4c8_9_2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g10f89a9d4c8_9_28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6" name="Google Shape;406;g10f89a9d4c8_9_2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10f89a9d4c8_9_2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10f89a9d4c8_9_2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To extend Sibyl for the three devices, we had to only: (1) add a new action in Sibyl’s action space, and (2) add remaining capacity in the middle device as a state feature. This reduces system architects burden in designing sophisticated data-placement mechanisms.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10f89a9d4c8_9_3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4" name="Google Shape;424;g10f89a9d4c8_9_3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10f96a0de05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10f96a0de05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10f96a0de05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10f96a0de05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0736970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g10f89a9d4c8_9_3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5" name="Google Shape;445;g10f89a9d4c8_9_3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Therefore, to store a single experience tuple ⟨State, Action, Reward, NextState⟩, we would need 40-bit+1-bit+16-bit+40-bit. Therefore, for 1k experiences the replay buffer would require a total of 94.7 KiB.</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a lot of this information that HW is trying to infer is easily available to SW and with a richer interface that conveys a higher-level program information we can enable the system and architecture to distinguish between data structures,  inform it about how these data structures are accessed, the data types they contain, etc. and many other things. This could help in HW optimization, for example the knowledge of data structures and their access semantics could help avoid bank conflicts in data placement or help hardware prefetchers. Knowledge of data types could help in data compression engines.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95B471-735A-4C7B-9CEC-66D6A8ECCC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075878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95B471-735A-4C7B-9CEC-66D6A8ECCC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598161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380805-08FE-4A2B-82FB-E444880E417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5099186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kern="1200" dirty="0">
                <a:solidFill>
                  <a:schemeClr val="tx1"/>
                </a:solidFill>
                <a:effectLst/>
                <a:latin typeface="+mn-lt"/>
                <a:ea typeface="+mn-ea"/>
                <a:cs typeface="+mn-cs"/>
              </a:rPr>
              <a:t>Expressive Memory (</a:t>
            </a:r>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[41] shows that conveying higher-level data structure </a:t>
            </a:r>
            <a:r>
              <a:rPr lang="en-CA" sz="1200" b="0" i="0" kern="1200" dirty="0" err="1">
                <a:solidFill>
                  <a:schemeClr val="tx1"/>
                </a:solidFill>
                <a:effectLst/>
                <a:latin typeface="+mn-lt"/>
                <a:ea typeface="+mn-ea"/>
                <a:cs typeface="+mn-cs"/>
              </a:rPr>
              <a:t>seman</a:t>
            </a:r>
            <a:r>
              <a:rPr lang="en-CA" sz="1200" b="0" i="0" kern="1200" dirty="0">
                <a:solidFill>
                  <a:schemeClr val="tx1"/>
                </a:solidFill>
                <a:effectLst/>
                <a:latin typeface="+mn-lt"/>
                <a:ea typeface="+mn-ea"/>
                <a:cs typeface="+mn-cs"/>
              </a:rPr>
              <a:t>-tics to various system components including hardware enables the system to better </a:t>
            </a:r>
            <a:r>
              <a:rPr lang="en-CA" sz="1200" b="0" i="0" kern="1200" dirty="0" err="1">
                <a:solidFill>
                  <a:schemeClr val="tx1"/>
                </a:solidFill>
                <a:effectLst/>
                <a:latin typeface="+mn-lt"/>
                <a:ea typeface="+mn-ea"/>
                <a:cs typeface="+mn-cs"/>
              </a:rPr>
              <a:t>managethe</a:t>
            </a:r>
            <a:r>
              <a:rPr lang="en-CA" sz="1200" b="0" i="0" kern="1200" dirty="0">
                <a:solidFill>
                  <a:schemeClr val="tx1"/>
                </a:solidFill>
                <a:effectLst/>
                <a:latin typeface="+mn-lt"/>
                <a:ea typeface="+mn-ea"/>
                <a:cs typeface="+mn-cs"/>
              </a:rPr>
              <a:t> underlying resources.</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To do this, </a:t>
            </a:r>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extends existing virtual memory frameworks to support a new abstraction, called Atom. </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To convey access properties of a virtual address region, the application is expected to create a new Atom for the region and associate the Atom with the corresponding properties. </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here is an example of how an application uses atom to express program semantics. After malloc, the atom is created with the desired properties, and then, the atom is mapped to the allocated region in the virtual memory</a:t>
            </a:r>
          </a:p>
          <a:p>
            <a:endParaRPr lang="en-CA" sz="1200" b="0" i="0" kern="1200" dirty="0">
              <a:solidFill>
                <a:schemeClr val="tx1"/>
              </a:solidFill>
              <a:effectLst/>
              <a:latin typeface="+mn-lt"/>
              <a:ea typeface="+mn-ea"/>
              <a:cs typeface="+mn-cs"/>
            </a:endParaRPr>
          </a:p>
          <a:p>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creates a separate pathway to communicate information about Atoms to the OS and the hardware.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F252F-34D5-EC4A-B5D5-954A2A89AB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316592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3D22C-E660-4C8A-A2B8-0C29DC9C0CF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395013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772381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Now</a:t>
            </a:r>
            <a:r>
              <a:rPr lang="en-US" baseline="0" dirty="0"/>
              <a:t> we have described the key idea </a:t>
            </a:r>
            <a:r>
              <a:rPr lang="en-US" dirty="0"/>
              <a:t>of HRM and </a:t>
            </a:r>
            <a:r>
              <a:rPr lang="en-US" dirty="0" err="1"/>
              <a:t>Par+R</a:t>
            </a:r>
            <a:r>
              <a:rPr lang="en-US" baseline="0" dirty="0"/>
              <a:t>, let’s look at our mechanism to put them together.</a:t>
            </a:r>
          </a:p>
          <a:p>
            <a:pPr marL="171450" indent="-171450">
              <a:buFontTx/>
              <a:buChar char="-"/>
            </a:pPr>
            <a:r>
              <a:rPr lang="en-US" baseline="0" dirty="0"/>
              <a:t>First, we characterize and classify application data in terms of their memory error tolerance, rank them from vulnerable to tolerant.</a:t>
            </a:r>
          </a:p>
          <a:p>
            <a:pPr marL="171450" indent="-171450">
              <a:buFontTx/>
              <a:buChar char="-"/>
            </a:pPr>
            <a:r>
              <a:rPr lang="en-US" dirty="0"/>
              <a:t>Then, we</a:t>
            </a:r>
            <a:r>
              <a:rPr lang="en-US" baseline="0" dirty="0"/>
              <a:t> map application data to HRM according to their error tolerance. As an example here, vulnerable data is mapped to reliable memory, tolerable data is mapped to low-cost memory, and recoverable data</a:t>
            </a:r>
            <a:r>
              <a:rPr lang="en-US" dirty="0"/>
              <a:t> </a:t>
            </a:r>
            <a:r>
              <a:rPr lang="en-US" baseline="0" dirty="0"/>
              <a:t>is mapped to </a:t>
            </a:r>
            <a:r>
              <a:rPr lang="en-US" dirty="0"/>
              <a:t>parity </a:t>
            </a:r>
            <a:r>
              <a:rPr lang="en-US" baseline="0" dirty="0"/>
              <a:t>memory with </a:t>
            </a:r>
            <a:r>
              <a:rPr lang="en-US" baseline="0" dirty="0" err="1"/>
              <a:t>Par+R</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098047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64ef98b623_2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64ef98b623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contrast, using a DRAM chip partitioned into four voltage domains can use a many-to-four DNN to DRAM mapping, using four different voltage values with error rates indicated by the yellow, red, green, and blue lines</a:t>
            </a:r>
            <a:endParaRPr/>
          </a:p>
        </p:txBody>
      </p:sp>
    </p:spTree>
    <p:extLst>
      <p:ext uri="{BB962C8B-B14F-4D97-AF65-F5344CB8AC3E}">
        <p14:creationId xmlns:p14="http://schemas.microsoft.com/office/powerpoint/2010/main" val="322585084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64ef98b623_0_4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64ef98b623_0_4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To exploit these two insights, we propose EDEN: a framework to enable accurate DNN inference on approximate DRAM through three key steps;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1) boosting DNN error tolerance, 2) DNN and DRAM error tolerance characterization, and 3) DNN-DRAM mapping.</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 sz="1200" dirty="0">
                <a:solidFill>
                  <a:schemeClr val="dk1"/>
                </a:solidFill>
                <a:latin typeface="Calibri"/>
                <a:ea typeface="Calibri"/>
                <a:cs typeface="Calibri"/>
                <a:sym typeface="Calibri"/>
              </a:rPr>
              <a:t>These steps are repeated iteratively until EDEN finds the most aggressive configuration that meets the target accuracy requirements</a:t>
            </a:r>
            <a:endParaRPr dirty="0"/>
          </a:p>
        </p:txBody>
      </p:sp>
    </p:spTree>
    <p:extLst>
      <p:ext uri="{BB962C8B-B14F-4D97-AF65-F5344CB8AC3E}">
        <p14:creationId xmlns:p14="http://schemas.microsoft.com/office/powerpoint/2010/main" val="148544392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9"/>
        <p:cNvGrpSpPr/>
        <p:nvPr/>
      </p:nvGrpSpPr>
      <p:grpSpPr>
        <a:xfrm>
          <a:off x="0" y="0"/>
          <a:ext cx="0" cy="0"/>
          <a:chOff x="0" y="0"/>
          <a:chExt cx="0" cy="0"/>
        </a:xfrm>
      </p:grpSpPr>
      <p:sp>
        <p:nvSpPr>
          <p:cNvPr id="810" name="Google Shape;810;g6191cbb8f4_1_9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1" name="Google Shape;811;g6191cbb8f4_1_9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7982381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Google Shape;819;g6191cbb8f4_1_9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0" name="Google Shape;820;g6191cbb8f4_1_9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804275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g6191cbb8f4_1_9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8" name="Google Shape;838;g6191cbb8f4_1_9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4556842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408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1295778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409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2262865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3796523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67.xml"/></Relationships>
</file>

<file path=ppt/slideLayouts/_rels/slideLayout7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7.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3.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4.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6.xml"/></Relationships>
</file>

<file path=ppt/slideLayouts/_rels/slideLayout79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6.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0.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3.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5.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9.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1.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2.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3.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4.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5.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6.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7.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8.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9.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0.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1.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2.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3.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4.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89.xml"/></Relationships>
</file>

<file path=ppt/slideLayouts/_rels/slideLayout926.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7.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8.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29.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0.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1.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2.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3.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4.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5.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6.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7.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8.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9.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0.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1.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2.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3.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4.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5.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6.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7.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8.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9.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0.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1.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2.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3.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4.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5.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6.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7.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8.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9.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0.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1.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2.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3.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4.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5.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6.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7.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8.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9.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70.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71.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72.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7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cstate="screen">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cstate="screen">
            <a:lum bright="-8000"/>
            <a:extLst>
              <a:ext uri="{28A0092B-C50C-407E-A947-70E740481C1C}">
                <a14:useLocalDpi xmlns:a14="http://schemas.microsoft.com/office/drawing/2010/main"/>
              </a:ext>
            </a:extLst>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7/4/22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2022. 7. 4.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2022. 7. 4.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2022. 7. 4.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2022. 7. 4.</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2022. 7. 4.</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2022. 7. 4.</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2022. 7. 4.</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7/4/22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7/4/22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7/4/22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7/4/22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7/4/22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7/4/22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7/4/22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7/4/22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7/4/22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7/4/22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7/4/22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7/4/22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7/4/22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7/4/22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7/4/22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7/4/22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7/4/22</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7/4/22</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7/4/22</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7/4/22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7/4/22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7/4/22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7/4/22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80714961"/>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49193371"/>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89501526"/>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6749651"/>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0607654"/>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6817788"/>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203430946"/>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621467233"/>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8646969"/>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78319528"/>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740107998"/>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6611412"/>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3683005"/>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991947"/>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6846919"/>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5541919"/>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9768868"/>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381794"/>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5540252"/>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051075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2388659"/>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0961845"/>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1937757"/>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1889456"/>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6784263"/>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137394"/>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434173"/>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0469503"/>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4542624"/>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8563842"/>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4580434"/>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604124"/>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1290896"/>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7256847"/>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1770"/>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03353"/>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881052"/>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8093815"/>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366137"/>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9387529"/>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807467"/>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232110"/>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917201"/>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2576942"/>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375152"/>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697546"/>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563949"/>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968767"/>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010157"/>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0068310"/>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751675"/>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721418"/>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0145277"/>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3586944"/>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6344101"/>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4338968"/>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532664424"/>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013330960"/>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780721335"/>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994295624"/>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29640177"/>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883942028"/>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74944274"/>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847208058"/>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856979627"/>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557915780"/>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31705550"/>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489979743"/>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269631"/>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74391"/>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482950"/>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484604"/>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05679"/>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4105328"/>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4969480"/>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185131"/>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230101"/>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35113"/>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070776"/>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503890"/>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647218"/>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6397697"/>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1724017"/>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423395"/>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8492406"/>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364639"/>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2089538"/>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1450286"/>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437046"/>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617253"/>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625676"/>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2090546"/>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9100005"/>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5056819"/>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412476"/>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8089379"/>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5081763"/>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603731"/>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8735776"/>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766877"/>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6333599"/>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1804900"/>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67627032"/>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67705307"/>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09213287"/>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04551678"/>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2114607"/>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396304225"/>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86446272"/>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147850429"/>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27827147"/>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2603565"/>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1652260"/>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0238494"/>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7273774"/>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525032"/>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407841"/>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8197304"/>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5844893"/>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6572785"/>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2490012"/>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4392628"/>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930839"/>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634247"/>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3547196"/>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9537139"/>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076267"/>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7316184"/>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5361187"/>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5929227"/>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0194000"/>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5794084"/>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9503525"/>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9029388"/>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7053703"/>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1183286"/>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651554"/>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408745664"/>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11090338"/>
      </p:ext>
    </p:extLst>
  </p:cSld>
  <p:clrMapOvr>
    <a:masterClrMapping/>
  </p:clrMapOvr>
</p:sldLayout>
</file>

<file path=ppt/slideLayouts/slideLayout66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75870631"/>
      </p:ext>
    </p:extLst>
  </p:cSld>
  <p:clrMapOvr>
    <a:masterClrMapping/>
  </p:clrMapOvr>
</p:sldLayout>
</file>

<file path=ppt/slideLayouts/slideLayout66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extLst>
      <p:ext uri="{BB962C8B-B14F-4D97-AF65-F5344CB8AC3E}">
        <p14:creationId xmlns:p14="http://schemas.microsoft.com/office/powerpoint/2010/main" val="3669861593"/>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extLst>
      <p:ext uri="{BB962C8B-B14F-4D97-AF65-F5344CB8AC3E}">
        <p14:creationId xmlns:p14="http://schemas.microsoft.com/office/powerpoint/2010/main" val="134450037"/>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extLst>
      <p:ext uri="{BB962C8B-B14F-4D97-AF65-F5344CB8AC3E}">
        <p14:creationId xmlns:p14="http://schemas.microsoft.com/office/powerpoint/2010/main" val="1064580612"/>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extLst>
      <p:ext uri="{BB962C8B-B14F-4D97-AF65-F5344CB8AC3E}">
        <p14:creationId xmlns:p14="http://schemas.microsoft.com/office/powerpoint/2010/main" val="3360622150"/>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extLst>
      <p:ext uri="{BB962C8B-B14F-4D97-AF65-F5344CB8AC3E}">
        <p14:creationId xmlns:p14="http://schemas.microsoft.com/office/powerpoint/2010/main" val="3825790000"/>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extLst>
      <p:ext uri="{BB962C8B-B14F-4D97-AF65-F5344CB8AC3E}">
        <p14:creationId xmlns:p14="http://schemas.microsoft.com/office/powerpoint/2010/main" val="3839668887"/>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extLst>
      <p:ext uri="{BB962C8B-B14F-4D97-AF65-F5344CB8AC3E}">
        <p14:creationId xmlns:p14="http://schemas.microsoft.com/office/powerpoint/2010/main" val="378820143"/>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extLst>
      <p:ext uri="{BB962C8B-B14F-4D97-AF65-F5344CB8AC3E}">
        <p14:creationId xmlns:p14="http://schemas.microsoft.com/office/powerpoint/2010/main" val="3828807734"/>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extLst>
      <p:ext uri="{BB962C8B-B14F-4D97-AF65-F5344CB8AC3E}">
        <p14:creationId xmlns:p14="http://schemas.microsoft.com/office/powerpoint/2010/main" val="3815451285"/>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extLst>
      <p:ext uri="{BB962C8B-B14F-4D97-AF65-F5344CB8AC3E}">
        <p14:creationId xmlns:p14="http://schemas.microsoft.com/office/powerpoint/2010/main" val="2917025023"/>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extLst>
      <p:ext uri="{BB962C8B-B14F-4D97-AF65-F5344CB8AC3E}">
        <p14:creationId xmlns:p14="http://schemas.microsoft.com/office/powerpoint/2010/main" val="1321780326"/>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extLst>
      <p:ext uri="{BB962C8B-B14F-4D97-AF65-F5344CB8AC3E}">
        <p14:creationId xmlns:p14="http://schemas.microsoft.com/office/powerpoint/2010/main" val="1439888438"/>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656669209"/>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336813805"/>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3520389837"/>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3125631256"/>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3008841999"/>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2700192181"/>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2363873900"/>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1931207740"/>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2776628319"/>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2834360889"/>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264920298"/>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1988320743"/>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1926379301"/>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3887994603"/>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2083778801"/>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2309291151"/>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667195961"/>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4279668005"/>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4144253915"/>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1697673626"/>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1263830155"/>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3003269670"/>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124387686"/>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3901614098"/>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19398"/>
      </p:ext>
    </p:extLst>
  </p:cSld>
  <p:clrMapOvr>
    <a:masterClrMapping/>
  </p:clrMapOvr>
</p:sldLayout>
</file>

<file path=ppt/slideLayouts/slideLayout7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2989149324"/>
      </p:ext>
    </p:extLst>
  </p:cSld>
  <p:clrMapOvr>
    <a:masterClrMapping/>
  </p:clrMapOvr>
</p:sldLayout>
</file>

<file path=ppt/slideLayouts/slideLayout701.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41631205"/>
      </p:ext>
    </p:extLst>
  </p:cSld>
  <p:clrMapOvr>
    <a:masterClrMapping/>
  </p:clrMapOvr>
</p:sldLayout>
</file>

<file path=ppt/slideLayouts/slideLayout70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69469044"/>
      </p:ext>
    </p:extLst>
  </p:cSld>
  <p:clrMapOvr>
    <a:masterClrMapping/>
  </p:clrMapOvr>
</p:sldLayout>
</file>

<file path=ppt/slideLayouts/slideLayout7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3937871407"/>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250957968"/>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881416963"/>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436695258"/>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43919184"/>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2419350342"/>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992204742"/>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288902"/>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038239228"/>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500862515"/>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943734647"/>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739906517"/>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1503228778"/>
      </p:ext>
    </p:extLst>
  </p:cSld>
  <p:clrMapOvr>
    <a:masterClrMapping/>
  </p:clrMapOvr>
</p:sldLayout>
</file>

<file path=ppt/slideLayouts/slideLayout7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Segoe UI" panose="020B0502040204020203" pitchFamily="34" charset="0"/>
                <a:cs typeface="Segoe UI" panose="020B0502040204020203"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Segoe UI" panose="020B0502040204020203" pitchFamily="34" charset="0"/>
                <a:cs typeface="Segoe UI" panose="020B0502040204020203" pitchFamily="34" charset="0"/>
              </a:defRPr>
            </a:lvl1pPr>
            <a:lvl2pPr marL="685766" indent="-228589">
              <a:buFont typeface="Cambria" panose="02040503050406030204" pitchFamily="18" charset="0"/>
              <a:buChar char="-"/>
              <a:defRPr sz="2400">
                <a:latin typeface="Segoe UI" panose="020B0502040204020203" pitchFamily="34" charset="0"/>
                <a:cs typeface="Segoe UI" panose="020B0502040204020203" pitchFamily="34" charset="0"/>
              </a:defRPr>
            </a:lvl2pPr>
            <a:lvl3pPr>
              <a:defRPr sz="2000">
                <a:latin typeface="Segoe UI" panose="020B0502040204020203" pitchFamily="34" charset="0"/>
                <a:cs typeface="Segoe UI" panose="020B0502040204020203" pitchFamily="34" charset="0"/>
              </a:defRPr>
            </a:lvl3pPr>
            <a:lvl4pPr>
              <a:defRPr sz="2000">
                <a:latin typeface="Segoe UI" panose="020B0502040204020203" pitchFamily="34" charset="0"/>
                <a:cs typeface="Segoe UI" panose="020B0502040204020203" pitchFamily="34" charset="0"/>
              </a:defRPr>
            </a:lvl4pPr>
            <a:lvl5pPr>
              <a:defRPr sz="2000">
                <a:latin typeface="Segoe UI" panose="020B0502040204020203" pitchFamily="34" charset="0"/>
                <a:cs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35571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413145"/>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3639277"/>
      </p:ext>
    </p:extLst>
  </p:cSld>
  <p:clrMapOvr>
    <a:masterClrMapping/>
  </p:clrMapOvr>
</p:sldLayout>
</file>

<file path=ppt/slideLayouts/slideLayout7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187587689"/>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906073210"/>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841937945"/>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610741826"/>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554522207"/>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081880840"/>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232130875"/>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104288215"/>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178303478"/>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405102020"/>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170455392"/>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406493594"/>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41418167"/>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19222955"/>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8287346"/>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4051311"/>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93033677"/>
      </p:ext>
    </p:extLst>
  </p:cSld>
  <p:clrMapOvr>
    <a:masterClrMapping/>
  </p:clrMapOvr>
  <p:transition/>
</p:sldLayout>
</file>

<file path=ppt/slideLayouts/slideLayout7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783937851"/>
      </p:ext>
    </p:extLst>
  </p:cSld>
  <p:clrMapOvr>
    <a:masterClrMapping/>
  </p:clrMapOvr>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894882459"/>
      </p:ext>
    </p:extLst>
  </p:cSld>
  <p:clrMapOvr>
    <a:masterClrMapping/>
  </p:clrMapOvr>
  <p:transition/>
</p:sldLayout>
</file>

<file path=ppt/slideLayouts/slideLayout7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0556957"/>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73670780"/>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0584815"/>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t>7/4/22</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492315846"/>
      </p:ext>
    </p:extLst>
  </p:cSld>
  <p:clrMapOvr>
    <a:overrideClrMapping bg1="lt1" tx1="dk1" bg2="lt2" tx2="dk2" accent1="accent1" accent2="accent2" accent3="accent3" accent4="accent4" accent5="accent5" accent6="accent6" hlink="hlink" folHlink="folHlink"/>
  </p:clrMapOvr>
</p:sldLayout>
</file>

<file path=ppt/slideLayouts/slideLayout74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t>7/4/22</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156730039"/>
      </p:ext>
    </p:extLst>
  </p:cSld>
  <p:clrMapOvr>
    <a:overrideClrMapping bg1="lt1" tx1="dk1" bg2="lt2" tx2="dk2" accent1="accent1" accent2="accent2" accent3="accent3" accent4="accent4" accent5="accent5" accent6="accent6" hlink="hlink" folHlink="folHlink"/>
  </p:clrMapOvr>
</p:sldLayout>
</file>

<file path=ppt/slideLayouts/slideLayout74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t>7/4/22</a:t>
            </a:fld>
            <a:endParaRPr lang="en-US"/>
          </a:p>
        </p:txBody>
      </p:sp>
      <p:sp>
        <p:nvSpPr>
          <p:cNvPr id="6" name="Footer Placeholder 5"/>
          <p:cNvSpPr>
            <a:spLocks noGrp="1"/>
          </p:cNvSpPr>
          <p:nvPr>
            <p:ph type="ftr" sz="quarter" idx="13"/>
          </p:nvPr>
        </p:nvSpPr>
        <p:spPr/>
        <p:txBody>
          <a:bodyPr/>
          <a:lstStyle/>
          <a:p>
            <a:endParaRPr lang="en-US" dirty="0"/>
          </a:p>
        </p:txBody>
      </p:sp>
      <p:sp>
        <p:nvSpPr>
          <p:cNvPr id="7" name="Slide Number Placeholder 6"/>
          <p:cNvSpPr>
            <a:spLocks noGrp="1"/>
          </p:cNvSpPr>
          <p:nvPr>
            <p:ph type="sldNum" sz="quarter" idx="14"/>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453638048"/>
      </p:ext>
    </p:extLst>
  </p:cSld>
  <p:clrMapOvr>
    <a:masterClrMapping/>
  </p:clrMapOvr>
</p:sldLayout>
</file>

<file path=ppt/slideLayouts/slideLayout7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t>7/4/22</a:t>
            </a:fld>
            <a:endParaRPr lang="en-US"/>
          </a:p>
        </p:txBody>
      </p:sp>
      <p:sp>
        <p:nvSpPr>
          <p:cNvPr id="5" name="Footer Placeholder 4"/>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075341329"/>
      </p:ext>
    </p:extLst>
  </p:cSld>
  <p:clrMapOvr>
    <a:masterClrMapping/>
  </p:clrMapOvr>
</p:sldLayout>
</file>

<file path=ppt/slideLayouts/slideLayout7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t>7/4/22</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56889935"/>
      </p:ext>
    </p:extLst>
  </p:cSld>
  <p:clrMapOvr>
    <a:masterClrMapping/>
  </p:clrMapOvr>
</p:sldLayout>
</file>

<file path=ppt/slideLayouts/slideLayout74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7/4/22</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64471572"/>
      </p:ext>
    </p:extLst>
  </p:cSld>
  <p:clrMapOvr>
    <a:masterClrMapping/>
  </p:clrMapOvr>
</p:sldLayout>
</file>

<file path=ppt/slideLayouts/slideLayout7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7/4/22</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25733146"/>
      </p:ext>
    </p:extLst>
  </p:cSld>
  <p:clrMapOvr>
    <a:masterClrMapping/>
  </p:clrMapOvr>
</p:sldLayout>
</file>

<file path=ppt/slideLayouts/slideLayout7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t>7/4/22</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377600235"/>
      </p:ext>
    </p:extLst>
  </p:cSld>
  <p:clrMapOvr>
    <a:masterClrMapping/>
  </p:clrMapOvr>
</p:sldLayout>
</file>

<file path=ppt/slideLayouts/slideLayout7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7/4/22</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09409846"/>
      </p:ext>
    </p:extLst>
  </p:cSld>
  <p:clrMapOvr>
    <a:masterClrMapping/>
  </p:clrMapOvr>
</p:sldLayout>
</file>

<file path=ppt/slideLayouts/slideLayout74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7/4/22</a:t>
            </a:fld>
            <a:endParaRPr lang="en-US"/>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802169756"/>
      </p:ext>
    </p:extLst>
  </p:cSld>
  <p:clrMapOvr>
    <a:overrideClrMapping bg1="dk1" tx1="lt1" bg2="dk2" tx2="lt2" accent1="accent1" accent2="accent2" accent3="accent3" accent4="accent4" accent5="accent5" accent6="accent6" hlink="hlink" folHlink="folHlink"/>
  </p:clrMapOvr>
</p:sldLayout>
</file>

<file path=ppt/slideLayouts/slideLayout7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7/4/22</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49382373"/>
      </p:ext>
    </p:extLst>
  </p:cSld>
  <p:clrMapOvr>
    <a:masterClrMapping/>
  </p:clrMapOvr>
</p:sldLayout>
</file>

<file path=ppt/slideLayouts/slideLayout7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7/4/22</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819989314"/>
      </p:ext>
    </p:extLst>
  </p:cSld>
  <p:clrMapOvr>
    <a:masterClrMapping/>
  </p:clrMapOvr>
</p:sldLayout>
</file>

<file path=ppt/slideLayouts/slideLayout75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BB22F3D8-372A-7E4F-BAF0-2B62E16D72F9}"/>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2538D10A-B20C-1F4A-A69F-0F0B507B6CBC}"/>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323C0A52-D6B6-4A4D-BD73-5955293DBD07}"/>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203D96CF-D2B5-284A-8A3B-88E2B14F16C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ECE92EBB-E8F1-BB42-9972-9FC2F1E39DD3}"/>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D815D7EE-6875-8949-837F-2AE3A4F79FD4}"/>
              </a:ext>
            </a:extLst>
          </p:cNvPr>
          <p:cNvSpPr>
            <a:spLocks noGrp="1" noChangeArrowheads="1"/>
          </p:cNvSpPr>
          <p:nvPr>
            <p:ph type="sldNum" sz="quarter" idx="12"/>
          </p:nvPr>
        </p:nvSpPr>
        <p:spPr/>
        <p:txBody>
          <a:bodyPr/>
          <a:lstStyle>
            <a:lvl1pPr>
              <a:defRPr sz="1200"/>
            </a:lvl1pPr>
          </a:lstStyle>
          <a:p>
            <a:pPr>
              <a:defRPr/>
            </a:pPr>
            <a:fld id="{800691C5-9FA5-3F46-90A7-ED5D0D102BB3}" type="slidenum">
              <a:rPr lang="en-US" altLang="en-US"/>
              <a:pPr>
                <a:defRPr/>
              </a:pPr>
              <a:t>‹#›</a:t>
            </a:fld>
            <a:endParaRPr lang="en-US" altLang="en-US"/>
          </a:p>
        </p:txBody>
      </p:sp>
    </p:spTree>
    <p:extLst>
      <p:ext uri="{BB962C8B-B14F-4D97-AF65-F5344CB8AC3E}">
        <p14:creationId xmlns:p14="http://schemas.microsoft.com/office/powerpoint/2010/main" val="1070578482"/>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0D4116A-1656-924F-8339-968CDC00B50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92E4BB7-CF8F-934D-88CB-2C51D02F6495}"/>
              </a:ext>
            </a:extLst>
          </p:cNvPr>
          <p:cNvSpPr>
            <a:spLocks noGrp="1" noChangeArrowheads="1"/>
          </p:cNvSpPr>
          <p:nvPr>
            <p:ph type="sldNum" sz="quarter" idx="11"/>
          </p:nvPr>
        </p:nvSpPr>
        <p:spPr>
          <a:ln/>
        </p:spPr>
        <p:txBody>
          <a:bodyPr/>
          <a:lstStyle>
            <a:lvl1pPr>
              <a:defRPr/>
            </a:lvl1pPr>
          </a:lstStyle>
          <a:p>
            <a:pPr>
              <a:defRPr/>
            </a:pPr>
            <a:fld id="{8DE33320-76E4-0249-8CA9-3902D97168FA}" type="slidenum">
              <a:rPr lang="en-US" altLang="en-US"/>
              <a:pPr>
                <a:defRPr/>
              </a:pPr>
              <a:t>‹#›</a:t>
            </a:fld>
            <a:endParaRPr lang="en-US" altLang="en-US"/>
          </a:p>
        </p:txBody>
      </p:sp>
    </p:spTree>
    <p:extLst>
      <p:ext uri="{BB962C8B-B14F-4D97-AF65-F5344CB8AC3E}">
        <p14:creationId xmlns:p14="http://schemas.microsoft.com/office/powerpoint/2010/main" val="380498551"/>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2D009077-10AD-0947-8806-7D3C25918E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A347429-32EA-F843-AE5C-FC1A699EBC2F}"/>
              </a:ext>
            </a:extLst>
          </p:cNvPr>
          <p:cNvSpPr>
            <a:spLocks noGrp="1" noChangeArrowheads="1"/>
          </p:cNvSpPr>
          <p:nvPr>
            <p:ph type="sldNum" sz="quarter" idx="11"/>
          </p:nvPr>
        </p:nvSpPr>
        <p:spPr>
          <a:ln/>
        </p:spPr>
        <p:txBody>
          <a:bodyPr/>
          <a:lstStyle>
            <a:lvl1pPr>
              <a:defRPr/>
            </a:lvl1pPr>
          </a:lstStyle>
          <a:p>
            <a:pPr>
              <a:defRPr/>
            </a:pPr>
            <a:fld id="{06FAB052-3664-BF4F-993F-29369860E1D8}" type="slidenum">
              <a:rPr lang="en-US" altLang="en-US"/>
              <a:pPr>
                <a:defRPr/>
              </a:pPr>
              <a:t>‹#›</a:t>
            </a:fld>
            <a:endParaRPr lang="en-US" altLang="en-US"/>
          </a:p>
        </p:txBody>
      </p:sp>
    </p:spTree>
    <p:extLst>
      <p:ext uri="{BB962C8B-B14F-4D97-AF65-F5344CB8AC3E}">
        <p14:creationId xmlns:p14="http://schemas.microsoft.com/office/powerpoint/2010/main" val="2842300859"/>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4642810-0270-CB48-A1CA-24DCF4455E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31DA97B-4E00-DC4F-B7DB-18E15C434422}"/>
              </a:ext>
            </a:extLst>
          </p:cNvPr>
          <p:cNvSpPr>
            <a:spLocks noGrp="1" noChangeArrowheads="1"/>
          </p:cNvSpPr>
          <p:nvPr>
            <p:ph type="sldNum" sz="quarter" idx="11"/>
          </p:nvPr>
        </p:nvSpPr>
        <p:spPr>
          <a:ln/>
        </p:spPr>
        <p:txBody>
          <a:bodyPr/>
          <a:lstStyle>
            <a:lvl1pPr>
              <a:defRPr/>
            </a:lvl1pPr>
          </a:lstStyle>
          <a:p>
            <a:pPr>
              <a:defRPr/>
            </a:pPr>
            <a:fld id="{6C6EB4A5-7404-294B-999D-175F606D6201}" type="slidenum">
              <a:rPr lang="en-US" altLang="en-US"/>
              <a:pPr>
                <a:defRPr/>
              </a:pPr>
              <a:t>‹#›</a:t>
            </a:fld>
            <a:endParaRPr lang="en-US" altLang="en-US"/>
          </a:p>
        </p:txBody>
      </p:sp>
    </p:spTree>
    <p:extLst>
      <p:ext uri="{BB962C8B-B14F-4D97-AF65-F5344CB8AC3E}">
        <p14:creationId xmlns:p14="http://schemas.microsoft.com/office/powerpoint/2010/main" val="704176024"/>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24BD8FCD-1BEB-6A42-B8B1-C39ED5BE27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91A21973-5A9E-154E-A49A-033DD08EB7E1}"/>
              </a:ext>
            </a:extLst>
          </p:cNvPr>
          <p:cNvSpPr>
            <a:spLocks noGrp="1" noChangeArrowheads="1"/>
          </p:cNvSpPr>
          <p:nvPr>
            <p:ph type="sldNum" sz="quarter" idx="11"/>
          </p:nvPr>
        </p:nvSpPr>
        <p:spPr>
          <a:ln/>
        </p:spPr>
        <p:txBody>
          <a:bodyPr/>
          <a:lstStyle>
            <a:lvl1pPr>
              <a:defRPr/>
            </a:lvl1pPr>
          </a:lstStyle>
          <a:p>
            <a:pPr>
              <a:defRPr/>
            </a:pPr>
            <a:fld id="{08A13A1E-7D24-2943-AA19-843CF9E69946}" type="slidenum">
              <a:rPr lang="en-US" altLang="en-US"/>
              <a:pPr>
                <a:defRPr/>
              </a:pPr>
              <a:t>‹#›</a:t>
            </a:fld>
            <a:endParaRPr lang="en-US" altLang="en-US"/>
          </a:p>
        </p:txBody>
      </p:sp>
    </p:spTree>
    <p:extLst>
      <p:ext uri="{BB962C8B-B14F-4D97-AF65-F5344CB8AC3E}">
        <p14:creationId xmlns:p14="http://schemas.microsoft.com/office/powerpoint/2010/main" val="1391142666"/>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DB659D62-F008-694B-A107-310AB43E4C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66F093A-DC6C-3444-8F25-CDFB50F79EDF}"/>
              </a:ext>
            </a:extLst>
          </p:cNvPr>
          <p:cNvSpPr>
            <a:spLocks noGrp="1" noChangeArrowheads="1"/>
          </p:cNvSpPr>
          <p:nvPr>
            <p:ph type="sldNum" sz="quarter" idx="11"/>
          </p:nvPr>
        </p:nvSpPr>
        <p:spPr>
          <a:ln/>
        </p:spPr>
        <p:txBody>
          <a:bodyPr/>
          <a:lstStyle>
            <a:lvl1pPr>
              <a:defRPr/>
            </a:lvl1pPr>
          </a:lstStyle>
          <a:p>
            <a:pPr>
              <a:defRPr/>
            </a:pPr>
            <a:fld id="{3BD812E9-CA0A-8244-A046-0571FC545305}" type="slidenum">
              <a:rPr lang="en-US" altLang="en-US"/>
              <a:pPr>
                <a:defRPr/>
              </a:pPr>
              <a:t>‹#›</a:t>
            </a:fld>
            <a:endParaRPr lang="en-US" altLang="en-US"/>
          </a:p>
        </p:txBody>
      </p:sp>
    </p:spTree>
    <p:extLst>
      <p:ext uri="{BB962C8B-B14F-4D97-AF65-F5344CB8AC3E}">
        <p14:creationId xmlns:p14="http://schemas.microsoft.com/office/powerpoint/2010/main" val="771534073"/>
      </p:ext>
    </p:extLst>
  </p:cSld>
  <p:clrMapOvr>
    <a:masterClrMapping/>
  </p:clrMapOvr>
  <p:transition/>
</p:sldLayout>
</file>

<file path=ppt/slideLayouts/slideLayout7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F96B94DE-149A-A84D-858F-4D5B428FA7A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24B1C692-591D-3346-8E1A-A19CC1BBF043}"/>
              </a:ext>
            </a:extLst>
          </p:cNvPr>
          <p:cNvSpPr>
            <a:spLocks noGrp="1" noChangeArrowheads="1"/>
          </p:cNvSpPr>
          <p:nvPr>
            <p:ph type="sldNum" sz="quarter" idx="11"/>
          </p:nvPr>
        </p:nvSpPr>
        <p:spPr>
          <a:ln/>
        </p:spPr>
        <p:txBody>
          <a:bodyPr/>
          <a:lstStyle>
            <a:lvl1pPr>
              <a:defRPr/>
            </a:lvl1pPr>
          </a:lstStyle>
          <a:p>
            <a:pPr>
              <a:defRPr/>
            </a:pPr>
            <a:fld id="{1D4001C4-BF5C-F640-BD99-70162C2025EC}" type="slidenum">
              <a:rPr lang="en-US" altLang="en-US"/>
              <a:pPr>
                <a:defRPr/>
              </a:pPr>
              <a:t>‹#›</a:t>
            </a:fld>
            <a:endParaRPr lang="en-US" altLang="en-US"/>
          </a:p>
        </p:txBody>
      </p:sp>
    </p:spTree>
    <p:extLst>
      <p:ext uri="{BB962C8B-B14F-4D97-AF65-F5344CB8AC3E}">
        <p14:creationId xmlns:p14="http://schemas.microsoft.com/office/powerpoint/2010/main" val="1776676437"/>
      </p:ext>
    </p:extLst>
  </p:cSld>
  <p:clrMapOvr>
    <a:masterClrMapping/>
  </p:clrMapOvr>
  <p:transition/>
</p:sldLayout>
</file>

<file path=ppt/slideLayouts/slideLayout7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7690CA2F-7EF4-4D4B-B05E-9CD06D97C0C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3EF9E563-85B6-884B-A069-BAB01B87B7D8}"/>
              </a:ext>
            </a:extLst>
          </p:cNvPr>
          <p:cNvSpPr>
            <a:spLocks noGrp="1" noChangeArrowheads="1"/>
          </p:cNvSpPr>
          <p:nvPr>
            <p:ph type="sldNum" sz="quarter" idx="11"/>
          </p:nvPr>
        </p:nvSpPr>
        <p:spPr>
          <a:ln/>
        </p:spPr>
        <p:txBody>
          <a:bodyPr/>
          <a:lstStyle>
            <a:lvl1pPr>
              <a:defRPr/>
            </a:lvl1pPr>
          </a:lstStyle>
          <a:p>
            <a:pPr>
              <a:defRPr/>
            </a:pPr>
            <a:fld id="{7D3D0717-7499-9E44-845B-E851FCB16976}" type="slidenum">
              <a:rPr lang="en-US" altLang="en-US"/>
              <a:pPr>
                <a:defRPr/>
              </a:pPr>
              <a:t>‹#›</a:t>
            </a:fld>
            <a:endParaRPr lang="en-US" altLang="en-US"/>
          </a:p>
        </p:txBody>
      </p:sp>
    </p:spTree>
    <p:extLst>
      <p:ext uri="{BB962C8B-B14F-4D97-AF65-F5344CB8AC3E}">
        <p14:creationId xmlns:p14="http://schemas.microsoft.com/office/powerpoint/2010/main" val="1398444785"/>
      </p:ext>
    </p:extLst>
  </p:cSld>
  <p:clrMapOvr>
    <a:masterClrMapping/>
  </p:clrMapOvr>
  <p:transition/>
</p:sldLayout>
</file>

<file path=ppt/slideLayouts/slideLayout7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9562426B-A5A0-F944-991E-0F589442A93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EBECD59-3F6D-0145-A9B5-5EE2DF859F8B}"/>
              </a:ext>
            </a:extLst>
          </p:cNvPr>
          <p:cNvSpPr>
            <a:spLocks noGrp="1" noChangeArrowheads="1"/>
          </p:cNvSpPr>
          <p:nvPr>
            <p:ph type="sldNum" sz="quarter" idx="11"/>
          </p:nvPr>
        </p:nvSpPr>
        <p:spPr>
          <a:ln/>
        </p:spPr>
        <p:txBody>
          <a:bodyPr/>
          <a:lstStyle>
            <a:lvl1pPr>
              <a:defRPr/>
            </a:lvl1pPr>
          </a:lstStyle>
          <a:p>
            <a:pPr>
              <a:defRPr/>
            </a:pPr>
            <a:fld id="{25E9139E-1132-E74D-AAEB-A81F8150B18F}" type="slidenum">
              <a:rPr lang="en-US" altLang="en-US"/>
              <a:pPr>
                <a:defRPr/>
              </a:pPr>
              <a:t>‹#›</a:t>
            </a:fld>
            <a:endParaRPr lang="en-US" altLang="en-US"/>
          </a:p>
        </p:txBody>
      </p:sp>
    </p:spTree>
    <p:extLst>
      <p:ext uri="{BB962C8B-B14F-4D97-AF65-F5344CB8AC3E}">
        <p14:creationId xmlns:p14="http://schemas.microsoft.com/office/powerpoint/2010/main" val="726192138"/>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BB00FC4D-28B2-774A-BDF5-CB3A5D1E70E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BDB0E60-2A7B-1B44-BB6D-97BF3A139C97}"/>
              </a:ext>
            </a:extLst>
          </p:cNvPr>
          <p:cNvSpPr>
            <a:spLocks noGrp="1" noChangeArrowheads="1"/>
          </p:cNvSpPr>
          <p:nvPr>
            <p:ph type="sldNum" sz="quarter" idx="11"/>
          </p:nvPr>
        </p:nvSpPr>
        <p:spPr>
          <a:ln/>
        </p:spPr>
        <p:txBody>
          <a:bodyPr/>
          <a:lstStyle>
            <a:lvl1pPr>
              <a:defRPr/>
            </a:lvl1pPr>
          </a:lstStyle>
          <a:p>
            <a:pPr>
              <a:defRPr/>
            </a:pPr>
            <a:fld id="{FC5C9412-F662-064D-BEDC-D33A60B08A72}" type="slidenum">
              <a:rPr lang="en-US" altLang="en-US"/>
              <a:pPr>
                <a:defRPr/>
              </a:pPr>
              <a:t>‹#›</a:t>
            </a:fld>
            <a:endParaRPr lang="en-US" altLang="en-US"/>
          </a:p>
        </p:txBody>
      </p:sp>
    </p:spTree>
    <p:extLst>
      <p:ext uri="{BB962C8B-B14F-4D97-AF65-F5344CB8AC3E}">
        <p14:creationId xmlns:p14="http://schemas.microsoft.com/office/powerpoint/2010/main" val="1607606529"/>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0E3EA30-DFF3-9C4B-9691-5C9AAB88EB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B2EE262-3A13-4443-80B8-614C7A4B25F7}"/>
              </a:ext>
            </a:extLst>
          </p:cNvPr>
          <p:cNvSpPr>
            <a:spLocks noGrp="1" noChangeArrowheads="1"/>
          </p:cNvSpPr>
          <p:nvPr>
            <p:ph type="sldNum" sz="quarter" idx="11"/>
          </p:nvPr>
        </p:nvSpPr>
        <p:spPr>
          <a:ln/>
        </p:spPr>
        <p:txBody>
          <a:bodyPr/>
          <a:lstStyle>
            <a:lvl1pPr>
              <a:defRPr/>
            </a:lvl1pPr>
          </a:lstStyle>
          <a:p>
            <a:pPr>
              <a:defRPr/>
            </a:pPr>
            <a:fld id="{C5970A1F-36EE-AC4A-B790-1CFE7EECDED3}" type="slidenum">
              <a:rPr lang="en-US" altLang="en-US"/>
              <a:pPr>
                <a:defRPr/>
              </a:pPr>
              <a:t>‹#›</a:t>
            </a:fld>
            <a:endParaRPr lang="en-US" altLang="en-US"/>
          </a:p>
        </p:txBody>
      </p:sp>
    </p:spTree>
    <p:extLst>
      <p:ext uri="{BB962C8B-B14F-4D97-AF65-F5344CB8AC3E}">
        <p14:creationId xmlns:p14="http://schemas.microsoft.com/office/powerpoint/2010/main" val="495334145"/>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A476F68-C964-6F4C-B323-CADD64DDE3D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F4A41114-0EC5-4244-A8AE-388F27C49018}"/>
              </a:ext>
            </a:extLst>
          </p:cNvPr>
          <p:cNvSpPr>
            <a:spLocks noGrp="1" noChangeArrowheads="1"/>
          </p:cNvSpPr>
          <p:nvPr>
            <p:ph type="sldNum" sz="quarter" idx="11"/>
          </p:nvPr>
        </p:nvSpPr>
        <p:spPr>
          <a:ln/>
        </p:spPr>
        <p:txBody>
          <a:bodyPr/>
          <a:lstStyle>
            <a:lvl1pPr>
              <a:defRPr/>
            </a:lvl1pPr>
          </a:lstStyle>
          <a:p>
            <a:pPr>
              <a:defRPr/>
            </a:pPr>
            <a:fld id="{C811C9BF-9555-1749-A87B-CA7C52D013D0}" type="slidenum">
              <a:rPr lang="en-US" altLang="en-US"/>
              <a:pPr>
                <a:defRPr/>
              </a:pPr>
              <a:t>‹#›</a:t>
            </a:fld>
            <a:endParaRPr lang="en-US" altLang="en-US"/>
          </a:p>
        </p:txBody>
      </p:sp>
    </p:spTree>
    <p:extLst>
      <p:ext uri="{BB962C8B-B14F-4D97-AF65-F5344CB8AC3E}">
        <p14:creationId xmlns:p14="http://schemas.microsoft.com/office/powerpoint/2010/main" val="4091680657"/>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0C8C929E-28D9-A841-B8CA-FC3027FDB36A}"/>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6564B97F-161A-D54C-808B-F3F916EFED6B}"/>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AAC5913C-196A-0247-8DD1-1FA6DB92536B}"/>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7A83FE5-DCB7-644D-A455-D19C7BEC10F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B2A417AE-95FE-8F4C-8E63-6FDC3E78F068}"/>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008D3888-D486-C848-B450-BD582C72A73A}"/>
              </a:ext>
            </a:extLst>
          </p:cNvPr>
          <p:cNvSpPr>
            <a:spLocks noGrp="1" noChangeArrowheads="1"/>
          </p:cNvSpPr>
          <p:nvPr>
            <p:ph type="sldNum" sz="quarter" idx="12"/>
          </p:nvPr>
        </p:nvSpPr>
        <p:spPr/>
        <p:txBody>
          <a:bodyPr/>
          <a:lstStyle>
            <a:lvl1pPr>
              <a:defRPr sz="1200"/>
            </a:lvl1pPr>
          </a:lstStyle>
          <a:p>
            <a:pPr>
              <a:defRPr/>
            </a:pPr>
            <a:fld id="{871A1AF6-C29A-3A49-AA01-42F32EB73108}" type="slidenum">
              <a:rPr lang="en-US" altLang="en-US"/>
              <a:pPr>
                <a:defRPr/>
              </a:pPr>
              <a:t>‹#›</a:t>
            </a:fld>
            <a:endParaRPr lang="en-US" altLang="en-US"/>
          </a:p>
        </p:txBody>
      </p:sp>
    </p:spTree>
    <p:extLst>
      <p:ext uri="{BB962C8B-B14F-4D97-AF65-F5344CB8AC3E}">
        <p14:creationId xmlns:p14="http://schemas.microsoft.com/office/powerpoint/2010/main" val="816064743"/>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4B96156-E2A2-7147-AB6D-65FBC4DBD0A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7F09E6-2AF5-2A4F-ABE8-548BBCAFDE2E}"/>
              </a:ext>
            </a:extLst>
          </p:cNvPr>
          <p:cNvSpPr>
            <a:spLocks noGrp="1" noChangeArrowheads="1"/>
          </p:cNvSpPr>
          <p:nvPr>
            <p:ph type="sldNum" sz="quarter" idx="11"/>
          </p:nvPr>
        </p:nvSpPr>
        <p:spPr>
          <a:ln/>
        </p:spPr>
        <p:txBody>
          <a:bodyPr/>
          <a:lstStyle>
            <a:lvl1pPr>
              <a:defRPr/>
            </a:lvl1pPr>
          </a:lstStyle>
          <a:p>
            <a:pPr>
              <a:defRPr/>
            </a:pPr>
            <a:fld id="{5AE8A6BA-C088-9441-9826-2C0854D7F910}" type="slidenum">
              <a:rPr lang="en-US" altLang="en-US"/>
              <a:pPr>
                <a:defRPr/>
              </a:pPr>
              <a:t>‹#›</a:t>
            </a:fld>
            <a:endParaRPr lang="en-US" altLang="en-US"/>
          </a:p>
        </p:txBody>
      </p:sp>
    </p:spTree>
    <p:extLst>
      <p:ext uri="{BB962C8B-B14F-4D97-AF65-F5344CB8AC3E}">
        <p14:creationId xmlns:p14="http://schemas.microsoft.com/office/powerpoint/2010/main" val="3929974850"/>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C681852-FB9F-314D-A270-CA1A64B63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203247E-42B6-794D-826B-9C94F89AB759}"/>
              </a:ext>
            </a:extLst>
          </p:cNvPr>
          <p:cNvSpPr>
            <a:spLocks noGrp="1" noChangeArrowheads="1"/>
          </p:cNvSpPr>
          <p:nvPr>
            <p:ph type="sldNum" sz="quarter" idx="11"/>
          </p:nvPr>
        </p:nvSpPr>
        <p:spPr>
          <a:ln/>
        </p:spPr>
        <p:txBody>
          <a:bodyPr/>
          <a:lstStyle>
            <a:lvl1pPr>
              <a:defRPr/>
            </a:lvl1pPr>
          </a:lstStyle>
          <a:p>
            <a:pPr>
              <a:defRPr/>
            </a:pPr>
            <a:fld id="{5F9CE593-9420-3945-9878-BC99587A47DD}" type="slidenum">
              <a:rPr lang="en-US" altLang="en-US"/>
              <a:pPr>
                <a:defRPr/>
              </a:pPr>
              <a:t>‹#›</a:t>
            </a:fld>
            <a:endParaRPr lang="en-US" altLang="en-US"/>
          </a:p>
        </p:txBody>
      </p:sp>
    </p:spTree>
    <p:extLst>
      <p:ext uri="{BB962C8B-B14F-4D97-AF65-F5344CB8AC3E}">
        <p14:creationId xmlns:p14="http://schemas.microsoft.com/office/powerpoint/2010/main" val="4121396729"/>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DF312C2C-ABBC-3549-B0D7-D9DA757D28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68A422CE-8B8B-C247-973A-2CC423A82E76}"/>
              </a:ext>
            </a:extLst>
          </p:cNvPr>
          <p:cNvSpPr>
            <a:spLocks noGrp="1" noChangeArrowheads="1"/>
          </p:cNvSpPr>
          <p:nvPr>
            <p:ph type="sldNum" sz="quarter" idx="11"/>
          </p:nvPr>
        </p:nvSpPr>
        <p:spPr>
          <a:ln/>
        </p:spPr>
        <p:txBody>
          <a:bodyPr/>
          <a:lstStyle>
            <a:lvl1pPr>
              <a:defRPr/>
            </a:lvl1pPr>
          </a:lstStyle>
          <a:p>
            <a:pPr>
              <a:defRPr/>
            </a:pPr>
            <a:fld id="{96B8EAE1-AABF-8048-B71C-71DBD38CCF0A}" type="slidenum">
              <a:rPr lang="en-US" altLang="en-US"/>
              <a:pPr>
                <a:defRPr/>
              </a:pPr>
              <a:t>‹#›</a:t>
            </a:fld>
            <a:endParaRPr lang="en-US" altLang="en-US"/>
          </a:p>
        </p:txBody>
      </p:sp>
    </p:spTree>
    <p:extLst>
      <p:ext uri="{BB962C8B-B14F-4D97-AF65-F5344CB8AC3E}">
        <p14:creationId xmlns:p14="http://schemas.microsoft.com/office/powerpoint/2010/main" val="3409590619"/>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F2BACE98-82C2-DA4F-BAFE-79DACFB31A2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1C3C3AFB-1D2D-1642-8A0D-BC56BC6AC915}"/>
              </a:ext>
            </a:extLst>
          </p:cNvPr>
          <p:cNvSpPr>
            <a:spLocks noGrp="1" noChangeArrowheads="1"/>
          </p:cNvSpPr>
          <p:nvPr>
            <p:ph type="sldNum" sz="quarter" idx="11"/>
          </p:nvPr>
        </p:nvSpPr>
        <p:spPr>
          <a:ln/>
        </p:spPr>
        <p:txBody>
          <a:bodyPr/>
          <a:lstStyle>
            <a:lvl1pPr>
              <a:defRPr/>
            </a:lvl1pPr>
          </a:lstStyle>
          <a:p>
            <a:pPr>
              <a:defRPr/>
            </a:pPr>
            <a:fld id="{2E73ED02-06CD-7448-B59F-41E374859A4A}" type="slidenum">
              <a:rPr lang="en-US" altLang="en-US"/>
              <a:pPr>
                <a:defRPr/>
              </a:pPr>
              <a:t>‹#›</a:t>
            </a:fld>
            <a:endParaRPr lang="en-US" altLang="en-US"/>
          </a:p>
        </p:txBody>
      </p:sp>
    </p:spTree>
    <p:extLst>
      <p:ext uri="{BB962C8B-B14F-4D97-AF65-F5344CB8AC3E}">
        <p14:creationId xmlns:p14="http://schemas.microsoft.com/office/powerpoint/2010/main" val="2037730715"/>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74218F4-92E0-D04C-BB27-25849AB017E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3ADA5DEB-2219-E04E-B3F6-9CEF3E38799B}"/>
              </a:ext>
            </a:extLst>
          </p:cNvPr>
          <p:cNvSpPr>
            <a:spLocks noGrp="1" noChangeArrowheads="1"/>
          </p:cNvSpPr>
          <p:nvPr>
            <p:ph type="sldNum" sz="quarter" idx="11"/>
          </p:nvPr>
        </p:nvSpPr>
        <p:spPr>
          <a:ln/>
        </p:spPr>
        <p:txBody>
          <a:bodyPr/>
          <a:lstStyle>
            <a:lvl1pPr>
              <a:defRPr/>
            </a:lvl1pPr>
          </a:lstStyle>
          <a:p>
            <a:pPr>
              <a:defRPr/>
            </a:pPr>
            <a:fld id="{A7275B1E-1F0C-8347-8A2D-F7FF8FA3E1F1}" type="slidenum">
              <a:rPr lang="en-US" altLang="en-US"/>
              <a:pPr>
                <a:defRPr/>
              </a:pPr>
              <a:t>‹#›</a:t>
            </a:fld>
            <a:endParaRPr lang="en-US" altLang="en-US"/>
          </a:p>
        </p:txBody>
      </p:sp>
    </p:spTree>
    <p:extLst>
      <p:ext uri="{BB962C8B-B14F-4D97-AF65-F5344CB8AC3E}">
        <p14:creationId xmlns:p14="http://schemas.microsoft.com/office/powerpoint/2010/main" val="3673601223"/>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77076116-9A8E-DD43-BB96-FF74C521A57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C6453045-3278-114F-9B94-E3CCF6BA765D}"/>
              </a:ext>
            </a:extLst>
          </p:cNvPr>
          <p:cNvSpPr>
            <a:spLocks noGrp="1" noChangeArrowheads="1"/>
          </p:cNvSpPr>
          <p:nvPr>
            <p:ph type="sldNum" sz="quarter" idx="11"/>
          </p:nvPr>
        </p:nvSpPr>
        <p:spPr>
          <a:ln/>
        </p:spPr>
        <p:txBody>
          <a:bodyPr/>
          <a:lstStyle>
            <a:lvl1pPr>
              <a:defRPr/>
            </a:lvl1pPr>
          </a:lstStyle>
          <a:p>
            <a:pPr>
              <a:defRPr/>
            </a:pPr>
            <a:fld id="{B0A63811-0C88-424D-807E-72BFC158FD04}" type="slidenum">
              <a:rPr lang="en-US" altLang="en-US"/>
              <a:pPr>
                <a:defRPr/>
              </a:pPr>
              <a:t>‹#›</a:t>
            </a:fld>
            <a:endParaRPr lang="en-US" altLang="en-US"/>
          </a:p>
        </p:txBody>
      </p:sp>
    </p:spTree>
    <p:extLst>
      <p:ext uri="{BB962C8B-B14F-4D97-AF65-F5344CB8AC3E}">
        <p14:creationId xmlns:p14="http://schemas.microsoft.com/office/powerpoint/2010/main" val="1865964792"/>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CCB6FE-6843-6C43-9199-F29F5DA9153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D7F3DB-ED82-EF49-AE0E-16C445D66EBA}"/>
              </a:ext>
            </a:extLst>
          </p:cNvPr>
          <p:cNvSpPr>
            <a:spLocks noGrp="1" noChangeArrowheads="1"/>
          </p:cNvSpPr>
          <p:nvPr>
            <p:ph type="sldNum" sz="quarter" idx="11"/>
          </p:nvPr>
        </p:nvSpPr>
        <p:spPr>
          <a:ln/>
        </p:spPr>
        <p:txBody>
          <a:bodyPr/>
          <a:lstStyle>
            <a:lvl1pPr>
              <a:defRPr/>
            </a:lvl1pPr>
          </a:lstStyle>
          <a:p>
            <a:pPr>
              <a:defRPr/>
            </a:pPr>
            <a:fld id="{3727BDC7-4286-0348-B3E3-35EBC125A67C}" type="slidenum">
              <a:rPr lang="en-US" altLang="en-US"/>
              <a:pPr>
                <a:defRPr/>
              </a:pPr>
              <a:t>‹#›</a:t>
            </a:fld>
            <a:endParaRPr lang="en-US" altLang="en-US"/>
          </a:p>
        </p:txBody>
      </p:sp>
    </p:spTree>
    <p:extLst>
      <p:ext uri="{BB962C8B-B14F-4D97-AF65-F5344CB8AC3E}">
        <p14:creationId xmlns:p14="http://schemas.microsoft.com/office/powerpoint/2010/main" val="224056542"/>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C501A7E-E808-2A4D-A294-3FE38ED883D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5CA164-8BFD-454B-98A1-8883538D6EA8}"/>
              </a:ext>
            </a:extLst>
          </p:cNvPr>
          <p:cNvSpPr>
            <a:spLocks noGrp="1" noChangeArrowheads="1"/>
          </p:cNvSpPr>
          <p:nvPr>
            <p:ph type="sldNum" sz="quarter" idx="11"/>
          </p:nvPr>
        </p:nvSpPr>
        <p:spPr>
          <a:ln/>
        </p:spPr>
        <p:txBody>
          <a:bodyPr/>
          <a:lstStyle>
            <a:lvl1pPr>
              <a:defRPr/>
            </a:lvl1pPr>
          </a:lstStyle>
          <a:p>
            <a:pPr>
              <a:defRPr/>
            </a:pPr>
            <a:fld id="{203E3525-7C23-FA4A-84E9-CD20986B9C3D}" type="slidenum">
              <a:rPr lang="en-US" altLang="en-US"/>
              <a:pPr>
                <a:defRPr/>
              </a:pPr>
              <a:t>‹#›</a:t>
            </a:fld>
            <a:endParaRPr lang="en-US" altLang="en-US"/>
          </a:p>
        </p:txBody>
      </p:sp>
    </p:spTree>
    <p:extLst>
      <p:ext uri="{BB962C8B-B14F-4D97-AF65-F5344CB8AC3E}">
        <p14:creationId xmlns:p14="http://schemas.microsoft.com/office/powerpoint/2010/main" val="3727952080"/>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C4C5C39E-8AAC-984A-99D0-C96378C34CC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2EAD916-AFF0-5040-8789-7A5150BE3DA5}"/>
              </a:ext>
            </a:extLst>
          </p:cNvPr>
          <p:cNvSpPr>
            <a:spLocks noGrp="1" noChangeArrowheads="1"/>
          </p:cNvSpPr>
          <p:nvPr>
            <p:ph type="sldNum" sz="quarter" idx="11"/>
          </p:nvPr>
        </p:nvSpPr>
        <p:spPr>
          <a:ln/>
        </p:spPr>
        <p:txBody>
          <a:bodyPr/>
          <a:lstStyle>
            <a:lvl1pPr>
              <a:defRPr/>
            </a:lvl1pPr>
          </a:lstStyle>
          <a:p>
            <a:pPr>
              <a:defRPr/>
            </a:pPr>
            <a:fld id="{C9F34B8E-6385-4148-B32C-E4FF21BA5340}" type="slidenum">
              <a:rPr lang="en-US" altLang="en-US"/>
              <a:pPr>
                <a:defRPr/>
              </a:pPr>
              <a:t>‹#›</a:t>
            </a:fld>
            <a:endParaRPr lang="en-US" altLang="en-US"/>
          </a:p>
        </p:txBody>
      </p:sp>
    </p:spTree>
    <p:extLst>
      <p:ext uri="{BB962C8B-B14F-4D97-AF65-F5344CB8AC3E}">
        <p14:creationId xmlns:p14="http://schemas.microsoft.com/office/powerpoint/2010/main" val="2075983477"/>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38DED25-2CDF-1945-8893-6959FB69CF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3DC90B0-FB99-1C4D-A9D6-A99F30E87A88}"/>
              </a:ext>
            </a:extLst>
          </p:cNvPr>
          <p:cNvSpPr>
            <a:spLocks noGrp="1" noChangeArrowheads="1"/>
          </p:cNvSpPr>
          <p:nvPr>
            <p:ph type="sldNum" sz="quarter" idx="11"/>
          </p:nvPr>
        </p:nvSpPr>
        <p:spPr>
          <a:ln/>
        </p:spPr>
        <p:txBody>
          <a:bodyPr/>
          <a:lstStyle>
            <a:lvl1pPr>
              <a:defRPr/>
            </a:lvl1pPr>
          </a:lstStyle>
          <a:p>
            <a:pPr>
              <a:defRPr/>
            </a:pPr>
            <a:fld id="{7C58E949-C242-A64E-A739-C1B5ADFC6D10}" type="slidenum">
              <a:rPr lang="en-US" altLang="en-US"/>
              <a:pPr>
                <a:defRPr/>
              </a:pPr>
              <a:t>‹#›</a:t>
            </a:fld>
            <a:endParaRPr lang="en-US" altLang="en-US"/>
          </a:p>
        </p:txBody>
      </p:sp>
    </p:spTree>
    <p:extLst>
      <p:ext uri="{BB962C8B-B14F-4D97-AF65-F5344CB8AC3E}">
        <p14:creationId xmlns:p14="http://schemas.microsoft.com/office/powerpoint/2010/main" val="504664582"/>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EE55F241-12A6-A04E-BE21-E2FB81C9E0B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197070D8-8DAD-7241-9957-9EFC528BD426}"/>
              </a:ext>
            </a:extLst>
          </p:cNvPr>
          <p:cNvSpPr>
            <a:spLocks noGrp="1" noChangeArrowheads="1"/>
          </p:cNvSpPr>
          <p:nvPr>
            <p:ph type="sldNum" sz="quarter" idx="11"/>
          </p:nvPr>
        </p:nvSpPr>
        <p:spPr>
          <a:ln/>
        </p:spPr>
        <p:txBody>
          <a:bodyPr/>
          <a:lstStyle>
            <a:lvl1pPr>
              <a:defRPr/>
            </a:lvl1pPr>
          </a:lstStyle>
          <a:p>
            <a:pPr>
              <a:defRPr/>
            </a:pPr>
            <a:fld id="{C963C093-3ACA-694F-A135-17D0BEB3F4A5}" type="slidenum">
              <a:rPr lang="en-US" altLang="en-US"/>
              <a:pPr>
                <a:defRPr/>
              </a:pPr>
              <a:t>‹#›</a:t>
            </a:fld>
            <a:endParaRPr lang="en-US" altLang="en-US"/>
          </a:p>
        </p:txBody>
      </p:sp>
    </p:spTree>
    <p:extLst>
      <p:ext uri="{BB962C8B-B14F-4D97-AF65-F5344CB8AC3E}">
        <p14:creationId xmlns:p14="http://schemas.microsoft.com/office/powerpoint/2010/main" val="1068045670"/>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3385096"/>
      </p:ext>
    </p:extLst>
  </p:cSld>
  <p:clrMapOvr>
    <a:masterClrMapping/>
  </p:clrMapOvr>
</p:sldLayout>
</file>

<file path=ppt/slideLayouts/slideLayout7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79447"/>
            <a:ext cx="8987622" cy="740193"/>
          </a:xfrm>
          <a:prstGeom prst="rect">
            <a:avLst/>
          </a:prstGeom>
        </p:spPr>
        <p:txBody>
          <a:bodyPr/>
          <a:lstStyle>
            <a:lvl1pPr>
              <a:defRPr sz="4000" b="1">
                <a:solidFill>
                  <a:schemeClr val="tx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hasCustomPrompt="1"/>
          </p:nvPr>
        </p:nvSpPr>
        <p:spPr>
          <a:xfrm>
            <a:off x="75991" y="911224"/>
            <a:ext cx="8987622" cy="5318753"/>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967229371"/>
      </p:ext>
    </p:extLst>
  </p:cSld>
  <p:clrMapOvr>
    <a:masterClrMapping/>
  </p:clrMapOvr>
</p:sldLayout>
</file>

<file path=ppt/slideLayouts/slideLayout77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4196126"/>
      </p:ext>
    </p:extLst>
  </p:cSld>
  <p:clrMapOvr>
    <a:masterClrMapping/>
  </p:clrMapOvr>
</p:sldLayout>
</file>

<file path=ppt/slideLayouts/slideLayout7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D989BB-6B22-6F4F-A2DB-495D1361DBE3}"/>
              </a:ext>
            </a:extLst>
          </p:cNvPr>
          <p:cNvSpPr/>
          <p:nvPr userDrawn="1"/>
        </p:nvSpPr>
        <p:spPr>
          <a:xfrm>
            <a:off x="0" y="-23584"/>
            <a:ext cx="9144000" cy="685800"/>
          </a:xfrm>
          <a:prstGeom prst="rect">
            <a:avLst/>
          </a:prstGeom>
          <a:solidFill>
            <a:srgbClr val="45A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5991" y="73723"/>
            <a:ext cx="8987622" cy="740193"/>
          </a:xfrm>
          <a:prstGeom prst="rect">
            <a:avLst/>
          </a:prstGeom>
        </p:spPr>
        <p:txBody>
          <a:bodyPr/>
          <a:lstStyle>
            <a:lvl1pPr algn="l">
              <a:defRPr sz="3600" b="1">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813916"/>
            <a:ext cx="8987622" cy="5416061"/>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826016507"/>
      </p:ext>
    </p:extLst>
  </p:cSld>
  <p:clrMapOvr>
    <a:masterClrMapping/>
  </p:clrMapOvr>
</p:sldLayout>
</file>

<file path=ppt/slideLayouts/slideLayout7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617582"/>
      </p:ext>
    </p:extLst>
  </p:cSld>
  <p:clrMapOvr>
    <a:masterClrMapping/>
  </p:clrMapOvr>
  <p:transition/>
</p:sldLayout>
</file>

<file path=ppt/slideLayouts/slideLayout7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257509"/>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4662162"/>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185493"/>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9682941"/>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5294882"/>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988996"/>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1250370"/>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7860778"/>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74112"/>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168815"/>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4255879790"/>
      </p:ext>
    </p:extLst>
  </p:cSld>
  <p:clrMapOvr>
    <a:masterClrMapping/>
  </p:clrMapOvr>
</p:sldLayout>
</file>

<file path=ppt/slideLayouts/slideLayout79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Candara" panose="020E0502030303020204" pitchFamily="34" charset="0"/>
                <a:ea typeface="Geneva" panose="020B0503030404040204" pitchFamily="34" charset="0"/>
                <a:cs typeface="Futura Medium" panose="020B0602020204020303" pitchFamily="34" charset="-79"/>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Candara" panose="020E0502030303020204" pitchFamily="34" charset="0"/>
                <a:ea typeface="Geneva" panose="020B0503030404040204" pitchFamily="34" charset="0"/>
                <a:cs typeface="Beirut" pitchFamily="2" charset="-78"/>
              </a:defRPr>
            </a:lvl1pPr>
            <a:lvl2pPr marL="685766" indent="-228589">
              <a:buFont typeface="Cambria" panose="02040503050406030204" pitchFamily="18" charset="0"/>
              <a:buChar char="-"/>
              <a:defRPr sz="2400">
                <a:latin typeface="Candara" panose="020E0502030303020204" pitchFamily="34" charset="0"/>
                <a:ea typeface="Geneva" panose="020B0503030404040204" pitchFamily="34" charset="0"/>
                <a:cs typeface="Beirut" pitchFamily="2" charset="-78"/>
              </a:defRPr>
            </a:lvl2pPr>
            <a:lvl3pPr>
              <a:defRPr sz="2000">
                <a:latin typeface="Candara" panose="020E0502030303020204" pitchFamily="34" charset="0"/>
                <a:ea typeface="Geneva" panose="020B0503030404040204" pitchFamily="34" charset="0"/>
                <a:cs typeface="Beirut" pitchFamily="2" charset="-78"/>
              </a:defRPr>
            </a:lvl3pPr>
            <a:lvl4pPr>
              <a:defRPr sz="2000">
                <a:latin typeface="Candara" panose="020E0502030303020204" pitchFamily="34" charset="0"/>
                <a:ea typeface="Geneva" panose="020B0503030404040204" pitchFamily="34" charset="0"/>
                <a:cs typeface="Beirut" pitchFamily="2" charset="-78"/>
              </a:defRPr>
            </a:lvl4pPr>
            <a:lvl5pPr>
              <a:defRPr sz="2000">
                <a:latin typeface="Candara" panose="020E0502030303020204" pitchFamily="34" charset="0"/>
                <a:ea typeface="Geneva" panose="020B0503030404040204" pitchFamily="34" charset="0"/>
                <a:cs typeface="Beirut" pitchFamily="2"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476480"/>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525283"/>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4E97BD3-6BDD-8949-ACFE-8F75374CA53C}"/>
              </a:ext>
            </a:extLst>
          </p:cNvPr>
          <p:cNvCxnSpPr>
            <a:cxnSpLocks/>
          </p:cNvCxnSpPr>
          <p:nvPr userDrawn="1"/>
        </p:nvCxnSpPr>
        <p:spPr>
          <a:xfrm>
            <a:off x="117027" y="6482153"/>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6363259"/>
      </p:ext>
    </p:extLst>
  </p:cSld>
  <p:clrMapOvr>
    <a:masterClrMapping/>
  </p:clrMapOvr>
</p:sldLayout>
</file>

<file path=ppt/slideLayouts/slideLayout7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charset="0"/>
                <a:ea typeface="Arial" charset="0"/>
                <a:cs typeface="Arial"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D3A7DCBA-C183-8B41-90A0-6DFD962BF7FD}" type="slidenum">
              <a:rPr lang="en-US" altLang="en-US"/>
              <a:pPr/>
              <a:t>‹#›</a:t>
            </a:fld>
            <a:endParaRPr lang="en-US" altLang="en-US"/>
          </a:p>
        </p:txBody>
      </p:sp>
    </p:spTree>
    <p:extLst>
      <p:ext uri="{BB962C8B-B14F-4D97-AF65-F5344CB8AC3E}">
        <p14:creationId xmlns:p14="http://schemas.microsoft.com/office/powerpoint/2010/main" val="1172316345"/>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EADBC6-E218-9749-83D0-D418C023158C}" type="slidenum">
              <a:rPr lang="en-US" altLang="en-US"/>
              <a:pPr/>
              <a:t>‹#›</a:t>
            </a:fld>
            <a:endParaRPr lang="en-US" altLang="en-US"/>
          </a:p>
        </p:txBody>
      </p:sp>
    </p:spTree>
    <p:extLst>
      <p:ext uri="{BB962C8B-B14F-4D97-AF65-F5344CB8AC3E}">
        <p14:creationId xmlns:p14="http://schemas.microsoft.com/office/powerpoint/2010/main" val="3864428345"/>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4B5091-F527-F846-B0E6-8A00610558CF}" type="slidenum">
              <a:rPr lang="en-US" altLang="en-US"/>
              <a:pPr/>
              <a:t>‹#›</a:t>
            </a:fld>
            <a:endParaRPr lang="en-US" altLang="en-US"/>
          </a:p>
        </p:txBody>
      </p:sp>
    </p:spTree>
    <p:extLst>
      <p:ext uri="{BB962C8B-B14F-4D97-AF65-F5344CB8AC3E}">
        <p14:creationId xmlns:p14="http://schemas.microsoft.com/office/powerpoint/2010/main" val="2741554101"/>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3566FAC6-684A-9245-8840-0A684E5C0892}" type="slidenum">
              <a:rPr lang="en-US" altLang="en-US"/>
              <a:pPr/>
              <a:t>‹#›</a:t>
            </a:fld>
            <a:endParaRPr lang="en-US" altLang="en-US"/>
          </a:p>
        </p:txBody>
      </p:sp>
    </p:spTree>
    <p:extLst>
      <p:ext uri="{BB962C8B-B14F-4D97-AF65-F5344CB8AC3E}">
        <p14:creationId xmlns:p14="http://schemas.microsoft.com/office/powerpoint/2010/main" val="2173400386"/>
      </p:ext>
    </p:extLst>
  </p:cSld>
  <p:clrMapOvr>
    <a:masterClrMapping/>
  </p:clrMapOvr>
  <p:transition/>
</p:sldLayout>
</file>

<file path=ppt/slideLayouts/slideLayout7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206B168E-7910-294E-9278-FD11E61804A0}" type="slidenum">
              <a:rPr lang="en-US" altLang="en-US"/>
              <a:pPr/>
              <a:t>‹#›</a:t>
            </a:fld>
            <a:endParaRPr lang="en-US" altLang="en-US"/>
          </a:p>
        </p:txBody>
      </p:sp>
    </p:spTree>
    <p:extLst>
      <p:ext uri="{BB962C8B-B14F-4D97-AF65-F5344CB8AC3E}">
        <p14:creationId xmlns:p14="http://schemas.microsoft.com/office/powerpoint/2010/main" val="3249980054"/>
      </p:ext>
    </p:extLst>
  </p:cSld>
  <p:clrMapOvr>
    <a:masterClrMapping/>
  </p:clrMapOvr>
  <p:transition/>
</p:sldLayout>
</file>

<file path=ppt/slideLayouts/slideLayout7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EA08563-1837-0448-940A-95C1DD1C7A24}" type="slidenum">
              <a:rPr lang="en-US" altLang="en-US"/>
              <a:pPr/>
              <a:t>‹#›</a:t>
            </a:fld>
            <a:endParaRPr lang="en-US" altLang="en-US"/>
          </a:p>
        </p:txBody>
      </p:sp>
    </p:spTree>
    <p:extLst>
      <p:ext uri="{BB962C8B-B14F-4D97-AF65-F5344CB8AC3E}">
        <p14:creationId xmlns:p14="http://schemas.microsoft.com/office/powerpoint/2010/main" val="3909970159"/>
      </p:ext>
    </p:extLst>
  </p:cSld>
  <p:clrMapOvr>
    <a:masterClrMapping/>
  </p:clrMapOvr>
  <p:transition/>
</p:sldLayout>
</file>

<file path=ppt/slideLayouts/slideLayout7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A138FEB-0220-8F40-B141-083F92526A24}" type="slidenum">
              <a:rPr lang="en-US" altLang="en-US"/>
              <a:pPr/>
              <a:t>‹#›</a:t>
            </a:fld>
            <a:endParaRPr lang="en-US" altLang="en-US"/>
          </a:p>
        </p:txBody>
      </p:sp>
    </p:spTree>
    <p:extLst>
      <p:ext uri="{BB962C8B-B14F-4D97-AF65-F5344CB8AC3E}">
        <p14:creationId xmlns:p14="http://schemas.microsoft.com/office/powerpoint/2010/main" val="2667655766"/>
      </p:ext>
    </p:extLst>
  </p:cSld>
  <p:clrMapOvr>
    <a:masterClrMapping/>
  </p:clrMapOvr>
  <p:transition/>
</p:sldLayout>
</file>

<file path=ppt/slideLayouts/slideLayout7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B85F1E1-4E96-7648-9FF9-1E2FF1A018C5}" type="slidenum">
              <a:rPr lang="en-US" altLang="en-US"/>
              <a:pPr/>
              <a:t>‹#›</a:t>
            </a:fld>
            <a:endParaRPr lang="en-US" altLang="en-US"/>
          </a:p>
        </p:txBody>
      </p:sp>
    </p:spTree>
    <p:extLst>
      <p:ext uri="{BB962C8B-B14F-4D97-AF65-F5344CB8AC3E}">
        <p14:creationId xmlns:p14="http://schemas.microsoft.com/office/powerpoint/2010/main" val="2456802514"/>
      </p:ext>
    </p:extLst>
  </p:cSld>
  <p:clrMapOvr>
    <a:masterClrMapping/>
  </p:clrMapOvr>
  <p:transition/>
</p:sldLayout>
</file>

<file path=ppt/slideLayouts/slideLayout8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028D7F92-C12C-EF45-9367-36B78FAF3EAF}" type="slidenum">
              <a:rPr lang="en-US" altLang="en-US"/>
              <a:pPr/>
              <a:t>‹#›</a:t>
            </a:fld>
            <a:endParaRPr lang="en-US" altLang="en-US"/>
          </a:p>
        </p:txBody>
      </p:sp>
    </p:spTree>
    <p:extLst>
      <p:ext uri="{BB962C8B-B14F-4D97-AF65-F5344CB8AC3E}">
        <p14:creationId xmlns:p14="http://schemas.microsoft.com/office/powerpoint/2010/main" val="423976022"/>
      </p:ext>
    </p:extLst>
  </p:cSld>
  <p:clrMapOvr>
    <a:masterClrMapping/>
  </p:clrMapOvr>
  <p:transition/>
</p:sldLayout>
</file>

<file path=ppt/slideLayouts/slideLayout8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0F532642-5A6A-9B4A-9D8A-C48DB28F3013}" type="slidenum">
              <a:rPr lang="en-US" altLang="en-US"/>
              <a:pPr/>
              <a:t>‹#›</a:t>
            </a:fld>
            <a:endParaRPr lang="en-US" altLang="en-US"/>
          </a:p>
        </p:txBody>
      </p:sp>
    </p:spTree>
    <p:extLst>
      <p:ext uri="{BB962C8B-B14F-4D97-AF65-F5344CB8AC3E}">
        <p14:creationId xmlns:p14="http://schemas.microsoft.com/office/powerpoint/2010/main" val="1457700787"/>
      </p:ext>
    </p:extLst>
  </p:cSld>
  <p:clrMapOvr>
    <a:masterClrMapping/>
  </p:clrMapOvr>
  <p:transition/>
</p:sldLayout>
</file>

<file path=ppt/slideLayouts/slideLayout8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C2D5E10-3460-A148-95EA-8279587B97D8}" type="slidenum">
              <a:rPr lang="en-US" altLang="en-US"/>
              <a:pPr/>
              <a:t>‹#›</a:t>
            </a:fld>
            <a:endParaRPr lang="en-US" altLang="en-US"/>
          </a:p>
        </p:txBody>
      </p:sp>
    </p:spTree>
    <p:extLst>
      <p:ext uri="{BB962C8B-B14F-4D97-AF65-F5344CB8AC3E}">
        <p14:creationId xmlns:p14="http://schemas.microsoft.com/office/powerpoint/2010/main" val="2850360790"/>
      </p:ext>
    </p:extLst>
  </p:cSld>
  <p:clrMapOvr>
    <a:masterClrMapping/>
  </p:clrMapOvr>
  <p:transition/>
</p:sldLayout>
</file>

<file path=ppt/slideLayouts/slideLayout80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A2F47BF-2E15-9244-A7ED-4945DA8BCDB7}" type="slidenum">
              <a:rPr lang="en-US" altLang="en-US"/>
              <a:pPr/>
              <a:t>‹#›</a:t>
            </a:fld>
            <a:endParaRPr lang="en-US" altLang="en-US"/>
          </a:p>
        </p:txBody>
      </p:sp>
    </p:spTree>
    <p:extLst>
      <p:ext uri="{BB962C8B-B14F-4D97-AF65-F5344CB8AC3E}">
        <p14:creationId xmlns:p14="http://schemas.microsoft.com/office/powerpoint/2010/main" val="1448994278"/>
      </p:ext>
    </p:extLst>
  </p:cSld>
  <p:clrMapOvr>
    <a:masterClrMapping/>
  </p:clrMapOvr>
  <p:transition/>
</p:sldLayout>
</file>

<file path=ppt/slideLayouts/slideLayout8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3033175743"/>
      </p:ext>
    </p:extLst>
  </p:cSld>
  <p:clrMapOvr>
    <a:masterClrMapping/>
  </p:clrMapOvr>
  <p:transition/>
</p:sldLayout>
</file>

<file path=ppt/slideLayouts/slideLayout8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875140316"/>
      </p:ext>
    </p:extLst>
  </p:cSld>
  <p:clrMapOvr>
    <a:masterClrMapping/>
  </p:clrMapOvr>
  <p:transition/>
</p:sldLayout>
</file>

<file path=ppt/slideLayouts/slideLayout8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2593909193"/>
      </p:ext>
    </p:extLst>
  </p:cSld>
  <p:clrMapOvr>
    <a:masterClrMapping/>
  </p:clrMapOvr>
  <p:transition/>
</p:sldLayout>
</file>

<file path=ppt/slideLayouts/slideLayout8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775769250"/>
      </p:ext>
    </p:extLst>
  </p:cSld>
  <p:clrMapOvr>
    <a:masterClrMapping/>
  </p:clrMapOvr>
  <p:transition/>
</p:sldLayout>
</file>

<file path=ppt/slideLayouts/slideLayout8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925262687"/>
      </p:ext>
    </p:extLst>
  </p:cSld>
  <p:clrMapOvr>
    <a:masterClrMapping/>
  </p:clrMapOvr>
  <p:transition/>
</p:sldLayout>
</file>

<file path=ppt/slideLayouts/slideLayout8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747580221"/>
      </p:ext>
    </p:extLst>
  </p:cSld>
  <p:clrMapOvr>
    <a:masterClrMapping/>
  </p:clrMapOvr>
  <p:transition/>
</p:sldLayout>
</file>

<file path=ppt/slideLayouts/slideLayout8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1602896071"/>
      </p:ext>
    </p:extLst>
  </p:cSld>
  <p:clrMapOvr>
    <a:masterClrMapping/>
  </p:clrMapOvr>
  <p:transition/>
</p:sldLayout>
</file>

<file path=ppt/slideLayouts/slideLayout8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1513302669"/>
      </p:ext>
    </p:extLst>
  </p:cSld>
  <p:clrMapOvr>
    <a:masterClrMapping/>
  </p:clrMapOvr>
  <p:transition/>
</p:sldLayout>
</file>

<file path=ppt/slideLayouts/slideLayout8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164354378"/>
      </p:ext>
    </p:extLst>
  </p:cSld>
  <p:clrMapOvr>
    <a:masterClrMapping/>
  </p:clrMapOvr>
  <p:transition/>
</p:sldLayout>
</file>

<file path=ppt/slideLayouts/slideLayout8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1211296647"/>
      </p:ext>
    </p:extLst>
  </p:cSld>
  <p:clrMapOvr>
    <a:masterClrMapping/>
  </p:clrMapOvr>
  <p:transition/>
</p:sldLayout>
</file>

<file path=ppt/slideLayouts/slideLayout8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936069390"/>
      </p:ext>
    </p:extLst>
  </p:cSld>
  <p:clrMapOvr>
    <a:masterClrMapping/>
  </p:clrMapOvr>
  <p:transition/>
</p:sldLayout>
</file>

<file path=ppt/slideLayouts/slideLayout81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116524221"/>
      </p:ext>
    </p:extLst>
  </p:cSld>
  <p:clrMapOvr>
    <a:masterClrMapping/>
  </p:clrMapOvr>
  <p:transition/>
</p:sldLayout>
</file>

<file path=ppt/slideLayouts/slideLayout81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3718015199"/>
      </p:ext>
    </p:extLst>
  </p:cSld>
  <p:clrMapOvr>
    <a:masterClrMapping/>
  </p:clrMapOvr>
  <p:transition/>
</p:sldLayout>
</file>

<file path=ppt/slideLayouts/slideLayout8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406770333"/>
      </p:ext>
    </p:extLst>
  </p:cSld>
  <p:clrMapOvr>
    <a:masterClrMapping/>
  </p:clrMapOvr>
  <p:transition/>
</p:sldLayout>
</file>

<file path=ppt/slideLayouts/slideLayout8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2582148389"/>
      </p:ext>
    </p:extLst>
  </p:cSld>
  <p:clrMapOvr>
    <a:masterClrMapping/>
  </p:clrMapOvr>
  <p:transition/>
</p:sldLayout>
</file>

<file path=ppt/slideLayouts/slideLayout8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3983874236"/>
      </p:ext>
    </p:extLst>
  </p:cSld>
  <p:clrMapOvr>
    <a:masterClrMapping/>
  </p:clrMapOvr>
  <p:transition/>
</p:sldLayout>
</file>

<file path=ppt/slideLayouts/slideLayout8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2834001420"/>
      </p:ext>
    </p:extLst>
  </p:cSld>
  <p:clrMapOvr>
    <a:masterClrMapping/>
  </p:clrMapOvr>
  <p:transition/>
</p:sldLayout>
</file>

<file path=ppt/slideLayouts/slideLayout8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1775775776"/>
      </p:ext>
    </p:extLst>
  </p:cSld>
  <p:clrMapOvr>
    <a:masterClrMapping/>
  </p:clrMapOvr>
  <p:transition/>
</p:sldLayout>
</file>

<file path=ppt/slideLayouts/slideLayout8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3058545123"/>
      </p:ext>
    </p:extLst>
  </p:cSld>
  <p:clrMapOvr>
    <a:masterClrMapping/>
  </p:clrMapOvr>
  <p:transition/>
</p:sldLayout>
</file>

<file path=ppt/slideLayouts/slideLayout8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2936658775"/>
      </p:ext>
    </p:extLst>
  </p:cSld>
  <p:clrMapOvr>
    <a:masterClrMapping/>
  </p:clrMapOvr>
  <p:transition/>
</p:sldLayout>
</file>

<file path=ppt/slideLayouts/slideLayout8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3094252578"/>
      </p:ext>
    </p:extLst>
  </p:cSld>
  <p:clrMapOvr>
    <a:masterClrMapping/>
  </p:clrMapOvr>
  <p:transition/>
</p:sldLayout>
</file>

<file path=ppt/slideLayouts/slideLayout8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3537281912"/>
      </p:ext>
    </p:extLst>
  </p:cSld>
  <p:clrMapOvr>
    <a:masterClrMapping/>
  </p:clrMapOvr>
  <p:transition/>
</p:sldLayout>
</file>

<file path=ppt/slideLayouts/slideLayout8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1051279134"/>
      </p:ext>
    </p:extLst>
  </p:cSld>
  <p:clrMapOvr>
    <a:masterClrMapping/>
  </p:clrMapOvr>
  <p:transition/>
</p:sldLayout>
</file>

<file path=ppt/slideLayouts/slideLayout82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682673342"/>
      </p:ext>
    </p:extLst>
  </p:cSld>
  <p:clrMapOvr>
    <a:masterClrMapping/>
  </p:clrMapOvr>
  <p:transition/>
</p:sldLayout>
</file>

<file path=ppt/slideLayouts/slideLayout82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9011" y="132334"/>
            <a:ext cx="8894602" cy="606084"/>
          </a:xfrm>
          <a:prstGeom prst="rect">
            <a:avLst/>
          </a:prstGeom>
        </p:spPr>
        <p:txBody>
          <a:bodyPr>
            <a:noAutofit/>
          </a:bodyPr>
          <a:lstStyle>
            <a:lvl1pPr>
              <a:defRPr sz="4200" b="1" i="0">
                <a:latin typeface="Lato Black" panose="020F0502020204030203" pitchFamily="34" charset="77"/>
                <a:cs typeface="Segoe UI" panose="020B0502040204020203" pitchFamily="34" charset="0"/>
              </a:defRPr>
            </a:lvl1pPr>
          </a:lstStyle>
          <a:p>
            <a:r>
              <a:rPr lang="en-GB"/>
              <a:t>Click to edit Master title style</a:t>
            </a:r>
            <a:endParaRPr lang="en-US" dirty="0"/>
          </a:p>
        </p:txBody>
      </p:sp>
      <p:sp>
        <p:nvSpPr>
          <p:cNvPr id="3" name="Content Placeholder 2"/>
          <p:cNvSpPr>
            <a:spLocks noGrp="1"/>
          </p:cNvSpPr>
          <p:nvPr>
            <p:ph idx="1"/>
          </p:nvPr>
        </p:nvSpPr>
        <p:spPr>
          <a:xfrm>
            <a:off x="169011" y="936172"/>
            <a:ext cx="8894602" cy="5419543"/>
          </a:xfrm>
          <a:prstGeom prst="rect">
            <a:avLst/>
          </a:prstGeom>
        </p:spPr>
        <p:txBody>
          <a:bodyPr/>
          <a:lstStyle>
            <a:lvl1pPr>
              <a:defRPr sz="2800">
                <a:latin typeface="Lato" panose="020F0502020204030203" pitchFamily="34" charset="77"/>
                <a:cs typeface="Segoe UI" panose="020B0502040204020203" pitchFamily="34" charset="0"/>
              </a:defRPr>
            </a:lvl1pPr>
            <a:lvl2pPr marL="685800" indent="-228600">
              <a:buFont typeface="Cambria" panose="02040503050406030204" pitchFamily="18" charset="0"/>
              <a:buChar char="-"/>
              <a:defRPr sz="2400">
                <a:latin typeface="Lato" panose="020F0502020204030203" pitchFamily="34" charset="77"/>
                <a:cs typeface="Segoe UI" panose="020B0502040204020203" pitchFamily="34" charset="0"/>
              </a:defRPr>
            </a:lvl2pPr>
            <a:lvl3pPr>
              <a:defRPr sz="2000">
                <a:latin typeface="Lato" panose="020F0502020204030203" pitchFamily="34" charset="77"/>
                <a:cs typeface="Segoe UI" panose="020B0502040204020203" pitchFamily="34" charset="0"/>
              </a:defRPr>
            </a:lvl3pPr>
            <a:lvl4pPr>
              <a:defRPr sz="2000">
                <a:latin typeface="Lato" panose="020F0502020204030203" pitchFamily="34" charset="77"/>
                <a:cs typeface="Segoe UI" panose="020B0502040204020203" pitchFamily="34" charset="0"/>
              </a:defRPr>
            </a:lvl4pPr>
            <a:lvl5pPr>
              <a:defRPr sz="2000">
                <a:latin typeface="Lato" panose="020F0502020204030203" pitchFamily="34" charset="77"/>
                <a:cs typeface="Segoe UI" panose="020B050204020402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Slide Number Placeholder 5"/>
          <p:cNvSpPr txBox="1">
            <a:spLocks/>
          </p:cNvSpPr>
          <p:nvPr userDrawn="1"/>
        </p:nvSpPr>
        <p:spPr>
          <a:xfrm>
            <a:off x="7977054"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400" smtClean="0">
                <a:latin typeface="Lato" panose="020F0502020204030203" pitchFamily="34" charset="77"/>
                <a:cs typeface="Segoe UI" panose="020B0502040204020203" pitchFamily="34" charset="0"/>
              </a:rPr>
              <a:pPr/>
              <a:t>‹#›</a:t>
            </a:fld>
            <a:endParaRPr lang="en-US" dirty="0">
              <a:latin typeface="Lato" panose="020F0502020204030203" pitchFamily="34" charset="77"/>
              <a:cs typeface="Segoe UI" panose="020B0502040204020203" pitchFamily="34" charset="0"/>
            </a:endParaRP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cxnSp>
        <p:nvCxnSpPr>
          <p:cNvPr id="6" name="Straight Connector 5">
            <a:extLst>
              <a:ext uri="{FF2B5EF4-FFF2-40B4-BE49-F238E27FC236}">
                <a16:creationId xmlns:a16="http://schemas.microsoft.com/office/drawing/2014/main" id="{13D6C95C-F5A1-47A0-B338-935B91ACFEDF}"/>
              </a:ext>
            </a:extLst>
          </p:cNvPr>
          <p:cNvCxnSpPr>
            <a:cxnSpLocks/>
          </p:cNvCxnSpPr>
          <p:nvPr userDrawn="1"/>
        </p:nvCxnSpPr>
        <p:spPr>
          <a:xfrm>
            <a:off x="117021" y="831498"/>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1733812"/>
      </p:ext>
    </p:extLst>
  </p:cSld>
  <p:clrMapOvr>
    <a:masterClrMapping/>
  </p:clrMapOvr>
</p:sldLayout>
</file>

<file path=ppt/slideLayouts/slideLayout8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B6AF3772-9A14-4310-AA97-ADA9BE0847FC}" type="datetimeFigureOut">
              <a:rPr lang="en-CH" smtClean="0"/>
              <a:t>7/4/22</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B6571078-45FA-4BA5-9BE9-4C6ADE012FE3}" type="slidenum">
              <a:rPr lang="en-CH" smtClean="0"/>
              <a:t>‹#›</a:t>
            </a:fld>
            <a:endParaRPr lang="en-CH"/>
          </a:p>
        </p:txBody>
      </p:sp>
    </p:spTree>
    <p:extLst>
      <p:ext uri="{BB962C8B-B14F-4D97-AF65-F5344CB8AC3E}">
        <p14:creationId xmlns:p14="http://schemas.microsoft.com/office/powerpoint/2010/main" val="3392684974"/>
      </p:ext>
    </p:extLst>
  </p:cSld>
  <p:clrMapOvr>
    <a:masterClrMapping/>
  </p:clrMapOvr>
</p:sldLayout>
</file>

<file path=ppt/slideLayouts/slideLayout8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AF3772-9A14-4310-AA97-ADA9BE0847FC}" type="datetimeFigureOut">
              <a:rPr lang="en-CH" smtClean="0"/>
              <a:t>7/4/22</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B6571078-45FA-4BA5-9BE9-4C6ADE012FE3}" type="slidenum">
              <a:rPr lang="en-CH" smtClean="0"/>
              <a:t>‹#›</a:t>
            </a:fld>
            <a:endParaRPr lang="en-CH"/>
          </a:p>
        </p:txBody>
      </p:sp>
    </p:spTree>
    <p:extLst>
      <p:ext uri="{BB962C8B-B14F-4D97-AF65-F5344CB8AC3E}">
        <p14:creationId xmlns:p14="http://schemas.microsoft.com/office/powerpoint/2010/main" val="2512271658"/>
      </p:ext>
    </p:extLst>
  </p:cSld>
  <p:clrMapOvr>
    <a:masterClrMapping/>
  </p:clrMapOvr>
</p:sldLayout>
</file>

<file path=ppt/slideLayouts/slideLayout83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300363"/>
      </p:ext>
    </p:extLst>
  </p:cSld>
  <p:clrMapOvr>
    <a:masterClrMapping/>
  </p:clrMapOvr>
</p:sldLayout>
</file>

<file path=ppt/slideLayouts/slideLayout8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solidFill>
                  <a:srgbClr val="C00000"/>
                </a:solidFill>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4" name="Date Placeholder 3"/>
          <p:cNvSpPr>
            <a:spLocks noGrp="1"/>
          </p:cNvSpPr>
          <p:nvPr>
            <p:ph type="dt" sz="half" idx="10"/>
          </p:nvPr>
        </p:nvSpPr>
        <p:spPr/>
        <p:txBody>
          <a:bodyPr/>
          <a:lstStyle/>
          <a:p>
            <a:fld id="{A40A767E-AEE4-460C-925C-09B56CD94AC7}" type="datetime1">
              <a:rPr lang="en-US" smtClean="0"/>
              <a:t>7/4/22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pPr/>
              <a:t>‹#›</a:t>
            </a:fld>
            <a:endParaRPr lang="en-US" dirty="0"/>
          </a:p>
        </p:txBody>
      </p:sp>
    </p:spTree>
    <p:extLst>
      <p:ext uri="{BB962C8B-B14F-4D97-AF65-F5344CB8AC3E}">
        <p14:creationId xmlns:p14="http://schemas.microsoft.com/office/powerpoint/2010/main" val="2660285668"/>
      </p:ext>
    </p:extLst>
  </p:cSld>
  <p:clrMapOvr>
    <a:masterClrMapping/>
  </p:clrMapOvr>
</p:sldLayout>
</file>

<file path=ppt/slideLayouts/slideLayout8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955675"/>
          </a:xfrm>
        </p:spPr>
        <p:txBody>
          <a:bodyPr/>
          <a:lstStyle>
            <a:lvl1pPr>
              <a:defRPr>
                <a:solidFill>
                  <a:schemeClr val="accent3"/>
                </a:solidFill>
              </a:defRPr>
            </a:lvl1pPr>
          </a:lstStyle>
          <a:p>
            <a:r>
              <a:rPr lang="en-US" dirty="0"/>
              <a:t>Click to edit Master title style</a:t>
            </a:r>
          </a:p>
        </p:txBody>
      </p:sp>
      <p:sp>
        <p:nvSpPr>
          <p:cNvPr id="3" name="Content Placeholder 2"/>
          <p:cNvSpPr>
            <a:spLocks noGrp="1"/>
          </p:cNvSpPr>
          <p:nvPr>
            <p:ph idx="1"/>
          </p:nvPr>
        </p:nvSpPr>
        <p:spPr>
          <a:xfrm>
            <a:off x="628650" y="1560945"/>
            <a:ext cx="7886700" cy="4616018"/>
          </a:xfrm>
        </p:spPr>
        <p:txBody>
          <a:bodyPr/>
          <a:lstStyle>
            <a:lvl1pPr marL="171450" indent="-171450">
              <a:buFont typeface="Wingdings" panose="05000000000000000000" pitchFamily="2" charset="2"/>
              <a:buChar char="§"/>
              <a:defRPr/>
            </a:lvl1pPr>
            <a:lvl2pPr marL="514350" indent="-171450">
              <a:buFontTx/>
              <a:buChar char="−"/>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C16DFAE-86FD-443D-803F-BD9F119A6357}" type="datetime1">
              <a:rPr lang="en-US" smtClean="0"/>
              <a:t>7/4/22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403595069"/>
      </p:ext>
    </p:extLst>
  </p:cSld>
  <p:clrMapOvr>
    <a:masterClrMapping/>
  </p:clrMapOvr>
</p:sldLayout>
</file>

<file path=ppt/slideLayouts/slideLayout834.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73F6E132-3200-40E5-B88F-9645628A7DA7}" type="datetime1">
              <a:rPr lang="en-US" smtClean="0"/>
              <a:t>7/4/22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293629824"/>
      </p:ext>
    </p:extLst>
  </p:cSld>
  <p:clrMapOvr>
    <a:masterClrMapping/>
  </p:clrMapOvr>
</p:sldLayout>
</file>

<file path=ppt/slideLayouts/slideLayout8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F8268CF-893E-4A9A-BD8A-DBDA3FADF8A1}" type="datetime1">
              <a:rPr lang="en-US" smtClean="0"/>
              <a:t>7/4/22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076040822"/>
      </p:ext>
    </p:extLst>
  </p:cSld>
  <p:clrMapOvr>
    <a:masterClrMapping/>
  </p:clrMapOvr>
</p:sldLayout>
</file>

<file path=ppt/slideLayouts/slideLayout8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CFD0879-F2BC-42F4-A4D6-0C65BCF03718}" type="datetime1">
              <a:rPr lang="en-US" smtClean="0"/>
              <a:t>7/4/22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690117939"/>
      </p:ext>
    </p:extLst>
  </p:cSld>
  <p:clrMapOvr>
    <a:masterClrMapping/>
  </p:clrMapOvr>
</p:sldLayout>
</file>

<file path=ppt/slideLayouts/slideLayout8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F27251-A192-48DC-8713-15973C92DF78}" type="datetime1">
              <a:rPr lang="en-US" smtClean="0"/>
              <a:t>7/4/22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925639921"/>
      </p:ext>
    </p:extLst>
  </p:cSld>
  <p:clrMapOvr>
    <a:masterClrMapping/>
  </p:clrMapOvr>
</p:sldLayout>
</file>

<file path=ppt/slideLayouts/slideLayout8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239BD8-FF51-4090-B0B5-C6B47937851C}" type="datetime1">
              <a:rPr lang="en-US" smtClean="0"/>
              <a:t>7/4/22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373290855"/>
      </p:ext>
    </p:extLst>
  </p:cSld>
  <p:clrMapOvr>
    <a:masterClrMapping/>
  </p:clrMapOvr>
</p:sldLayout>
</file>

<file path=ppt/slideLayouts/slideLayout8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353E770-745B-45D1-AA8D-237ED6E44ED9}" type="datetime1">
              <a:rPr lang="en-US" smtClean="0"/>
              <a:t>7/4/22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871903488"/>
      </p:ext>
    </p:extLst>
  </p:cSld>
  <p:clrMapOvr>
    <a:masterClrMapping/>
  </p:clrMapOvr>
</p:sldLayout>
</file>

<file path=ppt/slideLayouts/slideLayout8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7D4B97A4-2A07-47EF-9A00-4886366C7C45}" type="datetime1">
              <a:rPr lang="en-US" smtClean="0"/>
              <a:t>7/4/22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210382127"/>
      </p:ext>
    </p:extLst>
  </p:cSld>
  <p:clrMapOvr>
    <a:masterClrMapping/>
  </p:clrMapOvr>
</p:sldLayout>
</file>

<file path=ppt/slideLayouts/slideLayout8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F33734-022E-4152-9CBB-70166AD2E165}" type="datetime1">
              <a:rPr lang="en-US" smtClean="0"/>
              <a:t>7/4/22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706122978"/>
      </p:ext>
    </p:extLst>
  </p:cSld>
  <p:clrMapOvr>
    <a:masterClrMapping/>
  </p:clrMapOvr>
</p:sldLayout>
</file>

<file path=ppt/slideLayouts/slideLayout8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94E59A-AF5A-42E8-A2E8-DA78FD2C9995}" type="datetime1">
              <a:rPr lang="en-US" smtClean="0"/>
              <a:t>7/4/22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148104787"/>
      </p:ext>
    </p:extLst>
  </p:cSld>
  <p:clrMapOvr>
    <a:masterClrMapping/>
  </p:clrMapOvr>
</p:sldLayout>
</file>

<file path=ppt/slideLayouts/slideLayout8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7/4/22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2169322514"/>
      </p:ext>
    </p:extLst>
  </p:cSld>
  <p:clrMapOvr>
    <a:masterClrMapping/>
  </p:clrMapOvr>
</p:sldLayout>
</file>

<file path=ppt/slideLayouts/slideLayout8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7/4/22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49120498"/>
      </p:ext>
    </p:extLst>
  </p:cSld>
  <p:clrMapOvr>
    <a:masterClrMapping/>
  </p:clrMapOvr>
</p:sldLayout>
</file>

<file path=ppt/slideLayouts/slideLayout8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7/4/22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843591645"/>
      </p:ext>
    </p:extLst>
  </p:cSld>
  <p:clrMapOvr>
    <a:masterClrMapping/>
  </p:clrMapOvr>
</p:sldLayout>
</file>

<file path=ppt/slideLayouts/slideLayout8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7/4/22</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246344373"/>
      </p:ext>
    </p:extLst>
  </p:cSld>
  <p:clrMapOvr>
    <a:masterClrMapping/>
  </p:clrMapOvr>
</p:sldLayout>
</file>

<file path=ppt/slideLayouts/slideLayout8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7/4/22</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2915995385"/>
      </p:ext>
    </p:extLst>
  </p:cSld>
  <p:clrMapOvr>
    <a:masterClrMapping/>
  </p:clrMapOvr>
</p:sldLayout>
</file>

<file path=ppt/slideLayouts/slideLayout8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7/4/22</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45975296"/>
      </p:ext>
    </p:extLst>
  </p:cSld>
  <p:clrMapOvr>
    <a:masterClrMapping/>
  </p:clrMapOvr>
</p:sldLayout>
</file>

<file path=ppt/slideLayouts/slideLayout8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7/4/22</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681389219"/>
      </p:ext>
    </p:extLst>
  </p:cSld>
  <p:clrMapOvr>
    <a:masterClrMapping/>
  </p:clrMapOvr>
</p:sldLayout>
</file>

<file path=ppt/slideLayouts/slideLayout8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7/4/22</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1306260141"/>
      </p:ext>
    </p:extLst>
  </p:cSld>
  <p:clrMapOvr>
    <a:masterClrMapping/>
  </p:clrMapOvr>
</p:sldLayout>
</file>

<file path=ppt/slideLayouts/slideLayout8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7/4/22</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430173168"/>
      </p:ext>
    </p:extLst>
  </p:cSld>
  <p:clrMapOvr>
    <a:masterClrMapping/>
  </p:clrMapOvr>
</p:sldLayout>
</file>

<file path=ppt/slideLayouts/slideLayout8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7/4/22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185577000"/>
      </p:ext>
    </p:extLst>
  </p:cSld>
  <p:clrMapOvr>
    <a:masterClrMapping/>
  </p:clrMapOvr>
</p:sldLayout>
</file>

<file path=ppt/slideLayouts/slideLayout8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7/4/22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1592880051"/>
      </p:ext>
    </p:extLst>
  </p:cSld>
  <p:clrMapOvr>
    <a:masterClrMapping/>
  </p:clrMapOvr>
</p:sldLayout>
</file>

<file path=ppt/slideLayouts/slideLayout85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1474844"/>
      </p:ext>
    </p:extLst>
  </p:cSld>
  <p:clrMapOvr>
    <a:masterClrMapping/>
  </p:clrMapOvr>
</p:sldLayout>
</file>

<file path=ppt/slideLayouts/slideLayout8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945C0-6189-45F9-A8E4-849CD1DF2EC8}"/>
              </a:ext>
            </a:extLst>
          </p:cNvPr>
          <p:cNvSpPr>
            <a:spLocks noGrp="1"/>
          </p:cNvSpPr>
          <p:nvPr>
            <p:ph type="ctrTitle"/>
          </p:nvPr>
        </p:nvSpPr>
        <p:spPr>
          <a:xfrm>
            <a:off x="1143000" y="1122363"/>
            <a:ext cx="6858000" cy="2387600"/>
          </a:xfrm>
        </p:spPr>
        <p:txBody>
          <a:bodyPr anchor="b"/>
          <a:lstStyle>
            <a:lvl1pPr algn="ctr">
              <a:defRPr sz="4500"/>
            </a:lvl1pPr>
          </a:lstStyle>
          <a:p>
            <a:r>
              <a:rPr lang="en-US" dirty="0"/>
              <a:t>Click to edit Master title style</a:t>
            </a:r>
          </a:p>
        </p:txBody>
      </p:sp>
      <p:sp>
        <p:nvSpPr>
          <p:cNvPr id="3" name="Subtitle 2">
            <a:extLst>
              <a:ext uri="{FF2B5EF4-FFF2-40B4-BE49-F238E27FC236}">
                <a16:creationId xmlns:a16="http://schemas.microsoft.com/office/drawing/2014/main" id="{9AE678AC-468B-4020-B66A-F26093C6C3CF}"/>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785063D3-AC3D-4E76-A78A-B51591A90B5E}"/>
              </a:ext>
            </a:extLst>
          </p:cNvPr>
          <p:cNvSpPr>
            <a:spLocks noGrp="1"/>
          </p:cNvSpPr>
          <p:nvPr>
            <p:ph type="dt" sz="half" idx="10"/>
          </p:nvPr>
        </p:nvSpPr>
        <p:spPr/>
        <p:txBody>
          <a:bodyPr/>
          <a:lstStyle/>
          <a:p>
            <a:fld id="{EED55A64-A1A7-4311-9820-88C9ECC830DB}" type="datetime1">
              <a:rPr lang="en-US" smtClean="0"/>
              <a:t>7/4/22</a:t>
            </a:fld>
            <a:endParaRPr lang="en-US"/>
          </a:p>
        </p:txBody>
      </p:sp>
      <p:sp>
        <p:nvSpPr>
          <p:cNvPr id="5" name="Footer Placeholder 4">
            <a:extLst>
              <a:ext uri="{FF2B5EF4-FFF2-40B4-BE49-F238E27FC236}">
                <a16:creationId xmlns:a16="http://schemas.microsoft.com/office/drawing/2014/main" id="{B1A38CE1-BA36-4FB2-88E1-7E09F3AB92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58B6EB-C060-4924-9B34-88A9864EAA9F}"/>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030951747"/>
      </p:ext>
    </p:extLst>
  </p:cSld>
  <p:clrMapOvr>
    <a:masterClrMapping/>
  </p:clrMapOvr>
</p:sldLayout>
</file>

<file path=ppt/slideLayouts/slideLayout8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38A2E-E498-4BCD-947B-EFD8C5D78457}"/>
              </a:ext>
            </a:extLst>
          </p:cNvPr>
          <p:cNvSpPr>
            <a:spLocks noGrp="1"/>
          </p:cNvSpPr>
          <p:nvPr>
            <p:ph type="title"/>
          </p:nvPr>
        </p:nvSpPr>
        <p:spPr/>
        <p:txBody>
          <a:bodyPr/>
          <a:lstStyle>
            <a:lvl1pPr>
              <a:defRPr b="1">
                <a:latin typeface="Myriad Pro Cond" panose="020B0506030403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1FBCCAA5-BEA7-4B42-A5C2-FBC93371BFF7}"/>
              </a:ext>
            </a:extLst>
          </p:cNvPr>
          <p:cNvSpPr>
            <a:spLocks noGrp="1"/>
          </p:cNvSpPr>
          <p:nvPr>
            <p:ph idx="1"/>
          </p:nvPr>
        </p:nvSpPr>
        <p:spPr/>
        <p:txBody>
          <a:bodyPr/>
          <a:lstStyle>
            <a:lvl1pPr>
              <a:defRPr b="1">
                <a:latin typeface="Myriad Pro Cond" panose="020B0506030403020204" pitchFamily="34" charset="0"/>
              </a:defRPr>
            </a:lvl1pPr>
            <a:lvl2pPr>
              <a:defRPr b="1">
                <a:latin typeface="Myriad Pro Cond" panose="020B0506030403020204" pitchFamily="34" charset="0"/>
              </a:defRPr>
            </a:lvl2pPr>
            <a:lvl3pPr>
              <a:defRPr b="1">
                <a:latin typeface="Myriad Pro Cond" panose="020B0506030403020204" pitchFamily="34" charset="0"/>
              </a:defRPr>
            </a:lvl3pPr>
            <a:lvl4pPr>
              <a:defRPr b="1">
                <a:latin typeface="Myriad Pro Cond" panose="020B0506030403020204" pitchFamily="34" charset="0"/>
              </a:defRPr>
            </a:lvl4pPr>
            <a:lvl5pPr>
              <a:defRPr b="1">
                <a:latin typeface="Myriad Pro Cond" panose="020B0506030403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2D2F03B-B56E-4DD2-ABA2-715658E533A5}"/>
              </a:ext>
            </a:extLst>
          </p:cNvPr>
          <p:cNvSpPr>
            <a:spLocks noGrp="1"/>
          </p:cNvSpPr>
          <p:nvPr>
            <p:ph type="dt" sz="half" idx="10"/>
          </p:nvPr>
        </p:nvSpPr>
        <p:spPr/>
        <p:txBody>
          <a:bodyPr/>
          <a:lstStyle/>
          <a:p>
            <a:fld id="{6B17AEC4-674B-404B-BD94-FD6D9808E6DE}" type="datetime1">
              <a:rPr lang="en-US" smtClean="0"/>
              <a:t>7/4/22</a:t>
            </a:fld>
            <a:endParaRPr lang="en-US"/>
          </a:p>
        </p:txBody>
      </p:sp>
      <p:sp>
        <p:nvSpPr>
          <p:cNvPr id="5" name="Footer Placeholder 4">
            <a:extLst>
              <a:ext uri="{FF2B5EF4-FFF2-40B4-BE49-F238E27FC236}">
                <a16:creationId xmlns:a16="http://schemas.microsoft.com/office/drawing/2014/main" id="{C3F6711E-CC1D-458A-92D8-6F660BA8D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C9852C-DF95-435C-B2E7-2E5B7793EE71}"/>
              </a:ext>
            </a:extLst>
          </p:cNvPr>
          <p:cNvSpPr>
            <a:spLocks noGrp="1"/>
          </p:cNvSpPr>
          <p:nvPr>
            <p:ph type="sldNum" sz="quarter" idx="12"/>
          </p:nvPr>
        </p:nvSpPr>
        <p:spPr/>
        <p:txBody>
          <a:bodyPr/>
          <a:lstStyle>
            <a:lvl1pPr>
              <a:defRPr sz="2100"/>
            </a:lvl1pPr>
          </a:lstStyle>
          <a:p>
            <a:fld id="{2C27E80B-A655-44B0-A6D9-E5EAFBEBB6E2}" type="slidenum">
              <a:rPr lang="en-US" smtClean="0"/>
              <a:pPr/>
              <a:t>‹#›</a:t>
            </a:fld>
            <a:endParaRPr lang="en-US" dirty="0"/>
          </a:p>
        </p:txBody>
      </p:sp>
    </p:spTree>
    <p:extLst>
      <p:ext uri="{BB962C8B-B14F-4D97-AF65-F5344CB8AC3E}">
        <p14:creationId xmlns:p14="http://schemas.microsoft.com/office/powerpoint/2010/main" val="559982869"/>
      </p:ext>
    </p:extLst>
  </p:cSld>
  <p:clrMapOvr>
    <a:masterClrMapping/>
  </p:clrMapOvr>
</p:sldLayout>
</file>

<file path=ppt/slideLayouts/slideLayout8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712F3-7128-47A5-A901-A4ACA2FD0D4E}"/>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E91C3FA-7C62-46A7-889B-BAAF2989A7E6}"/>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1C76295-0E82-4E7D-A4DF-61967F4D683F}"/>
              </a:ext>
            </a:extLst>
          </p:cNvPr>
          <p:cNvSpPr>
            <a:spLocks noGrp="1"/>
          </p:cNvSpPr>
          <p:nvPr>
            <p:ph type="dt" sz="half" idx="10"/>
          </p:nvPr>
        </p:nvSpPr>
        <p:spPr/>
        <p:txBody>
          <a:bodyPr/>
          <a:lstStyle/>
          <a:p>
            <a:fld id="{EE06B6A0-53E4-46BE-B7EB-8C109DB24BE1}" type="datetime1">
              <a:rPr lang="en-US" smtClean="0"/>
              <a:t>7/4/22</a:t>
            </a:fld>
            <a:endParaRPr lang="en-US"/>
          </a:p>
        </p:txBody>
      </p:sp>
      <p:sp>
        <p:nvSpPr>
          <p:cNvPr id="5" name="Footer Placeholder 4">
            <a:extLst>
              <a:ext uri="{FF2B5EF4-FFF2-40B4-BE49-F238E27FC236}">
                <a16:creationId xmlns:a16="http://schemas.microsoft.com/office/drawing/2014/main" id="{F31FB585-9159-484F-B86C-E399141CE4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AD0D0F-9310-4D13-96CB-221E769D56AB}"/>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3799030846"/>
      </p:ext>
    </p:extLst>
  </p:cSld>
  <p:clrMapOvr>
    <a:masterClrMapping/>
  </p:clrMapOvr>
</p:sldLayout>
</file>

<file path=ppt/slideLayouts/slideLayout8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81E01-B7CF-447C-A24B-903A8ECE36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EEBDE5-9085-4E58-8199-DA390C8A671E}"/>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C06C08-827D-40DE-A323-1B69BD0D765F}"/>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F6B6AFD-AE7D-4C80-B660-19FA11AC5AA3}"/>
              </a:ext>
            </a:extLst>
          </p:cNvPr>
          <p:cNvSpPr>
            <a:spLocks noGrp="1"/>
          </p:cNvSpPr>
          <p:nvPr>
            <p:ph type="dt" sz="half" idx="10"/>
          </p:nvPr>
        </p:nvSpPr>
        <p:spPr/>
        <p:txBody>
          <a:bodyPr/>
          <a:lstStyle/>
          <a:p>
            <a:fld id="{456C68CF-6361-4B6F-96E5-B6DE7111586E}" type="datetime1">
              <a:rPr lang="en-US" smtClean="0"/>
              <a:t>7/4/22</a:t>
            </a:fld>
            <a:endParaRPr lang="en-US"/>
          </a:p>
        </p:txBody>
      </p:sp>
      <p:sp>
        <p:nvSpPr>
          <p:cNvPr id="6" name="Footer Placeholder 5">
            <a:extLst>
              <a:ext uri="{FF2B5EF4-FFF2-40B4-BE49-F238E27FC236}">
                <a16:creationId xmlns:a16="http://schemas.microsoft.com/office/drawing/2014/main" id="{DD1AA9C8-3795-4A4C-B978-CC4FC2715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17D1B4-EC34-44B5-870E-4916AAE3F3CC}"/>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3959231734"/>
      </p:ext>
    </p:extLst>
  </p:cSld>
  <p:clrMapOvr>
    <a:masterClrMapping/>
  </p:clrMapOvr>
</p:sldLayout>
</file>

<file path=ppt/slideLayouts/slideLayout8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42F32-BF12-4E6E-9D0E-8DEB5ED790E9}"/>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619FB2A-6E70-451C-AE42-6361AC8B2177}"/>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D2EC8E6D-A0CC-4B7C-A3B8-A4092AE88027}"/>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761A02B-11BC-4A8E-88B7-2E7B26D6328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3B355BE3-71E0-41FD-8082-2533166CE536}"/>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76165C3-2FD7-4F62-8147-54EEABCFBC69}"/>
              </a:ext>
            </a:extLst>
          </p:cNvPr>
          <p:cNvSpPr>
            <a:spLocks noGrp="1"/>
          </p:cNvSpPr>
          <p:nvPr>
            <p:ph type="dt" sz="half" idx="10"/>
          </p:nvPr>
        </p:nvSpPr>
        <p:spPr/>
        <p:txBody>
          <a:bodyPr/>
          <a:lstStyle/>
          <a:p>
            <a:fld id="{AA6DCAE1-8880-4CED-8D84-4A472FE9B7DD}" type="datetime1">
              <a:rPr lang="en-US" smtClean="0"/>
              <a:t>7/4/22</a:t>
            </a:fld>
            <a:endParaRPr lang="en-US"/>
          </a:p>
        </p:txBody>
      </p:sp>
      <p:sp>
        <p:nvSpPr>
          <p:cNvPr id="8" name="Footer Placeholder 7">
            <a:extLst>
              <a:ext uri="{FF2B5EF4-FFF2-40B4-BE49-F238E27FC236}">
                <a16:creationId xmlns:a16="http://schemas.microsoft.com/office/drawing/2014/main" id="{03FB7643-3F0C-413F-A6FF-CE7E52B70B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EA1A58E-5CF6-4E60-8348-CDC976DF9286}"/>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522846291"/>
      </p:ext>
    </p:extLst>
  </p:cSld>
  <p:clrMapOvr>
    <a:masterClrMapping/>
  </p:clrMapOvr>
</p:sldLayout>
</file>

<file path=ppt/slideLayouts/slideLayout8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EA521-D0ED-4F32-9C05-1CED72364A8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4B80FF-8F21-4A93-9A9D-1D24CC62EA6C}"/>
              </a:ext>
            </a:extLst>
          </p:cNvPr>
          <p:cNvSpPr>
            <a:spLocks noGrp="1"/>
          </p:cNvSpPr>
          <p:nvPr>
            <p:ph type="dt" sz="half" idx="10"/>
          </p:nvPr>
        </p:nvSpPr>
        <p:spPr/>
        <p:txBody>
          <a:bodyPr/>
          <a:lstStyle/>
          <a:p>
            <a:fld id="{86D44A67-F383-4CC9-826E-3C5047A652BF}" type="datetime1">
              <a:rPr lang="en-US" smtClean="0"/>
              <a:t>7/4/22</a:t>
            </a:fld>
            <a:endParaRPr lang="en-US"/>
          </a:p>
        </p:txBody>
      </p:sp>
      <p:sp>
        <p:nvSpPr>
          <p:cNvPr id="4" name="Footer Placeholder 3">
            <a:extLst>
              <a:ext uri="{FF2B5EF4-FFF2-40B4-BE49-F238E27FC236}">
                <a16:creationId xmlns:a16="http://schemas.microsoft.com/office/drawing/2014/main" id="{76FB90A6-7A3E-460F-809B-E7AC23C58CF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802378-A3CD-4657-ABB1-FAA6F52CEC26}"/>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274273838"/>
      </p:ext>
    </p:extLst>
  </p:cSld>
  <p:clrMapOvr>
    <a:masterClrMapping/>
  </p:clrMapOvr>
</p:sldLayout>
</file>

<file path=ppt/slideLayouts/slideLayout8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CC2E51-5953-4DA5-93BC-41DBE0718035}"/>
              </a:ext>
            </a:extLst>
          </p:cNvPr>
          <p:cNvSpPr>
            <a:spLocks noGrp="1"/>
          </p:cNvSpPr>
          <p:nvPr>
            <p:ph type="dt" sz="half" idx="10"/>
          </p:nvPr>
        </p:nvSpPr>
        <p:spPr/>
        <p:txBody>
          <a:bodyPr/>
          <a:lstStyle/>
          <a:p>
            <a:fld id="{7F3D46DC-A844-4AF4-92BE-CD29DB61E1D4}" type="datetime1">
              <a:rPr lang="en-US" smtClean="0"/>
              <a:t>7/4/22</a:t>
            </a:fld>
            <a:endParaRPr lang="en-US"/>
          </a:p>
        </p:txBody>
      </p:sp>
      <p:sp>
        <p:nvSpPr>
          <p:cNvPr id="3" name="Footer Placeholder 2">
            <a:extLst>
              <a:ext uri="{FF2B5EF4-FFF2-40B4-BE49-F238E27FC236}">
                <a16:creationId xmlns:a16="http://schemas.microsoft.com/office/drawing/2014/main" id="{9AD99423-AB3B-43D6-9DA0-1D68F96F70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BE77AB9-06C5-47D0-9AB2-EB19C77814E7}"/>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661757663"/>
      </p:ext>
    </p:extLst>
  </p:cSld>
  <p:clrMapOvr>
    <a:masterClrMapping/>
  </p:clrMapOvr>
</p:sldLayout>
</file>

<file path=ppt/slideLayouts/slideLayout8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E011D-2F27-45D9-A75D-718F4CE6A97E}"/>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E215BE6F-BC5F-4FC4-8CA4-B3EB6FFF2CAB}"/>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0973DF-CDBB-4F17-AF9B-65387D38BCB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C951773F-1E93-4D17-8AF6-4567B907764D}"/>
              </a:ext>
            </a:extLst>
          </p:cNvPr>
          <p:cNvSpPr>
            <a:spLocks noGrp="1"/>
          </p:cNvSpPr>
          <p:nvPr>
            <p:ph type="dt" sz="half" idx="10"/>
          </p:nvPr>
        </p:nvSpPr>
        <p:spPr/>
        <p:txBody>
          <a:bodyPr/>
          <a:lstStyle/>
          <a:p>
            <a:fld id="{81FC8FD4-D350-45CD-8669-52ABB5E2D0B5}" type="datetime1">
              <a:rPr lang="en-US" smtClean="0"/>
              <a:t>7/4/22</a:t>
            </a:fld>
            <a:endParaRPr lang="en-US"/>
          </a:p>
        </p:txBody>
      </p:sp>
      <p:sp>
        <p:nvSpPr>
          <p:cNvPr id="6" name="Footer Placeholder 5">
            <a:extLst>
              <a:ext uri="{FF2B5EF4-FFF2-40B4-BE49-F238E27FC236}">
                <a16:creationId xmlns:a16="http://schemas.microsoft.com/office/drawing/2014/main" id="{F918B7AC-6A7C-49AF-8E05-18CD798304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256CA0-2AD6-4CB0-A263-63A063D17F3B}"/>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551028429"/>
      </p:ext>
    </p:extLst>
  </p:cSld>
  <p:clrMapOvr>
    <a:masterClrMapping/>
  </p:clrMapOvr>
</p:sldLayout>
</file>

<file path=ppt/slideLayouts/slideLayout8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944E9-475D-45F1-87FC-221F0ACA8E8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DAC85F34-77D8-4238-A2AD-61D9FB6E05F6}"/>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2767E0C8-F160-4535-888B-CF534C91092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41B52E6D-D87E-4833-A79F-F4E3A1F19AE0}"/>
              </a:ext>
            </a:extLst>
          </p:cNvPr>
          <p:cNvSpPr>
            <a:spLocks noGrp="1"/>
          </p:cNvSpPr>
          <p:nvPr>
            <p:ph type="dt" sz="half" idx="10"/>
          </p:nvPr>
        </p:nvSpPr>
        <p:spPr/>
        <p:txBody>
          <a:bodyPr/>
          <a:lstStyle/>
          <a:p>
            <a:fld id="{32C21CBC-A120-4339-9349-8DA6ADB24C47}" type="datetime1">
              <a:rPr lang="en-US" smtClean="0"/>
              <a:t>7/4/22</a:t>
            </a:fld>
            <a:endParaRPr lang="en-US"/>
          </a:p>
        </p:txBody>
      </p:sp>
      <p:sp>
        <p:nvSpPr>
          <p:cNvPr id="6" name="Footer Placeholder 5">
            <a:extLst>
              <a:ext uri="{FF2B5EF4-FFF2-40B4-BE49-F238E27FC236}">
                <a16:creationId xmlns:a16="http://schemas.microsoft.com/office/drawing/2014/main" id="{63C6BF33-4AAE-4AFB-8216-0C45F35AE7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1A5AF4-3F17-429F-9C73-B93D82120A2F}"/>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538924081"/>
      </p:ext>
    </p:extLst>
  </p:cSld>
  <p:clrMapOvr>
    <a:masterClrMapping/>
  </p:clrMapOvr>
</p:sldLayout>
</file>

<file path=ppt/slideLayouts/slideLayout8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6459E-BE5E-491B-AEF7-CCC35653F8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885A17B-10C3-4BC3-896E-F4A7480A3C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1A13C5-9D68-4087-94B1-CEAD73FEE5CE}"/>
              </a:ext>
            </a:extLst>
          </p:cNvPr>
          <p:cNvSpPr>
            <a:spLocks noGrp="1"/>
          </p:cNvSpPr>
          <p:nvPr>
            <p:ph type="dt" sz="half" idx="10"/>
          </p:nvPr>
        </p:nvSpPr>
        <p:spPr/>
        <p:txBody>
          <a:bodyPr/>
          <a:lstStyle/>
          <a:p>
            <a:fld id="{5AA05AD3-EA63-48CD-B0D0-8A9B64D98C5F}" type="datetime1">
              <a:rPr lang="en-US" smtClean="0"/>
              <a:t>7/4/22</a:t>
            </a:fld>
            <a:endParaRPr lang="en-US"/>
          </a:p>
        </p:txBody>
      </p:sp>
      <p:sp>
        <p:nvSpPr>
          <p:cNvPr id="5" name="Footer Placeholder 4">
            <a:extLst>
              <a:ext uri="{FF2B5EF4-FFF2-40B4-BE49-F238E27FC236}">
                <a16:creationId xmlns:a16="http://schemas.microsoft.com/office/drawing/2014/main" id="{F19E33D7-DBC3-4872-A104-16CD8C71B8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5B39CF-823E-448C-8E9C-E8F8436968F0}"/>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500959692"/>
      </p:ext>
    </p:extLst>
  </p:cSld>
  <p:clrMapOvr>
    <a:masterClrMapping/>
  </p:clrMapOvr>
</p:sldLayout>
</file>

<file path=ppt/slideLayouts/slideLayout8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2E8218-3921-4591-9CEB-1E93553B8D68}"/>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8A1F1C2-8E82-4C14-AC81-B0F87B274281}"/>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C563B6-21C8-4604-99A3-8D4882C83D30}"/>
              </a:ext>
            </a:extLst>
          </p:cNvPr>
          <p:cNvSpPr>
            <a:spLocks noGrp="1"/>
          </p:cNvSpPr>
          <p:nvPr>
            <p:ph type="dt" sz="half" idx="10"/>
          </p:nvPr>
        </p:nvSpPr>
        <p:spPr/>
        <p:txBody>
          <a:bodyPr/>
          <a:lstStyle/>
          <a:p>
            <a:fld id="{55899882-172B-42F4-A6E0-F35CF045E667}" type="datetime1">
              <a:rPr lang="en-US" smtClean="0"/>
              <a:t>7/4/22</a:t>
            </a:fld>
            <a:endParaRPr lang="en-US"/>
          </a:p>
        </p:txBody>
      </p:sp>
      <p:sp>
        <p:nvSpPr>
          <p:cNvPr id="5" name="Footer Placeholder 4">
            <a:extLst>
              <a:ext uri="{FF2B5EF4-FFF2-40B4-BE49-F238E27FC236}">
                <a16:creationId xmlns:a16="http://schemas.microsoft.com/office/drawing/2014/main" id="{AA7C49B4-F7EE-423B-A741-B6749DD8A2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91E3C1-79D2-45C4-BE80-5F170BA4DF3D}"/>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015960257"/>
      </p:ext>
    </p:extLst>
  </p:cSld>
  <p:clrMapOvr>
    <a:masterClrMapping/>
  </p:clrMapOvr>
</p:sldLayout>
</file>

<file path=ppt/slideLayouts/slideLayout86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62998939"/>
      </p:ext>
    </p:extLst>
  </p:cSld>
  <p:clrMapOvr>
    <a:masterClrMapping/>
  </p:clrMapOvr>
</p:sldLayout>
</file>

<file path=ppt/slideLayouts/slideLayout86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77182158"/>
      </p:ext>
    </p:extLst>
  </p:cSld>
  <p:clrMapOvr>
    <a:masterClrMapping/>
  </p:clrMapOvr>
</p:sldLayout>
</file>

<file path=ppt/slideLayouts/slideLayout868.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77198717"/>
      </p:ext>
    </p:extLst>
  </p:cSld>
  <p:clrMapOvr>
    <a:masterClrMapping/>
  </p:clrMapOvr>
</p:sldLayout>
</file>

<file path=ppt/slideLayouts/slideLayout86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61948374"/>
      </p:ext>
    </p:extLst>
  </p:cSld>
  <p:clrMapOvr>
    <a:masterClrMapping/>
  </p:clrMapOvr>
</p:sldLayout>
</file>

<file path=ppt/slideLayouts/slideLayout870.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71321998"/>
      </p:ext>
    </p:extLst>
  </p:cSld>
  <p:clrMapOvr>
    <a:masterClrMapping/>
  </p:clrMapOvr>
</p:sldLayout>
</file>

<file path=ppt/slideLayouts/slideLayout871.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37367744"/>
      </p:ext>
    </p:extLst>
  </p:cSld>
  <p:clrMapOvr>
    <a:masterClrMapping/>
  </p:clrMapOvr>
</p:sldLayout>
</file>

<file path=ppt/slideLayouts/slideLayout872.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9987463"/>
      </p:ext>
    </p:extLst>
  </p:cSld>
  <p:clrMapOvr>
    <a:masterClrMapping/>
  </p:clrMapOvr>
</p:sldLayout>
</file>

<file path=ppt/slideLayouts/slideLayout873.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38577259"/>
      </p:ext>
    </p:extLst>
  </p:cSld>
  <p:clrMapOvr>
    <a:masterClrMapping/>
  </p:clrMapOvr>
</p:sldLayout>
</file>

<file path=ppt/slideLayouts/slideLayout874.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35131565"/>
      </p:ext>
    </p:extLst>
  </p:cSld>
  <p:clrMapOvr>
    <a:masterClrMapping/>
  </p:clrMapOvr>
</p:sldLayout>
</file>

<file path=ppt/slideLayouts/slideLayout87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46761880"/>
      </p:ext>
    </p:extLst>
  </p:cSld>
  <p:clrMapOvr>
    <a:masterClrMapping/>
  </p:clrMapOvr>
</p:sldLayout>
</file>

<file path=ppt/slideLayouts/slideLayout87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504494551"/>
      </p:ext>
    </p:extLst>
  </p:cSld>
  <p:clrMapOvr>
    <a:masterClrMapping/>
  </p:clrMapOvr>
  <p:transition/>
</p:sldLayout>
</file>

<file path=ppt/slideLayouts/slideLayout8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464722346"/>
      </p:ext>
    </p:extLst>
  </p:cSld>
  <p:clrMapOvr>
    <a:masterClrMapping/>
  </p:clrMapOvr>
  <p:transition/>
</p:sldLayout>
</file>

<file path=ppt/slideLayouts/slideLayout8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951266905"/>
      </p:ext>
    </p:extLst>
  </p:cSld>
  <p:clrMapOvr>
    <a:masterClrMapping/>
  </p:clrMapOvr>
  <p:transition/>
</p:sldLayout>
</file>

<file path=ppt/slideLayouts/slideLayout8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049135"/>
      </p:ext>
    </p:extLst>
  </p:cSld>
  <p:clrMapOvr>
    <a:masterClrMapping/>
  </p:clrMapOvr>
  <p:transition/>
</p:sldLayout>
</file>

<file path=ppt/slideLayouts/slideLayout8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912208044"/>
      </p:ext>
    </p:extLst>
  </p:cSld>
  <p:clrMapOvr>
    <a:masterClrMapping/>
  </p:clrMapOvr>
  <p:transition/>
</p:sldLayout>
</file>

<file path=ppt/slideLayouts/slideLayout8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185326197"/>
      </p:ext>
    </p:extLst>
  </p:cSld>
  <p:clrMapOvr>
    <a:masterClrMapping/>
  </p:clrMapOvr>
  <p:transition/>
</p:sldLayout>
</file>

<file path=ppt/slideLayouts/slideLayout8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1479488599"/>
      </p:ext>
    </p:extLst>
  </p:cSld>
  <p:clrMapOvr>
    <a:masterClrMapping/>
  </p:clrMapOvr>
  <p:transition/>
</p:sldLayout>
</file>

<file path=ppt/slideLayouts/slideLayout8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669865"/>
      </p:ext>
    </p:extLst>
  </p:cSld>
  <p:clrMapOvr>
    <a:masterClrMapping/>
  </p:clrMapOvr>
  <p:transition/>
</p:sldLayout>
</file>

<file path=ppt/slideLayouts/slideLayout8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69677468"/>
      </p:ext>
    </p:extLst>
  </p:cSld>
  <p:clrMapOvr>
    <a:masterClrMapping/>
  </p:clrMapOvr>
  <p:transition/>
</p:sldLayout>
</file>

<file path=ppt/slideLayouts/slideLayout8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237133227"/>
      </p:ext>
    </p:extLst>
  </p:cSld>
  <p:clrMapOvr>
    <a:masterClrMapping/>
  </p:clrMapOvr>
  <p:transition/>
</p:sldLayout>
</file>

<file path=ppt/slideLayouts/slideLayout8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522553654"/>
      </p:ext>
    </p:extLst>
  </p:cSld>
  <p:clrMapOvr>
    <a:masterClrMapping/>
  </p:clrMapOvr>
  <p:transition/>
</p:sldLayout>
</file>

<file path=ppt/slideLayouts/slideLayout88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77863980"/>
      </p:ext>
    </p:extLst>
  </p:cSld>
  <p:clrMapOvr>
    <a:masterClrMapping/>
  </p:clrMapOvr>
</p:sldLayout>
</file>

<file path=ppt/slideLayouts/slideLayout8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90EDC1BF-D507-7F45-A7C4-0B906829077C}"/>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1992A2FD-3614-2F4F-8D8D-1968A4FCD5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88F423D4-7D62-A046-9486-902C5E64323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93B21A48-4278-2847-949C-8F4EE04798A4}"/>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B665F9C1-6ECF-784D-8FE7-AA1307BE8426}"/>
              </a:ext>
            </a:extLst>
          </p:cNvPr>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a:extLst>
              <a:ext uri="{FF2B5EF4-FFF2-40B4-BE49-F238E27FC236}">
                <a16:creationId xmlns:a16="http://schemas.microsoft.com/office/drawing/2014/main" id="{11459B8B-977C-BF46-961F-BB3F0DCA34CC}"/>
              </a:ext>
            </a:extLst>
          </p:cNvPr>
          <p:cNvSpPr>
            <a:spLocks noGrp="1" noChangeArrowheads="1"/>
          </p:cNvSpPr>
          <p:nvPr>
            <p:ph type="sldNum" sz="quarter" idx="12"/>
          </p:nvPr>
        </p:nvSpPr>
        <p:spPr/>
        <p:txBody>
          <a:bodyPr/>
          <a:lstStyle>
            <a:lvl1pPr eaLnBrk="0" hangingPunct="0">
              <a:defRPr sz="1200"/>
            </a:lvl1pPr>
          </a:lstStyle>
          <a:p>
            <a:pPr>
              <a:defRPr/>
            </a:pPr>
            <a:fld id="{FE9E5A73-BAFF-F548-9E2E-21289D47583D}" type="slidenum">
              <a:rPr lang="en-US" altLang="en-US"/>
              <a:pPr>
                <a:defRPr/>
              </a:pPr>
              <a:t>‹#›</a:t>
            </a:fld>
            <a:endParaRPr lang="en-US" altLang="en-US"/>
          </a:p>
        </p:txBody>
      </p:sp>
    </p:spTree>
    <p:extLst>
      <p:ext uri="{BB962C8B-B14F-4D97-AF65-F5344CB8AC3E}">
        <p14:creationId xmlns:p14="http://schemas.microsoft.com/office/powerpoint/2010/main" val="285576032"/>
      </p:ext>
    </p:extLst>
  </p:cSld>
  <p:clrMapOvr>
    <a:masterClrMapping/>
  </p:clrMapOvr>
  <p:transition/>
</p:sldLayout>
</file>

<file path=ppt/slideLayouts/slideLayout8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F827B9E-D107-FE47-BCBA-A0F54423FF28}"/>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AAE25E78-7811-3E45-9C3F-3AE96402681A}"/>
              </a:ext>
            </a:extLst>
          </p:cNvPr>
          <p:cNvSpPr>
            <a:spLocks noGrp="1" noChangeArrowheads="1"/>
          </p:cNvSpPr>
          <p:nvPr>
            <p:ph type="sldNum" sz="quarter" idx="11"/>
          </p:nvPr>
        </p:nvSpPr>
        <p:spPr/>
        <p:txBody>
          <a:bodyPr/>
          <a:lstStyle>
            <a:lvl1pPr eaLnBrk="0" hangingPunct="0">
              <a:defRPr/>
            </a:lvl1pPr>
          </a:lstStyle>
          <a:p>
            <a:pPr>
              <a:defRPr/>
            </a:pPr>
            <a:fld id="{9CD3246B-4504-6A44-A3C6-3AD1B220008A}" type="slidenum">
              <a:rPr lang="en-US" altLang="en-US"/>
              <a:pPr>
                <a:defRPr/>
              </a:pPr>
              <a:t>‹#›</a:t>
            </a:fld>
            <a:endParaRPr lang="en-US" altLang="en-US"/>
          </a:p>
        </p:txBody>
      </p:sp>
    </p:spTree>
    <p:extLst>
      <p:ext uri="{BB962C8B-B14F-4D97-AF65-F5344CB8AC3E}">
        <p14:creationId xmlns:p14="http://schemas.microsoft.com/office/powerpoint/2010/main" val="411795746"/>
      </p:ext>
    </p:extLst>
  </p:cSld>
  <p:clrMapOvr>
    <a:masterClrMapping/>
  </p:clrMapOvr>
  <p:transition/>
</p:sldLayout>
</file>

<file path=ppt/slideLayouts/slideLayout8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94D63735-01BA-B944-9CAC-1B9C54BD73C2}"/>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7C670B12-B340-A643-9F4E-E46E2789DC7F}"/>
              </a:ext>
            </a:extLst>
          </p:cNvPr>
          <p:cNvSpPr>
            <a:spLocks noGrp="1" noChangeArrowheads="1"/>
          </p:cNvSpPr>
          <p:nvPr>
            <p:ph type="sldNum" sz="quarter" idx="11"/>
          </p:nvPr>
        </p:nvSpPr>
        <p:spPr/>
        <p:txBody>
          <a:bodyPr/>
          <a:lstStyle>
            <a:lvl1pPr eaLnBrk="0" hangingPunct="0">
              <a:defRPr/>
            </a:lvl1pPr>
          </a:lstStyle>
          <a:p>
            <a:pPr>
              <a:defRPr/>
            </a:pPr>
            <a:fld id="{CB2591BB-F593-DC41-9202-A6281FB4FDB6}" type="slidenum">
              <a:rPr lang="en-US" altLang="en-US"/>
              <a:pPr>
                <a:defRPr/>
              </a:pPr>
              <a:t>‹#›</a:t>
            </a:fld>
            <a:endParaRPr lang="en-US" altLang="en-US"/>
          </a:p>
        </p:txBody>
      </p:sp>
    </p:spTree>
    <p:extLst>
      <p:ext uri="{BB962C8B-B14F-4D97-AF65-F5344CB8AC3E}">
        <p14:creationId xmlns:p14="http://schemas.microsoft.com/office/powerpoint/2010/main" val="2624071484"/>
      </p:ext>
    </p:extLst>
  </p:cSld>
  <p:clrMapOvr>
    <a:masterClrMapping/>
  </p:clrMapOvr>
  <p:transition/>
</p:sldLayout>
</file>

<file path=ppt/slideLayouts/slideLayout8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FD1CFE7F-38BF-7E4F-8084-41548CC6EB39}"/>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0B09D385-5ADD-F044-A1E9-12910F637D9B}"/>
              </a:ext>
            </a:extLst>
          </p:cNvPr>
          <p:cNvSpPr>
            <a:spLocks noGrp="1" noChangeArrowheads="1"/>
          </p:cNvSpPr>
          <p:nvPr>
            <p:ph type="sldNum" sz="quarter" idx="11"/>
          </p:nvPr>
        </p:nvSpPr>
        <p:spPr/>
        <p:txBody>
          <a:bodyPr/>
          <a:lstStyle>
            <a:lvl1pPr eaLnBrk="0" hangingPunct="0">
              <a:defRPr/>
            </a:lvl1pPr>
          </a:lstStyle>
          <a:p>
            <a:pPr>
              <a:defRPr/>
            </a:pPr>
            <a:fld id="{A850AAB8-6D13-F74D-82DE-01543047371E}" type="slidenum">
              <a:rPr lang="en-US" altLang="en-US"/>
              <a:pPr>
                <a:defRPr/>
              </a:pPr>
              <a:t>‹#›</a:t>
            </a:fld>
            <a:endParaRPr lang="en-US" altLang="en-US"/>
          </a:p>
        </p:txBody>
      </p:sp>
    </p:spTree>
    <p:extLst>
      <p:ext uri="{BB962C8B-B14F-4D97-AF65-F5344CB8AC3E}">
        <p14:creationId xmlns:p14="http://schemas.microsoft.com/office/powerpoint/2010/main" val="2651874735"/>
      </p:ext>
    </p:extLst>
  </p:cSld>
  <p:clrMapOvr>
    <a:masterClrMapping/>
  </p:clrMapOvr>
  <p:transition/>
</p:sldLayout>
</file>

<file path=ppt/slideLayouts/slideLayout8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62CE1-D7B9-2B48-AABD-520F279FD19B}"/>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a:extLst>
              <a:ext uri="{FF2B5EF4-FFF2-40B4-BE49-F238E27FC236}">
                <a16:creationId xmlns:a16="http://schemas.microsoft.com/office/drawing/2014/main" id="{48A76E69-B5F0-BF4B-B407-6D552D390EF3}"/>
              </a:ext>
            </a:extLst>
          </p:cNvPr>
          <p:cNvSpPr>
            <a:spLocks noGrp="1" noChangeArrowheads="1"/>
          </p:cNvSpPr>
          <p:nvPr>
            <p:ph type="sldNum" sz="quarter" idx="11"/>
          </p:nvPr>
        </p:nvSpPr>
        <p:spPr/>
        <p:txBody>
          <a:bodyPr/>
          <a:lstStyle>
            <a:lvl1pPr eaLnBrk="0" hangingPunct="0">
              <a:defRPr/>
            </a:lvl1pPr>
          </a:lstStyle>
          <a:p>
            <a:pPr>
              <a:defRPr/>
            </a:pPr>
            <a:fld id="{7DCC7F1B-7885-0949-97FC-084E8A56F43B}" type="slidenum">
              <a:rPr lang="en-US" altLang="en-US"/>
              <a:pPr>
                <a:defRPr/>
              </a:pPr>
              <a:t>‹#›</a:t>
            </a:fld>
            <a:endParaRPr lang="en-US" altLang="en-US"/>
          </a:p>
        </p:txBody>
      </p:sp>
    </p:spTree>
    <p:extLst>
      <p:ext uri="{BB962C8B-B14F-4D97-AF65-F5344CB8AC3E}">
        <p14:creationId xmlns:p14="http://schemas.microsoft.com/office/powerpoint/2010/main" val="1691528761"/>
      </p:ext>
    </p:extLst>
  </p:cSld>
  <p:clrMapOvr>
    <a:masterClrMapping/>
  </p:clrMapOvr>
  <p:transition/>
</p:sldLayout>
</file>

<file path=ppt/slideLayouts/slideLayout8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335DD151-C820-B34A-B26B-2D2F1D3E1F83}"/>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a:extLst>
              <a:ext uri="{FF2B5EF4-FFF2-40B4-BE49-F238E27FC236}">
                <a16:creationId xmlns:a16="http://schemas.microsoft.com/office/drawing/2014/main" id="{CCFDF57E-6974-814A-893F-5B3EC8AC9CA0}"/>
              </a:ext>
            </a:extLst>
          </p:cNvPr>
          <p:cNvSpPr>
            <a:spLocks noGrp="1" noChangeArrowheads="1"/>
          </p:cNvSpPr>
          <p:nvPr>
            <p:ph type="sldNum" sz="quarter" idx="11"/>
          </p:nvPr>
        </p:nvSpPr>
        <p:spPr/>
        <p:txBody>
          <a:bodyPr/>
          <a:lstStyle>
            <a:lvl1pPr eaLnBrk="0" hangingPunct="0">
              <a:defRPr/>
            </a:lvl1pPr>
          </a:lstStyle>
          <a:p>
            <a:pPr>
              <a:defRPr/>
            </a:pPr>
            <a:fld id="{BDA969E1-C8A6-544B-920A-17EB75C6EE01}" type="slidenum">
              <a:rPr lang="en-US" altLang="en-US"/>
              <a:pPr>
                <a:defRPr/>
              </a:pPr>
              <a:t>‹#›</a:t>
            </a:fld>
            <a:endParaRPr lang="en-US" altLang="en-US"/>
          </a:p>
        </p:txBody>
      </p:sp>
    </p:spTree>
    <p:extLst>
      <p:ext uri="{BB962C8B-B14F-4D97-AF65-F5344CB8AC3E}">
        <p14:creationId xmlns:p14="http://schemas.microsoft.com/office/powerpoint/2010/main" val="1078949230"/>
      </p:ext>
    </p:extLst>
  </p:cSld>
  <p:clrMapOvr>
    <a:masterClrMapping/>
  </p:clrMapOvr>
  <p:transition/>
</p:sldLayout>
</file>

<file path=ppt/slideLayouts/slideLayout8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53C2F28A-A914-FE46-A024-DF13262B8C5F}"/>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a:extLst>
              <a:ext uri="{FF2B5EF4-FFF2-40B4-BE49-F238E27FC236}">
                <a16:creationId xmlns:a16="http://schemas.microsoft.com/office/drawing/2014/main" id="{19100917-C7B6-434C-99E9-E987DCCAA5D8}"/>
              </a:ext>
            </a:extLst>
          </p:cNvPr>
          <p:cNvSpPr>
            <a:spLocks noGrp="1" noChangeArrowheads="1"/>
          </p:cNvSpPr>
          <p:nvPr>
            <p:ph type="sldNum" sz="quarter" idx="11"/>
          </p:nvPr>
        </p:nvSpPr>
        <p:spPr/>
        <p:txBody>
          <a:bodyPr/>
          <a:lstStyle>
            <a:lvl1pPr eaLnBrk="0" hangingPunct="0">
              <a:defRPr/>
            </a:lvl1pPr>
          </a:lstStyle>
          <a:p>
            <a:pPr>
              <a:defRPr/>
            </a:pPr>
            <a:fld id="{6585CF00-0E48-FA45-8634-07059AC75E63}" type="slidenum">
              <a:rPr lang="en-US" altLang="en-US"/>
              <a:pPr>
                <a:defRPr/>
              </a:pPr>
              <a:t>‹#›</a:t>
            </a:fld>
            <a:endParaRPr lang="en-US" altLang="en-US"/>
          </a:p>
        </p:txBody>
      </p:sp>
    </p:spTree>
    <p:extLst>
      <p:ext uri="{BB962C8B-B14F-4D97-AF65-F5344CB8AC3E}">
        <p14:creationId xmlns:p14="http://schemas.microsoft.com/office/powerpoint/2010/main" val="1621676667"/>
      </p:ext>
    </p:extLst>
  </p:cSld>
  <p:clrMapOvr>
    <a:masterClrMapping/>
  </p:clrMapOvr>
  <p:transition/>
</p:sldLayout>
</file>

<file path=ppt/slideLayouts/slideLayout8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8552A2B8-84EB-424B-AB45-BF86C41D24AC}"/>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A2D8C86B-640E-DD49-A5A7-2807F5B6B58F}"/>
              </a:ext>
            </a:extLst>
          </p:cNvPr>
          <p:cNvSpPr>
            <a:spLocks noGrp="1" noChangeArrowheads="1"/>
          </p:cNvSpPr>
          <p:nvPr>
            <p:ph type="sldNum" sz="quarter" idx="11"/>
          </p:nvPr>
        </p:nvSpPr>
        <p:spPr/>
        <p:txBody>
          <a:bodyPr/>
          <a:lstStyle>
            <a:lvl1pPr eaLnBrk="0" hangingPunct="0">
              <a:defRPr/>
            </a:lvl1pPr>
          </a:lstStyle>
          <a:p>
            <a:pPr>
              <a:defRPr/>
            </a:pPr>
            <a:fld id="{2C344135-9420-D548-BD7C-79317C91434F}" type="slidenum">
              <a:rPr lang="en-US" altLang="en-US"/>
              <a:pPr>
                <a:defRPr/>
              </a:pPr>
              <a:t>‹#›</a:t>
            </a:fld>
            <a:endParaRPr lang="en-US" altLang="en-US"/>
          </a:p>
        </p:txBody>
      </p:sp>
    </p:spTree>
    <p:extLst>
      <p:ext uri="{BB962C8B-B14F-4D97-AF65-F5344CB8AC3E}">
        <p14:creationId xmlns:p14="http://schemas.microsoft.com/office/powerpoint/2010/main" val="2875020726"/>
      </p:ext>
    </p:extLst>
  </p:cSld>
  <p:clrMapOvr>
    <a:masterClrMapping/>
  </p:clrMapOvr>
  <p:transition/>
</p:sldLayout>
</file>

<file path=ppt/slideLayouts/slideLayout8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8EBB0C76-64C6-2942-B4EB-EE86FC1D051F}"/>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2E47F2FC-584D-BF4D-AF6A-AD9133707603}"/>
              </a:ext>
            </a:extLst>
          </p:cNvPr>
          <p:cNvSpPr>
            <a:spLocks noGrp="1" noChangeArrowheads="1"/>
          </p:cNvSpPr>
          <p:nvPr>
            <p:ph type="sldNum" sz="quarter" idx="11"/>
          </p:nvPr>
        </p:nvSpPr>
        <p:spPr/>
        <p:txBody>
          <a:bodyPr/>
          <a:lstStyle>
            <a:lvl1pPr eaLnBrk="0" hangingPunct="0">
              <a:defRPr/>
            </a:lvl1pPr>
          </a:lstStyle>
          <a:p>
            <a:pPr>
              <a:defRPr/>
            </a:pPr>
            <a:fld id="{F1DB68E5-2868-6D4F-A89F-4CC0EFD4A2B9}" type="slidenum">
              <a:rPr lang="en-US" altLang="en-US"/>
              <a:pPr>
                <a:defRPr/>
              </a:pPr>
              <a:t>‹#›</a:t>
            </a:fld>
            <a:endParaRPr lang="en-US" altLang="en-US"/>
          </a:p>
        </p:txBody>
      </p:sp>
    </p:spTree>
    <p:extLst>
      <p:ext uri="{BB962C8B-B14F-4D97-AF65-F5344CB8AC3E}">
        <p14:creationId xmlns:p14="http://schemas.microsoft.com/office/powerpoint/2010/main" val="1022421767"/>
      </p:ext>
    </p:extLst>
  </p:cSld>
  <p:clrMapOvr>
    <a:masterClrMapping/>
  </p:clrMapOvr>
  <p:transition/>
</p:sldLayout>
</file>

<file path=ppt/slideLayouts/slideLayout8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631792A-AD76-664C-A1F8-67622FD12195}"/>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AD1CFAAE-D710-B945-880C-4838C9E27A0A}"/>
              </a:ext>
            </a:extLst>
          </p:cNvPr>
          <p:cNvSpPr>
            <a:spLocks noGrp="1" noChangeArrowheads="1"/>
          </p:cNvSpPr>
          <p:nvPr>
            <p:ph type="sldNum" sz="quarter" idx="11"/>
          </p:nvPr>
        </p:nvSpPr>
        <p:spPr/>
        <p:txBody>
          <a:bodyPr/>
          <a:lstStyle>
            <a:lvl1pPr eaLnBrk="0" hangingPunct="0">
              <a:defRPr/>
            </a:lvl1pPr>
          </a:lstStyle>
          <a:p>
            <a:pPr>
              <a:defRPr/>
            </a:pPr>
            <a:fld id="{B99F8390-5E7B-F84D-BB5A-F0643481A975}" type="slidenum">
              <a:rPr lang="en-US" altLang="en-US"/>
              <a:pPr>
                <a:defRPr/>
              </a:pPr>
              <a:t>‹#›</a:t>
            </a:fld>
            <a:endParaRPr lang="en-US" altLang="en-US"/>
          </a:p>
        </p:txBody>
      </p:sp>
    </p:spTree>
    <p:extLst>
      <p:ext uri="{BB962C8B-B14F-4D97-AF65-F5344CB8AC3E}">
        <p14:creationId xmlns:p14="http://schemas.microsoft.com/office/powerpoint/2010/main" val="1893274077"/>
      </p:ext>
    </p:extLst>
  </p:cSld>
  <p:clrMapOvr>
    <a:masterClrMapping/>
  </p:clrMapOvr>
  <p:transition/>
</p:sldLayout>
</file>

<file path=ppt/slideLayouts/slideLayout8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550158EE-260B-B548-928C-E911F37962D7}"/>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D3577B43-A5DC-1B40-946C-9AFCCF79B3B1}"/>
              </a:ext>
            </a:extLst>
          </p:cNvPr>
          <p:cNvSpPr>
            <a:spLocks noGrp="1" noChangeArrowheads="1"/>
          </p:cNvSpPr>
          <p:nvPr>
            <p:ph type="sldNum" sz="quarter" idx="11"/>
          </p:nvPr>
        </p:nvSpPr>
        <p:spPr/>
        <p:txBody>
          <a:bodyPr/>
          <a:lstStyle>
            <a:lvl1pPr eaLnBrk="0" hangingPunct="0">
              <a:defRPr/>
            </a:lvl1pPr>
          </a:lstStyle>
          <a:p>
            <a:pPr>
              <a:defRPr/>
            </a:pPr>
            <a:fld id="{954DE8F5-A1D7-DB49-969C-EAC86A464DD7}" type="slidenum">
              <a:rPr lang="en-US" altLang="en-US"/>
              <a:pPr>
                <a:defRPr/>
              </a:pPr>
              <a:t>‹#›</a:t>
            </a:fld>
            <a:endParaRPr lang="en-US" altLang="en-US"/>
          </a:p>
        </p:txBody>
      </p:sp>
    </p:spTree>
    <p:extLst>
      <p:ext uri="{BB962C8B-B14F-4D97-AF65-F5344CB8AC3E}">
        <p14:creationId xmlns:p14="http://schemas.microsoft.com/office/powerpoint/2010/main" val="3395671225"/>
      </p:ext>
    </p:extLst>
  </p:cSld>
  <p:clrMapOvr>
    <a:masterClrMapping/>
  </p:clrMapOvr>
  <p:transition/>
</p:sldLayout>
</file>

<file path=ppt/slideLayouts/slideLayout89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6F2D48B-DA98-9943-BC1C-A3EA9EB5DCED}"/>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D1997EEF-E597-CB49-82CE-E15B3C1E8B73}"/>
              </a:ext>
            </a:extLst>
          </p:cNvPr>
          <p:cNvSpPr>
            <a:spLocks noGrp="1" noChangeArrowheads="1"/>
          </p:cNvSpPr>
          <p:nvPr>
            <p:ph type="sldNum" sz="quarter" idx="11"/>
          </p:nvPr>
        </p:nvSpPr>
        <p:spPr/>
        <p:txBody>
          <a:bodyPr/>
          <a:lstStyle>
            <a:lvl1pPr eaLnBrk="0" hangingPunct="0">
              <a:defRPr/>
            </a:lvl1pPr>
          </a:lstStyle>
          <a:p>
            <a:pPr>
              <a:defRPr/>
            </a:pPr>
            <a:fld id="{C61C15F8-46C5-1E47-A52A-D0FDBA87F580}" type="slidenum">
              <a:rPr lang="en-US" altLang="en-US"/>
              <a:pPr>
                <a:defRPr/>
              </a:pPr>
              <a:t>‹#›</a:t>
            </a:fld>
            <a:endParaRPr lang="en-US" altLang="en-US"/>
          </a:p>
        </p:txBody>
      </p:sp>
    </p:spTree>
    <p:extLst>
      <p:ext uri="{BB962C8B-B14F-4D97-AF65-F5344CB8AC3E}">
        <p14:creationId xmlns:p14="http://schemas.microsoft.com/office/powerpoint/2010/main" val="273338151"/>
      </p:ext>
    </p:extLst>
  </p:cSld>
  <p:clrMapOvr>
    <a:masterClrMapping/>
  </p:clrMapOvr>
  <p:transition/>
</p:sldLayout>
</file>

<file path=ppt/slideLayouts/slideLayout9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519692779"/>
      </p:ext>
    </p:extLst>
  </p:cSld>
  <p:clrMapOvr>
    <a:masterClrMapping/>
  </p:clrMapOvr>
  <p:transition/>
</p:sldLayout>
</file>

<file path=ppt/slideLayouts/slideLayout9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146301177"/>
      </p:ext>
    </p:extLst>
  </p:cSld>
  <p:clrMapOvr>
    <a:masterClrMapping/>
  </p:clrMapOvr>
  <p:transition/>
</p:sldLayout>
</file>

<file path=ppt/slideLayouts/slideLayout9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065118346"/>
      </p:ext>
    </p:extLst>
  </p:cSld>
  <p:clrMapOvr>
    <a:masterClrMapping/>
  </p:clrMapOvr>
  <p:transition/>
</p:sldLayout>
</file>

<file path=ppt/slideLayouts/slideLayout9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483246772"/>
      </p:ext>
    </p:extLst>
  </p:cSld>
  <p:clrMapOvr>
    <a:masterClrMapping/>
  </p:clrMapOvr>
  <p:transition/>
</p:sldLayout>
</file>

<file path=ppt/slideLayouts/slideLayout9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885478953"/>
      </p:ext>
    </p:extLst>
  </p:cSld>
  <p:clrMapOvr>
    <a:masterClrMapping/>
  </p:clrMapOvr>
  <p:transition/>
</p:sldLayout>
</file>

<file path=ppt/slideLayouts/slideLayout9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253864224"/>
      </p:ext>
    </p:extLst>
  </p:cSld>
  <p:clrMapOvr>
    <a:masterClrMapping/>
  </p:clrMapOvr>
  <p:transition/>
</p:sldLayout>
</file>

<file path=ppt/slideLayouts/slideLayout9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976989733"/>
      </p:ext>
    </p:extLst>
  </p:cSld>
  <p:clrMapOvr>
    <a:masterClrMapping/>
  </p:clrMapOvr>
  <p:transition/>
</p:sldLayout>
</file>

<file path=ppt/slideLayouts/slideLayout9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1082505316"/>
      </p:ext>
    </p:extLst>
  </p:cSld>
  <p:clrMapOvr>
    <a:masterClrMapping/>
  </p:clrMapOvr>
  <p:transition/>
</p:sldLayout>
</file>

<file path=ppt/slideLayouts/slideLayout9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90171636"/>
      </p:ext>
    </p:extLst>
  </p:cSld>
  <p:clrMapOvr>
    <a:masterClrMapping/>
  </p:clrMapOvr>
  <p:transition/>
</p:sldLayout>
</file>

<file path=ppt/slideLayouts/slideLayout9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3006189548"/>
      </p:ext>
    </p:extLst>
  </p:cSld>
  <p:clrMapOvr>
    <a:masterClrMapping/>
  </p:clrMapOvr>
  <p:transition/>
</p:sldLayout>
</file>

<file path=ppt/slideLayouts/slideLayout9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536914815"/>
      </p:ext>
    </p:extLst>
  </p:cSld>
  <p:clrMapOvr>
    <a:masterClrMapping/>
  </p:clrMapOvr>
  <p:transition/>
</p:sldLayout>
</file>

<file path=ppt/slideLayouts/slideLayout91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405265272"/>
      </p:ext>
    </p:extLst>
  </p:cSld>
  <p:clrMapOvr>
    <a:masterClrMapping/>
  </p:clrMapOvr>
  <p:transition/>
</p:sldLayout>
</file>

<file path=ppt/slideLayouts/slideLayout9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1143000" y="1122363"/>
            <a:ext cx="6858000" cy="23876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8" name="Google Shape;58;p14"/>
          <p:cNvSpPr txBox="1">
            <a:spLocks noGrp="1"/>
          </p:cNvSpPr>
          <p:nvPr>
            <p:ph type="subTitle" idx="1"/>
          </p:nvPr>
        </p:nvSpPr>
        <p:spPr>
          <a:xfrm>
            <a:off x="1143000" y="3602038"/>
            <a:ext cx="6858000" cy="165576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59" name="Google Shape;59;p14"/>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0" name="Google Shape;60;p14"/>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1" name="Google Shape;61;p14"/>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52468927"/>
      </p:ext>
    </p:extLst>
  </p:cSld>
  <p:clrMapOvr>
    <a:masterClrMapping/>
  </p:clrMapOvr>
  <p:hf sldNum="0" hdr="0" ftr="0" dt="0"/>
</p:sldLayout>
</file>

<file path=ppt/slideLayouts/slideLayout9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196388" y="86648"/>
            <a:ext cx="8787592" cy="1325563"/>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264478"/>
              </a:buClr>
              <a:buSzPts val="3300"/>
              <a:buFont typeface="Garamond"/>
              <a:buNone/>
              <a:defRPr b="1">
                <a:solidFill>
                  <a:srgbClr val="264478"/>
                </a:solidFill>
                <a:latin typeface="Garamond"/>
                <a:ea typeface="Garamond"/>
                <a:cs typeface="Garamond"/>
                <a:sym typeface="Garamond"/>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4" name="Google Shape;64;p15"/>
          <p:cNvSpPr txBox="1">
            <a:spLocks noGrp="1"/>
          </p:cNvSpPr>
          <p:nvPr>
            <p:ph type="body" idx="1"/>
          </p:nvPr>
        </p:nvSpPr>
        <p:spPr>
          <a:xfrm>
            <a:off x="196388" y="1512916"/>
            <a:ext cx="8787592" cy="5345083"/>
          </a:xfrm>
          <a:prstGeom prst="rect">
            <a:avLst/>
          </a:prstGeom>
          <a:noFill/>
          <a:ln>
            <a:noFill/>
          </a:ln>
        </p:spPr>
        <p:txBody>
          <a:bodyPr spcFirstLastPara="1" wrap="square" lIns="68575" tIns="34275" rIns="68575" bIns="34275" anchor="t" anchorCtr="0">
            <a:normAutofit/>
          </a:bodyPr>
          <a:lstStyle>
            <a:lvl1pPr marL="457200" lvl="0" indent="-342900" algn="l">
              <a:lnSpc>
                <a:spcPct val="90000"/>
              </a:lnSpc>
              <a:spcBef>
                <a:spcPts val="800"/>
              </a:spcBef>
              <a:spcAft>
                <a:spcPts val="0"/>
              </a:spcAft>
              <a:buClr>
                <a:schemeClr val="dk1"/>
              </a:buClr>
              <a:buSzPts val="1800"/>
              <a:buChar char="•"/>
              <a:defRPr sz="1800">
                <a:latin typeface="Tahoma"/>
                <a:ea typeface="Tahoma"/>
                <a:cs typeface="Tahoma"/>
                <a:sym typeface="Tahoma"/>
              </a:defRPr>
            </a:lvl1pPr>
            <a:lvl2pPr marL="914400" lvl="1" indent="-336550" algn="l">
              <a:lnSpc>
                <a:spcPct val="90000"/>
              </a:lnSpc>
              <a:spcBef>
                <a:spcPts val="400"/>
              </a:spcBef>
              <a:spcAft>
                <a:spcPts val="0"/>
              </a:spcAft>
              <a:buClr>
                <a:schemeClr val="dk1"/>
              </a:buClr>
              <a:buSzPts val="1700"/>
              <a:buChar char="•"/>
              <a:defRPr sz="1700">
                <a:latin typeface="Tahoma"/>
                <a:ea typeface="Tahoma"/>
                <a:cs typeface="Tahoma"/>
                <a:sym typeface="Tahoma"/>
              </a:defRPr>
            </a:lvl2pPr>
            <a:lvl3pPr marL="1371600" lvl="2" indent="-323850" algn="l">
              <a:lnSpc>
                <a:spcPct val="90000"/>
              </a:lnSpc>
              <a:spcBef>
                <a:spcPts val="400"/>
              </a:spcBef>
              <a:spcAft>
                <a:spcPts val="0"/>
              </a:spcAft>
              <a:buClr>
                <a:schemeClr val="dk1"/>
              </a:buClr>
              <a:buSzPts val="1500"/>
              <a:buChar char="•"/>
              <a:defRPr>
                <a:latin typeface="Tahoma"/>
                <a:ea typeface="Tahoma"/>
                <a:cs typeface="Tahoma"/>
                <a:sym typeface="Tahoma"/>
              </a:defRPr>
            </a:lvl3pPr>
            <a:lvl4pPr marL="1828800" lvl="3" indent="-317500" algn="l">
              <a:lnSpc>
                <a:spcPct val="90000"/>
              </a:lnSpc>
              <a:spcBef>
                <a:spcPts val="400"/>
              </a:spcBef>
              <a:spcAft>
                <a:spcPts val="0"/>
              </a:spcAft>
              <a:buClr>
                <a:schemeClr val="dk1"/>
              </a:buClr>
              <a:buSzPts val="1400"/>
              <a:buChar char="•"/>
              <a:defRPr>
                <a:latin typeface="Tahoma"/>
                <a:ea typeface="Tahoma"/>
                <a:cs typeface="Tahoma"/>
                <a:sym typeface="Tahoma"/>
              </a:defRPr>
            </a:lvl4pPr>
            <a:lvl5pPr marL="2286000" lvl="4" indent="-317500" algn="l">
              <a:lnSpc>
                <a:spcPct val="90000"/>
              </a:lnSpc>
              <a:spcBef>
                <a:spcPts val="400"/>
              </a:spcBef>
              <a:spcAft>
                <a:spcPts val="0"/>
              </a:spcAft>
              <a:buClr>
                <a:schemeClr val="dk1"/>
              </a:buClr>
              <a:buSzPts val="1400"/>
              <a:buChar char="•"/>
              <a:defRPr>
                <a:latin typeface="Tahoma"/>
                <a:ea typeface="Tahoma"/>
                <a:cs typeface="Tahoma"/>
                <a:sym typeface="Tahoma"/>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5" name="Google Shape;65;p15"/>
          <p:cNvSpPr txBox="1">
            <a:spLocks noGrp="1"/>
          </p:cNvSpPr>
          <p:nvPr>
            <p:ph type="dt" idx="10"/>
          </p:nvPr>
        </p:nvSpPr>
        <p:spPr>
          <a:xfrm>
            <a:off x="628650" y="6493507"/>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6" name="Google Shape;66;p15"/>
          <p:cNvSpPr txBox="1">
            <a:spLocks noGrp="1"/>
          </p:cNvSpPr>
          <p:nvPr>
            <p:ph type="ftr" idx="11"/>
          </p:nvPr>
        </p:nvSpPr>
        <p:spPr>
          <a:xfrm>
            <a:off x="3028950" y="6493507"/>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7" name="Google Shape;67;p15"/>
          <p:cNvSpPr txBox="1">
            <a:spLocks noGrp="1"/>
          </p:cNvSpPr>
          <p:nvPr>
            <p:ph type="sldNum" idx="12"/>
          </p:nvPr>
        </p:nvSpPr>
        <p:spPr>
          <a:xfrm>
            <a:off x="7084517" y="6493507"/>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1200" b="1">
                <a:solidFill>
                  <a:schemeClr val="dk1"/>
                </a:solidFill>
                <a:latin typeface="Calibri"/>
                <a:ea typeface="Calibri"/>
                <a:cs typeface="Calibri"/>
                <a:sym typeface="Calibri"/>
              </a:defRPr>
            </a:lvl1pPr>
            <a:lvl2pPr marL="0" lvl="1" indent="0" algn="r">
              <a:spcBef>
                <a:spcPts val="0"/>
              </a:spcBef>
              <a:buNone/>
              <a:defRPr sz="1200" b="1">
                <a:solidFill>
                  <a:schemeClr val="dk1"/>
                </a:solidFill>
                <a:latin typeface="Calibri"/>
                <a:ea typeface="Calibri"/>
                <a:cs typeface="Calibri"/>
                <a:sym typeface="Calibri"/>
              </a:defRPr>
            </a:lvl2pPr>
            <a:lvl3pPr marL="0" lvl="2" indent="0" algn="r">
              <a:spcBef>
                <a:spcPts val="0"/>
              </a:spcBef>
              <a:buNone/>
              <a:defRPr sz="1200" b="1">
                <a:solidFill>
                  <a:schemeClr val="dk1"/>
                </a:solidFill>
                <a:latin typeface="Calibri"/>
                <a:ea typeface="Calibri"/>
                <a:cs typeface="Calibri"/>
                <a:sym typeface="Calibri"/>
              </a:defRPr>
            </a:lvl3pPr>
            <a:lvl4pPr marL="0" lvl="3" indent="0" algn="r">
              <a:spcBef>
                <a:spcPts val="0"/>
              </a:spcBef>
              <a:buNone/>
              <a:defRPr sz="1200" b="1">
                <a:solidFill>
                  <a:schemeClr val="dk1"/>
                </a:solidFill>
                <a:latin typeface="Calibri"/>
                <a:ea typeface="Calibri"/>
                <a:cs typeface="Calibri"/>
                <a:sym typeface="Calibri"/>
              </a:defRPr>
            </a:lvl4pPr>
            <a:lvl5pPr marL="0" lvl="4" indent="0" algn="r">
              <a:spcBef>
                <a:spcPts val="0"/>
              </a:spcBef>
              <a:buNone/>
              <a:defRPr sz="1200" b="1">
                <a:solidFill>
                  <a:schemeClr val="dk1"/>
                </a:solidFill>
                <a:latin typeface="Calibri"/>
                <a:ea typeface="Calibri"/>
                <a:cs typeface="Calibri"/>
                <a:sym typeface="Calibri"/>
              </a:defRPr>
            </a:lvl5pPr>
            <a:lvl6pPr marL="0" lvl="5" indent="0" algn="r">
              <a:spcBef>
                <a:spcPts val="0"/>
              </a:spcBef>
              <a:buNone/>
              <a:defRPr sz="1200" b="1">
                <a:solidFill>
                  <a:schemeClr val="dk1"/>
                </a:solidFill>
                <a:latin typeface="Calibri"/>
                <a:ea typeface="Calibri"/>
                <a:cs typeface="Calibri"/>
                <a:sym typeface="Calibri"/>
              </a:defRPr>
            </a:lvl6pPr>
            <a:lvl7pPr marL="0" lvl="6" indent="0" algn="r">
              <a:spcBef>
                <a:spcPts val="0"/>
              </a:spcBef>
              <a:buNone/>
              <a:defRPr sz="1200" b="1">
                <a:solidFill>
                  <a:schemeClr val="dk1"/>
                </a:solidFill>
                <a:latin typeface="Calibri"/>
                <a:ea typeface="Calibri"/>
                <a:cs typeface="Calibri"/>
                <a:sym typeface="Calibri"/>
              </a:defRPr>
            </a:lvl7pPr>
            <a:lvl8pPr marL="0" lvl="7" indent="0" algn="r">
              <a:spcBef>
                <a:spcPts val="0"/>
              </a:spcBef>
              <a:buNone/>
              <a:defRPr sz="1200" b="1">
                <a:solidFill>
                  <a:schemeClr val="dk1"/>
                </a:solidFill>
                <a:latin typeface="Calibri"/>
                <a:ea typeface="Calibri"/>
                <a:cs typeface="Calibri"/>
                <a:sym typeface="Calibri"/>
              </a:defRPr>
            </a:lvl8pPr>
            <a:lvl9pPr marL="0" lvl="8" indent="0" algn="r">
              <a:spcBef>
                <a:spcPts val="0"/>
              </a:spcBef>
              <a:buNone/>
              <a:defRPr sz="1200" b="1">
                <a:solidFill>
                  <a:schemeClr val="dk1"/>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19029924"/>
      </p:ext>
    </p:extLst>
  </p:cSld>
  <p:clrMapOvr>
    <a:masterClrMapping/>
  </p:clrMapOvr>
  <p:hf sldNum="0" hdr="0" ftr="0" dt="0"/>
</p:sldLayout>
</file>

<file path=ppt/slideLayouts/slideLayout9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623888" y="1709740"/>
            <a:ext cx="7886700" cy="2852737"/>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0" name="Google Shape;70;p16"/>
          <p:cNvSpPr txBox="1">
            <a:spLocks noGrp="1"/>
          </p:cNvSpPr>
          <p:nvPr>
            <p:ph type="body" idx="1"/>
          </p:nvPr>
        </p:nvSpPr>
        <p:spPr>
          <a:xfrm>
            <a:off x="623888" y="4589463"/>
            <a:ext cx="7886700" cy="1500187"/>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71" name="Google Shape;71;p16"/>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2" name="Google Shape;72;p16"/>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3" name="Google Shape;73;p16"/>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4711593"/>
      </p:ext>
    </p:extLst>
  </p:cSld>
  <p:clrMapOvr>
    <a:masterClrMapping/>
  </p:clrMapOvr>
  <p:hf sldNum="0" hdr="0" ftr="0" dt="0"/>
</p:sldLayout>
</file>

<file path=ppt/slideLayouts/slideLayout9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74"/>
        <p:cNvGrpSpPr/>
        <p:nvPr/>
      </p:nvGrpSpPr>
      <p:grpSpPr>
        <a:xfrm>
          <a:off x="0" y="0"/>
          <a:ext cx="0" cy="0"/>
          <a:chOff x="0" y="0"/>
          <a:chExt cx="0" cy="0"/>
        </a:xfrm>
      </p:grpSpPr>
      <p:sp>
        <p:nvSpPr>
          <p:cNvPr id="75" name="Google Shape;75;p17"/>
          <p:cNvSpPr txBox="1">
            <a:spLocks noGrp="1"/>
          </p:cNvSpPr>
          <p:nvPr>
            <p:ph type="title"/>
          </p:nvPr>
        </p:nvSpPr>
        <p:spPr>
          <a:xfrm>
            <a:off x="628650" y="365125"/>
            <a:ext cx="7886700" cy="1325563"/>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6" name="Google Shape;76;p17"/>
          <p:cNvSpPr txBox="1">
            <a:spLocks noGrp="1"/>
          </p:cNvSpPr>
          <p:nvPr>
            <p:ph type="body" idx="1"/>
          </p:nvPr>
        </p:nvSpPr>
        <p:spPr>
          <a:xfrm>
            <a:off x="628650" y="1825625"/>
            <a:ext cx="3886200" cy="4351339"/>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 name="Google Shape;77;p17"/>
          <p:cNvSpPr txBox="1">
            <a:spLocks noGrp="1"/>
          </p:cNvSpPr>
          <p:nvPr>
            <p:ph type="body" idx="2"/>
          </p:nvPr>
        </p:nvSpPr>
        <p:spPr>
          <a:xfrm>
            <a:off x="4629150" y="1825625"/>
            <a:ext cx="3886200" cy="4351339"/>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8" name="Google Shape;78;p17"/>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9" name="Google Shape;79;p17"/>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0" name="Google Shape;80;p17"/>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237204818"/>
      </p:ext>
    </p:extLst>
  </p:cSld>
  <p:clrMapOvr>
    <a:masterClrMapping/>
  </p:clrMapOvr>
  <p:hf sldNum="0" hdr="0" ftr="0" dt="0"/>
</p:sldLayout>
</file>

<file path=ppt/slideLayouts/slideLayout9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81"/>
        <p:cNvGrpSpPr/>
        <p:nvPr/>
      </p:nvGrpSpPr>
      <p:grpSpPr>
        <a:xfrm>
          <a:off x="0" y="0"/>
          <a:ext cx="0" cy="0"/>
          <a:chOff x="0" y="0"/>
          <a:chExt cx="0" cy="0"/>
        </a:xfrm>
      </p:grpSpPr>
      <p:sp>
        <p:nvSpPr>
          <p:cNvPr id="82" name="Google Shape;82;p18"/>
          <p:cNvSpPr txBox="1">
            <a:spLocks noGrp="1"/>
          </p:cNvSpPr>
          <p:nvPr>
            <p:ph type="title"/>
          </p:nvPr>
        </p:nvSpPr>
        <p:spPr>
          <a:xfrm>
            <a:off x="629841" y="365125"/>
            <a:ext cx="7886700" cy="1325563"/>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3" name="Google Shape;83;p18"/>
          <p:cNvSpPr txBox="1">
            <a:spLocks noGrp="1"/>
          </p:cNvSpPr>
          <p:nvPr>
            <p:ph type="body" idx="1"/>
          </p:nvPr>
        </p:nvSpPr>
        <p:spPr>
          <a:xfrm>
            <a:off x="629841" y="1681163"/>
            <a:ext cx="3868340" cy="823912"/>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84" name="Google Shape;84;p18"/>
          <p:cNvSpPr txBox="1">
            <a:spLocks noGrp="1"/>
          </p:cNvSpPr>
          <p:nvPr>
            <p:ph type="body" idx="2"/>
          </p:nvPr>
        </p:nvSpPr>
        <p:spPr>
          <a:xfrm>
            <a:off x="629841" y="2505075"/>
            <a:ext cx="3868340" cy="3684588"/>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5" name="Google Shape;85;p18"/>
          <p:cNvSpPr txBox="1">
            <a:spLocks noGrp="1"/>
          </p:cNvSpPr>
          <p:nvPr>
            <p:ph type="body" idx="3"/>
          </p:nvPr>
        </p:nvSpPr>
        <p:spPr>
          <a:xfrm>
            <a:off x="4629151" y="1681163"/>
            <a:ext cx="3887391" cy="823912"/>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86" name="Google Shape;86;p18"/>
          <p:cNvSpPr txBox="1">
            <a:spLocks noGrp="1"/>
          </p:cNvSpPr>
          <p:nvPr>
            <p:ph type="body" idx="4"/>
          </p:nvPr>
        </p:nvSpPr>
        <p:spPr>
          <a:xfrm>
            <a:off x="4629151" y="2505075"/>
            <a:ext cx="3887391" cy="3684588"/>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 name="Google Shape;87;p18"/>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8" name="Google Shape;88;p18"/>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9" name="Google Shape;89;p18"/>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388506749"/>
      </p:ext>
    </p:extLst>
  </p:cSld>
  <p:clrMapOvr>
    <a:masterClrMapping/>
  </p:clrMapOvr>
  <p:hf sldNum="0" hdr="0" ftr="0" dt="0"/>
</p:sldLayout>
</file>

<file path=ppt/slideLayouts/slideLayout9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628650" y="365125"/>
            <a:ext cx="7886700" cy="1325563"/>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2" name="Google Shape;92;p19"/>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3" name="Google Shape;93;p19"/>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4" name="Google Shape;94;p19"/>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85796223"/>
      </p:ext>
    </p:extLst>
  </p:cSld>
  <p:clrMapOvr>
    <a:masterClrMapping/>
  </p:clrMapOvr>
  <p:hf sldNum="0" hdr="0" ftr="0" dt="0"/>
</p:sldLayout>
</file>

<file path=ppt/slideLayouts/slideLayout9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5"/>
        <p:cNvGrpSpPr/>
        <p:nvPr/>
      </p:nvGrpSpPr>
      <p:grpSpPr>
        <a:xfrm>
          <a:off x="0" y="0"/>
          <a:ext cx="0" cy="0"/>
          <a:chOff x="0" y="0"/>
          <a:chExt cx="0" cy="0"/>
        </a:xfrm>
      </p:grpSpPr>
      <p:sp>
        <p:nvSpPr>
          <p:cNvPr id="96" name="Google Shape;96;p20"/>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7" name="Google Shape;97;p20"/>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8" name="Google Shape;98;p20"/>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58643101"/>
      </p:ext>
    </p:extLst>
  </p:cSld>
  <p:clrMapOvr>
    <a:masterClrMapping/>
  </p:clrMapOvr>
  <p:hf sldNum="0" hdr="0" ftr="0" dt="0"/>
</p:sldLayout>
</file>

<file path=ppt/slideLayouts/slideLayout9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629841" y="457200"/>
            <a:ext cx="2949178" cy="16002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1" name="Google Shape;101;p21"/>
          <p:cNvSpPr txBox="1">
            <a:spLocks noGrp="1"/>
          </p:cNvSpPr>
          <p:nvPr>
            <p:ph type="body" idx="1"/>
          </p:nvPr>
        </p:nvSpPr>
        <p:spPr>
          <a:xfrm>
            <a:off x="3887391" y="987426"/>
            <a:ext cx="4629150" cy="4873625"/>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02" name="Google Shape;102;p21"/>
          <p:cNvSpPr txBox="1">
            <a:spLocks noGrp="1"/>
          </p:cNvSpPr>
          <p:nvPr>
            <p:ph type="body" idx="2"/>
          </p:nvPr>
        </p:nvSpPr>
        <p:spPr>
          <a:xfrm>
            <a:off x="629841" y="2057401"/>
            <a:ext cx="2949178" cy="3811588"/>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03" name="Google Shape;103;p21"/>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4" name="Google Shape;104;p21"/>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5" name="Google Shape;105;p21"/>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24377030"/>
      </p:ext>
    </p:extLst>
  </p:cSld>
  <p:clrMapOvr>
    <a:masterClrMapping/>
  </p:clrMapOvr>
  <p:hf sldNum="0" hdr="0" ftr="0" dt="0"/>
</p:sldLayout>
</file>

<file path=ppt/slideLayouts/slideLayout9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629841" y="457200"/>
            <a:ext cx="2949178" cy="16002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8" name="Google Shape;108;p22"/>
          <p:cNvSpPr>
            <a:spLocks noGrp="1"/>
          </p:cNvSpPr>
          <p:nvPr>
            <p:ph type="pic" idx="2"/>
          </p:nvPr>
        </p:nvSpPr>
        <p:spPr>
          <a:xfrm>
            <a:off x="3887391" y="987426"/>
            <a:ext cx="4629150" cy="4873625"/>
          </a:xfrm>
          <a:prstGeom prst="rect">
            <a:avLst/>
          </a:prstGeom>
          <a:noFill/>
          <a:ln>
            <a:noFill/>
          </a:ln>
        </p:spPr>
      </p:sp>
      <p:sp>
        <p:nvSpPr>
          <p:cNvPr id="109" name="Google Shape;109;p22"/>
          <p:cNvSpPr txBox="1">
            <a:spLocks noGrp="1"/>
          </p:cNvSpPr>
          <p:nvPr>
            <p:ph type="body" idx="1"/>
          </p:nvPr>
        </p:nvSpPr>
        <p:spPr>
          <a:xfrm>
            <a:off x="629841" y="2057401"/>
            <a:ext cx="2949178" cy="3811588"/>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10" name="Google Shape;110;p22"/>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1" name="Google Shape;111;p22"/>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2" name="Google Shape;112;p22"/>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68152574"/>
      </p:ext>
    </p:extLst>
  </p:cSld>
  <p:clrMapOvr>
    <a:masterClrMapping/>
  </p:clrMapOvr>
  <p:hf sldNum="0" hdr="0" ftr="0" dt="0"/>
</p:sldLayout>
</file>

<file path=ppt/slideLayouts/slideLayout9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628650" y="365125"/>
            <a:ext cx="7886700" cy="1325563"/>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5" name="Google Shape;115;p23"/>
          <p:cNvSpPr txBox="1">
            <a:spLocks noGrp="1"/>
          </p:cNvSpPr>
          <p:nvPr>
            <p:ph type="body" idx="1"/>
          </p:nvPr>
        </p:nvSpPr>
        <p:spPr>
          <a:xfrm rot="5400000">
            <a:off x="2396331" y="57945"/>
            <a:ext cx="4351339"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6" name="Google Shape;116;p23"/>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7" name="Google Shape;117;p23"/>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8" name="Google Shape;118;p23"/>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67524927"/>
      </p:ext>
    </p:extLst>
  </p:cSld>
  <p:clrMapOvr>
    <a:masterClrMapping/>
  </p:clrMapOvr>
  <p:hf sldNum="0" hdr="0" ftr="0" dt="0"/>
</p:sldLayout>
</file>

<file path=ppt/slideLayouts/slideLayout9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4623594" y="2285207"/>
            <a:ext cx="581183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21" name="Google Shape;121;p24"/>
          <p:cNvSpPr txBox="1">
            <a:spLocks noGrp="1"/>
          </p:cNvSpPr>
          <p:nvPr>
            <p:ph type="body" idx="1"/>
          </p:nvPr>
        </p:nvSpPr>
        <p:spPr>
          <a:xfrm rot="5400000">
            <a:off x="623094" y="370682"/>
            <a:ext cx="581183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2" name="Google Shape;122;p24"/>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3" name="Google Shape;123;p24"/>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4" name="Google Shape;124;p24"/>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62357644"/>
      </p:ext>
    </p:extLst>
  </p:cSld>
  <p:clrMapOvr>
    <a:masterClrMapping/>
  </p:clrMapOvr>
  <p:hf sldNum="0" hdr="0" ftr="0" dt="0"/>
</p:sldLayout>
</file>

<file path=ppt/slideLayouts/slideLayout92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25"/>
        <p:cNvGrpSpPr/>
        <p:nvPr/>
      </p:nvGrpSpPr>
      <p:grpSpPr>
        <a:xfrm>
          <a:off x="0" y="0"/>
          <a:ext cx="0" cy="0"/>
          <a:chOff x="0" y="0"/>
          <a:chExt cx="0" cy="0"/>
        </a:xfrm>
      </p:grpSpPr>
      <p:sp>
        <p:nvSpPr>
          <p:cNvPr id="126" name="Google Shape;126;p25"/>
          <p:cNvSpPr/>
          <p:nvPr/>
        </p:nvSpPr>
        <p:spPr>
          <a:xfrm>
            <a:off x="-75" y="6727600"/>
            <a:ext cx="9144000" cy="130400"/>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27" name="Google Shape;127;p25"/>
          <p:cNvSpPr txBox="1">
            <a:spLocks noGrp="1"/>
          </p:cNvSpPr>
          <p:nvPr>
            <p:ph type="title"/>
          </p:nvPr>
        </p:nvSpPr>
        <p:spPr>
          <a:xfrm>
            <a:off x="311700" y="593367"/>
            <a:ext cx="8520600" cy="943200"/>
          </a:xfrm>
          <a:prstGeom prst="rect">
            <a:avLst/>
          </a:prstGeom>
          <a:noFill/>
          <a:ln>
            <a:noFill/>
          </a:ln>
        </p:spPr>
        <p:txBody>
          <a:bodyPr spcFirstLastPara="1" wrap="square" lIns="68575" tIns="68575" rIns="68575" bIns="68575" anchor="t" anchorCtr="0">
            <a:noAutofit/>
          </a:bodyPr>
          <a:lstStyle>
            <a:lvl1pPr lvl="0" algn="l">
              <a:lnSpc>
                <a:spcPct val="90000"/>
              </a:lnSpc>
              <a:spcBef>
                <a:spcPts val="0"/>
              </a:spcBef>
              <a:spcAft>
                <a:spcPts val="0"/>
              </a:spcAft>
              <a:buClr>
                <a:schemeClr val="dk1"/>
              </a:buClr>
              <a:buSzPts val="2700"/>
              <a:buFont typeface="Calibri"/>
              <a:buNone/>
              <a:defRPr/>
            </a:lvl1pPr>
            <a:lvl2pPr lvl="1">
              <a:spcBef>
                <a:spcPts val="0"/>
              </a:spcBef>
              <a:spcAft>
                <a:spcPts val="0"/>
              </a:spcAft>
              <a:buSzPts val="2700"/>
              <a:buNone/>
              <a:defRPr/>
            </a:lvl2pPr>
            <a:lvl3pPr lvl="2">
              <a:spcBef>
                <a:spcPts val="0"/>
              </a:spcBef>
              <a:spcAft>
                <a:spcPts val="0"/>
              </a:spcAft>
              <a:buSzPts val="2700"/>
              <a:buNone/>
              <a:defRPr/>
            </a:lvl3pPr>
            <a:lvl4pPr lvl="3">
              <a:spcBef>
                <a:spcPts val="0"/>
              </a:spcBef>
              <a:spcAft>
                <a:spcPts val="0"/>
              </a:spcAft>
              <a:buSzPts val="2700"/>
              <a:buNone/>
              <a:defRPr/>
            </a:lvl4pPr>
            <a:lvl5pPr lvl="4">
              <a:spcBef>
                <a:spcPts val="0"/>
              </a:spcBef>
              <a:spcAft>
                <a:spcPts val="0"/>
              </a:spcAft>
              <a:buSzPts val="2700"/>
              <a:buNone/>
              <a:defRPr/>
            </a:lvl5pPr>
            <a:lvl6pPr lvl="5">
              <a:spcBef>
                <a:spcPts val="0"/>
              </a:spcBef>
              <a:spcAft>
                <a:spcPts val="0"/>
              </a:spcAft>
              <a:buSzPts val="2700"/>
              <a:buNone/>
              <a:defRPr/>
            </a:lvl6pPr>
            <a:lvl7pPr lvl="6">
              <a:spcBef>
                <a:spcPts val="0"/>
              </a:spcBef>
              <a:spcAft>
                <a:spcPts val="0"/>
              </a:spcAft>
              <a:buSzPts val="2700"/>
              <a:buNone/>
              <a:defRPr/>
            </a:lvl7pPr>
            <a:lvl8pPr lvl="7">
              <a:spcBef>
                <a:spcPts val="0"/>
              </a:spcBef>
              <a:spcAft>
                <a:spcPts val="0"/>
              </a:spcAft>
              <a:buSzPts val="2700"/>
              <a:buNone/>
              <a:defRPr/>
            </a:lvl8pPr>
            <a:lvl9pPr lvl="8">
              <a:spcBef>
                <a:spcPts val="0"/>
              </a:spcBef>
              <a:spcAft>
                <a:spcPts val="0"/>
              </a:spcAft>
              <a:buSzPts val="2700"/>
              <a:buNone/>
              <a:defRPr/>
            </a:lvl9pPr>
          </a:lstStyle>
          <a:p>
            <a:endParaRPr/>
          </a:p>
        </p:txBody>
      </p:sp>
      <p:sp>
        <p:nvSpPr>
          <p:cNvPr id="128" name="Google Shape;128;p25"/>
          <p:cNvSpPr txBox="1">
            <a:spLocks noGrp="1"/>
          </p:cNvSpPr>
          <p:nvPr>
            <p:ph type="body" idx="1"/>
          </p:nvPr>
        </p:nvSpPr>
        <p:spPr>
          <a:xfrm>
            <a:off x="311700" y="1688433"/>
            <a:ext cx="8520600" cy="4403600"/>
          </a:xfrm>
          <a:prstGeom prst="rect">
            <a:avLst/>
          </a:prstGeom>
          <a:noFill/>
          <a:ln>
            <a:noFill/>
          </a:ln>
        </p:spPr>
        <p:txBody>
          <a:bodyPr spcFirstLastPara="1" wrap="square" lIns="68575" tIns="68575" rIns="68575" bIns="68575" anchor="t" anchorCtr="0">
            <a:noAutofit/>
          </a:bodyPr>
          <a:lstStyle>
            <a:lvl1pPr marL="457200" lvl="0" indent="-317500" algn="l">
              <a:lnSpc>
                <a:spcPct val="90000"/>
              </a:lnSpc>
              <a:spcBef>
                <a:spcPts val="0"/>
              </a:spcBef>
              <a:spcAft>
                <a:spcPts val="0"/>
              </a:spcAft>
              <a:buClr>
                <a:schemeClr val="dk1"/>
              </a:buClr>
              <a:buSzPts val="1400"/>
              <a:buChar char="●"/>
              <a:defRPr/>
            </a:lvl1pPr>
            <a:lvl2pPr marL="914400" lvl="1" indent="-298450" algn="l">
              <a:lnSpc>
                <a:spcPct val="90000"/>
              </a:lnSpc>
              <a:spcBef>
                <a:spcPts val="1600"/>
              </a:spcBef>
              <a:spcAft>
                <a:spcPts val="0"/>
              </a:spcAft>
              <a:buClr>
                <a:schemeClr val="dk1"/>
              </a:buClr>
              <a:buSzPts val="1100"/>
              <a:buChar char="○"/>
              <a:defRPr/>
            </a:lvl2pPr>
            <a:lvl3pPr marL="1371600" lvl="2" indent="-298450" algn="l">
              <a:lnSpc>
                <a:spcPct val="90000"/>
              </a:lnSpc>
              <a:spcBef>
                <a:spcPts val="1600"/>
              </a:spcBef>
              <a:spcAft>
                <a:spcPts val="0"/>
              </a:spcAft>
              <a:buClr>
                <a:schemeClr val="dk1"/>
              </a:buClr>
              <a:buSzPts val="1100"/>
              <a:buChar char="■"/>
              <a:defRPr/>
            </a:lvl3pPr>
            <a:lvl4pPr marL="1828800" lvl="3" indent="-298450" algn="l">
              <a:lnSpc>
                <a:spcPct val="90000"/>
              </a:lnSpc>
              <a:spcBef>
                <a:spcPts val="1600"/>
              </a:spcBef>
              <a:spcAft>
                <a:spcPts val="0"/>
              </a:spcAft>
              <a:buClr>
                <a:schemeClr val="dk1"/>
              </a:buClr>
              <a:buSzPts val="1100"/>
              <a:buChar char="●"/>
              <a:defRPr/>
            </a:lvl4pPr>
            <a:lvl5pPr marL="2286000" lvl="4" indent="-298450" algn="l">
              <a:lnSpc>
                <a:spcPct val="90000"/>
              </a:lnSpc>
              <a:spcBef>
                <a:spcPts val="1600"/>
              </a:spcBef>
              <a:spcAft>
                <a:spcPts val="0"/>
              </a:spcAft>
              <a:buClr>
                <a:schemeClr val="dk1"/>
              </a:buClr>
              <a:buSzPts val="1100"/>
              <a:buChar char="○"/>
              <a:defRPr/>
            </a:lvl5pPr>
            <a:lvl6pPr marL="2743200" lvl="5" indent="-298450" algn="l">
              <a:lnSpc>
                <a:spcPct val="90000"/>
              </a:lnSpc>
              <a:spcBef>
                <a:spcPts val="1600"/>
              </a:spcBef>
              <a:spcAft>
                <a:spcPts val="0"/>
              </a:spcAft>
              <a:buClr>
                <a:schemeClr val="dk1"/>
              </a:buClr>
              <a:buSzPts val="1100"/>
              <a:buChar char="■"/>
              <a:defRPr/>
            </a:lvl6pPr>
            <a:lvl7pPr marL="3200400" lvl="6" indent="-298450" algn="l">
              <a:lnSpc>
                <a:spcPct val="90000"/>
              </a:lnSpc>
              <a:spcBef>
                <a:spcPts val="1600"/>
              </a:spcBef>
              <a:spcAft>
                <a:spcPts val="0"/>
              </a:spcAft>
              <a:buClr>
                <a:schemeClr val="dk1"/>
              </a:buClr>
              <a:buSzPts val="1100"/>
              <a:buChar char="●"/>
              <a:defRPr/>
            </a:lvl7pPr>
            <a:lvl8pPr marL="3657600" lvl="7" indent="-298450" algn="l">
              <a:lnSpc>
                <a:spcPct val="90000"/>
              </a:lnSpc>
              <a:spcBef>
                <a:spcPts val="1600"/>
              </a:spcBef>
              <a:spcAft>
                <a:spcPts val="0"/>
              </a:spcAft>
              <a:buClr>
                <a:schemeClr val="dk1"/>
              </a:buClr>
              <a:buSzPts val="1100"/>
              <a:buChar char="○"/>
              <a:defRPr/>
            </a:lvl8pPr>
            <a:lvl9pPr marL="4114800" lvl="8" indent="-298450" algn="l">
              <a:lnSpc>
                <a:spcPct val="90000"/>
              </a:lnSpc>
              <a:spcBef>
                <a:spcPts val="1600"/>
              </a:spcBef>
              <a:spcAft>
                <a:spcPts val="1600"/>
              </a:spcAft>
              <a:buClr>
                <a:schemeClr val="dk1"/>
              </a:buClr>
              <a:buSzPts val="1100"/>
              <a:buChar char="■"/>
              <a:defRPr/>
            </a:lvl9pPr>
          </a:lstStyle>
          <a:p>
            <a:endParaRPr/>
          </a:p>
        </p:txBody>
      </p:sp>
      <p:sp>
        <p:nvSpPr>
          <p:cNvPr id="129" name="Google Shape;129;p25"/>
          <p:cNvSpPr txBox="1">
            <a:spLocks noGrp="1"/>
          </p:cNvSpPr>
          <p:nvPr>
            <p:ph type="sldNum" idx="12"/>
          </p:nvPr>
        </p:nvSpPr>
        <p:spPr>
          <a:xfrm>
            <a:off x="8472458" y="6217623"/>
            <a:ext cx="548700" cy="524800"/>
          </a:xfrm>
          <a:prstGeom prst="rect">
            <a:avLst/>
          </a:prstGeom>
          <a:noFill/>
          <a:ln>
            <a:noFill/>
          </a:ln>
        </p:spPr>
        <p:txBody>
          <a:bodyPr spcFirstLastPara="1" wrap="square" lIns="68575" tIns="68575" rIns="68575" bIns="68575" anchor="ctr" anchorCtr="0">
            <a:noAutofit/>
          </a:bodyPr>
          <a:lstStyle>
            <a:lvl1pPr marL="0" lvl="0" indent="0" algn="r">
              <a:buClr>
                <a:srgbClr val="888888"/>
              </a:buClr>
              <a:buSzPts val="900"/>
              <a:buFont typeface="Calibri"/>
              <a:buNone/>
              <a:defRPr sz="900">
                <a:solidFill>
                  <a:srgbClr val="888888"/>
                </a:solidFill>
                <a:latin typeface="Calibri"/>
                <a:ea typeface="Calibri"/>
                <a:cs typeface="Calibri"/>
                <a:sym typeface="Calibri"/>
              </a:defRPr>
            </a:lvl1pPr>
            <a:lvl2pPr marL="0" lvl="1" indent="0" algn="r">
              <a:buClr>
                <a:srgbClr val="888888"/>
              </a:buClr>
              <a:buSzPts val="900"/>
              <a:buFont typeface="Calibri"/>
              <a:buNone/>
              <a:defRPr sz="900">
                <a:solidFill>
                  <a:srgbClr val="888888"/>
                </a:solidFill>
                <a:latin typeface="Calibri"/>
                <a:ea typeface="Calibri"/>
                <a:cs typeface="Calibri"/>
                <a:sym typeface="Calibri"/>
              </a:defRPr>
            </a:lvl2pPr>
            <a:lvl3pPr marL="0" lvl="2" indent="0" algn="r">
              <a:buClr>
                <a:srgbClr val="888888"/>
              </a:buClr>
              <a:buSzPts val="900"/>
              <a:buFont typeface="Calibri"/>
              <a:buNone/>
              <a:defRPr sz="900">
                <a:solidFill>
                  <a:srgbClr val="888888"/>
                </a:solidFill>
                <a:latin typeface="Calibri"/>
                <a:ea typeface="Calibri"/>
                <a:cs typeface="Calibri"/>
                <a:sym typeface="Calibri"/>
              </a:defRPr>
            </a:lvl3pPr>
            <a:lvl4pPr marL="0" lvl="3" indent="0" algn="r">
              <a:buClr>
                <a:srgbClr val="888888"/>
              </a:buClr>
              <a:buSzPts val="900"/>
              <a:buFont typeface="Calibri"/>
              <a:buNone/>
              <a:defRPr sz="900">
                <a:solidFill>
                  <a:srgbClr val="888888"/>
                </a:solidFill>
                <a:latin typeface="Calibri"/>
                <a:ea typeface="Calibri"/>
                <a:cs typeface="Calibri"/>
                <a:sym typeface="Calibri"/>
              </a:defRPr>
            </a:lvl4pPr>
            <a:lvl5pPr marL="0" lvl="4" indent="0" algn="r">
              <a:buClr>
                <a:srgbClr val="888888"/>
              </a:buClr>
              <a:buSzPts val="900"/>
              <a:buFont typeface="Calibri"/>
              <a:buNone/>
              <a:defRPr sz="900">
                <a:solidFill>
                  <a:srgbClr val="888888"/>
                </a:solidFill>
                <a:latin typeface="Calibri"/>
                <a:ea typeface="Calibri"/>
                <a:cs typeface="Calibri"/>
                <a:sym typeface="Calibri"/>
              </a:defRPr>
            </a:lvl5pPr>
            <a:lvl6pPr marL="0" lvl="5" indent="0" algn="r">
              <a:buClr>
                <a:srgbClr val="888888"/>
              </a:buClr>
              <a:buSzPts val="900"/>
              <a:buFont typeface="Calibri"/>
              <a:buNone/>
              <a:defRPr sz="900">
                <a:solidFill>
                  <a:srgbClr val="888888"/>
                </a:solidFill>
                <a:latin typeface="Calibri"/>
                <a:ea typeface="Calibri"/>
                <a:cs typeface="Calibri"/>
                <a:sym typeface="Calibri"/>
              </a:defRPr>
            </a:lvl6pPr>
            <a:lvl7pPr marL="0" lvl="6" indent="0" algn="r">
              <a:buClr>
                <a:srgbClr val="888888"/>
              </a:buClr>
              <a:buSzPts val="900"/>
              <a:buFont typeface="Calibri"/>
              <a:buNone/>
              <a:defRPr sz="900">
                <a:solidFill>
                  <a:srgbClr val="888888"/>
                </a:solidFill>
                <a:latin typeface="Calibri"/>
                <a:ea typeface="Calibri"/>
                <a:cs typeface="Calibri"/>
                <a:sym typeface="Calibri"/>
              </a:defRPr>
            </a:lvl7pPr>
            <a:lvl8pPr marL="0" lvl="7" indent="0" algn="r">
              <a:buClr>
                <a:srgbClr val="888888"/>
              </a:buClr>
              <a:buSzPts val="900"/>
              <a:buFont typeface="Calibri"/>
              <a:buNone/>
              <a:defRPr sz="900">
                <a:solidFill>
                  <a:srgbClr val="888888"/>
                </a:solidFill>
                <a:latin typeface="Calibri"/>
                <a:ea typeface="Calibri"/>
                <a:cs typeface="Calibri"/>
                <a:sym typeface="Calibri"/>
              </a:defRPr>
            </a:lvl8pPr>
            <a:lvl9pPr marL="0" lvl="8" indent="0" algn="r">
              <a:buClr>
                <a:srgbClr val="888888"/>
              </a:buClr>
              <a:buSzPts val="900"/>
              <a:buFont typeface="Calibri"/>
              <a:buNone/>
              <a:defRPr sz="900">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48490905"/>
      </p:ext>
    </p:extLst>
  </p:cSld>
  <p:clrMapOvr>
    <a:masterClrMapping/>
  </p:clrMapOvr>
  <p:hf sldNum="0" hdr="0" ftr="0" dt="0"/>
</p:sldLayout>
</file>

<file path=ppt/slideLayouts/slideLayout92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30"/>
        <p:cNvGrpSpPr/>
        <p:nvPr/>
      </p:nvGrpSpPr>
      <p:grpSpPr>
        <a:xfrm>
          <a:off x="0" y="0"/>
          <a:ext cx="0" cy="0"/>
          <a:chOff x="0" y="0"/>
          <a:chExt cx="0" cy="0"/>
        </a:xfrm>
      </p:grpSpPr>
      <p:sp>
        <p:nvSpPr>
          <p:cNvPr id="131" name="Google Shape;131;p26"/>
          <p:cNvSpPr txBox="1">
            <a:spLocks noGrp="1"/>
          </p:cNvSpPr>
          <p:nvPr>
            <p:ph type="title"/>
          </p:nvPr>
        </p:nvSpPr>
        <p:spPr>
          <a:xfrm>
            <a:off x="311700" y="593367"/>
            <a:ext cx="8520600" cy="943200"/>
          </a:xfrm>
          <a:prstGeom prst="rect">
            <a:avLst/>
          </a:prstGeom>
          <a:noFill/>
          <a:ln>
            <a:noFill/>
          </a:ln>
        </p:spPr>
        <p:txBody>
          <a:bodyPr spcFirstLastPara="1" wrap="square" lIns="68575" tIns="68575" rIns="68575" bIns="68575" anchor="t" anchorCtr="0">
            <a:normAutofit/>
          </a:bodyPr>
          <a:lstStyle>
            <a:lvl1pPr lvl="0" algn="l">
              <a:lnSpc>
                <a:spcPct val="90000"/>
              </a:lnSpc>
              <a:spcBef>
                <a:spcPts val="0"/>
              </a:spcBef>
              <a:spcAft>
                <a:spcPts val="0"/>
              </a:spcAft>
              <a:buClr>
                <a:schemeClr val="dk1"/>
              </a:buClr>
              <a:buSzPts val="2700"/>
              <a:buFont typeface="Calibri"/>
              <a:buNone/>
              <a:defRPr/>
            </a:lvl1pPr>
            <a:lvl2pPr lvl="1">
              <a:spcBef>
                <a:spcPts val="0"/>
              </a:spcBef>
              <a:spcAft>
                <a:spcPts val="0"/>
              </a:spcAft>
              <a:buSzPts val="2700"/>
              <a:buNone/>
              <a:defRPr/>
            </a:lvl2pPr>
            <a:lvl3pPr lvl="2">
              <a:spcBef>
                <a:spcPts val="0"/>
              </a:spcBef>
              <a:spcAft>
                <a:spcPts val="0"/>
              </a:spcAft>
              <a:buSzPts val="2700"/>
              <a:buNone/>
              <a:defRPr/>
            </a:lvl3pPr>
            <a:lvl4pPr lvl="3">
              <a:spcBef>
                <a:spcPts val="0"/>
              </a:spcBef>
              <a:spcAft>
                <a:spcPts val="0"/>
              </a:spcAft>
              <a:buSzPts val="2700"/>
              <a:buNone/>
              <a:defRPr/>
            </a:lvl4pPr>
            <a:lvl5pPr lvl="4">
              <a:spcBef>
                <a:spcPts val="0"/>
              </a:spcBef>
              <a:spcAft>
                <a:spcPts val="0"/>
              </a:spcAft>
              <a:buSzPts val="2700"/>
              <a:buNone/>
              <a:defRPr/>
            </a:lvl5pPr>
            <a:lvl6pPr lvl="5">
              <a:spcBef>
                <a:spcPts val="0"/>
              </a:spcBef>
              <a:spcAft>
                <a:spcPts val="0"/>
              </a:spcAft>
              <a:buSzPts val="2700"/>
              <a:buNone/>
              <a:defRPr/>
            </a:lvl6pPr>
            <a:lvl7pPr lvl="6">
              <a:spcBef>
                <a:spcPts val="0"/>
              </a:spcBef>
              <a:spcAft>
                <a:spcPts val="0"/>
              </a:spcAft>
              <a:buSzPts val="2700"/>
              <a:buNone/>
              <a:defRPr/>
            </a:lvl7pPr>
            <a:lvl8pPr lvl="7">
              <a:spcBef>
                <a:spcPts val="0"/>
              </a:spcBef>
              <a:spcAft>
                <a:spcPts val="0"/>
              </a:spcAft>
              <a:buSzPts val="2700"/>
              <a:buNone/>
              <a:defRPr/>
            </a:lvl8pPr>
            <a:lvl9pPr lvl="8">
              <a:spcBef>
                <a:spcPts val="0"/>
              </a:spcBef>
              <a:spcAft>
                <a:spcPts val="0"/>
              </a:spcAft>
              <a:buSzPts val="2700"/>
              <a:buNone/>
              <a:defRPr/>
            </a:lvl9pPr>
          </a:lstStyle>
          <a:p>
            <a:endParaRPr/>
          </a:p>
        </p:txBody>
      </p:sp>
      <p:sp>
        <p:nvSpPr>
          <p:cNvPr id="132" name="Google Shape;132;p26"/>
          <p:cNvSpPr txBox="1">
            <a:spLocks noGrp="1"/>
          </p:cNvSpPr>
          <p:nvPr>
            <p:ph type="body" idx="1"/>
          </p:nvPr>
        </p:nvSpPr>
        <p:spPr>
          <a:xfrm>
            <a:off x="311700" y="1688233"/>
            <a:ext cx="3999900" cy="4403600"/>
          </a:xfrm>
          <a:prstGeom prst="rect">
            <a:avLst/>
          </a:prstGeom>
          <a:noFill/>
          <a:ln>
            <a:noFill/>
          </a:ln>
        </p:spPr>
        <p:txBody>
          <a:bodyPr spcFirstLastPara="1" wrap="square" lIns="68575" tIns="68575" rIns="68575" bIns="68575" anchor="t" anchorCtr="0">
            <a:normAutofit/>
          </a:bodyPr>
          <a:lstStyle>
            <a:lvl1pPr marL="457200" lvl="0" indent="-298450" algn="l">
              <a:lnSpc>
                <a:spcPct val="90000"/>
              </a:lnSpc>
              <a:spcBef>
                <a:spcPts val="0"/>
              </a:spcBef>
              <a:spcAft>
                <a:spcPts val="0"/>
              </a:spcAft>
              <a:buClr>
                <a:schemeClr val="dk1"/>
              </a:buClr>
              <a:buSzPts val="1100"/>
              <a:buChar char="●"/>
              <a:defRPr sz="1400"/>
            </a:lvl1pPr>
            <a:lvl2pPr marL="914400" lvl="1" indent="-285750" algn="l">
              <a:lnSpc>
                <a:spcPct val="90000"/>
              </a:lnSpc>
              <a:spcBef>
                <a:spcPts val="0"/>
              </a:spcBef>
              <a:spcAft>
                <a:spcPts val="0"/>
              </a:spcAft>
              <a:buClr>
                <a:schemeClr val="dk1"/>
              </a:buClr>
              <a:buSzPts val="900"/>
              <a:buChar char="○"/>
              <a:defRPr sz="1200"/>
            </a:lvl2pPr>
            <a:lvl3pPr marL="1371600" lvl="2" indent="-285750" algn="l">
              <a:lnSpc>
                <a:spcPct val="90000"/>
              </a:lnSpc>
              <a:spcBef>
                <a:spcPts val="0"/>
              </a:spcBef>
              <a:spcAft>
                <a:spcPts val="0"/>
              </a:spcAft>
              <a:buClr>
                <a:schemeClr val="dk1"/>
              </a:buClr>
              <a:buSzPts val="900"/>
              <a:buChar char="■"/>
              <a:defRPr sz="1200"/>
            </a:lvl3pPr>
            <a:lvl4pPr marL="1828800" lvl="3" indent="-285750" algn="l">
              <a:lnSpc>
                <a:spcPct val="90000"/>
              </a:lnSpc>
              <a:spcBef>
                <a:spcPts val="0"/>
              </a:spcBef>
              <a:spcAft>
                <a:spcPts val="0"/>
              </a:spcAft>
              <a:buClr>
                <a:schemeClr val="dk1"/>
              </a:buClr>
              <a:buSzPts val="900"/>
              <a:buChar char="●"/>
              <a:defRPr sz="1200"/>
            </a:lvl4pPr>
            <a:lvl5pPr marL="2286000" lvl="4" indent="-285750" algn="l">
              <a:lnSpc>
                <a:spcPct val="90000"/>
              </a:lnSpc>
              <a:spcBef>
                <a:spcPts val="0"/>
              </a:spcBef>
              <a:spcAft>
                <a:spcPts val="0"/>
              </a:spcAft>
              <a:buClr>
                <a:schemeClr val="dk1"/>
              </a:buClr>
              <a:buSzPts val="900"/>
              <a:buChar char="○"/>
              <a:defRPr sz="1200"/>
            </a:lvl5pPr>
            <a:lvl6pPr marL="2743200" lvl="5" indent="-285750" algn="l">
              <a:lnSpc>
                <a:spcPct val="90000"/>
              </a:lnSpc>
              <a:spcBef>
                <a:spcPts val="0"/>
              </a:spcBef>
              <a:spcAft>
                <a:spcPts val="0"/>
              </a:spcAft>
              <a:buClr>
                <a:schemeClr val="dk1"/>
              </a:buClr>
              <a:buSzPts val="900"/>
              <a:buChar char="■"/>
              <a:defRPr sz="1200"/>
            </a:lvl6pPr>
            <a:lvl7pPr marL="3200400" lvl="6" indent="-285750" algn="l">
              <a:lnSpc>
                <a:spcPct val="90000"/>
              </a:lnSpc>
              <a:spcBef>
                <a:spcPts val="0"/>
              </a:spcBef>
              <a:spcAft>
                <a:spcPts val="0"/>
              </a:spcAft>
              <a:buClr>
                <a:schemeClr val="dk1"/>
              </a:buClr>
              <a:buSzPts val="900"/>
              <a:buChar char="●"/>
              <a:defRPr sz="1200"/>
            </a:lvl7pPr>
            <a:lvl8pPr marL="3657600" lvl="7" indent="-285750" algn="l">
              <a:lnSpc>
                <a:spcPct val="90000"/>
              </a:lnSpc>
              <a:spcBef>
                <a:spcPts val="0"/>
              </a:spcBef>
              <a:spcAft>
                <a:spcPts val="0"/>
              </a:spcAft>
              <a:buClr>
                <a:schemeClr val="dk1"/>
              </a:buClr>
              <a:buSzPts val="900"/>
              <a:buChar char="○"/>
              <a:defRPr sz="1200"/>
            </a:lvl8pPr>
            <a:lvl9pPr marL="4114800" lvl="8" indent="-285750" algn="l">
              <a:lnSpc>
                <a:spcPct val="90000"/>
              </a:lnSpc>
              <a:spcBef>
                <a:spcPts val="0"/>
              </a:spcBef>
              <a:spcAft>
                <a:spcPts val="0"/>
              </a:spcAft>
              <a:buClr>
                <a:schemeClr val="dk1"/>
              </a:buClr>
              <a:buSzPts val="900"/>
              <a:buChar char="■"/>
              <a:defRPr sz="1200"/>
            </a:lvl9pPr>
          </a:lstStyle>
          <a:p>
            <a:endParaRPr/>
          </a:p>
        </p:txBody>
      </p:sp>
      <p:sp>
        <p:nvSpPr>
          <p:cNvPr id="133" name="Google Shape;133;p26"/>
          <p:cNvSpPr txBox="1">
            <a:spLocks noGrp="1"/>
          </p:cNvSpPr>
          <p:nvPr>
            <p:ph type="body" idx="2"/>
          </p:nvPr>
        </p:nvSpPr>
        <p:spPr>
          <a:xfrm>
            <a:off x="4832400" y="1688233"/>
            <a:ext cx="3999900" cy="4403600"/>
          </a:xfrm>
          <a:prstGeom prst="rect">
            <a:avLst/>
          </a:prstGeom>
          <a:noFill/>
          <a:ln>
            <a:noFill/>
          </a:ln>
        </p:spPr>
        <p:txBody>
          <a:bodyPr spcFirstLastPara="1" wrap="square" lIns="68575" tIns="68575" rIns="68575" bIns="68575" anchor="t" anchorCtr="0">
            <a:normAutofit/>
          </a:bodyPr>
          <a:lstStyle>
            <a:lvl1pPr marL="457200" lvl="0" indent="-298450" algn="l">
              <a:lnSpc>
                <a:spcPct val="90000"/>
              </a:lnSpc>
              <a:spcBef>
                <a:spcPts val="0"/>
              </a:spcBef>
              <a:spcAft>
                <a:spcPts val="0"/>
              </a:spcAft>
              <a:buClr>
                <a:schemeClr val="dk1"/>
              </a:buClr>
              <a:buSzPts val="1100"/>
              <a:buChar char="●"/>
              <a:defRPr sz="1400"/>
            </a:lvl1pPr>
            <a:lvl2pPr marL="914400" lvl="1" indent="-285750" algn="l">
              <a:lnSpc>
                <a:spcPct val="90000"/>
              </a:lnSpc>
              <a:spcBef>
                <a:spcPts val="0"/>
              </a:spcBef>
              <a:spcAft>
                <a:spcPts val="0"/>
              </a:spcAft>
              <a:buClr>
                <a:schemeClr val="dk1"/>
              </a:buClr>
              <a:buSzPts val="900"/>
              <a:buChar char="○"/>
              <a:defRPr sz="1200"/>
            </a:lvl2pPr>
            <a:lvl3pPr marL="1371600" lvl="2" indent="-285750" algn="l">
              <a:lnSpc>
                <a:spcPct val="90000"/>
              </a:lnSpc>
              <a:spcBef>
                <a:spcPts val="0"/>
              </a:spcBef>
              <a:spcAft>
                <a:spcPts val="0"/>
              </a:spcAft>
              <a:buClr>
                <a:schemeClr val="dk1"/>
              </a:buClr>
              <a:buSzPts val="900"/>
              <a:buChar char="■"/>
              <a:defRPr sz="1200"/>
            </a:lvl3pPr>
            <a:lvl4pPr marL="1828800" lvl="3" indent="-285750" algn="l">
              <a:lnSpc>
                <a:spcPct val="90000"/>
              </a:lnSpc>
              <a:spcBef>
                <a:spcPts val="0"/>
              </a:spcBef>
              <a:spcAft>
                <a:spcPts val="0"/>
              </a:spcAft>
              <a:buClr>
                <a:schemeClr val="dk1"/>
              </a:buClr>
              <a:buSzPts val="900"/>
              <a:buChar char="●"/>
              <a:defRPr sz="1200"/>
            </a:lvl4pPr>
            <a:lvl5pPr marL="2286000" lvl="4" indent="-285750" algn="l">
              <a:lnSpc>
                <a:spcPct val="90000"/>
              </a:lnSpc>
              <a:spcBef>
                <a:spcPts val="0"/>
              </a:spcBef>
              <a:spcAft>
                <a:spcPts val="0"/>
              </a:spcAft>
              <a:buClr>
                <a:schemeClr val="dk1"/>
              </a:buClr>
              <a:buSzPts val="900"/>
              <a:buChar char="○"/>
              <a:defRPr sz="1200"/>
            </a:lvl5pPr>
            <a:lvl6pPr marL="2743200" lvl="5" indent="-285750" algn="l">
              <a:lnSpc>
                <a:spcPct val="90000"/>
              </a:lnSpc>
              <a:spcBef>
                <a:spcPts val="0"/>
              </a:spcBef>
              <a:spcAft>
                <a:spcPts val="0"/>
              </a:spcAft>
              <a:buClr>
                <a:schemeClr val="dk1"/>
              </a:buClr>
              <a:buSzPts val="900"/>
              <a:buChar char="■"/>
              <a:defRPr sz="1200"/>
            </a:lvl6pPr>
            <a:lvl7pPr marL="3200400" lvl="6" indent="-285750" algn="l">
              <a:lnSpc>
                <a:spcPct val="90000"/>
              </a:lnSpc>
              <a:spcBef>
                <a:spcPts val="0"/>
              </a:spcBef>
              <a:spcAft>
                <a:spcPts val="0"/>
              </a:spcAft>
              <a:buClr>
                <a:schemeClr val="dk1"/>
              </a:buClr>
              <a:buSzPts val="900"/>
              <a:buChar char="●"/>
              <a:defRPr sz="1200"/>
            </a:lvl7pPr>
            <a:lvl8pPr marL="3657600" lvl="7" indent="-285750" algn="l">
              <a:lnSpc>
                <a:spcPct val="90000"/>
              </a:lnSpc>
              <a:spcBef>
                <a:spcPts val="0"/>
              </a:spcBef>
              <a:spcAft>
                <a:spcPts val="0"/>
              </a:spcAft>
              <a:buClr>
                <a:schemeClr val="dk1"/>
              </a:buClr>
              <a:buSzPts val="900"/>
              <a:buChar char="○"/>
              <a:defRPr sz="1200"/>
            </a:lvl8pPr>
            <a:lvl9pPr marL="4114800" lvl="8" indent="-285750" algn="l">
              <a:lnSpc>
                <a:spcPct val="90000"/>
              </a:lnSpc>
              <a:spcBef>
                <a:spcPts val="0"/>
              </a:spcBef>
              <a:spcAft>
                <a:spcPts val="0"/>
              </a:spcAft>
              <a:buClr>
                <a:schemeClr val="dk1"/>
              </a:buClr>
              <a:buSzPts val="900"/>
              <a:buChar char="■"/>
              <a:defRPr sz="1200"/>
            </a:lvl9pPr>
          </a:lstStyle>
          <a:p>
            <a:endParaRPr/>
          </a:p>
        </p:txBody>
      </p:sp>
      <p:sp>
        <p:nvSpPr>
          <p:cNvPr id="134" name="Google Shape;134;p26"/>
          <p:cNvSpPr txBox="1">
            <a:spLocks noGrp="1"/>
          </p:cNvSpPr>
          <p:nvPr>
            <p:ph type="sldNum" idx="12"/>
          </p:nvPr>
        </p:nvSpPr>
        <p:spPr>
          <a:xfrm>
            <a:off x="8472458" y="6217623"/>
            <a:ext cx="548700" cy="524800"/>
          </a:xfrm>
          <a:prstGeom prst="rect">
            <a:avLst/>
          </a:prstGeom>
          <a:noFill/>
          <a:ln>
            <a:noFill/>
          </a:ln>
        </p:spPr>
        <p:txBody>
          <a:bodyPr spcFirstLastPara="1" wrap="square" lIns="68575" tIns="68575" rIns="68575" bIns="68575" anchor="ctr" anchorCtr="0">
            <a:normAutofit/>
          </a:bodyPr>
          <a:lstStyle>
            <a:lvl1pPr marL="0" lvl="0" indent="0" algn="r">
              <a:buClr>
                <a:srgbClr val="888888"/>
              </a:buClr>
              <a:buSzPts val="900"/>
              <a:buFont typeface="Calibri"/>
              <a:buNone/>
              <a:defRPr sz="900">
                <a:solidFill>
                  <a:srgbClr val="888888"/>
                </a:solidFill>
                <a:latin typeface="Calibri"/>
                <a:ea typeface="Calibri"/>
                <a:cs typeface="Calibri"/>
                <a:sym typeface="Calibri"/>
              </a:defRPr>
            </a:lvl1pPr>
            <a:lvl2pPr marL="0" lvl="1" indent="0" algn="r">
              <a:buClr>
                <a:srgbClr val="888888"/>
              </a:buClr>
              <a:buSzPts val="900"/>
              <a:buFont typeface="Calibri"/>
              <a:buNone/>
              <a:defRPr sz="900">
                <a:solidFill>
                  <a:srgbClr val="888888"/>
                </a:solidFill>
                <a:latin typeface="Calibri"/>
                <a:ea typeface="Calibri"/>
                <a:cs typeface="Calibri"/>
                <a:sym typeface="Calibri"/>
              </a:defRPr>
            </a:lvl2pPr>
            <a:lvl3pPr marL="0" lvl="2" indent="0" algn="r">
              <a:buClr>
                <a:srgbClr val="888888"/>
              </a:buClr>
              <a:buSzPts val="900"/>
              <a:buFont typeface="Calibri"/>
              <a:buNone/>
              <a:defRPr sz="900">
                <a:solidFill>
                  <a:srgbClr val="888888"/>
                </a:solidFill>
                <a:latin typeface="Calibri"/>
                <a:ea typeface="Calibri"/>
                <a:cs typeface="Calibri"/>
                <a:sym typeface="Calibri"/>
              </a:defRPr>
            </a:lvl3pPr>
            <a:lvl4pPr marL="0" lvl="3" indent="0" algn="r">
              <a:buClr>
                <a:srgbClr val="888888"/>
              </a:buClr>
              <a:buSzPts val="900"/>
              <a:buFont typeface="Calibri"/>
              <a:buNone/>
              <a:defRPr sz="900">
                <a:solidFill>
                  <a:srgbClr val="888888"/>
                </a:solidFill>
                <a:latin typeface="Calibri"/>
                <a:ea typeface="Calibri"/>
                <a:cs typeface="Calibri"/>
                <a:sym typeface="Calibri"/>
              </a:defRPr>
            </a:lvl4pPr>
            <a:lvl5pPr marL="0" lvl="4" indent="0" algn="r">
              <a:buClr>
                <a:srgbClr val="888888"/>
              </a:buClr>
              <a:buSzPts val="900"/>
              <a:buFont typeface="Calibri"/>
              <a:buNone/>
              <a:defRPr sz="900">
                <a:solidFill>
                  <a:srgbClr val="888888"/>
                </a:solidFill>
                <a:latin typeface="Calibri"/>
                <a:ea typeface="Calibri"/>
                <a:cs typeface="Calibri"/>
                <a:sym typeface="Calibri"/>
              </a:defRPr>
            </a:lvl5pPr>
            <a:lvl6pPr marL="0" lvl="5" indent="0" algn="r">
              <a:buClr>
                <a:srgbClr val="888888"/>
              </a:buClr>
              <a:buSzPts val="900"/>
              <a:buFont typeface="Calibri"/>
              <a:buNone/>
              <a:defRPr sz="900">
                <a:solidFill>
                  <a:srgbClr val="888888"/>
                </a:solidFill>
                <a:latin typeface="Calibri"/>
                <a:ea typeface="Calibri"/>
                <a:cs typeface="Calibri"/>
                <a:sym typeface="Calibri"/>
              </a:defRPr>
            </a:lvl6pPr>
            <a:lvl7pPr marL="0" lvl="6" indent="0" algn="r">
              <a:buClr>
                <a:srgbClr val="888888"/>
              </a:buClr>
              <a:buSzPts val="900"/>
              <a:buFont typeface="Calibri"/>
              <a:buNone/>
              <a:defRPr sz="900">
                <a:solidFill>
                  <a:srgbClr val="888888"/>
                </a:solidFill>
                <a:latin typeface="Calibri"/>
                <a:ea typeface="Calibri"/>
                <a:cs typeface="Calibri"/>
                <a:sym typeface="Calibri"/>
              </a:defRPr>
            </a:lvl7pPr>
            <a:lvl8pPr marL="0" lvl="7" indent="0" algn="r">
              <a:buClr>
                <a:srgbClr val="888888"/>
              </a:buClr>
              <a:buSzPts val="900"/>
              <a:buFont typeface="Calibri"/>
              <a:buNone/>
              <a:defRPr sz="900">
                <a:solidFill>
                  <a:srgbClr val="888888"/>
                </a:solidFill>
                <a:latin typeface="Calibri"/>
                <a:ea typeface="Calibri"/>
                <a:cs typeface="Calibri"/>
                <a:sym typeface="Calibri"/>
              </a:defRPr>
            </a:lvl8pPr>
            <a:lvl9pPr marL="0" lvl="8" indent="0" algn="r">
              <a:buClr>
                <a:srgbClr val="888888"/>
              </a:buClr>
              <a:buSzPts val="900"/>
              <a:buFont typeface="Calibri"/>
              <a:buNone/>
              <a:defRPr sz="900">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616488487"/>
      </p:ext>
    </p:extLst>
  </p:cSld>
  <p:clrMapOvr>
    <a:masterClrMapping/>
  </p:clrMapOvr>
  <p:hf sldNum="0" hdr="0" ftr="0" dt="0"/>
</p:sldLayout>
</file>

<file path=ppt/slideLayouts/slideLayout925.xml><?xml version="1.0" encoding="utf-8"?>
<p:sldLayout xmlns:a="http://schemas.openxmlformats.org/drawingml/2006/main" xmlns:r="http://schemas.openxmlformats.org/officeDocument/2006/relationships" xmlns:p="http://schemas.openxmlformats.org/presentationml/2006/main" matchingName="1_Title and Content" type="obj">
  <p:cSld name="1_Title and Content">
    <p:spTree>
      <p:nvGrpSpPr>
        <p:cNvPr id="1" name="Shape 141"/>
        <p:cNvGrpSpPr/>
        <p:nvPr/>
      </p:nvGrpSpPr>
      <p:grpSpPr>
        <a:xfrm>
          <a:off x="0" y="0"/>
          <a:ext cx="0" cy="0"/>
          <a:chOff x="0" y="0"/>
          <a:chExt cx="0" cy="0"/>
        </a:xfrm>
      </p:grpSpPr>
      <p:sp>
        <p:nvSpPr>
          <p:cNvPr id="142" name="Google Shape;142;p28"/>
          <p:cNvSpPr txBox="1">
            <a:spLocks noGrp="1"/>
          </p:cNvSpPr>
          <p:nvPr>
            <p:ph type="title"/>
          </p:nvPr>
        </p:nvSpPr>
        <p:spPr>
          <a:xfrm>
            <a:off x="169011" y="132335"/>
            <a:ext cx="8894700" cy="6060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chemeClr val="dk1"/>
              </a:buClr>
              <a:buSzPts val="3800"/>
              <a:buFont typeface="Lato Black"/>
              <a:buNone/>
              <a:defRPr sz="3800" b="1" i="0">
                <a:latin typeface="Lato Black"/>
                <a:ea typeface="Lato Black"/>
                <a:cs typeface="Lato Black"/>
                <a:sym typeface="Lato Black"/>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3" name="Google Shape;143;p28"/>
          <p:cNvSpPr txBox="1">
            <a:spLocks noGrp="1"/>
          </p:cNvSpPr>
          <p:nvPr>
            <p:ph type="body" idx="1"/>
          </p:nvPr>
        </p:nvSpPr>
        <p:spPr>
          <a:xfrm>
            <a:off x="169011" y="936172"/>
            <a:ext cx="8894700" cy="54196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000"/>
              </a:spcBef>
              <a:spcAft>
                <a:spcPts val="0"/>
              </a:spcAft>
              <a:buClr>
                <a:schemeClr val="dk1"/>
              </a:buClr>
              <a:buSzPts val="2800"/>
              <a:buChar char="•"/>
              <a:defRPr sz="2800">
                <a:latin typeface="Lato"/>
                <a:ea typeface="Lato"/>
                <a:cs typeface="Lato"/>
                <a:sym typeface="Lato"/>
              </a:defRPr>
            </a:lvl1pPr>
            <a:lvl2pPr marL="914400" lvl="1" indent="-381000" algn="l" rtl="0">
              <a:lnSpc>
                <a:spcPct val="90000"/>
              </a:lnSpc>
              <a:spcBef>
                <a:spcPts val="500"/>
              </a:spcBef>
              <a:spcAft>
                <a:spcPts val="0"/>
              </a:spcAft>
              <a:buClr>
                <a:schemeClr val="dk1"/>
              </a:buClr>
              <a:buSzPts val="2400"/>
              <a:buFont typeface="Cambria"/>
              <a:buChar char="-"/>
              <a:defRPr sz="2400">
                <a:latin typeface="Lato"/>
                <a:ea typeface="Lato"/>
                <a:cs typeface="Lato"/>
                <a:sym typeface="Lato"/>
              </a:defRPr>
            </a:lvl2pPr>
            <a:lvl3pPr marL="1371600" lvl="2" indent="-355600" algn="l" rtl="0">
              <a:lnSpc>
                <a:spcPct val="90000"/>
              </a:lnSpc>
              <a:spcBef>
                <a:spcPts val="500"/>
              </a:spcBef>
              <a:spcAft>
                <a:spcPts val="0"/>
              </a:spcAft>
              <a:buClr>
                <a:schemeClr val="dk1"/>
              </a:buClr>
              <a:buSzPts val="2000"/>
              <a:buChar char="•"/>
              <a:defRPr sz="2000">
                <a:latin typeface="Lato"/>
                <a:ea typeface="Lato"/>
                <a:cs typeface="Lato"/>
                <a:sym typeface="Lato"/>
              </a:defRPr>
            </a:lvl3pPr>
            <a:lvl4pPr marL="1828800" lvl="3" indent="-355600" algn="l" rtl="0">
              <a:lnSpc>
                <a:spcPct val="90000"/>
              </a:lnSpc>
              <a:spcBef>
                <a:spcPts val="500"/>
              </a:spcBef>
              <a:spcAft>
                <a:spcPts val="0"/>
              </a:spcAft>
              <a:buClr>
                <a:schemeClr val="dk1"/>
              </a:buClr>
              <a:buSzPts val="2000"/>
              <a:buChar char="•"/>
              <a:defRPr sz="2000">
                <a:latin typeface="Lato"/>
                <a:ea typeface="Lato"/>
                <a:cs typeface="Lato"/>
                <a:sym typeface="Lato"/>
              </a:defRPr>
            </a:lvl4pPr>
            <a:lvl5pPr marL="2286000" lvl="4" indent="-355600" algn="l" rtl="0">
              <a:lnSpc>
                <a:spcPct val="90000"/>
              </a:lnSpc>
              <a:spcBef>
                <a:spcPts val="500"/>
              </a:spcBef>
              <a:spcAft>
                <a:spcPts val="0"/>
              </a:spcAft>
              <a:buClr>
                <a:schemeClr val="dk1"/>
              </a:buClr>
              <a:buSzPts val="2000"/>
              <a:buChar char="•"/>
              <a:defRPr sz="2000">
                <a:latin typeface="Lato"/>
                <a:ea typeface="Lato"/>
                <a:cs typeface="Lato"/>
                <a:sym typeface="Lato"/>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44" name="Google Shape;144;p28"/>
          <p:cNvSpPr txBox="1"/>
          <p:nvPr/>
        </p:nvSpPr>
        <p:spPr>
          <a:xfrm>
            <a:off x="7977054" y="6355715"/>
            <a:ext cx="990600" cy="365200"/>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 sz="1400" b="0" i="0" u="none" strike="noStrike" cap="none">
                <a:solidFill>
                  <a:srgbClr val="888888"/>
                </a:solidFill>
                <a:latin typeface="Lato"/>
                <a:ea typeface="Lato"/>
                <a:cs typeface="Lato"/>
                <a:sym typeface="Lato"/>
              </a:rPr>
              <a:pPr marL="0" marR="0" lvl="0" indent="0" algn="r" rtl="0">
                <a:spcBef>
                  <a:spcPts val="0"/>
                </a:spcBef>
                <a:spcAft>
                  <a:spcPts val="0"/>
                </a:spcAft>
                <a:buNone/>
              </a:pPr>
              <a:t>‹#›</a:t>
            </a:fld>
            <a:endParaRPr sz="2000" b="0" i="0" u="none" strike="noStrike" cap="none">
              <a:solidFill>
                <a:srgbClr val="888888"/>
              </a:solidFill>
              <a:latin typeface="Lato"/>
              <a:ea typeface="Lato"/>
              <a:cs typeface="Lato"/>
              <a:sym typeface="Lato"/>
            </a:endParaRPr>
          </a:p>
        </p:txBody>
      </p:sp>
      <p:pic>
        <p:nvPicPr>
          <p:cNvPr id="145" name="Google Shape;145;p28" descr="safari.png"/>
          <p:cNvPicPr preferRelativeResize="0"/>
          <p:nvPr/>
        </p:nvPicPr>
        <p:blipFill rotWithShape="1">
          <a:blip r:embed="rId2">
            <a:alphaModFix/>
          </a:blip>
          <a:srcRect/>
          <a:stretch/>
        </p:blipFill>
        <p:spPr>
          <a:xfrm>
            <a:off x="189560" y="6413144"/>
            <a:ext cx="810090" cy="312523"/>
          </a:xfrm>
          <a:prstGeom prst="rect">
            <a:avLst/>
          </a:prstGeom>
          <a:noFill/>
          <a:ln>
            <a:noFill/>
          </a:ln>
        </p:spPr>
      </p:pic>
      <p:cxnSp>
        <p:nvCxnSpPr>
          <p:cNvPr id="146" name="Google Shape;146;p28"/>
          <p:cNvCxnSpPr/>
          <p:nvPr/>
        </p:nvCxnSpPr>
        <p:spPr>
          <a:xfrm>
            <a:off x="117021" y="831499"/>
            <a:ext cx="8894700" cy="0"/>
          </a:xfrm>
          <a:prstGeom prst="straightConnector1">
            <a:avLst/>
          </a:prstGeom>
          <a:noFill/>
          <a:ln w="28575" cap="flat" cmpd="sng">
            <a:solidFill>
              <a:srgbClr val="D8D8D8"/>
            </a:solidFill>
            <a:prstDash val="solid"/>
            <a:miter lim="800000"/>
            <a:headEnd type="none" w="sm" len="sm"/>
            <a:tailEnd type="none" w="sm" len="sm"/>
          </a:ln>
        </p:spPr>
      </p:cxnSp>
    </p:spTree>
    <p:extLst>
      <p:ext uri="{BB962C8B-B14F-4D97-AF65-F5344CB8AC3E}">
        <p14:creationId xmlns:p14="http://schemas.microsoft.com/office/powerpoint/2010/main" val="3610688242"/>
      </p:ext>
    </p:extLst>
  </p:cSld>
  <p:clrMapOvr>
    <a:masterClrMapping/>
  </p:clrMapOvr>
  <p:hf sldNum="0" hdr="0" ftr="0" dt="0"/>
</p:sldLayout>
</file>

<file path=ppt/slideLayouts/slideLayout926.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47"/>
        <p:cNvGrpSpPr/>
        <p:nvPr/>
      </p:nvGrpSpPr>
      <p:grpSpPr>
        <a:xfrm>
          <a:off x="0" y="0"/>
          <a:ext cx="0" cy="0"/>
          <a:chOff x="0" y="0"/>
          <a:chExt cx="0" cy="0"/>
        </a:xfrm>
      </p:grpSpPr>
    </p:spTree>
    <p:extLst>
      <p:ext uri="{BB962C8B-B14F-4D97-AF65-F5344CB8AC3E}">
        <p14:creationId xmlns:p14="http://schemas.microsoft.com/office/powerpoint/2010/main" val="1727473145"/>
      </p:ext>
    </p:extLst>
  </p:cSld>
  <p:clrMapOvr>
    <a:masterClrMapping/>
  </p:clrMapOvr>
  <p:hf sldNum="0" hdr="0" ftr="0" dt="0"/>
</p:sldLayout>
</file>

<file path=ppt/slideLayouts/slideLayout927.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54"/>
        <p:cNvGrpSpPr/>
        <p:nvPr/>
      </p:nvGrpSpPr>
      <p:grpSpPr>
        <a:xfrm>
          <a:off x="0" y="0"/>
          <a:ext cx="0" cy="0"/>
          <a:chOff x="0" y="0"/>
          <a:chExt cx="0" cy="0"/>
        </a:xfrm>
      </p:grpSpPr>
      <p:sp>
        <p:nvSpPr>
          <p:cNvPr id="155" name="Google Shape;155;p31"/>
          <p:cNvSpPr txBox="1">
            <a:spLocks noGrp="1"/>
          </p:cNvSpPr>
          <p:nvPr>
            <p:ph type="title"/>
          </p:nvPr>
        </p:nvSpPr>
        <p:spPr>
          <a:xfrm>
            <a:off x="628650" y="365127"/>
            <a:ext cx="7886700" cy="7900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56" name="Google Shape;156;p31"/>
          <p:cNvSpPr txBox="1">
            <a:spLocks noGrp="1"/>
          </p:cNvSpPr>
          <p:nvPr>
            <p:ph type="body" idx="1"/>
          </p:nvPr>
        </p:nvSpPr>
        <p:spPr>
          <a:xfrm>
            <a:off x="628650" y="1253331"/>
            <a:ext cx="7886700" cy="5003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57" name="Google Shape;157;p31"/>
          <p:cNvSpPr txBox="1">
            <a:spLocks noGrp="1"/>
          </p:cNvSpPr>
          <p:nvPr>
            <p:ph type="dt" idx="10"/>
          </p:nvPr>
        </p:nvSpPr>
        <p:spPr>
          <a:xfrm>
            <a:off x="628650" y="6356351"/>
            <a:ext cx="2057400" cy="3652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58" name="Google Shape;158;p31"/>
          <p:cNvSpPr txBox="1">
            <a:spLocks noGrp="1"/>
          </p:cNvSpPr>
          <p:nvPr>
            <p:ph type="ftr" idx="11"/>
          </p:nvPr>
        </p:nvSpPr>
        <p:spPr>
          <a:xfrm>
            <a:off x="3028950" y="6356351"/>
            <a:ext cx="3086100" cy="3652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59" name="Google Shape;159;p31"/>
          <p:cNvSpPr txBox="1">
            <a:spLocks noGrp="1"/>
          </p:cNvSpPr>
          <p:nvPr>
            <p:ph type="sldNum" idx="12"/>
          </p:nvPr>
        </p:nvSpPr>
        <p:spPr>
          <a:xfrm>
            <a:off x="6457950" y="6356351"/>
            <a:ext cx="2057400" cy="3652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96146528"/>
      </p:ext>
    </p:extLst>
  </p:cSld>
  <p:clrMapOvr>
    <a:masterClrMapping/>
  </p:clrMapOvr>
  <p:hf sldNum="0" hdr="0" ftr="0" dt="0"/>
</p:sldLayout>
</file>

<file path=ppt/slideLayouts/slideLayout9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7/4/22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639893339"/>
      </p:ext>
    </p:extLst>
  </p:cSld>
  <p:clrMapOvr>
    <a:masterClrMapping/>
  </p:clrMapOvr>
</p:sldLayout>
</file>

<file path=ppt/slideLayouts/slideLayout9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7/4/22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45227514"/>
      </p:ext>
    </p:extLst>
  </p:cSld>
  <p:clrMapOvr>
    <a:masterClrMapping/>
  </p:clrMapOvr>
</p:sldLayout>
</file>

<file path=ppt/slideLayouts/slideLayout9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7/4/22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48183153"/>
      </p:ext>
    </p:extLst>
  </p:cSld>
  <p:clrMapOvr>
    <a:masterClrMapping/>
  </p:clrMapOvr>
</p:sldLayout>
</file>

<file path=ppt/slideLayouts/slideLayout9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7/4/22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670171218"/>
      </p:ext>
    </p:extLst>
  </p:cSld>
  <p:clrMapOvr>
    <a:masterClrMapping/>
  </p:clrMapOvr>
</p:sldLayout>
</file>

<file path=ppt/slideLayouts/slideLayout9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7/4/22</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065220496"/>
      </p:ext>
    </p:extLst>
  </p:cSld>
  <p:clrMapOvr>
    <a:masterClrMapping/>
  </p:clrMapOvr>
</p:sldLayout>
</file>

<file path=ppt/slideLayouts/slideLayout9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7/4/22</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709660037"/>
      </p:ext>
    </p:extLst>
  </p:cSld>
  <p:clrMapOvr>
    <a:masterClrMapping/>
  </p:clrMapOvr>
</p:sldLayout>
</file>

<file path=ppt/slideLayouts/slideLayout9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7/4/22</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2231495"/>
      </p:ext>
    </p:extLst>
  </p:cSld>
  <p:clrMapOvr>
    <a:masterClrMapping/>
  </p:clrMapOvr>
</p:sldLayout>
</file>

<file path=ppt/slideLayouts/slideLayout9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7/4/22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635560310"/>
      </p:ext>
    </p:extLst>
  </p:cSld>
  <p:clrMapOvr>
    <a:masterClrMapping/>
  </p:clrMapOvr>
</p:sldLayout>
</file>

<file path=ppt/slideLayouts/slideLayout9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7/4/22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044798555"/>
      </p:ext>
    </p:extLst>
  </p:cSld>
  <p:clrMapOvr>
    <a:masterClrMapping/>
  </p:clrMapOvr>
</p:sldLayout>
</file>

<file path=ppt/slideLayouts/slideLayout9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7/4/22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359268827"/>
      </p:ext>
    </p:extLst>
  </p:cSld>
  <p:clrMapOvr>
    <a:masterClrMapping/>
  </p:clrMapOvr>
</p:sldLayout>
</file>

<file path=ppt/slideLayouts/slideLayout9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7/4/22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691603956"/>
      </p:ext>
    </p:extLst>
  </p:cSld>
  <p:clrMapOvr>
    <a:masterClrMapping/>
  </p:clrMapOvr>
</p:sldLayout>
</file>

<file path=ppt/slideLayouts/slideLayout9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7/4/22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76340911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9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7/4/22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4613312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9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7/4/22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401024179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9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7/4/22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73816183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9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7/4/22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38042770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9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7/4/22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73834605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9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7/4/22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98625873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9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7/4/22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35897024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9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7/4/22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26741807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9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7/4/22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66018007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9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7/4/22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85594768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9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862983386"/>
      </p:ext>
    </p:extLst>
  </p:cSld>
  <p:clrMapOvr>
    <a:masterClrMapping/>
  </p:clrMapOvr>
</p:sldLayout>
</file>

<file path=ppt/slideLayouts/slideLayout9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2088737804"/>
      </p:ext>
    </p:extLst>
  </p:cSld>
  <p:clrMapOvr>
    <a:masterClrMapping/>
  </p:clrMapOvr>
</p:sldLayout>
</file>

<file path=ppt/slideLayouts/slideLayout9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3919698269"/>
      </p:ext>
    </p:extLst>
  </p:cSld>
  <p:clrMapOvr>
    <a:masterClrMapping/>
  </p:clrMapOvr>
</p:sldLayout>
</file>

<file path=ppt/slideLayouts/slideLayout9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4249969419"/>
      </p:ext>
    </p:extLst>
  </p:cSld>
  <p:clrMapOvr>
    <a:masterClrMapping/>
  </p:clrMapOvr>
</p:sldLayout>
</file>

<file path=ppt/slideLayouts/slideLayout9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144047139"/>
      </p:ext>
    </p:extLst>
  </p:cSld>
  <p:clrMapOvr>
    <a:masterClrMapping/>
  </p:clrMapOvr>
</p:sldLayout>
</file>

<file path=ppt/slideLayouts/slideLayout9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1215143481"/>
      </p:ext>
    </p:extLst>
  </p:cSld>
  <p:clrMapOvr>
    <a:masterClrMapping/>
  </p:clrMapOvr>
</p:sldLayout>
</file>

<file path=ppt/slideLayouts/slideLayout9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1470574404"/>
      </p:ext>
    </p:extLst>
  </p:cSld>
  <p:clrMapOvr>
    <a:masterClrMapping/>
  </p:clrMapOvr>
</p:sldLayout>
</file>

<file path=ppt/slideLayouts/slideLayout9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674342937"/>
      </p:ext>
    </p:extLst>
  </p:cSld>
  <p:clrMapOvr>
    <a:masterClrMapping/>
  </p:clrMapOvr>
</p:sldLayout>
</file>

<file path=ppt/slideLayouts/slideLayout9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3294091823"/>
      </p:ext>
    </p:extLst>
  </p:cSld>
  <p:clrMapOvr>
    <a:masterClrMapping/>
  </p:clrMapOvr>
</p:sldLayout>
</file>

<file path=ppt/slideLayouts/slideLayout9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1438445132"/>
      </p:ext>
    </p:extLst>
  </p:cSld>
  <p:clrMapOvr>
    <a:masterClrMapping/>
  </p:clrMapOvr>
</p:sldLayout>
</file>

<file path=ppt/slideLayouts/slideLayout9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1453484629"/>
      </p:ext>
    </p:extLst>
  </p:cSld>
  <p:clrMapOvr>
    <a:masterClrMapping/>
  </p:clrMapOvr>
</p:sldLayout>
</file>

<file path=ppt/slideLayouts/slideLayout9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278339259"/>
      </p:ext>
    </p:extLst>
  </p:cSld>
  <p:clrMapOvr>
    <a:masterClrMapping/>
  </p:clrMapOvr>
</p:sldLayout>
</file>

<file path=ppt/slideLayouts/slideLayout9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61368253"/>
      </p:ext>
    </p:extLst>
  </p:cSld>
  <p:clrMapOvr>
    <a:masterClrMapping/>
  </p:clrMapOvr>
</p:sldLayout>
</file>

<file path=ppt/slideLayouts/slideLayout9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50792067"/>
      </p:ext>
    </p:extLst>
  </p:cSld>
  <p:clrMapOvr>
    <a:masterClrMapping/>
  </p:clrMapOvr>
</p:sldLayout>
</file>

<file path=ppt/slideLayouts/slideLayout9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1440937"/>
      </p:ext>
    </p:extLst>
  </p:cSld>
  <p:clrMapOvr>
    <a:masterClrMapping/>
  </p:clrMapOvr>
</p:sldLayout>
</file>

<file path=ppt/slideLayouts/slideLayout9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08482864"/>
      </p:ext>
    </p:extLst>
  </p:cSld>
  <p:clrMapOvr>
    <a:masterClrMapping/>
  </p:clrMapOvr>
</p:sldLayout>
</file>

<file path=ppt/slideLayouts/slideLayout9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9623738"/>
      </p:ext>
    </p:extLst>
  </p:cSld>
  <p:clrMapOvr>
    <a:masterClrMapping/>
  </p:clrMapOvr>
</p:sldLayout>
</file>

<file path=ppt/slideLayouts/slideLayout9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9021301"/>
      </p:ext>
    </p:extLst>
  </p:cSld>
  <p:clrMapOvr>
    <a:masterClrMapping/>
  </p:clrMapOvr>
</p:sldLayout>
</file>

<file path=ppt/slideLayouts/slideLayout9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81597544"/>
      </p:ext>
    </p:extLst>
  </p:cSld>
  <p:clrMapOvr>
    <a:masterClrMapping/>
  </p:clrMapOvr>
</p:sldLayout>
</file>

<file path=ppt/slideLayouts/slideLayout9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0031608"/>
      </p:ext>
    </p:extLst>
  </p:cSld>
  <p:clrMapOvr>
    <a:masterClrMapping/>
  </p:clrMapOvr>
</p:sldLayout>
</file>

<file path=ppt/slideLayouts/slideLayout9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842604"/>
      </p:ext>
    </p:extLst>
  </p:cSld>
  <p:clrMapOvr>
    <a:masterClrMapping/>
  </p:clrMapOvr>
</p:sldLayout>
</file>

<file path=ppt/slideLayouts/slideLayout9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85751211"/>
      </p:ext>
    </p:extLst>
  </p:cSld>
  <p:clrMapOvr>
    <a:masterClrMapping/>
  </p:clrMapOvr>
</p:sldLayout>
</file>

<file path=ppt/slideLayouts/slideLayout97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3858051"/>
      </p:ext>
    </p:extLst>
  </p:cSld>
  <p:clrMapOvr>
    <a:masterClrMapping/>
  </p:clrMapOvr>
</p:sldLayout>
</file>

<file path=ppt/slideLayouts/slideLayout97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9560" y="95697"/>
            <a:ext cx="8798061" cy="770467"/>
          </a:xfrm>
          <a:prstGeom prst="rect">
            <a:avLst/>
          </a:prstGeom>
        </p:spPr>
        <p:txBody>
          <a:bodyPr anchor="ctr"/>
          <a:lstStyle>
            <a:lvl1pPr>
              <a:lnSpc>
                <a:spcPct val="100000"/>
              </a:lnSpc>
              <a:spcAft>
                <a:spcPts val="600"/>
              </a:spcAft>
              <a:defRPr sz="3600" b="1">
                <a:solidFill>
                  <a:srgbClr val="0062A0"/>
                </a:solidFill>
                <a:latin typeface="Corbel" panose="020B0503020204020204" pitchFamily="34" charset="0"/>
              </a:defRPr>
            </a:lvl1pPr>
          </a:lstStyle>
          <a:p>
            <a:r>
              <a:rPr lang="en-US" dirty="0"/>
              <a:t>Click to edit Master title style</a:t>
            </a:r>
          </a:p>
        </p:txBody>
      </p:sp>
      <p:sp>
        <p:nvSpPr>
          <p:cNvPr id="3" name="Content Placeholder 2"/>
          <p:cNvSpPr>
            <a:spLocks noGrp="1"/>
          </p:cNvSpPr>
          <p:nvPr>
            <p:ph idx="1"/>
          </p:nvPr>
        </p:nvSpPr>
        <p:spPr>
          <a:xfrm>
            <a:off x="189560" y="978194"/>
            <a:ext cx="8798061" cy="5377521"/>
          </a:xfrm>
          <a:prstGeom prst="rect">
            <a:avLst/>
          </a:prstGeom>
        </p:spPr>
        <p:txBody>
          <a:bodyPr/>
          <a:lstStyle>
            <a:lvl1pPr marL="187200" indent="-187200">
              <a:buClr>
                <a:schemeClr val="tx1"/>
              </a:buClr>
              <a:tabLst/>
              <a:defRPr sz="2800">
                <a:latin typeface="Corbel" panose="020B0503020204020204" pitchFamily="34" charset="0"/>
              </a:defRPr>
            </a:lvl1pPr>
            <a:lvl2pPr marL="311150" indent="-187200">
              <a:buFont typeface="Cambria" panose="02040503050406030204" pitchFamily="18" charset="0"/>
              <a:buChar char="-"/>
              <a:tabLst/>
              <a:defRPr sz="2400">
                <a:latin typeface="Corbel" panose="020B0503020204020204" pitchFamily="34" charset="0"/>
              </a:defRPr>
            </a:lvl2pPr>
            <a:lvl3pPr marL="533400" indent="-187200">
              <a:buClr>
                <a:schemeClr val="tx1"/>
              </a:buClr>
              <a:tabLst/>
              <a:defRPr sz="2400">
                <a:latin typeface="Corbel" panose="020B0503020204020204" pitchFamily="34" charset="0"/>
              </a:defRPr>
            </a:lvl3pPr>
            <a:lvl4pPr indent="-187200">
              <a:defRPr sz="2400">
                <a:latin typeface="Corbel" panose="020B0503020204020204" pitchFamily="34" charset="0"/>
              </a:defRPr>
            </a:lvl4pPr>
            <a:lvl5pPr indent="-187200">
              <a:defRPr sz="2400">
                <a:latin typeface="Corbel" panose="020B05030202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latin typeface="+mn-lt"/>
              </a:rPr>
              <a:pPr/>
              <a:t>‹#›</a:t>
            </a:fld>
            <a:endParaRPr lang="en-US" dirty="0">
              <a:latin typeface="+mn-lt"/>
            </a:endParaRP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025077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13" Type="http://schemas.openxmlformats.org/officeDocument/2006/relationships/image" Target="../media/image1.png"/><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theme" Target="../theme/theme39.xml"/><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slideLayout" Target="../slideLayouts/slideLayout422.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30.xml"/><Relationship Id="rId3" Type="http://schemas.openxmlformats.org/officeDocument/2006/relationships/slideLayout" Target="../slideLayouts/slideLayout425.xml"/><Relationship Id="rId7" Type="http://schemas.openxmlformats.org/officeDocument/2006/relationships/slideLayout" Target="../slideLayouts/slideLayout429.xml"/><Relationship Id="rId12" Type="http://schemas.openxmlformats.org/officeDocument/2006/relationships/theme" Target="../theme/theme40.xml"/><Relationship Id="rId2" Type="http://schemas.openxmlformats.org/officeDocument/2006/relationships/slideLayout" Target="../slideLayouts/slideLayout424.xml"/><Relationship Id="rId1" Type="http://schemas.openxmlformats.org/officeDocument/2006/relationships/slideLayout" Target="../slideLayouts/slideLayout423.xml"/><Relationship Id="rId6" Type="http://schemas.openxmlformats.org/officeDocument/2006/relationships/slideLayout" Target="../slideLayouts/slideLayout428.xml"/><Relationship Id="rId11" Type="http://schemas.openxmlformats.org/officeDocument/2006/relationships/slideLayout" Target="../slideLayouts/slideLayout433.xml"/><Relationship Id="rId5" Type="http://schemas.openxmlformats.org/officeDocument/2006/relationships/slideLayout" Target="../slideLayouts/slideLayout427.xml"/><Relationship Id="rId10" Type="http://schemas.openxmlformats.org/officeDocument/2006/relationships/slideLayout" Target="../slideLayouts/slideLayout432.xml"/><Relationship Id="rId4" Type="http://schemas.openxmlformats.org/officeDocument/2006/relationships/slideLayout" Target="../slideLayouts/slideLayout426.xml"/><Relationship Id="rId9" Type="http://schemas.openxmlformats.org/officeDocument/2006/relationships/slideLayout" Target="../slideLayouts/slideLayout431.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theme" Target="../theme/theme41.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13" Type="http://schemas.openxmlformats.org/officeDocument/2006/relationships/image" Target="../media/image1.png"/><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13" Type="http://schemas.openxmlformats.org/officeDocument/2006/relationships/image" Target="../media/image1.png"/><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13" Type="http://schemas.openxmlformats.org/officeDocument/2006/relationships/image" Target="../media/image1.png"/><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13" Type="http://schemas.openxmlformats.org/officeDocument/2006/relationships/theme" Target="../theme/theme47.xml"/><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slideLayout" Target="../slideLayouts/slideLayout511.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9.xml"/><Relationship Id="rId13" Type="http://schemas.openxmlformats.org/officeDocument/2006/relationships/image" Target="../media/image1.png"/><Relationship Id="rId3" Type="http://schemas.openxmlformats.org/officeDocument/2006/relationships/slideLayout" Target="../slideLayouts/slideLayout514.xml"/><Relationship Id="rId7" Type="http://schemas.openxmlformats.org/officeDocument/2006/relationships/slideLayout" Target="../slideLayouts/slideLayout518.xml"/><Relationship Id="rId12" Type="http://schemas.openxmlformats.org/officeDocument/2006/relationships/theme" Target="../theme/theme48.xml"/><Relationship Id="rId2" Type="http://schemas.openxmlformats.org/officeDocument/2006/relationships/slideLayout" Target="../slideLayouts/slideLayout513.xml"/><Relationship Id="rId1" Type="http://schemas.openxmlformats.org/officeDocument/2006/relationships/slideLayout" Target="../slideLayouts/slideLayout512.xml"/><Relationship Id="rId6" Type="http://schemas.openxmlformats.org/officeDocument/2006/relationships/slideLayout" Target="../slideLayouts/slideLayout517.xml"/><Relationship Id="rId11" Type="http://schemas.openxmlformats.org/officeDocument/2006/relationships/slideLayout" Target="../slideLayouts/slideLayout522.xml"/><Relationship Id="rId5" Type="http://schemas.openxmlformats.org/officeDocument/2006/relationships/slideLayout" Target="../slideLayouts/slideLayout516.xml"/><Relationship Id="rId10" Type="http://schemas.openxmlformats.org/officeDocument/2006/relationships/slideLayout" Target="../slideLayouts/slideLayout521.xml"/><Relationship Id="rId4" Type="http://schemas.openxmlformats.org/officeDocument/2006/relationships/slideLayout" Target="../slideLayouts/slideLayout515.xml"/><Relationship Id="rId9" Type="http://schemas.openxmlformats.org/officeDocument/2006/relationships/slideLayout" Target="../slideLayouts/slideLayout520.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0.xml"/><Relationship Id="rId13" Type="http://schemas.openxmlformats.org/officeDocument/2006/relationships/image" Target="../media/image1.png"/><Relationship Id="rId3" Type="http://schemas.openxmlformats.org/officeDocument/2006/relationships/slideLayout" Target="../slideLayouts/slideLayout525.xml"/><Relationship Id="rId7" Type="http://schemas.openxmlformats.org/officeDocument/2006/relationships/slideLayout" Target="../slideLayouts/slideLayout529.xml"/><Relationship Id="rId12" Type="http://schemas.openxmlformats.org/officeDocument/2006/relationships/theme" Target="../theme/theme49.xml"/><Relationship Id="rId2" Type="http://schemas.openxmlformats.org/officeDocument/2006/relationships/slideLayout" Target="../slideLayouts/slideLayout524.xml"/><Relationship Id="rId1" Type="http://schemas.openxmlformats.org/officeDocument/2006/relationships/slideLayout" Target="../slideLayouts/slideLayout523.xml"/><Relationship Id="rId6" Type="http://schemas.openxmlformats.org/officeDocument/2006/relationships/slideLayout" Target="../slideLayouts/slideLayout528.xml"/><Relationship Id="rId11" Type="http://schemas.openxmlformats.org/officeDocument/2006/relationships/slideLayout" Target="../slideLayouts/slideLayout533.xml"/><Relationship Id="rId5" Type="http://schemas.openxmlformats.org/officeDocument/2006/relationships/slideLayout" Target="../slideLayouts/slideLayout527.xml"/><Relationship Id="rId10" Type="http://schemas.openxmlformats.org/officeDocument/2006/relationships/slideLayout" Target="../slideLayouts/slideLayout532.xml"/><Relationship Id="rId4" Type="http://schemas.openxmlformats.org/officeDocument/2006/relationships/slideLayout" Target="../slideLayouts/slideLayout526.xml"/><Relationship Id="rId9" Type="http://schemas.openxmlformats.org/officeDocument/2006/relationships/slideLayout" Target="../slideLayouts/slideLayout531.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1.xml"/><Relationship Id="rId13" Type="http://schemas.openxmlformats.org/officeDocument/2006/relationships/theme" Target="../theme/theme50.xml"/><Relationship Id="rId3" Type="http://schemas.openxmlformats.org/officeDocument/2006/relationships/slideLayout" Target="../slideLayouts/slideLayout536.xml"/><Relationship Id="rId7" Type="http://schemas.openxmlformats.org/officeDocument/2006/relationships/slideLayout" Target="../slideLayouts/slideLayout540.xml"/><Relationship Id="rId12" Type="http://schemas.openxmlformats.org/officeDocument/2006/relationships/slideLayout" Target="../slideLayouts/slideLayout545.xml"/><Relationship Id="rId2" Type="http://schemas.openxmlformats.org/officeDocument/2006/relationships/slideLayout" Target="../slideLayouts/slideLayout535.xml"/><Relationship Id="rId1" Type="http://schemas.openxmlformats.org/officeDocument/2006/relationships/slideLayout" Target="../slideLayouts/slideLayout534.xml"/><Relationship Id="rId6" Type="http://schemas.openxmlformats.org/officeDocument/2006/relationships/slideLayout" Target="../slideLayouts/slideLayout539.xml"/><Relationship Id="rId11" Type="http://schemas.openxmlformats.org/officeDocument/2006/relationships/slideLayout" Target="../slideLayouts/slideLayout544.xml"/><Relationship Id="rId5" Type="http://schemas.openxmlformats.org/officeDocument/2006/relationships/slideLayout" Target="../slideLayouts/slideLayout538.xml"/><Relationship Id="rId10" Type="http://schemas.openxmlformats.org/officeDocument/2006/relationships/slideLayout" Target="../slideLayouts/slideLayout543.xml"/><Relationship Id="rId4" Type="http://schemas.openxmlformats.org/officeDocument/2006/relationships/slideLayout" Target="../slideLayouts/slideLayout537.xml"/><Relationship Id="rId9" Type="http://schemas.openxmlformats.org/officeDocument/2006/relationships/slideLayout" Target="../slideLayouts/slideLayout542.xml"/><Relationship Id="rId14" Type="http://schemas.openxmlformats.org/officeDocument/2006/relationships/image" Target="../media/image1.png"/></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13" Type="http://schemas.openxmlformats.org/officeDocument/2006/relationships/image" Target="../media/image1.png"/><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theme" Target="../theme/theme51.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4.xml"/><Relationship Id="rId13" Type="http://schemas.openxmlformats.org/officeDocument/2006/relationships/image" Target="../media/image1.png"/><Relationship Id="rId3" Type="http://schemas.openxmlformats.org/officeDocument/2006/relationships/slideLayout" Target="../slideLayouts/slideLayout559.xml"/><Relationship Id="rId7" Type="http://schemas.openxmlformats.org/officeDocument/2006/relationships/slideLayout" Target="../slideLayouts/slideLayout563.xml"/><Relationship Id="rId12" Type="http://schemas.openxmlformats.org/officeDocument/2006/relationships/theme" Target="../theme/theme52.xml"/><Relationship Id="rId2" Type="http://schemas.openxmlformats.org/officeDocument/2006/relationships/slideLayout" Target="../slideLayouts/slideLayout558.xml"/><Relationship Id="rId1" Type="http://schemas.openxmlformats.org/officeDocument/2006/relationships/slideLayout" Target="../slideLayouts/slideLayout557.xml"/><Relationship Id="rId6" Type="http://schemas.openxmlformats.org/officeDocument/2006/relationships/slideLayout" Target="../slideLayouts/slideLayout562.xml"/><Relationship Id="rId11" Type="http://schemas.openxmlformats.org/officeDocument/2006/relationships/slideLayout" Target="../slideLayouts/slideLayout567.xml"/><Relationship Id="rId5" Type="http://schemas.openxmlformats.org/officeDocument/2006/relationships/slideLayout" Target="../slideLayouts/slideLayout561.xml"/><Relationship Id="rId10" Type="http://schemas.openxmlformats.org/officeDocument/2006/relationships/slideLayout" Target="../slideLayouts/slideLayout566.xml"/><Relationship Id="rId4" Type="http://schemas.openxmlformats.org/officeDocument/2006/relationships/slideLayout" Target="../slideLayouts/slideLayout560.xml"/><Relationship Id="rId9" Type="http://schemas.openxmlformats.org/officeDocument/2006/relationships/slideLayout" Target="../slideLayouts/slideLayout565.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5.xml"/><Relationship Id="rId13" Type="http://schemas.openxmlformats.org/officeDocument/2006/relationships/image" Target="../media/image1.png"/><Relationship Id="rId3" Type="http://schemas.openxmlformats.org/officeDocument/2006/relationships/slideLayout" Target="../slideLayouts/slideLayout570.xml"/><Relationship Id="rId7" Type="http://schemas.openxmlformats.org/officeDocument/2006/relationships/slideLayout" Target="../slideLayouts/slideLayout574.xml"/><Relationship Id="rId12" Type="http://schemas.openxmlformats.org/officeDocument/2006/relationships/theme" Target="../theme/theme53.xml"/><Relationship Id="rId2" Type="http://schemas.openxmlformats.org/officeDocument/2006/relationships/slideLayout" Target="../slideLayouts/slideLayout569.xml"/><Relationship Id="rId1" Type="http://schemas.openxmlformats.org/officeDocument/2006/relationships/slideLayout" Target="../slideLayouts/slideLayout568.xml"/><Relationship Id="rId6" Type="http://schemas.openxmlformats.org/officeDocument/2006/relationships/slideLayout" Target="../slideLayouts/slideLayout573.xml"/><Relationship Id="rId11" Type="http://schemas.openxmlformats.org/officeDocument/2006/relationships/slideLayout" Target="../slideLayouts/slideLayout578.xml"/><Relationship Id="rId5" Type="http://schemas.openxmlformats.org/officeDocument/2006/relationships/slideLayout" Target="../slideLayouts/slideLayout572.xml"/><Relationship Id="rId10" Type="http://schemas.openxmlformats.org/officeDocument/2006/relationships/slideLayout" Target="../slideLayouts/slideLayout577.xml"/><Relationship Id="rId4" Type="http://schemas.openxmlformats.org/officeDocument/2006/relationships/slideLayout" Target="../slideLayouts/slideLayout571.xml"/><Relationship Id="rId9" Type="http://schemas.openxmlformats.org/officeDocument/2006/relationships/slideLayout" Target="../slideLayouts/slideLayout576.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6.xml"/><Relationship Id="rId13" Type="http://schemas.openxmlformats.org/officeDocument/2006/relationships/theme" Target="../theme/theme54.xml"/><Relationship Id="rId3" Type="http://schemas.openxmlformats.org/officeDocument/2006/relationships/slideLayout" Target="../slideLayouts/slideLayout581.xml"/><Relationship Id="rId7" Type="http://schemas.openxmlformats.org/officeDocument/2006/relationships/slideLayout" Target="../slideLayouts/slideLayout585.xml"/><Relationship Id="rId12" Type="http://schemas.openxmlformats.org/officeDocument/2006/relationships/slideLayout" Target="../slideLayouts/slideLayout590.xml"/><Relationship Id="rId2" Type="http://schemas.openxmlformats.org/officeDocument/2006/relationships/slideLayout" Target="../slideLayouts/slideLayout580.xml"/><Relationship Id="rId1" Type="http://schemas.openxmlformats.org/officeDocument/2006/relationships/slideLayout" Target="../slideLayouts/slideLayout579.xml"/><Relationship Id="rId6" Type="http://schemas.openxmlformats.org/officeDocument/2006/relationships/slideLayout" Target="../slideLayouts/slideLayout584.xml"/><Relationship Id="rId11" Type="http://schemas.openxmlformats.org/officeDocument/2006/relationships/slideLayout" Target="../slideLayouts/slideLayout589.xml"/><Relationship Id="rId5" Type="http://schemas.openxmlformats.org/officeDocument/2006/relationships/slideLayout" Target="../slideLayouts/slideLayout583.xml"/><Relationship Id="rId10" Type="http://schemas.openxmlformats.org/officeDocument/2006/relationships/slideLayout" Target="../slideLayouts/slideLayout588.xml"/><Relationship Id="rId4" Type="http://schemas.openxmlformats.org/officeDocument/2006/relationships/slideLayout" Target="../slideLayouts/slideLayout582.xml"/><Relationship Id="rId9" Type="http://schemas.openxmlformats.org/officeDocument/2006/relationships/slideLayout" Target="../slideLayouts/slideLayout587.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8.xml"/><Relationship Id="rId13" Type="http://schemas.openxmlformats.org/officeDocument/2006/relationships/image" Target="../media/image1.png"/><Relationship Id="rId3" Type="http://schemas.openxmlformats.org/officeDocument/2006/relationships/slideLayout" Target="../slideLayouts/slideLayout593.xml"/><Relationship Id="rId7" Type="http://schemas.openxmlformats.org/officeDocument/2006/relationships/slideLayout" Target="../slideLayouts/slideLayout597.xml"/><Relationship Id="rId12" Type="http://schemas.openxmlformats.org/officeDocument/2006/relationships/theme" Target="../theme/theme55.xml"/><Relationship Id="rId2" Type="http://schemas.openxmlformats.org/officeDocument/2006/relationships/slideLayout" Target="../slideLayouts/slideLayout592.xml"/><Relationship Id="rId1" Type="http://schemas.openxmlformats.org/officeDocument/2006/relationships/slideLayout" Target="../slideLayouts/slideLayout591.xml"/><Relationship Id="rId6" Type="http://schemas.openxmlformats.org/officeDocument/2006/relationships/slideLayout" Target="../slideLayouts/slideLayout596.xml"/><Relationship Id="rId11" Type="http://schemas.openxmlformats.org/officeDocument/2006/relationships/slideLayout" Target="../slideLayouts/slideLayout601.xml"/><Relationship Id="rId5" Type="http://schemas.openxmlformats.org/officeDocument/2006/relationships/slideLayout" Target="../slideLayouts/slideLayout595.xml"/><Relationship Id="rId10" Type="http://schemas.openxmlformats.org/officeDocument/2006/relationships/slideLayout" Target="../slideLayouts/slideLayout600.xml"/><Relationship Id="rId4" Type="http://schemas.openxmlformats.org/officeDocument/2006/relationships/slideLayout" Target="../slideLayouts/slideLayout594.xml"/><Relationship Id="rId9" Type="http://schemas.openxmlformats.org/officeDocument/2006/relationships/slideLayout" Target="../slideLayouts/slideLayout599.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09.xml"/><Relationship Id="rId13" Type="http://schemas.openxmlformats.org/officeDocument/2006/relationships/image" Target="../media/image1.png"/><Relationship Id="rId3" Type="http://schemas.openxmlformats.org/officeDocument/2006/relationships/slideLayout" Target="../slideLayouts/slideLayout604.xml"/><Relationship Id="rId7" Type="http://schemas.openxmlformats.org/officeDocument/2006/relationships/slideLayout" Target="../slideLayouts/slideLayout608.xml"/><Relationship Id="rId12" Type="http://schemas.openxmlformats.org/officeDocument/2006/relationships/theme" Target="../theme/theme56.xml"/><Relationship Id="rId2" Type="http://schemas.openxmlformats.org/officeDocument/2006/relationships/slideLayout" Target="../slideLayouts/slideLayout603.xml"/><Relationship Id="rId1" Type="http://schemas.openxmlformats.org/officeDocument/2006/relationships/slideLayout" Target="../slideLayouts/slideLayout602.xml"/><Relationship Id="rId6" Type="http://schemas.openxmlformats.org/officeDocument/2006/relationships/slideLayout" Target="../slideLayouts/slideLayout607.xml"/><Relationship Id="rId11" Type="http://schemas.openxmlformats.org/officeDocument/2006/relationships/slideLayout" Target="../slideLayouts/slideLayout612.xml"/><Relationship Id="rId5" Type="http://schemas.openxmlformats.org/officeDocument/2006/relationships/slideLayout" Target="../slideLayouts/slideLayout606.xml"/><Relationship Id="rId10" Type="http://schemas.openxmlformats.org/officeDocument/2006/relationships/slideLayout" Target="../slideLayouts/slideLayout611.xml"/><Relationship Id="rId4" Type="http://schemas.openxmlformats.org/officeDocument/2006/relationships/slideLayout" Target="../slideLayouts/slideLayout605.xml"/><Relationship Id="rId9" Type="http://schemas.openxmlformats.org/officeDocument/2006/relationships/slideLayout" Target="../slideLayouts/slideLayout610.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0.xml"/><Relationship Id="rId13" Type="http://schemas.openxmlformats.org/officeDocument/2006/relationships/theme" Target="../theme/theme57.xml"/><Relationship Id="rId3" Type="http://schemas.openxmlformats.org/officeDocument/2006/relationships/slideLayout" Target="../slideLayouts/slideLayout615.xml"/><Relationship Id="rId7" Type="http://schemas.openxmlformats.org/officeDocument/2006/relationships/slideLayout" Target="../slideLayouts/slideLayout619.xml"/><Relationship Id="rId12" Type="http://schemas.openxmlformats.org/officeDocument/2006/relationships/slideLayout" Target="../slideLayouts/slideLayout624.xml"/><Relationship Id="rId2" Type="http://schemas.openxmlformats.org/officeDocument/2006/relationships/slideLayout" Target="../slideLayouts/slideLayout614.xml"/><Relationship Id="rId1" Type="http://schemas.openxmlformats.org/officeDocument/2006/relationships/slideLayout" Target="../slideLayouts/slideLayout613.xml"/><Relationship Id="rId6" Type="http://schemas.openxmlformats.org/officeDocument/2006/relationships/slideLayout" Target="../slideLayouts/slideLayout618.xml"/><Relationship Id="rId11" Type="http://schemas.openxmlformats.org/officeDocument/2006/relationships/slideLayout" Target="../slideLayouts/slideLayout623.xml"/><Relationship Id="rId5" Type="http://schemas.openxmlformats.org/officeDocument/2006/relationships/slideLayout" Target="../slideLayouts/slideLayout617.xml"/><Relationship Id="rId10" Type="http://schemas.openxmlformats.org/officeDocument/2006/relationships/slideLayout" Target="../slideLayouts/slideLayout622.xml"/><Relationship Id="rId4" Type="http://schemas.openxmlformats.org/officeDocument/2006/relationships/slideLayout" Target="../slideLayouts/slideLayout616.xml"/><Relationship Id="rId9" Type="http://schemas.openxmlformats.org/officeDocument/2006/relationships/slideLayout" Target="../slideLayouts/slideLayout621.xml"/><Relationship Id="rId14" Type="http://schemas.openxmlformats.org/officeDocument/2006/relationships/image" Target="../media/image1.png"/></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2.xml"/><Relationship Id="rId13" Type="http://schemas.openxmlformats.org/officeDocument/2006/relationships/image" Target="../media/image1.png"/><Relationship Id="rId3" Type="http://schemas.openxmlformats.org/officeDocument/2006/relationships/slideLayout" Target="../slideLayouts/slideLayout627.xml"/><Relationship Id="rId7" Type="http://schemas.openxmlformats.org/officeDocument/2006/relationships/slideLayout" Target="../slideLayouts/slideLayout631.xml"/><Relationship Id="rId12" Type="http://schemas.openxmlformats.org/officeDocument/2006/relationships/theme" Target="../theme/theme58.xml"/><Relationship Id="rId2" Type="http://schemas.openxmlformats.org/officeDocument/2006/relationships/slideLayout" Target="../slideLayouts/slideLayout626.xml"/><Relationship Id="rId1" Type="http://schemas.openxmlformats.org/officeDocument/2006/relationships/slideLayout" Target="../slideLayouts/slideLayout625.xml"/><Relationship Id="rId6" Type="http://schemas.openxmlformats.org/officeDocument/2006/relationships/slideLayout" Target="../slideLayouts/slideLayout630.xml"/><Relationship Id="rId11" Type="http://schemas.openxmlformats.org/officeDocument/2006/relationships/slideLayout" Target="../slideLayouts/slideLayout635.xml"/><Relationship Id="rId5" Type="http://schemas.openxmlformats.org/officeDocument/2006/relationships/slideLayout" Target="../slideLayouts/slideLayout629.xml"/><Relationship Id="rId10" Type="http://schemas.openxmlformats.org/officeDocument/2006/relationships/slideLayout" Target="../slideLayouts/slideLayout634.xml"/><Relationship Id="rId4" Type="http://schemas.openxmlformats.org/officeDocument/2006/relationships/slideLayout" Target="../slideLayouts/slideLayout628.xml"/><Relationship Id="rId9" Type="http://schemas.openxmlformats.org/officeDocument/2006/relationships/slideLayout" Target="../slideLayouts/slideLayout633.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3.xml"/><Relationship Id="rId13" Type="http://schemas.openxmlformats.org/officeDocument/2006/relationships/image" Target="../media/image1.png"/><Relationship Id="rId3" Type="http://schemas.openxmlformats.org/officeDocument/2006/relationships/slideLayout" Target="../slideLayouts/slideLayout638.xml"/><Relationship Id="rId7" Type="http://schemas.openxmlformats.org/officeDocument/2006/relationships/slideLayout" Target="../slideLayouts/slideLayout642.xml"/><Relationship Id="rId12" Type="http://schemas.openxmlformats.org/officeDocument/2006/relationships/theme" Target="../theme/theme59.xml"/><Relationship Id="rId2" Type="http://schemas.openxmlformats.org/officeDocument/2006/relationships/slideLayout" Target="../slideLayouts/slideLayout637.xml"/><Relationship Id="rId1" Type="http://schemas.openxmlformats.org/officeDocument/2006/relationships/slideLayout" Target="../slideLayouts/slideLayout636.xml"/><Relationship Id="rId6" Type="http://schemas.openxmlformats.org/officeDocument/2006/relationships/slideLayout" Target="../slideLayouts/slideLayout641.xml"/><Relationship Id="rId11" Type="http://schemas.openxmlformats.org/officeDocument/2006/relationships/slideLayout" Target="../slideLayouts/slideLayout646.xml"/><Relationship Id="rId5" Type="http://schemas.openxmlformats.org/officeDocument/2006/relationships/slideLayout" Target="../slideLayouts/slideLayout640.xml"/><Relationship Id="rId10" Type="http://schemas.openxmlformats.org/officeDocument/2006/relationships/slideLayout" Target="../slideLayouts/slideLayout645.xml"/><Relationship Id="rId4" Type="http://schemas.openxmlformats.org/officeDocument/2006/relationships/slideLayout" Target="../slideLayouts/slideLayout639.xml"/><Relationship Id="rId9" Type="http://schemas.openxmlformats.org/officeDocument/2006/relationships/slideLayout" Target="../slideLayouts/slideLayout644.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54.xml"/><Relationship Id="rId13" Type="http://schemas.openxmlformats.org/officeDocument/2006/relationships/theme" Target="../theme/theme60.xml"/><Relationship Id="rId3" Type="http://schemas.openxmlformats.org/officeDocument/2006/relationships/slideLayout" Target="../slideLayouts/slideLayout649.xml"/><Relationship Id="rId7" Type="http://schemas.openxmlformats.org/officeDocument/2006/relationships/slideLayout" Target="../slideLayouts/slideLayout653.xml"/><Relationship Id="rId12" Type="http://schemas.openxmlformats.org/officeDocument/2006/relationships/slideLayout" Target="../slideLayouts/slideLayout658.xml"/><Relationship Id="rId2" Type="http://schemas.openxmlformats.org/officeDocument/2006/relationships/slideLayout" Target="../slideLayouts/slideLayout648.xml"/><Relationship Id="rId1" Type="http://schemas.openxmlformats.org/officeDocument/2006/relationships/slideLayout" Target="../slideLayouts/slideLayout647.xml"/><Relationship Id="rId6" Type="http://schemas.openxmlformats.org/officeDocument/2006/relationships/slideLayout" Target="../slideLayouts/slideLayout652.xml"/><Relationship Id="rId11" Type="http://schemas.openxmlformats.org/officeDocument/2006/relationships/slideLayout" Target="../slideLayouts/slideLayout657.xml"/><Relationship Id="rId5" Type="http://schemas.openxmlformats.org/officeDocument/2006/relationships/slideLayout" Target="../slideLayouts/slideLayout651.xml"/><Relationship Id="rId10" Type="http://schemas.openxmlformats.org/officeDocument/2006/relationships/slideLayout" Target="../slideLayouts/slideLayout656.xml"/><Relationship Id="rId4" Type="http://schemas.openxmlformats.org/officeDocument/2006/relationships/slideLayout" Target="../slideLayouts/slideLayout650.xml"/><Relationship Id="rId9" Type="http://schemas.openxmlformats.org/officeDocument/2006/relationships/slideLayout" Target="../slideLayouts/slideLayout655.xml"/><Relationship Id="rId14" Type="http://schemas.openxmlformats.org/officeDocument/2006/relationships/image" Target="../media/image1.png"/></Relationships>
</file>

<file path=ppt/slideMasters/_rels/slideMaster61.xml.rels><?xml version="1.0" encoding="UTF-8" standalone="yes"?>
<Relationships xmlns="http://schemas.openxmlformats.org/package/2006/relationships"><Relationship Id="rId3" Type="http://schemas.openxmlformats.org/officeDocument/2006/relationships/slideLayout" Target="../slideLayouts/slideLayout661.xml"/><Relationship Id="rId2" Type="http://schemas.openxmlformats.org/officeDocument/2006/relationships/slideLayout" Target="../slideLayouts/slideLayout660.xml"/><Relationship Id="rId1" Type="http://schemas.openxmlformats.org/officeDocument/2006/relationships/slideLayout" Target="../slideLayouts/slideLayout659.xml"/><Relationship Id="rId5" Type="http://schemas.openxmlformats.org/officeDocument/2006/relationships/theme" Target="../theme/theme61.xml"/><Relationship Id="rId4" Type="http://schemas.openxmlformats.org/officeDocument/2006/relationships/slideLayout" Target="../slideLayouts/slideLayout662.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70.xml"/><Relationship Id="rId13" Type="http://schemas.openxmlformats.org/officeDocument/2006/relationships/theme" Target="../theme/theme62.xml"/><Relationship Id="rId3" Type="http://schemas.openxmlformats.org/officeDocument/2006/relationships/slideLayout" Target="../slideLayouts/slideLayout665.xml"/><Relationship Id="rId7" Type="http://schemas.openxmlformats.org/officeDocument/2006/relationships/slideLayout" Target="../slideLayouts/slideLayout669.xml"/><Relationship Id="rId12" Type="http://schemas.openxmlformats.org/officeDocument/2006/relationships/slideLayout" Target="../slideLayouts/slideLayout674.xml"/><Relationship Id="rId2" Type="http://schemas.openxmlformats.org/officeDocument/2006/relationships/slideLayout" Target="../slideLayouts/slideLayout664.xml"/><Relationship Id="rId1" Type="http://schemas.openxmlformats.org/officeDocument/2006/relationships/slideLayout" Target="../slideLayouts/slideLayout663.xml"/><Relationship Id="rId6" Type="http://schemas.openxmlformats.org/officeDocument/2006/relationships/slideLayout" Target="../slideLayouts/slideLayout668.xml"/><Relationship Id="rId11" Type="http://schemas.openxmlformats.org/officeDocument/2006/relationships/slideLayout" Target="../slideLayouts/slideLayout673.xml"/><Relationship Id="rId5" Type="http://schemas.openxmlformats.org/officeDocument/2006/relationships/slideLayout" Target="../slideLayouts/slideLayout667.xml"/><Relationship Id="rId10" Type="http://schemas.openxmlformats.org/officeDocument/2006/relationships/slideLayout" Target="../slideLayouts/slideLayout672.xml"/><Relationship Id="rId4" Type="http://schemas.openxmlformats.org/officeDocument/2006/relationships/slideLayout" Target="../slideLayouts/slideLayout666.xml"/><Relationship Id="rId9" Type="http://schemas.openxmlformats.org/officeDocument/2006/relationships/slideLayout" Target="../slideLayouts/slideLayout671.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82.xml"/><Relationship Id="rId13" Type="http://schemas.openxmlformats.org/officeDocument/2006/relationships/theme" Target="../theme/theme63.xml"/><Relationship Id="rId3" Type="http://schemas.openxmlformats.org/officeDocument/2006/relationships/slideLayout" Target="../slideLayouts/slideLayout677.xml"/><Relationship Id="rId7" Type="http://schemas.openxmlformats.org/officeDocument/2006/relationships/slideLayout" Target="../slideLayouts/slideLayout681.xml"/><Relationship Id="rId12" Type="http://schemas.openxmlformats.org/officeDocument/2006/relationships/slideLayout" Target="../slideLayouts/slideLayout686.xml"/><Relationship Id="rId2" Type="http://schemas.openxmlformats.org/officeDocument/2006/relationships/slideLayout" Target="../slideLayouts/slideLayout676.xml"/><Relationship Id="rId1" Type="http://schemas.openxmlformats.org/officeDocument/2006/relationships/slideLayout" Target="../slideLayouts/slideLayout675.xml"/><Relationship Id="rId6" Type="http://schemas.openxmlformats.org/officeDocument/2006/relationships/slideLayout" Target="../slideLayouts/slideLayout680.xml"/><Relationship Id="rId11" Type="http://schemas.openxmlformats.org/officeDocument/2006/relationships/slideLayout" Target="../slideLayouts/slideLayout685.xml"/><Relationship Id="rId5" Type="http://schemas.openxmlformats.org/officeDocument/2006/relationships/slideLayout" Target="../slideLayouts/slideLayout679.xml"/><Relationship Id="rId10" Type="http://schemas.openxmlformats.org/officeDocument/2006/relationships/slideLayout" Target="../slideLayouts/slideLayout684.xml"/><Relationship Id="rId4" Type="http://schemas.openxmlformats.org/officeDocument/2006/relationships/slideLayout" Target="../slideLayouts/slideLayout678.xml"/><Relationship Id="rId9" Type="http://schemas.openxmlformats.org/officeDocument/2006/relationships/slideLayout" Target="../slideLayouts/slideLayout683.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94.xml"/><Relationship Id="rId13" Type="http://schemas.openxmlformats.org/officeDocument/2006/relationships/theme" Target="../theme/theme64.xml"/><Relationship Id="rId3" Type="http://schemas.openxmlformats.org/officeDocument/2006/relationships/slideLayout" Target="../slideLayouts/slideLayout689.xml"/><Relationship Id="rId7" Type="http://schemas.openxmlformats.org/officeDocument/2006/relationships/slideLayout" Target="../slideLayouts/slideLayout693.xml"/><Relationship Id="rId12" Type="http://schemas.openxmlformats.org/officeDocument/2006/relationships/slideLayout" Target="../slideLayouts/slideLayout698.xml"/><Relationship Id="rId2" Type="http://schemas.openxmlformats.org/officeDocument/2006/relationships/slideLayout" Target="../slideLayouts/slideLayout688.xml"/><Relationship Id="rId1" Type="http://schemas.openxmlformats.org/officeDocument/2006/relationships/slideLayout" Target="../slideLayouts/slideLayout687.xml"/><Relationship Id="rId6" Type="http://schemas.openxmlformats.org/officeDocument/2006/relationships/slideLayout" Target="../slideLayouts/slideLayout692.xml"/><Relationship Id="rId11" Type="http://schemas.openxmlformats.org/officeDocument/2006/relationships/slideLayout" Target="../slideLayouts/slideLayout697.xml"/><Relationship Id="rId5" Type="http://schemas.openxmlformats.org/officeDocument/2006/relationships/slideLayout" Target="../slideLayouts/slideLayout691.xml"/><Relationship Id="rId10" Type="http://schemas.openxmlformats.org/officeDocument/2006/relationships/slideLayout" Target="../slideLayouts/slideLayout696.xml"/><Relationship Id="rId4" Type="http://schemas.openxmlformats.org/officeDocument/2006/relationships/slideLayout" Target="../slideLayouts/slideLayout690.xml"/><Relationship Id="rId9" Type="http://schemas.openxmlformats.org/officeDocument/2006/relationships/slideLayout" Target="../slideLayouts/slideLayout695.xml"/></Relationships>
</file>

<file path=ppt/slideMasters/_rels/slideMaster65.xml.rels><?xml version="1.0" encoding="UTF-8" standalone="yes"?>
<Relationships xmlns="http://schemas.openxmlformats.org/package/2006/relationships"><Relationship Id="rId3" Type="http://schemas.openxmlformats.org/officeDocument/2006/relationships/slideLayout" Target="../slideLayouts/slideLayout701.xml"/><Relationship Id="rId2" Type="http://schemas.openxmlformats.org/officeDocument/2006/relationships/slideLayout" Target="../slideLayouts/slideLayout700.xml"/><Relationship Id="rId1" Type="http://schemas.openxmlformats.org/officeDocument/2006/relationships/slideLayout" Target="../slideLayouts/slideLayout699.xml"/><Relationship Id="rId5" Type="http://schemas.openxmlformats.org/officeDocument/2006/relationships/theme" Target="../theme/theme65.xml"/><Relationship Id="rId4" Type="http://schemas.openxmlformats.org/officeDocument/2006/relationships/slideLayout" Target="../slideLayouts/slideLayout702.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10.xml"/><Relationship Id="rId13" Type="http://schemas.openxmlformats.org/officeDocument/2006/relationships/theme" Target="../theme/theme66.xml"/><Relationship Id="rId3" Type="http://schemas.openxmlformats.org/officeDocument/2006/relationships/slideLayout" Target="../slideLayouts/slideLayout705.xml"/><Relationship Id="rId7" Type="http://schemas.openxmlformats.org/officeDocument/2006/relationships/slideLayout" Target="../slideLayouts/slideLayout709.xml"/><Relationship Id="rId12" Type="http://schemas.openxmlformats.org/officeDocument/2006/relationships/slideLayout" Target="../slideLayouts/slideLayout714.xml"/><Relationship Id="rId2" Type="http://schemas.openxmlformats.org/officeDocument/2006/relationships/slideLayout" Target="../slideLayouts/slideLayout704.xml"/><Relationship Id="rId1" Type="http://schemas.openxmlformats.org/officeDocument/2006/relationships/slideLayout" Target="../slideLayouts/slideLayout703.xml"/><Relationship Id="rId6" Type="http://schemas.openxmlformats.org/officeDocument/2006/relationships/slideLayout" Target="../slideLayouts/slideLayout708.xml"/><Relationship Id="rId11" Type="http://schemas.openxmlformats.org/officeDocument/2006/relationships/slideLayout" Target="../slideLayouts/slideLayout713.xml"/><Relationship Id="rId5" Type="http://schemas.openxmlformats.org/officeDocument/2006/relationships/slideLayout" Target="../slideLayouts/slideLayout707.xml"/><Relationship Id="rId10" Type="http://schemas.openxmlformats.org/officeDocument/2006/relationships/slideLayout" Target="../slideLayouts/slideLayout712.xml"/><Relationship Id="rId4" Type="http://schemas.openxmlformats.org/officeDocument/2006/relationships/slideLayout" Target="../slideLayouts/slideLayout706.xml"/><Relationship Id="rId9" Type="http://schemas.openxmlformats.org/officeDocument/2006/relationships/slideLayout" Target="../slideLayouts/slideLayout711.xml"/><Relationship Id="rId14" Type="http://schemas.openxmlformats.org/officeDocument/2006/relationships/image" Target="../media/image1.png"/></Relationships>
</file>

<file path=ppt/slideMasters/_rels/slideMaster67.xml.rels><?xml version="1.0" encoding="UTF-8" standalone="yes"?>
<Relationships xmlns="http://schemas.openxmlformats.org/package/2006/relationships"><Relationship Id="rId3" Type="http://schemas.openxmlformats.org/officeDocument/2006/relationships/theme" Target="../theme/theme67.xml"/><Relationship Id="rId2" Type="http://schemas.openxmlformats.org/officeDocument/2006/relationships/slideLayout" Target="../slideLayouts/slideLayout716.xml"/><Relationship Id="rId1" Type="http://schemas.openxmlformats.org/officeDocument/2006/relationships/slideLayout" Target="../slideLayouts/slideLayout715.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24.xml"/><Relationship Id="rId13" Type="http://schemas.openxmlformats.org/officeDocument/2006/relationships/image" Target="../media/image1.png"/><Relationship Id="rId3" Type="http://schemas.openxmlformats.org/officeDocument/2006/relationships/slideLayout" Target="../slideLayouts/slideLayout719.xml"/><Relationship Id="rId7" Type="http://schemas.openxmlformats.org/officeDocument/2006/relationships/slideLayout" Target="../slideLayouts/slideLayout723.xml"/><Relationship Id="rId12" Type="http://schemas.openxmlformats.org/officeDocument/2006/relationships/theme" Target="../theme/theme68.xml"/><Relationship Id="rId2" Type="http://schemas.openxmlformats.org/officeDocument/2006/relationships/slideLayout" Target="../slideLayouts/slideLayout718.xml"/><Relationship Id="rId1" Type="http://schemas.openxmlformats.org/officeDocument/2006/relationships/slideLayout" Target="../slideLayouts/slideLayout717.xml"/><Relationship Id="rId6" Type="http://schemas.openxmlformats.org/officeDocument/2006/relationships/slideLayout" Target="../slideLayouts/slideLayout722.xml"/><Relationship Id="rId11" Type="http://schemas.openxmlformats.org/officeDocument/2006/relationships/slideLayout" Target="../slideLayouts/slideLayout727.xml"/><Relationship Id="rId5" Type="http://schemas.openxmlformats.org/officeDocument/2006/relationships/slideLayout" Target="../slideLayouts/slideLayout721.xml"/><Relationship Id="rId10" Type="http://schemas.openxmlformats.org/officeDocument/2006/relationships/slideLayout" Target="../slideLayouts/slideLayout726.xml"/><Relationship Id="rId4" Type="http://schemas.openxmlformats.org/officeDocument/2006/relationships/slideLayout" Target="../slideLayouts/slideLayout720.xml"/><Relationship Id="rId9" Type="http://schemas.openxmlformats.org/officeDocument/2006/relationships/slideLayout" Target="../slideLayouts/slideLayout725.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35.xml"/><Relationship Id="rId13" Type="http://schemas.openxmlformats.org/officeDocument/2006/relationships/image" Target="../media/image1.png"/><Relationship Id="rId3" Type="http://schemas.openxmlformats.org/officeDocument/2006/relationships/slideLayout" Target="../slideLayouts/slideLayout730.xml"/><Relationship Id="rId7" Type="http://schemas.openxmlformats.org/officeDocument/2006/relationships/slideLayout" Target="../slideLayouts/slideLayout734.xml"/><Relationship Id="rId12" Type="http://schemas.openxmlformats.org/officeDocument/2006/relationships/theme" Target="../theme/theme69.xml"/><Relationship Id="rId2" Type="http://schemas.openxmlformats.org/officeDocument/2006/relationships/slideLayout" Target="../slideLayouts/slideLayout729.xml"/><Relationship Id="rId1" Type="http://schemas.openxmlformats.org/officeDocument/2006/relationships/slideLayout" Target="../slideLayouts/slideLayout728.xml"/><Relationship Id="rId6" Type="http://schemas.openxmlformats.org/officeDocument/2006/relationships/slideLayout" Target="../slideLayouts/slideLayout733.xml"/><Relationship Id="rId11" Type="http://schemas.openxmlformats.org/officeDocument/2006/relationships/slideLayout" Target="../slideLayouts/slideLayout738.xml"/><Relationship Id="rId5" Type="http://schemas.openxmlformats.org/officeDocument/2006/relationships/slideLayout" Target="../slideLayouts/slideLayout732.xml"/><Relationship Id="rId10" Type="http://schemas.openxmlformats.org/officeDocument/2006/relationships/slideLayout" Target="../slideLayouts/slideLayout737.xml"/><Relationship Id="rId4" Type="http://schemas.openxmlformats.org/officeDocument/2006/relationships/slideLayout" Target="../slideLayouts/slideLayout731.xml"/><Relationship Id="rId9" Type="http://schemas.openxmlformats.org/officeDocument/2006/relationships/slideLayout" Target="../slideLayouts/slideLayout736.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46.xml"/><Relationship Id="rId13" Type="http://schemas.openxmlformats.org/officeDocument/2006/relationships/theme" Target="../theme/theme70.xml"/><Relationship Id="rId3" Type="http://schemas.openxmlformats.org/officeDocument/2006/relationships/slideLayout" Target="../slideLayouts/slideLayout741.xml"/><Relationship Id="rId7" Type="http://schemas.openxmlformats.org/officeDocument/2006/relationships/slideLayout" Target="../slideLayouts/slideLayout745.xml"/><Relationship Id="rId12" Type="http://schemas.openxmlformats.org/officeDocument/2006/relationships/slideLayout" Target="../slideLayouts/slideLayout750.xml"/><Relationship Id="rId2" Type="http://schemas.openxmlformats.org/officeDocument/2006/relationships/slideLayout" Target="../slideLayouts/slideLayout740.xml"/><Relationship Id="rId1" Type="http://schemas.openxmlformats.org/officeDocument/2006/relationships/slideLayout" Target="../slideLayouts/slideLayout739.xml"/><Relationship Id="rId6" Type="http://schemas.openxmlformats.org/officeDocument/2006/relationships/slideLayout" Target="../slideLayouts/slideLayout744.xml"/><Relationship Id="rId11" Type="http://schemas.openxmlformats.org/officeDocument/2006/relationships/slideLayout" Target="../slideLayouts/slideLayout749.xml"/><Relationship Id="rId5" Type="http://schemas.openxmlformats.org/officeDocument/2006/relationships/slideLayout" Target="../slideLayouts/slideLayout743.xml"/><Relationship Id="rId10" Type="http://schemas.openxmlformats.org/officeDocument/2006/relationships/slideLayout" Target="../slideLayouts/slideLayout748.xml"/><Relationship Id="rId4" Type="http://schemas.openxmlformats.org/officeDocument/2006/relationships/slideLayout" Target="../slideLayouts/slideLayout742.xml"/><Relationship Id="rId9" Type="http://schemas.openxmlformats.org/officeDocument/2006/relationships/slideLayout" Target="../slideLayouts/slideLayout747.xml"/></Relationships>
</file>

<file path=ppt/slideMasters/_rels/slideMaster71.xml.rels><?xml version="1.0" encoding="UTF-8" standalone="yes"?>
<Relationships xmlns="http://schemas.openxmlformats.org/package/2006/relationships"><Relationship Id="rId8" Type="http://schemas.openxmlformats.org/officeDocument/2006/relationships/slideLayout" Target="../slideLayouts/slideLayout758.xml"/><Relationship Id="rId13" Type="http://schemas.openxmlformats.org/officeDocument/2006/relationships/theme" Target="../theme/theme71.xml"/><Relationship Id="rId3" Type="http://schemas.openxmlformats.org/officeDocument/2006/relationships/slideLayout" Target="../slideLayouts/slideLayout753.xml"/><Relationship Id="rId7" Type="http://schemas.openxmlformats.org/officeDocument/2006/relationships/slideLayout" Target="../slideLayouts/slideLayout757.xml"/><Relationship Id="rId12" Type="http://schemas.openxmlformats.org/officeDocument/2006/relationships/slideLayout" Target="../slideLayouts/slideLayout762.xml"/><Relationship Id="rId2" Type="http://schemas.openxmlformats.org/officeDocument/2006/relationships/slideLayout" Target="../slideLayouts/slideLayout752.xml"/><Relationship Id="rId1" Type="http://schemas.openxmlformats.org/officeDocument/2006/relationships/slideLayout" Target="../slideLayouts/slideLayout751.xml"/><Relationship Id="rId6" Type="http://schemas.openxmlformats.org/officeDocument/2006/relationships/slideLayout" Target="../slideLayouts/slideLayout756.xml"/><Relationship Id="rId11" Type="http://schemas.openxmlformats.org/officeDocument/2006/relationships/slideLayout" Target="../slideLayouts/slideLayout761.xml"/><Relationship Id="rId5" Type="http://schemas.openxmlformats.org/officeDocument/2006/relationships/slideLayout" Target="../slideLayouts/slideLayout755.xml"/><Relationship Id="rId10" Type="http://schemas.openxmlformats.org/officeDocument/2006/relationships/slideLayout" Target="../slideLayouts/slideLayout760.xml"/><Relationship Id="rId4" Type="http://schemas.openxmlformats.org/officeDocument/2006/relationships/slideLayout" Target="../slideLayouts/slideLayout754.xml"/><Relationship Id="rId9" Type="http://schemas.openxmlformats.org/officeDocument/2006/relationships/slideLayout" Target="../slideLayouts/slideLayout759.xml"/></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70.xml"/><Relationship Id="rId13" Type="http://schemas.openxmlformats.org/officeDocument/2006/relationships/theme" Target="../theme/theme72.xml"/><Relationship Id="rId3" Type="http://schemas.openxmlformats.org/officeDocument/2006/relationships/slideLayout" Target="../slideLayouts/slideLayout765.xml"/><Relationship Id="rId7" Type="http://schemas.openxmlformats.org/officeDocument/2006/relationships/slideLayout" Target="../slideLayouts/slideLayout769.xml"/><Relationship Id="rId12" Type="http://schemas.openxmlformats.org/officeDocument/2006/relationships/slideLayout" Target="../slideLayouts/slideLayout774.xml"/><Relationship Id="rId2" Type="http://schemas.openxmlformats.org/officeDocument/2006/relationships/slideLayout" Target="../slideLayouts/slideLayout764.xml"/><Relationship Id="rId1" Type="http://schemas.openxmlformats.org/officeDocument/2006/relationships/slideLayout" Target="../slideLayouts/slideLayout763.xml"/><Relationship Id="rId6" Type="http://schemas.openxmlformats.org/officeDocument/2006/relationships/slideLayout" Target="../slideLayouts/slideLayout768.xml"/><Relationship Id="rId11" Type="http://schemas.openxmlformats.org/officeDocument/2006/relationships/slideLayout" Target="../slideLayouts/slideLayout773.xml"/><Relationship Id="rId5" Type="http://schemas.openxmlformats.org/officeDocument/2006/relationships/slideLayout" Target="../slideLayouts/slideLayout767.xml"/><Relationship Id="rId10" Type="http://schemas.openxmlformats.org/officeDocument/2006/relationships/slideLayout" Target="../slideLayouts/slideLayout772.xml"/><Relationship Id="rId4" Type="http://schemas.openxmlformats.org/officeDocument/2006/relationships/slideLayout" Target="../slideLayouts/slideLayout766.xml"/><Relationship Id="rId9" Type="http://schemas.openxmlformats.org/officeDocument/2006/relationships/slideLayout" Target="../slideLayouts/slideLayout771.xml"/></Relationships>
</file>

<file path=ppt/slideMasters/_rels/slideMaster73.xml.rels><?xml version="1.0" encoding="UTF-8" standalone="yes"?>
<Relationships xmlns="http://schemas.openxmlformats.org/package/2006/relationships"><Relationship Id="rId3" Type="http://schemas.openxmlformats.org/officeDocument/2006/relationships/theme" Target="../theme/theme73.xml"/><Relationship Id="rId2" Type="http://schemas.openxmlformats.org/officeDocument/2006/relationships/slideLayout" Target="../slideLayouts/slideLayout776.xml"/><Relationship Id="rId1" Type="http://schemas.openxmlformats.org/officeDocument/2006/relationships/slideLayout" Target="../slideLayouts/slideLayout775.xml"/></Relationships>
</file>

<file path=ppt/slideMasters/_rels/slideMaster74.xml.rels><?xml version="1.0" encoding="UTF-8" standalone="yes"?>
<Relationships xmlns="http://schemas.openxmlformats.org/package/2006/relationships"><Relationship Id="rId3" Type="http://schemas.openxmlformats.org/officeDocument/2006/relationships/theme" Target="../theme/theme74.xml"/><Relationship Id="rId2" Type="http://schemas.openxmlformats.org/officeDocument/2006/relationships/slideLayout" Target="../slideLayouts/slideLayout778.xml"/><Relationship Id="rId1" Type="http://schemas.openxmlformats.org/officeDocument/2006/relationships/slideLayout" Target="../slideLayouts/slideLayout777.xml"/></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786.xml"/><Relationship Id="rId13" Type="http://schemas.openxmlformats.org/officeDocument/2006/relationships/image" Target="../media/image1.png"/><Relationship Id="rId3" Type="http://schemas.openxmlformats.org/officeDocument/2006/relationships/slideLayout" Target="../slideLayouts/slideLayout781.xml"/><Relationship Id="rId7" Type="http://schemas.openxmlformats.org/officeDocument/2006/relationships/slideLayout" Target="../slideLayouts/slideLayout785.xml"/><Relationship Id="rId12" Type="http://schemas.openxmlformats.org/officeDocument/2006/relationships/theme" Target="../theme/theme75.xml"/><Relationship Id="rId2" Type="http://schemas.openxmlformats.org/officeDocument/2006/relationships/slideLayout" Target="../slideLayouts/slideLayout780.xml"/><Relationship Id="rId1" Type="http://schemas.openxmlformats.org/officeDocument/2006/relationships/slideLayout" Target="../slideLayouts/slideLayout779.xml"/><Relationship Id="rId6" Type="http://schemas.openxmlformats.org/officeDocument/2006/relationships/slideLayout" Target="../slideLayouts/slideLayout784.xml"/><Relationship Id="rId11" Type="http://schemas.openxmlformats.org/officeDocument/2006/relationships/slideLayout" Target="../slideLayouts/slideLayout789.xml"/><Relationship Id="rId5" Type="http://schemas.openxmlformats.org/officeDocument/2006/relationships/slideLayout" Target="../slideLayouts/slideLayout783.xml"/><Relationship Id="rId10" Type="http://schemas.openxmlformats.org/officeDocument/2006/relationships/slideLayout" Target="../slideLayouts/slideLayout788.xml"/><Relationship Id="rId4" Type="http://schemas.openxmlformats.org/officeDocument/2006/relationships/slideLayout" Target="../slideLayouts/slideLayout782.xml"/><Relationship Id="rId9" Type="http://schemas.openxmlformats.org/officeDocument/2006/relationships/slideLayout" Target="../slideLayouts/slideLayout787.xml"/></Relationships>
</file>

<file path=ppt/slideMasters/_rels/slideMaster76.xml.rels><?xml version="1.0" encoding="UTF-8" standalone="yes"?>
<Relationships xmlns="http://schemas.openxmlformats.org/package/2006/relationships"><Relationship Id="rId3" Type="http://schemas.openxmlformats.org/officeDocument/2006/relationships/theme" Target="../theme/theme76.xml"/><Relationship Id="rId2" Type="http://schemas.openxmlformats.org/officeDocument/2006/relationships/slideLayout" Target="../slideLayouts/slideLayout791.xml"/><Relationship Id="rId1" Type="http://schemas.openxmlformats.org/officeDocument/2006/relationships/slideLayout" Target="../slideLayouts/slideLayout790.xml"/></Relationships>
</file>

<file path=ppt/slideMasters/_rels/slideMaster77.xml.rels><?xml version="1.0" encoding="UTF-8" standalone="yes"?>
<Relationships xmlns="http://schemas.openxmlformats.org/package/2006/relationships"><Relationship Id="rId8" Type="http://schemas.openxmlformats.org/officeDocument/2006/relationships/slideLayout" Target="../slideLayouts/slideLayout799.xml"/><Relationship Id="rId13" Type="http://schemas.openxmlformats.org/officeDocument/2006/relationships/theme" Target="../theme/theme77.xml"/><Relationship Id="rId3" Type="http://schemas.openxmlformats.org/officeDocument/2006/relationships/slideLayout" Target="../slideLayouts/slideLayout794.xml"/><Relationship Id="rId7" Type="http://schemas.openxmlformats.org/officeDocument/2006/relationships/slideLayout" Target="../slideLayouts/slideLayout798.xml"/><Relationship Id="rId12" Type="http://schemas.openxmlformats.org/officeDocument/2006/relationships/slideLayout" Target="../slideLayouts/slideLayout803.xml"/><Relationship Id="rId2" Type="http://schemas.openxmlformats.org/officeDocument/2006/relationships/slideLayout" Target="../slideLayouts/slideLayout793.xml"/><Relationship Id="rId1" Type="http://schemas.openxmlformats.org/officeDocument/2006/relationships/slideLayout" Target="../slideLayouts/slideLayout792.xml"/><Relationship Id="rId6" Type="http://schemas.openxmlformats.org/officeDocument/2006/relationships/slideLayout" Target="../slideLayouts/slideLayout797.xml"/><Relationship Id="rId11" Type="http://schemas.openxmlformats.org/officeDocument/2006/relationships/slideLayout" Target="../slideLayouts/slideLayout802.xml"/><Relationship Id="rId5" Type="http://schemas.openxmlformats.org/officeDocument/2006/relationships/slideLayout" Target="../slideLayouts/slideLayout796.xml"/><Relationship Id="rId10" Type="http://schemas.openxmlformats.org/officeDocument/2006/relationships/slideLayout" Target="../slideLayouts/slideLayout801.xml"/><Relationship Id="rId4" Type="http://schemas.openxmlformats.org/officeDocument/2006/relationships/slideLayout" Target="../slideLayouts/slideLayout795.xml"/><Relationship Id="rId9" Type="http://schemas.openxmlformats.org/officeDocument/2006/relationships/slideLayout" Target="../slideLayouts/slideLayout800.xml"/></Relationships>
</file>

<file path=ppt/slideMasters/_rels/slideMaster78.xml.rels><?xml version="1.0" encoding="UTF-8" standalone="yes"?>
<Relationships xmlns="http://schemas.openxmlformats.org/package/2006/relationships"><Relationship Id="rId8" Type="http://schemas.openxmlformats.org/officeDocument/2006/relationships/slideLayout" Target="../slideLayouts/slideLayout811.xml"/><Relationship Id="rId13" Type="http://schemas.openxmlformats.org/officeDocument/2006/relationships/theme" Target="../theme/theme78.xml"/><Relationship Id="rId3" Type="http://schemas.openxmlformats.org/officeDocument/2006/relationships/slideLayout" Target="../slideLayouts/slideLayout806.xml"/><Relationship Id="rId7" Type="http://schemas.openxmlformats.org/officeDocument/2006/relationships/slideLayout" Target="../slideLayouts/slideLayout810.xml"/><Relationship Id="rId12" Type="http://schemas.openxmlformats.org/officeDocument/2006/relationships/slideLayout" Target="../slideLayouts/slideLayout815.xml"/><Relationship Id="rId2" Type="http://schemas.openxmlformats.org/officeDocument/2006/relationships/slideLayout" Target="../slideLayouts/slideLayout805.xml"/><Relationship Id="rId1" Type="http://schemas.openxmlformats.org/officeDocument/2006/relationships/slideLayout" Target="../slideLayouts/slideLayout804.xml"/><Relationship Id="rId6" Type="http://schemas.openxmlformats.org/officeDocument/2006/relationships/slideLayout" Target="../slideLayouts/slideLayout809.xml"/><Relationship Id="rId11" Type="http://schemas.openxmlformats.org/officeDocument/2006/relationships/slideLayout" Target="../slideLayouts/slideLayout814.xml"/><Relationship Id="rId5" Type="http://schemas.openxmlformats.org/officeDocument/2006/relationships/slideLayout" Target="../slideLayouts/slideLayout808.xml"/><Relationship Id="rId10" Type="http://schemas.openxmlformats.org/officeDocument/2006/relationships/slideLayout" Target="../slideLayouts/slideLayout813.xml"/><Relationship Id="rId4" Type="http://schemas.openxmlformats.org/officeDocument/2006/relationships/slideLayout" Target="../slideLayouts/slideLayout807.xml"/><Relationship Id="rId9" Type="http://schemas.openxmlformats.org/officeDocument/2006/relationships/slideLayout" Target="../slideLayouts/slideLayout812.xml"/></Relationships>
</file>

<file path=ppt/slideMasters/_rels/slideMaster79.xml.rels><?xml version="1.0" encoding="UTF-8" standalone="yes"?>
<Relationships xmlns="http://schemas.openxmlformats.org/package/2006/relationships"><Relationship Id="rId8" Type="http://schemas.openxmlformats.org/officeDocument/2006/relationships/slideLayout" Target="../slideLayouts/slideLayout823.xml"/><Relationship Id="rId13" Type="http://schemas.openxmlformats.org/officeDocument/2006/relationships/theme" Target="../theme/theme79.xml"/><Relationship Id="rId3" Type="http://schemas.openxmlformats.org/officeDocument/2006/relationships/slideLayout" Target="../slideLayouts/slideLayout818.xml"/><Relationship Id="rId7" Type="http://schemas.openxmlformats.org/officeDocument/2006/relationships/slideLayout" Target="../slideLayouts/slideLayout822.xml"/><Relationship Id="rId12" Type="http://schemas.openxmlformats.org/officeDocument/2006/relationships/slideLayout" Target="../slideLayouts/slideLayout827.xml"/><Relationship Id="rId2" Type="http://schemas.openxmlformats.org/officeDocument/2006/relationships/slideLayout" Target="../slideLayouts/slideLayout817.xml"/><Relationship Id="rId1" Type="http://schemas.openxmlformats.org/officeDocument/2006/relationships/slideLayout" Target="../slideLayouts/slideLayout816.xml"/><Relationship Id="rId6" Type="http://schemas.openxmlformats.org/officeDocument/2006/relationships/slideLayout" Target="../slideLayouts/slideLayout821.xml"/><Relationship Id="rId11" Type="http://schemas.openxmlformats.org/officeDocument/2006/relationships/slideLayout" Target="../slideLayouts/slideLayout826.xml"/><Relationship Id="rId5" Type="http://schemas.openxmlformats.org/officeDocument/2006/relationships/slideLayout" Target="../slideLayouts/slideLayout820.xml"/><Relationship Id="rId10" Type="http://schemas.openxmlformats.org/officeDocument/2006/relationships/slideLayout" Target="../slideLayouts/slideLayout825.xml"/><Relationship Id="rId4" Type="http://schemas.openxmlformats.org/officeDocument/2006/relationships/slideLayout" Target="../slideLayouts/slideLayout819.xml"/><Relationship Id="rId9" Type="http://schemas.openxmlformats.org/officeDocument/2006/relationships/slideLayout" Target="../slideLayouts/slideLayout824.xml"/></Relationships>
</file>

<file path=ppt/slideMasters/_rels/slideMaster80.xml.rels><?xml version="1.0" encoding="UTF-8" standalone="yes"?>
<Relationships xmlns="http://schemas.openxmlformats.org/package/2006/relationships"><Relationship Id="rId3" Type="http://schemas.openxmlformats.org/officeDocument/2006/relationships/slideLayout" Target="../slideLayouts/slideLayout830.xml"/><Relationship Id="rId2" Type="http://schemas.openxmlformats.org/officeDocument/2006/relationships/slideLayout" Target="../slideLayouts/slideLayout829.xml"/><Relationship Id="rId1" Type="http://schemas.openxmlformats.org/officeDocument/2006/relationships/slideLayout" Target="../slideLayouts/slideLayout828.xml"/><Relationship Id="rId5" Type="http://schemas.openxmlformats.org/officeDocument/2006/relationships/theme" Target="../theme/theme80.xml"/><Relationship Id="rId4" Type="http://schemas.openxmlformats.org/officeDocument/2006/relationships/slideLayout" Target="../slideLayouts/slideLayout831.xml"/></Relationships>
</file>

<file path=ppt/slideMasters/_rels/slideMaster81.xml.rels><?xml version="1.0" encoding="UTF-8" standalone="yes"?>
<Relationships xmlns="http://schemas.openxmlformats.org/package/2006/relationships"><Relationship Id="rId8" Type="http://schemas.openxmlformats.org/officeDocument/2006/relationships/slideLayout" Target="../slideLayouts/slideLayout839.xml"/><Relationship Id="rId3" Type="http://schemas.openxmlformats.org/officeDocument/2006/relationships/slideLayout" Target="../slideLayouts/slideLayout834.xml"/><Relationship Id="rId7" Type="http://schemas.openxmlformats.org/officeDocument/2006/relationships/slideLayout" Target="../slideLayouts/slideLayout838.xml"/><Relationship Id="rId12" Type="http://schemas.openxmlformats.org/officeDocument/2006/relationships/theme" Target="../theme/theme81.xml"/><Relationship Id="rId2" Type="http://schemas.openxmlformats.org/officeDocument/2006/relationships/slideLayout" Target="../slideLayouts/slideLayout833.xml"/><Relationship Id="rId1" Type="http://schemas.openxmlformats.org/officeDocument/2006/relationships/slideLayout" Target="../slideLayouts/slideLayout832.xml"/><Relationship Id="rId6" Type="http://schemas.openxmlformats.org/officeDocument/2006/relationships/slideLayout" Target="../slideLayouts/slideLayout837.xml"/><Relationship Id="rId11" Type="http://schemas.openxmlformats.org/officeDocument/2006/relationships/slideLayout" Target="../slideLayouts/slideLayout842.xml"/><Relationship Id="rId5" Type="http://schemas.openxmlformats.org/officeDocument/2006/relationships/slideLayout" Target="../slideLayouts/slideLayout836.xml"/><Relationship Id="rId10" Type="http://schemas.openxmlformats.org/officeDocument/2006/relationships/slideLayout" Target="../slideLayouts/slideLayout841.xml"/><Relationship Id="rId4" Type="http://schemas.openxmlformats.org/officeDocument/2006/relationships/slideLayout" Target="../slideLayouts/slideLayout835.xml"/><Relationship Id="rId9" Type="http://schemas.openxmlformats.org/officeDocument/2006/relationships/slideLayout" Target="../slideLayouts/slideLayout840.xml"/></Relationships>
</file>

<file path=ppt/slideMasters/_rels/slideMaster82.xml.rels><?xml version="1.0" encoding="UTF-8" standalone="yes"?>
<Relationships xmlns="http://schemas.openxmlformats.org/package/2006/relationships"><Relationship Id="rId8" Type="http://schemas.openxmlformats.org/officeDocument/2006/relationships/slideLayout" Target="../slideLayouts/slideLayout850.xml"/><Relationship Id="rId13" Type="http://schemas.openxmlformats.org/officeDocument/2006/relationships/theme" Target="../theme/theme82.xml"/><Relationship Id="rId3" Type="http://schemas.openxmlformats.org/officeDocument/2006/relationships/slideLayout" Target="../slideLayouts/slideLayout845.xml"/><Relationship Id="rId7" Type="http://schemas.openxmlformats.org/officeDocument/2006/relationships/slideLayout" Target="../slideLayouts/slideLayout849.xml"/><Relationship Id="rId12" Type="http://schemas.openxmlformats.org/officeDocument/2006/relationships/slideLayout" Target="../slideLayouts/slideLayout854.xml"/><Relationship Id="rId2" Type="http://schemas.openxmlformats.org/officeDocument/2006/relationships/slideLayout" Target="../slideLayouts/slideLayout844.xml"/><Relationship Id="rId1" Type="http://schemas.openxmlformats.org/officeDocument/2006/relationships/slideLayout" Target="../slideLayouts/slideLayout843.xml"/><Relationship Id="rId6" Type="http://schemas.openxmlformats.org/officeDocument/2006/relationships/slideLayout" Target="../slideLayouts/slideLayout848.xml"/><Relationship Id="rId11" Type="http://schemas.openxmlformats.org/officeDocument/2006/relationships/slideLayout" Target="../slideLayouts/slideLayout853.xml"/><Relationship Id="rId5" Type="http://schemas.openxmlformats.org/officeDocument/2006/relationships/slideLayout" Target="../slideLayouts/slideLayout847.xml"/><Relationship Id="rId10" Type="http://schemas.openxmlformats.org/officeDocument/2006/relationships/slideLayout" Target="../slideLayouts/slideLayout852.xml"/><Relationship Id="rId4" Type="http://schemas.openxmlformats.org/officeDocument/2006/relationships/slideLayout" Target="../slideLayouts/slideLayout846.xml"/><Relationship Id="rId9" Type="http://schemas.openxmlformats.org/officeDocument/2006/relationships/slideLayout" Target="../slideLayouts/slideLayout851.xml"/></Relationships>
</file>

<file path=ppt/slideMasters/_rels/slideMaster83.xml.rels><?xml version="1.0" encoding="UTF-8" standalone="yes"?>
<Relationships xmlns="http://schemas.openxmlformats.org/package/2006/relationships"><Relationship Id="rId8" Type="http://schemas.openxmlformats.org/officeDocument/2006/relationships/slideLayout" Target="../slideLayouts/slideLayout862.xml"/><Relationship Id="rId3" Type="http://schemas.openxmlformats.org/officeDocument/2006/relationships/slideLayout" Target="../slideLayouts/slideLayout857.xml"/><Relationship Id="rId7" Type="http://schemas.openxmlformats.org/officeDocument/2006/relationships/slideLayout" Target="../slideLayouts/slideLayout861.xml"/><Relationship Id="rId12" Type="http://schemas.openxmlformats.org/officeDocument/2006/relationships/theme" Target="../theme/theme83.xml"/><Relationship Id="rId2" Type="http://schemas.openxmlformats.org/officeDocument/2006/relationships/slideLayout" Target="../slideLayouts/slideLayout856.xml"/><Relationship Id="rId1" Type="http://schemas.openxmlformats.org/officeDocument/2006/relationships/slideLayout" Target="../slideLayouts/slideLayout855.xml"/><Relationship Id="rId6" Type="http://schemas.openxmlformats.org/officeDocument/2006/relationships/slideLayout" Target="../slideLayouts/slideLayout860.xml"/><Relationship Id="rId11" Type="http://schemas.openxmlformats.org/officeDocument/2006/relationships/slideLayout" Target="../slideLayouts/slideLayout865.xml"/><Relationship Id="rId5" Type="http://schemas.openxmlformats.org/officeDocument/2006/relationships/slideLayout" Target="../slideLayouts/slideLayout859.xml"/><Relationship Id="rId10" Type="http://schemas.openxmlformats.org/officeDocument/2006/relationships/slideLayout" Target="../slideLayouts/slideLayout864.xml"/><Relationship Id="rId4" Type="http://schemas.openxmlformats.org/officeDocument/2006/relationships/slideLayout" Target="../slideLayouts/slideLayout858.xml"/><Relationship Id="rId9" Type="http://schemas.openxmlformats.org/officeDocument/2006/relationships/slideLayout" Target="../slideLayouts/slideLayout863.xml"/></Relationships>
</file>

<file path=ppt/slideMasters/_rels/slideMaster84.xml.rels><?xml version="1.0" encoding="UTF-8" standalone="yes"?>
<Relationships xmlns="http://schemas.openxmlformats.org/package/2006/relationships"><Relationship Id="rId8" Type="http://schemas.openxmlformats.org/officeDocument/2006/relationships/slideLayout" Target="../slideLayouts/slideLayout873.xml"/><Relationship Id="rId3" Type="http://schemas.openxmlformats.org/officeDocument/2006/relationships/slideLayout" Target="../slideLayouts/slideLayout868.xml"/><Relationship Id="rId7" Type="http://schemas.openxmlformats.org/officeDocument/2006/relationships/slideLayout" Target="../slideLayouts/slideLayout872.xml"/><Relationship Id="rId2" Type="http://schemas.openxmlformats.org/officeDocument/2006/relationships/slideLayout" Target="../slideLayouts/slideLayout867.xml"/><Relationship Id="rId1" Type="http://schemas.openxmlformats.org/officeDocument/2006/relationships/slideLayout" Target="../slideLayouts/slideLayout866.xml"/><Relationship Id="rId6" Type="http://schemas.openxmlformats.org/officeDocument/2006/relationships/slideLayout" Target="../slideLayouts/slideLayout871.xml"/><Relationship Id="rId11" Type="http://schemas.openxmlformats.org/officeDocument/2006/relationships/theme" Target="../theme/theme84.xml"/><Relationship Id="rId5" Type="http://schemas.openxmlformats.org/officeDocument/2006/relationships/slideLayout" Target="../slideLayouts/slideLayout870.xml"/><Relationship Id="rId10" Type="http://schemas.openxmlformats.org/officeDocument/2006/relationships/slideLayout" Target="../slideLayouts/slideLayout875.xml"/><Relationship Id="rId4" Type="http://schemas.openxmlformats.org/officeDocument/2006/relationships/slideLayout" Target="../slideLayouts/slideLayout869.xml"/><Relationship Id="rId9" Type="http://schemas.openxmlformats.org/officeDocument/2006/relationships/slideLayout" Target="../slideLayouts/slideLayout874.xml"/></Relationships>
</file>

<file path=ppt/slideMasters/_rels/slideMaster85.xml.rels><?xml version="1.0" encoding="UTF-8" standalone="yes"?>
<Relationships xmlns="http://schemas.openxmlformats.org/package/2006/relationships"><Relationship Id="rId8" Type="http://schemas.openxmlformats.org/officeDocument/2006/relationships/slideLayout" Target="../slideLayouts/slideLayout883.xml"/><Relationship Id="rId13" Type="http://schemas.openxmlformats.org/officeDocument/2006/relationships/theme" Target="../theme/theme85.xml"/><Relationship Id="rId3" Type="http://schemas.openxmlformats.org/officeDocument/2006/relationships/slideLayout" Target="../slideLayouts/slideLayout878.xml"/><Relationship Id="rId7" Type="http://schemas.openxmlformats.org/officeDocument/2006/relationships/slideLayout" Target="../slideLayouts/slideLayout882.xml"/><Relationship Id="rId12" Type="http://schemas.openxmlformats.org/officeDocument/2006/relationships/slideLayout" Target="../slideLayouts/slideLayout887.xml"/><Relationship Id="rId2" Type="http://schemas.openxmlformats.org/officeDocument/2006/relationships/slideLayout" Target="../slideLayouts/slideLayout877.xml"/><Relationship Id="rId1" Type="http://schemas.openxmlformats.org/officeDocument/2006/relationships/slideLayout" Target="../slideLayouts/slideLayout876.xml"/><Relationship Id="rId6" Type="http://schemas.openxmlformats.org/officeDocument/2006/relationships/slideLayout" Target="../slideLayouts/slideLayout881.xml"/><Relationship Id="rId11" Type="http://schemas.openxmlformats.org/officeDocument/2006/relationships/slideLayout" Target="../slideLayouts/slideLayout886.xml"/><Relationship Id="rId5" Type="http://schemas.openxmlformats.org/officeDocument/2006/relationships/slideLayout" Target="../slideLayouts/slideLayout880.xml"/><Relationship Id="rId10" Type="http://schemas.openxmlformats.org/officeDocument/2006/relationships/slideLayout" Target="../slideLayouts/slideLayout885.xml"/><Relationship Id="rId4" Type="http://schemas.openxmlformats.org/officeDocument/2006/relationships/slideLayout" Target="../slideLayouts/slideLayout879.xml"/><Relationship Id="rId9" Type="http://schemas.openxmlformats.org/officeDocument/2006/relationships/slideLayout" Target="../slideLayouts/slideLayout884.xml"/><Relationship Id="rId14" Type="http://schemas.openxmlformats.org/officeDocument/2006/relationships/image" Target="../media/image1.png"/></Relationships>
</file>

<file path=ppt/slideMasters/_rels/slideMaster86.xml.rels><?xml version="1.0" encoding="UTF-8" standalone="yes"?>
<Relationships xmlns="http://schemas.openxmlformats.org/package/2006/relationships"><Relationship Id="rId8" Type="http://schemas.openxmlformats.org/officeDocument/2006/relationships/slideLayout" Target="../slideLayouts/slideLayout895.xml"/><Relationship Id="rId13" Type="http://schemas.openxmlformats.org/officeDocument/2006/relationships/theme" Target="../theme/theme86.xml"/><Relationship Id="rId3" Type="http://schemas.openxmlformats.org/officeDocument/2006/relationships/slideLayout" Target="../slideLayouts/slideLayout890.xml"/><Relationship Id="rId7" Type="http://schemas.openxmlformats.org/officeDocument/2006/relationships/slideLayout" Target="../slideLayouts/slideLayout894.xml"/><Relationship Id="rId12" Type="http://schemas.openxmlformats.org/officeDocument/2006/relationships/slideLayout" Target="../slideLayouts/slideLayout899.xml"/><Relationship Id="rId2" Type="http://schemas.openxmlformats.org/officeDocument/2006/relationships/slideLayout" Target="../slideLayouts/slideLayout889.xml"/><Relationship Id="rId1" Type="http://schemas.openxmlformats.org/officeDocument/2006/relationships/slideLayout" Target="../slideLayouts/slideLayout888.xml"/><Relationship Id="rId6" Type="http://schemas.openxmlformats.org/officeDocument/2006/relationships/slideLayout" Target="../slideLayouts/slideLayout893.xml"/><Relationship Id="rId11" Type="http://schemas.openxmlformats.org/officeDocument/2006/relationships/slideLayout" Target="../slideLayouts/slideLayout898.xml"/><Relationship Id="rId5" Type="http://schemas.openxmlformats.org/officeDocument/2006/relationships/slideLayout" Target="../slideLayouts/slideLayout892.xml"/><Relationship Id="rId10" Type="http://schemas.openxmlformats.org/officeDocument/2006/relationships/slideLayout" Target="../slideLayouts/slideLayout897.xml"/><Relationship Id="rId4" Type="http://schemas.openxmlformats.org/officeDocument/2006/relationships/slideLayout" Target="../slideLayouts/slideLayout891.xml"/><Relationship Id="rId9" Type="http://schemas.openxmlformats.org/officeDocument/2006/relationships/slideLayout" Target="../slideLayouts/slideLayout896.xml"/></Relationships>
</file>

<file path=ppt/slideMasters/_rels/slideMaster87.xml.rels><?xml version="1.0" encoding="UTF-8" standalone="yes"?>
<Relationships xmlns="http://schemas.openxmlformats.org/package/2006/relationships"><Relationship Id="rId8" Type="http://schemas.openxmlformats.org/officeDocument/2006/relationships/slideLayout" Target="../slideLayouts/slideLayout907.xml"/><Relationship Id="rId13" Type="http://schemas.openxmlformats.org/officeDocument/2006/relationships/theme" Target="../theme/theme87.xml"/><Relationship Id="rId3" Type="http://schemas.openxmlformats.org/officeDocument/2006/relationships/slideLayout" Target="../slideLayouts/slideLayout902.xml"/><Relationship Id="rId7" Type="http://schemas.openxmlformats.org/officeDocument/2006/relationships/slideLayout" Target="../slideLayouts/slideLayout906.xml"/><Relationship Id="rId12" Type="http://schemas.openxmlformats.org/officeDocument/2006/relationships/slideLayout" Target="../slideLayouts/slideLayout911.xml"/><Relationship Id="rId2" Type="http://schemas.openxmlformats.org/officeDocument/2006/relationships/slideLayout" Target="../slideLayouts/slideLayout901.xml"/><Relationship Id="rId1" Type="http://schemas.openxmlformats.org/officeDocument/2006/relationships/slideLayout" Target="../slideLayouts/slideLayout900.xml"/><Relationship Id="rId6" Type="http://schemas.openxmlformats.org/officeDocument/2006/relationships/slideLayout" Target="../slideLayouts/slideLayout905.xml"/><Relationship Id="rId11" Type="http://schemas.openxmlformats.org/officeDocument/2006/relationships/slideLayout" Target="../slideLayouts/slideLayout910.xml"/><Relationship Id="rId5" Type="http://schemas.openxmlformats.org/officeDocument/2006/relationships/slideLayout" Target="../slideLayouts/slideLayout904.xml"/><Relationship Id="rId10" Type="http://schemas.openxmlformats.org/officeDocument/2006/relationships/slideLayout" Target="../slideLayouts/slideLayout909.xml"/><Relationship Id="rId4" Type="http://schemas.openxmlformats.org/officeDocument/2006/relationships/slideLayout" Target="../slideLayouts/slideLayout903.xml"/><Relationship Id="rId9" Type="http://schemas.openxmlformats.org/officeDocument/2006/relationships/slideLayout" Target="../slideLayouts/slideLayout908.xml"/><Relationship Id="rId14" Type="http://schemas.openxmlformats.org/officeDocument/2006/relationships/image" Target="../media/image1.png"/></Relationships>
</file>

<file path=ppt/slideMasters/_rels/slideMaster88.xml.rels><?xml version="1.0" encoding="UTF-8" standalone="yes"?>
<Relationships xmlns="http://schemas.openxmlformats.org/package/2006/relationships"><Relationship Id="rId8" Type="http://schemas.openxmlformats.org/officeDocument/2006/relationships/slideLayout" Target="../slideLayouts/slideLayout919.xml"/><Relationship Id="rId13" Type="http://schemas.openxmlformats.org/officeDocument/2006/relationships/slideLayout" Target="../slideLayouts/slideLayout924.xml"/><Relationship Id="rId3" Type="http://schemas.openxmlformats.org/officeDocument/2006/relationships/slideLayout" Target="../slideLayouts/slideLayout914.xml"/><Relationship Id="rId7" Type="http://schemas.openxmlformats.org/officeDocument/2006/relationships/slideLayout" Target="../slideLayouts/slideLayout918.xml"/><Relationship Id="rId12" Type="http://schemas.openxmlformats.org/officeDocument/2006/relationships/slideLayout" Target="../slideLayouts/slideLayout923.xml"/><Relationship Id="rId2" Type="http://schemas.openxmlformats.org/officeDocument/2006/relationships/slideLayout" Target="../slideLayouts/slideLayout913.xml"/><Relationship Id="rId1" Type="http://schemas.openxmlformats.org/officeDocument/2006/relationships/slideLayout" Target="../slideLayouts/slideLayout912.xml"/><Relationship Id="rId6" Type="http://schemas.openxmlformats.org/officeDocument/2006/relationships/slideLayout" Target="../slideLayouts/slideLayout917.xml"/><Relationship Id="rId11" Type="http://schemas.openxmlformats.org/officeDocument/2006/relationships/slideLayout" Target="../slideLayouts/slideLayout922.xml"/><Relationship Id="rId5" Type="http://schemas.openxmlformats.org/officeDocument/2006/relationships/slideLayout" Target="../slideLayouts/slideLayout916.xml"/><Relationship Id="rId10" Type="http://schemas.openxmlformats.org/officeDocument/2006/relationships/slideLayout" Target="../slideLayouts/slideLayout921.xml"/><Relationship Id="rId4" Type="http://schemas.openxmlformats.org/officeDocument/2006/relationships/slideLayout" Target="../slideLayouts/slideLayout915.xml"/><Relationship Id="rId9" Type="http://schemas.openxmlformats.org/officeDocument/2006/relationships/slideLayout" Target="../slideLayouts/slideLayout920.xml"/><Relationship Id="rId14" Type="http://schemas.openxmlformats.org/officeDocument/2006/relationships/theme" Target="../theme/theme88.xml"/></Relationships>
</file>

<file path=ppt/slideMasters/_rels/slideMaster89.xml.rels><?xml version="1.0" encoding="UTF-8" standalone="yes"?>
<Relationships xmlns="http://schemas.openxmlformats.org/package/2006/relationships"><Relationship Id="rId3" Type="http://schemas.openxmlformats.org/officeDocument/2006/relationships/slideLayout" Target="../slideLayouts/slideLayout927.xml"/><Relationship Id="rId2" Type="http://schemas.openxmlformats.org/officeDocument/2006/relationships/slideLayout" Target="../slideLayouts/slideLayout926.xml"/><Relationship Id="rId1" Type="http://schemas.openxmlformats.org/officeDocument/2006/relationships/slideLayout" Target="../slideLayouts/slideLayout925.xml"/><Relationship Id="rId4" Type="http://schemas.openxmlformats.org/officeDocument/2006/relationships/theme" Target="../theme/theme89.xml"/></Relationships>
</file>

<file path=ppt/slideMasters/_rels/slideMaster90.xml.rels><?xml version="1.0" encoding="UTF-8" standalone="yes"?>
<Relationships xmlns="http://schemas.openxmlformats.org/package/2006/relationships"><Relationship Id="rId8" Type="http://schemas.openxmlformats.org/officeDocument/2006/relationships/slideLayout" Target="../slideLayouts/slideLayout935.xml"/><Relationship Id="rId3" Type="http://schemas.openxmlformats.org/officeDocument/2006/relationships/slideLayout" Target="../slideLayouts/slideLayout930.xml"/><Relationship Id="rId7" Type="http://schemas.openxmlformats.org/officeDocument/2006/relationships/slideLayout" Target="../slideLayouts/slideLayout934.xml"/><Relationship Id="rId12" Type="http://schemas.openxmlformats.org/officeDocument/2006/relationships/theme" Target="../theme/theme90.xml"/><Relationship Id="rId2" Type="http://schemas.openxmlformats.org/officeDocument/2006/relationships/slideLayout" Target="../slideLayouts/slideLayout929.xml"/><Relationship Id="rId1" Type="http://schemas.openxmlformats.org/officeDocument/2006/relationships/slideLayout" Target="../slideLayouts/slideLayout928.xml"/><Relationship Id="rId6" Type="http://schemas.openxmlformats.org/officeDocument/2006/relationships/slideLayout" Target="../slideLayouts/slideLayout933.xml"/><Relationship Id="rId11" Type="http://schemas.openxmlformats.org/officeDocument/2006/relationships/slideLayout" Target="../slideLayouts/slideLayout938.xml"/><Relationship Id="rId5" Type="http://schemas.openxmlformats.org/officeDocument/2006/relationships/slideLayout" Target="../slideLayouts/slideLayout932.xml"/><Relationship Id="rId10" Type="http://schemas.openxmlformats.org/officeDocument/2006/relationships/slideLayout" Target="../slideLayouts/slideLayout937.xml"/><Relationship Id="rId4" Type="http://schemas.openxmlformats.org/officeDocument/2006/relationships/slideLayout" Target="../slideLayouts/slideLayout931.xml"/><Relationship Id="rId9" Type="http://schemas.openxmlformats.org/officeDocument/2006/relationships/slideLayout" Target="../slideLayouts/slideLayout936.xml"/></Relationships>
</file>

<file path=ppt/slideMasters/_rels/slideMaster91.xml.rels><?xml version="1.0" encoding="UTF-8" standalone="yes"?>
<Relationships xmlns="http://schemas.openxmlformats.org/package/2006/relationships"><Relationship Id="rId8" Type="http://schemas.openxmlformats.org/officeDocument/2006/relationships/slideLayout" Target="../slideLayouts/slideLayout946.xml"/><Relationship Id="rId3" Type="http://schemas.openxmlformats.org/officeDocument/2006/relationships/slideLayout" Target="../slideLayouts/slideLayout941.xml"/><Relationship Id="rId7" Type="http://schemas.openxmlformats.org/officeDocument/2006/relationships/slideLayout" Target="../slideLayouts/slideLayout945.xml"/><Relationship Id="rId12" Type="http://schemas.openxmlformats.org/officeDocument/2006/relationships/theme" Target="../theme/theme91.xml"/><Relationship Id="rId2" Type="http://schemas.openxmlformats.org/officeDocument/2006/relationships/slideLayout" Target="../slideLayouts/slideLayout940.xml"/><Relationship Id="rId1" Type="http://schemas.openxmlformats.org/officeDocument/2006/relationships/slideLayout" Target="../slideLayouts/slideLayout939.xml"/><Relationship Id="rId6" Type="http://schemas.openxmlformats.org/officeDocument/2006/relationships/slideLayout" Target="../slideLayouts/slideLayout944.xml"/><Relationship Id="rId11" Type="http://schemas.openxmlformats.org/officeDocument/2006/relationships/slideLayout" Target="../slideLayouts/slideLayout949.xml"/><Relationship Id="rId5" Type="http://schemas.openxmlformats.org/officeDocument/2006/relationships/slideLayout" Target="../slideLayouts/slideLayout943.xml"/><Relationship Id="rId10" Type="http://schemas.openxmlformats.org/officeDocument/2006/relationships/slideLayout" Target="../slideLayouts/slideLayout948.xml"/><Relationship Id="rId4" Type="http://schemas.openxmlformats.org/officeDocument/2006/relationships/slideLayout" Target="../slideLayouts/slideLayout942.xml"/><Relationship Id="rId9" Type="http://schemas.openxmlformats.org/officeDocument/2006/relationships/slideLayout" Target="../slideLayouts/slideLayout947.xml"/></Relationships>
</file>

<file path=ppt/slideMasters/_rels/slideMaster92.xml.rels><?xml version="1.0" encoding="UTF-8" standalone="yes"?>
<Relationships xmlns="http://schemas.openxmlformats.org/package/2006/relationships"><Relationship Id="rId8" Type="http://schemas.openxmlformats.org/officeDocument/2006/relationships/slideLayout" Target="../slideLayouts/slideLayout957.xml"/><Relationship Id="rId3" Type="http://schemas.openxmlformats.org/officeDocument/2006/relationships/slideLayout" Target="../slideLayouts/slideLayout952.xml"/><Relationship Id="rId7" Type="http://schemas.openxmlformats.org/officeDocument/2006/relationships/slideLayout" Target="../slideLayouts/slideLayout956.xml"/><Relationship Id="rId12" Type="http://schemas.openxmlformats.org/officeDocument/2006/relationships/theme" Target="../theme/theme92.xml"/><Relationship Id="rId2" Type="http://schemas.openxmlformats.org/officeDocument/2006/relationships/slideLayout" Target="../slideLayouts/slideLayout951.xml"/><Relationship Id="rId1" Type="http://schemas.openxmlformats.org/officeDocument/2006/relationships/slideLayout" Target="../slideLayouts/slideLayout950.xml"/><Relationship Id="rId6" Type="http://schemas.openxmlformats.org/officeDocument/2006/relationships/slideLayout" Target="../slideLayouts/slideLayout955.xml"/><Relationship Id="rId11" Type="http://schemas.openxmlformats.org/officeDocument/2006/relationships/slideLayout" Target="../slideLayouts/slideLayout960.xml"/><Relationship Id="rId5" Type="http://schemas.openxmlformats.org/officeDocument/2006/relationships/slideLayout" Target="../slideLayouts/slideLayout954.xml"/><Relationship Id="rId10" Type="http://schemas.openxmlformats.org/officeDocument/2006/relationships/slideLayout" Target="../slideLayouts/slideLayout959.xml"/><Relationship Id="rId4" Type="http://schemas.openxmlformats.org/officeDocument/2006/relationships/slideLayout" Target="../slideLayouts/slideLayout953.xml"/><Relationship Id="rId9" Type="http://schemas.openxmlformats.org/officeDocument/2006/relationships/slideLayout" Target="../slideLayouts/slideLayout958.xml"/></Relationships>
</file>

<file path=ppt/slideMasters/_rels/slideMaster93.xml.rels><?xml version="1.0" encoding="UTF-8" standalone="yes"?>
<Relationships xmlns="http://schemas.openxmlformats.org/package/2006/relationships"><Relationship Id="rId8" Type="http://schemas.openxmlformats.org/officeDocument/2006/relationships/slideLayout" Target="../slideLayouts/slideLayout968.xml"/><Relationship Id="rId3" Type="http://schemas.openxmlformats.org/officeDocument/2006/relationships/slideLayout" Target="../slideLayouts/slideLayout963.xml"/><Relationship Id="rId7" Type="http://schemas.openxmlformats.org/officeDocument/2006/relationships/slideLayout" Target="../slideLayouts/slideLayout967.xml"/><Relationship Id="rId12" Type="http://schemas.openxmlformats.org/officeDocument/2006/relationships/theme" Target="../theme/theme93.xml"/><Relationship Id="rId2" Type="http://schemas.openxmlformats.org/officeDocument/2006/relationships/slideLayout" Target="../slideLayouts/slideLayout962.xml"/><Relationship Id="rId1" Type="http://schemas.openxmlformats.org/officeDocument/2006/relationships/slideLayout" Target="../slideLayouts/slideLayout961.xml"/><Relationship Id="rId6" Type="http://schemas.openxmlformats.org/officeDocument/2006/relationships/slideLayout" Target="../slideLayouts/slideLayout966.xml"/><Relationship Id="rId11" Type="http://schemas.openxmlformats.org/officeDocument/2006/relationships/slideLayout" Target="../slideLayouts/slideLayout971.xml"/><Relationship Id="rId5" Type="http://schemas.openxmlformats.org/officeDocument/2006/relationships/slideLayout" Target="../slideLayouts/slideLayout965.xml"/><Relationship Id="rId10" Type="http://schemas.openxmlformats.org/officeDocument/2006/relationships/slideLayout" Target="../slideLayouts/slideLayout970.xml"/><Relationship Id="rId4" Type="http://schemas.openxmlformats.org/officeDocument/2006/relationships/slideLayout" Target="../slideLayouts/slideLayout964.xml"/><Relationship Id="rId9" Type="http://schemas.openxmlformats.org/officeDocument/2006/relationships/slideLayout" Target="../slideLayouts/slideLayout969.xml"/></Relationships>
</file>

<file path=ppt/slideMasters/_rels/slideMaster94.xml.rels><?xml version="1.0" encoding="UTF-8" standalone="yes"?>
<Relationships xmlns="http://schemas.openxmlformats.org/package/2006/relationships"><Relationship Id="rId3" Type="http://schemas.openxmlformats.org/officeDocument/2006/relationships/theme" Target="../theme/theme94.xml"/><Relationship Id="rId2" Type="http://schemas.openxmlformats.org/officeDocument/2006/relationships/slideLayout" Target="../slideLayouts/slideLayout973.xml"/><Relationship Id="rId1" Type="http://schemas.openxmlformats.org/officeDocument/2006/relationships/slideLayout" Target="../slideLayouts/slideLayout97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cstate="screen">
            <a:lum bright="-8000"/>
            <a:extLst>
              <a:ext uri="{28A0092B-C50C-407E-A947-70E740481C1C}">
                <a14:useLocalDpi xmlns:a14="http://schemas.microsoft.com/office/drawing/2010/main"/>
              </a:ext>
            </a:extLst>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2022. 7. 4.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7/4/22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7/4/22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05458997"/>
      </p:ext>
    </p:extLst>
  </p:cSld>
  <p:clrMap bg1="lt1" tx1="dk1" bg2="lt2" tx2="dk2" accent1="accent1" accent2="accent2" accent3="accent3" accent4="accent4" accent5="accent5" accent6="accent6" hlink="hlink" folHlink="folHlink"/>
  <p:sldLayoutIdLst>
    <p:sldLayoutId id="2147488748" r:id="rId1"/>
    <p:sldLayoutId id="2147488749" r:id="rId2"/>
    <p:sldLayoutId id="2147488750" r:id="rId3"/>
    <p:sldLayoutId id="2147488751" r:id="rId4"/>
    <p:sldLayoutId id="2147488752" r:id="rId5"/>
    <p:sldLayoutId id="2147488753" r:id="rId6"/>
    <p:sldLayoutId id="2147488754" r:id="rId7"/>
    <p:sldLayoutId id="2147488755" r:id="rId8"/>
    <p:sldLayoutId id="2147488756" r:id="rId9"/>
    <p:sldLayoutId id="2147488757" r:id="rId10"/>
    <p:sldLayoutId id="214748875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926065"/>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32983355"/>
      </p:ext>
    </p:extLst>
  </p:cSld>
  <p:clrMap bg1="lt1" tx1="dk1" bg2="lt2" tx2="dk2" accent1="accent1" accent2="accent2" accent3="accent3" accent4="accent4" accent5="accent5" accent6="accent6" hlink="hlink" folHlink="folHlink"/>
  <p:sldLayoutIdLst>
    <p:sldLayoutId id="2147488992" r:id="rId1"/>
    <p:sldLayoutId id="2147488993" r:id="rId2"/>
    <p:sldLayoutId id="2147488994" r:id="rId3"/>
    <p:sldLayoutId id="2147488995" r:id="rId4"/>
    <p:sldLayoutId id="2147488996" r:id="rId5"/>
    <p:sldLayoutId id="2147488997" r:id="rId6"/>
    <p:sldLayoutId id="2147488998" r:id="rId7"/>
    <p:sldLayoutId id="2147488999" r:id="rId8"/>
    <p:sldLayoutId id="2147489000" r:id="rId9"/>
    <p:sldLayoutId id="2147489001" r:id="rId10"/>
    <p:sldLayoutId id="214748900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45773964"/>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 id="2147489021" r:id="rId5"/>
    <p:sldLayoutId id="2147489022" r:id="rId6"/>
    <p:sldLayoutId id="2147489023" r:id="rId7"/>
    <p:sldLayoutId id="2147489024" r:id="rId8"/>
    <p:sldLayoutId id="2147489025" r:id="rId9"/>
    <p:sldLayoutId id="2147489026" r:id="rId10"/>
    <p:sldLayoutId id="214748902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75735985"/>
      </p:ext>
    </p:extLst>
  </p:cSld>
  <p:clrMap bg1="lt1" tx1="dk1" bg2="lt2" tx2="dk2" accent1="accent1" accent2="accent2" accent3="accent3" accent4="accent4" accent5="accent5" accent6="accent6" hlink="hlink" folHlink="folHlink"/>
  <p:sldLayoutIdLst>
    <p:sldLayoutId id="2147489029" r:id="rId1"/>
    <p:sldLayoutId id="2147489030" r:id="rId2"/>
    <p:sldLayoutId id="2147489031" r:id="rId3"/>
    <p:sldLayoutId id="2147489032" r:id="rId4"/>
    <p:sldLayoutId id="2147489033" r:id="rId5"/>
    <p:sldLayoutId id="2147489034" r:id="rId6"/>
    <p:sldLayoutId id="2147489035" r:id="rId7"/>
    <p:sldLayoutId id="2147489036" r:id="rId8"/>
    <p:sldLayoutId id="2147489037" r:id="rId9"/>
    <p:sldLayoutId id="2147489038" r:id="rId10"/>
    <p:sldLayoutId id="214748903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58377764"/>
      </p:ext>
    </p:extLst>
  </p:cSld>
  <p:clrMap bg1="lt1" tx1="dk1" bg2="lt2" tx2="dk2" accent1="accent1" accent2="accent2" accent3="accent3" accent4="accent4" accent5="accent5" accent6="accent6" hlink="hlink" folHlink="folHlink"/>
  <p:sldLayoutIdLst>
    <p:sldLayoutId id="2147489085" r:id="rId1"/>
    <p:sldLayoutId id="2147489086" r:id="rId2"/>
    <p:sldLayoutId id="2147489087" r:id="rId3"/>
    <p:sldLayoutId id="2147489088" r:id="rId4"/>
    <p:sldLayoutId id="2147489089" r:id="rId5"/>
    <p:sldLayoutId id="2147489090" r:id="rId6"/>
    <p:sldLayoutId id="2147489091" r:id="rId7"/>
    <p:sldLayoutId id="2147489092" r:id="rId8"/>
    <p:sldLayoutId id="2147489093" r:id="rId9"/>
    <p:sldLayoutId id="2147489094" r:id="rId10"/>
    <p:sldLayoutId id="2147489095" r:id="rId11"/>
    <p:sldLayoutId id="21474890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75654414"/>
      </p:ext>
    </p:extLst>
  </p:cSld>
  <p:clrMap bg1="lt1" tx1="dk1" bg2="lt2" tx2="dk2" accent1="accent1" accent2="accent2" accent3="accent3" accent4="accent4" accent5="accent5" accent6="accent6" hlink="hlink" folHlink="folHlink"/>
  <p:sldLayoutIdLst>
    <p:sldLayoutId id="2147489217" r:id="rId1"/>
    <p:sldLayoutId id="2147489218" r:id="rId2"/>
    <p:sldLayoutId id="2147489219" r:id="rId3"/>
    <p:sldLayoutId id="2147489220" r:id="rId4"/>
    <p:sldLayoutId id="2147489221" r:id="rId5"/>
    <p:sldLayoutId id="2147489222" r:id="rId6"/>
    <p:sldLayoutId id="2147489223" r:id="rId7"/>
    <p:sldLayoutId id="2147489224" r:id="rId8"/>
    <p:sldLayoutId id="2147489225" r:id="rId9"/>
    <p:sldLayoutId id="2147489226" r:id="rId10"/>
    <p:sldLayoutId id="214748922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24132488"/>
      </p:ext>
    </p:extLst>
  </p:cSld>
  <p:clrMap bg1="lt1" tx1="dk1" bg2="lt2" tx2="dk2" accent1="accent1" accent2="accent2" accent3="accent3" accent4="accent4" accent5="accent5" accent6="accent6" hlink="hlink" folHlink="folHlink"/>
  <p:sldLayoutIdLst>
    <p:sldLayoutId id="2147489229" r:id="rId1"/>
    <p:sldLayoutId id="2147489230" r:id="rId2"/>
    <p:sldLayoutId id="2147489231" r:id="rId3"/>
    <p:sldLayoutId id="2147489232" r:id="rId4"/>
    <p:sldLayoutId id="2147489233" r:id="rId5"/>
    <p:sldLayoutId id="2147489234" r:id="rId6"/>
    <p:sldLayoutId id="2147489235" r:id="rId7"/>
    <p:sldLayoutId id="2147489236" r:id="rId8"/>
    <p:sldLayoutId id="2147489237" r:id="rId9"/>
    <p:sldLayoutId id="2147489238" r:id="rId10"/>
    <p:sldLayoutId id="21474892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25920399"/>
      </p:ext>
    </p:extLst>
  </p:cSld>
  <p:clrMap bg1="lt1" tx1="dk1" bg2="lt2" tx2="dk2" accent1="accent1" accent2="accent2" accent3="accent3" accent4="accent4" accent5="accent5" accent6="accent6" hlink="hlink" folHlink="folHlink"/>
  <p:sldLayoutIdLst>
    <p:sldLayoutId id="2147489253" r:id="rId1"/>
    <p:sldLayoutId id="2147489254" r:id="rId2"/>
    <p:sldLayoutId id="2147489255" r:id="rId3"/>
    <p:sldLayoutId id="2147489256" r:id="rId4"/>
    <p:sldLayoutId id="2147489257" r:id="rId5"/>
    <p:sldLayoutId id="2147489258" r:id="rId6"/>
    <p:sldLayoutId id="2147489259" r:id="rId7"/>
    <p:sldLayoutId id="2147489260" r:id="rId8"/>
    <p:sldLayoutId id="2147489261" r:id="rId9"/>
    <p:sldLayoutId id="2147489262" r:id="rId10"/>
    <p:sldLayoutId id="2147489263" r:id="rId11"/>
    <p:sldLayoutId id="21474892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842944"/>
      </p:ext>
    </p:extLst>
  </p:cSld>
  <p:clrMap bg1="lt1" tx1="dk1" bg2="lt2" tx2="dk2" accent1="accent1" accent2="accent2" accent3="accent3" accent4="accent4" accent5="accent5" accent6="accent6" hlink="hlink" folHlink="folHlink"/>
  <p:sldLayoutIdLst>
    <p:sldLayoutId id="2147489266" r:id="rId1"/>
    <p:sldLayoutId id="2147489267" r:id="rId2"/>
    <p:sldLayoutId id="2147489268" r:id="rId3"/>
    <p:sldLayoutId id="2147489269" r:id="rId4"/>
    <p:sldLayoutId id="2147489270" r:id="rId5"/>
    <p:sldLayoutId id="2147489271" r:id="rId6"/>
    <p:sldLayoutId id="2147489272" r:id="rId7"/>
    <p:sldLayoutId id="2147489273" r:id="rId8"/>
    <p:sldLayoutId id="2147489274" r:id="rId9"/>
    <p:sldLayoutId id="2147489275" r:id="rId10"/>
    <p:sldLayoutId id="2147489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724846254"/>
      </p:ext>
    </p:extLst>
  </p:cSld>
  <p:clrMap bg1="lt1" tx1="dk1" bg2="lt2" tx2="dk2" accent1="accent1" accent2="accent2" accent3="accent3" accent4="accent4" accent5="accent5" accent6="accent6" hlink="hlink" folHlink="folHlink"/>
  <p:sldLayoutIdLst>
    <p:sldLayoutId id="2147489278" r:id="rId1"/>
    <p:sldLayoutId id="2147489279" r:id="rId2"/>
    <p:sldLayoutId id="2147489280" r:id="rId3"/>
    <p:sldLayoutId id="2147489281" r:id="rId4"/>
    <p:sldLayoutId id="2147489282" r:id="rId5"/>
    <p:sldLayoutId id="2147489283" r:id="rId6"/>
    <p:sldLayoutId id="2147489284" r:id="rId7"/>
    <p:sldLayoutId id="2147489285" r:id="rId8"/>
    <p:sldLayoutId id="2147489286" r:id="rId9"/>
    <p:sldLayoutId id="2147489287" r:id="rId10"/>
    <p:sldLayoutId id="2147489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3515937"/>
      </p:ext>
    </p:extLst>
  </p:cSld>
  <p:clrMap bg1="lt1" tx1="dk1" bg2="lt2" tx2="dk2" accent1="accent1" accent2="accent2" accent3="accent3" accent4="accent4" accent5="accent5" accent6="accent6" hlink="hlink" folHlink="folHlink"/>
  <p:sldLayoutIdLst>
    <p:sldLayoutId id="2147489290" r:id="rId1"/>
    <p:sldLayoutId id="2147489291" r:id="rId2"/>
    <p:sldLayoutId id="2147489292" r:id="rId3"/>
    <p:sldLayoutId id="2147489293" r:id="rId4"/>
    <p:sldLayoutId id="2147489294" r:id="rId5"/>
    <p:sldLayoutId id="2147489295" r:id="rId6"/>
    <p:sldLayoutId id="2147489296" r:id="rId7"/>
    <p:sldLayoutId id="2147489297" r:id="rId8"/>
    <p:sldLayoutId id="2147489298" r:id="rId9"/>
    <p:sldLayoutId id="2147489299" r:id="rId10"/>
    <p:sldLayoutId id="2147489300" r:id="rId11"/>
    <p:sldLayoutId id="2147489301"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2889786"/>
      </p:ext>
    </p:extLst>
  </p:cSld>
  <p:clrMap bg1="lt1" tx1="dk1" bg2="lt2" tx2="dk2" accent1="accent1" accent2="accent2" accent3="accent3" accent4="accent4" accent5="accent5" accent6="accent6" hlink="hlink" folHlink="folHlink"/>
  <p:sldLayoutIdLst>
    <p:sldLayoutId id="2147489422" r:id="rId1"/>
    <p:sldLayoutId id="2147489423" r:id="rId2"/>
    <p:sldLayoutId id="2147489424" r:id="rId3"/>
    <p:sldLayoutId id="2147489425"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307802973"/>
      </p:ext>
    </p:extLst>
  </p:cSld>
  <p:clrMap bg1="lt1" tx1="dk1" bg2="lt2" tx2="dk2" accent1="accent1" accent2="accent2" accent3="accent3" accent4="accent4" accent5="accent5" accent6="accent6" hlink="hlink" folHlink="folHlink"/>
  <p:sldLayoutIdLst>
    <p:sldLayoutId id="2147489427" r:id="rId1"/>
    <p:sldLayoutId id="2147489428" r:id="rId2"/>
    <p:sldLayoutId id="2147489429" r:id="rId3"/>
    <p:sldLayoutId id="2147489430" r:id="rId4"/>
    <p:sldLayoutId id="2147489431" r:id="rId5"/>
    <p:sldLayoutId id="2147489432" r:id="rId6"/>
    <p:sldLayoutId id="2147489433" r:id="rId7"/>
    <p:sldLayoutId id="2147489434" r:id="rId8"/>
    <p:sldLayoutId id="2147489435" r:id="rId9"/>
    <p:sldLayoutId id="2147489436" r:id="rId10"/>
    <p:sldLayoutId id="2147489437" r:id="rId11"/>
    <p:sldLayoutId id="214748943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79672173"/>
      </p:ext>
    </p:extLst>
  </p:cSld>
  <p:clrMap bg1="lt1" tx1="dk1" bg2="lt2" tx2="dk2" accent1="accent1" accent2="accent2" accent3="accent3" accent4="accent4" accent5="accent5" accent6="accent6" hlink="hlink" folHlink="folHlink"/>
  <p:sldLayoutIdLst>
    <p:sldLayoutId id="2147489440" r:id="rId1"/>
    <p:sldLayoutId id="2147489441" r:id="rId2"/>
    <p:sldLayoutId id="2147489442" r:id="rId3"/>
    <p:sldLayoutId id="2147489443" r:id="rId4"/>
    <p:sldLayoutId id="2147489444" r:id="rId5"/>
    <p:sldLayoutId id="2147489445" r:id="rId6"/>
    <p:sldLayoutId id="2147489446" r:id="rId7"/>
    <p:sldLayoutId id="2147489447" r:id="rId8"/>
    <p:sldLayoutId id="2147489448" r:id="rId9"/>
    <p:sldLayoutId id="2147489449" r:id="rId10"/>
    <p:sldLayoutId id="2147489450" r:id="rId11"/>
    <p:sldLayoutId id="214748945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601476882"/>
      </p:ext>
    </p:extLst>
  </p:cSld>
  <p:clrMap bg1="lt1" tx1="dk1" bg2="lt2" tx2="dk2" accent1="accent1" accent2="accent2" accent3="accent3" accent4="accent4" accent5="accent5" accent6="accent6" hlink="hlink" folHlink="folHlink"/>
  <p:sldLayoutIdLst>
    <p:sldLayoutId id="2147489465" r:id="rId1"/>
    <p:sldLayoutId id="2147489466" r:id="rId2"/>
    <p:sldLayoutId id="2147489467" r:id="rId3"/>
    <p:sldLayoutId id="2147489468" r:id="rId4"/>
    <p:sldLayoutId id="2147489469" r:id="rId5"/>
    <p:sldLayoutId id="2147489470" r:id="rId6"/>
    <p:sldLayoutId id="2147489471" r:id="rId7"/>
    <p:sldLayoutId id="2147489472" r:id="rId8"/>
    <p:sldLayoutId id="2147489473" r:id="rId9"/>
    <p:sldLayoutId id="2147489474" r:id="rId10"/>
    <p:sldLayoutId id="2147489475" r:id="rId11"/>
    <p:sldLayoutId id="214748947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6733472"/>
      </p:ext>
    </p:extLst>
  </p:cSld>
  <p:clrMap bg1="lt1" tx1="dk1" bg2="lt2" tx2="dk2" accent1="accent1" accent2="accent2" accent3="accent3" accent4="accent4" accent5="accent5" accent6="accent6" hlink="hlink" folHlink="folHlink"/>
  <p:sldLayoutIdLst>
    <p:sldLayoutId id="2147489478" r:id="rId1"/>
    <p:sldLayoutId id="2147489479" r:id="rId2"/>
    <p:sldLayoutId id="2147489480" r:id="rId3"/>
    <p:sldLayoutId id="2147489481"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116006909"/>
      </p:ext>
    </p:extLst>
  </p:cSld>
  <p:clrMap bg1="lt1" tx1="dk1" bg2="lt2" tx2="dk2" accent1="accent1" accent2="accent2" accent3="accent3" accent4="accent4" accent5="accent5" accent6="accent6" hlink="hlink" folHlink="folHlink"/>
  <p:sldLayoutIdLst>
    <p:sldLayoutId id="2147489496" r:id="rId1"/>
    <p:sldLayoutId id="2147489497" r:id="rId2"/>
    <p:sldLayoutId id="2147489498" r:id="rId3"/>
    <p:sldLayoutId id="2147489499" r:id="rId4"/>
    <p:sldLayoutId id="2147489500" r:id="rId5"/>
    <p:sldLayoutId id="2147489501" r:id="rId6"/>
    <p:sldLayoutId id="2147489502" r:id="rId7"/>
    <p:sldLayoutId id="2147489503" r:id="rId8"/>
    <p:sldLayoutId id="2147489504" r:id="rId9"/>
    <p:sldLayoutId id="2147489505" r:id="rId10"/>
    <p:sldLayoutId id="2147489506" r:id="rId11"/>
    <p:sldLayoutId id="214748950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7/4/22</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3497416351"/>
      </p:ext>
    </p:extLst>
  </p:cSld>
  <p:clrMap bg1="lt1" tx1="dk1" bg2="lt2" tx2="dk2" accent1="accent1" accent2="accent2" accent3="accent3" accent4="accent4" accent5="accent5" accent6="accent6" hlink="hlink" folHlink="folHlink"/>
  <p:sldLayoutIdLst>
    <p:sldLayoutId id="2147489548" r:id="rId1"/>
    <p:sldLayoutId id="2147489549"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20717180"/>
      </p:ext>
    </p:extLst>
  </p:cSld>
  <p:clrMap bg1="lt1" tx1="dk1" bg2="lt2" tx2="dk2" accent1="accent1" accent2="accent2" accent3="accent3" accent4="accent4" accent5="accent5" accent6="accent6" hlink="hlink" folHlink="folHlink"/>
  <p:sldLayoutIdLst>
    <p:sldLayoutId id="2147489551" r:id="rId1"/>
    <p:sldLayoutId id="2147489552" r:id="rId2"/>
    <p:sldLayoutId id="2147489553" r:id="rId3"/>
    <p:sldLayoutId id="2147489554" r:id="rId4"/>
    <p:sldLayoutId id="2147489555" r:id="rId5"/>
    <p:sldLayoutId id="2147489556" r:id="rId6"/>
    <p:sldLayoutId id="2147489557" r:id="rId7"/>
    <p:sldLayoutId id="2147489558" r:id="rId8"/>
    <p:sldLayoutId id="2147489559" r:id="rId9"/>
    <p:sldLayoutId id="2147489560" r:id="rId10"/>
    <p:sldLayoutId id="21474895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73550971"/>
      </p:ext>
    </p:extLst>
  </p:cSld>
  <p:clrMap bg1="lt1" tx1="dk1" bg2="lt2" tx2="dk2" accent1="accent1" accent2="accent2" accent3="accent3" accent4="accent4" accent5="accent5" accent6="accent6" hlink="hlink" folHlink="folHlink"/>
  <p:sldLayoutIdLst>
    <p:sldLayoutId id="2147489563" r:id="rId1"/>
    <p:sldLayoutId id="2147489564" r:id="rId2"/>
    <p:sldLayoutId id="2147489565" r:id="rId3"/>
    <p:sldLayoutId id="2147489566" r:id="rId4"/>
    <p:sldLayoutId id="2147489567" r:id="rId5"/>
    <p:sldLayoutId id="2147489568" r:id="rId6"/>
    <p:sldLayoutId id="2147489569" r:id="rId7"/>
    <p:sldLayoutId id="2147489570" r:id="rId8"/>
    <p:sldLayoutId id="2147489571" r:id="rId9"/>
    <p:sldLayoutId id="2147489572" r:id="rId10"/>
    <p:sldLayoutId id="2147489573"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t>7/4/22</a:t>
            </a:fld>
            <a:endParaRPr lang="en-US"/>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781373689"/>
      </p:ext>
    </p:extLst>
  </p:cSld>
  <p:clrMap bg1="lt1" tx1="dk1" bg2="lt2" tx2="dk2" accent1="accent1" accent2="accent2" accent3="accent3" accent4="accent4" accent5="accent5" accent6="accent6" hlink="hlink" folHlink="folHlink"/>
  <p:sldLayoutIdLst>
    <p:sldLayoutId id="2147489588" r:id="rId1"/>
    <p:sldLayoutId id="2147489589" r:id="rId2"/>
    <p:sldLayoutId id="2147489590" r:id="rId3"/>
    <p:sldLayoutId id="2147489591" r:id="rId4"/>
    <p:sldLayoutId id="2147489592" r:id="rId5"/>
    <p:sldLayoutId id="2147489593" r:id="rId6"/>
    <p:sldLayoutId id="2147489594" r:id="rId7"/>
    <p:sldLayoutId id="2147489595" r:id="rId8"/>
    <p:sldLayoutId id="2147489596" r:id="rId9"/>
    <p:sldLayoutId id="2147489597" r:id="rId10"/>
    <p:sldLayoutId id="2147489598" r:id="rId11"/>
    <p:sldLayoutId id="2147489599"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5666" name="Rectangle 1026">
            <a:extLst>
              <a:ext uri="{FF2B5EF4-FFF2-40B4-BE49-F238E27FC236}">
                <a16:creationId xmlns:a16="http://schemas.microsoft.com/office/drawing/2014/main" id="{767842EF-2E87-9649-8E4C-4EF07515E69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25667" name="Rectangle 1027">
            <a:extLst>
              <a:ext uri="{FF2B5EF4-FFF2-40B4-BE49-F238E27FC236}">
                <a16:creationId xmlns:a16="http://schemas.microsoft.com/office/drawing/2014/main" id="{7F46E882-405C-294F-A176-5EB4B6E5E8E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955FDDD-00C5-1D4C-912E-1BDB0E3BD33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2C1267A1-BE40-C34F-A587-D92B7D4A5D5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B1C60925-3F6D-0244-A63C-8428EA4EFD07}" type="slidenum">
              <a:rPr lang="en-US" altLang="en-US"/>
              <a:pPr>
                <a:defRPr/>
              </a:pPr>
              <a:t>‹#›</a:t>
            </a:fld>
            <a:endParaRPr lang="en-US" altLang="en-US"/>
          </a:p>
        </p:txBody>
      </p:sp>
      <p:sp>
        <p:nvSpPr>
          <p:cNvPr id="625670" name="Line 1032">
            <a:extLst>
              <a:ext uri="{FF2B5EF4-FFF2-40B4-BE49-F238E27FC236}">
                <a16:creationId xmlns:a16="http://schemas.microsoft.com/office/drawing/2014/main" id="{BEFE2080-76AE-4B40-AEAD-392FD767B10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5671" name="Line 1033">
            <a:extLst>
              <a:ext uri="{FF2B5EF4-FFF2-40B4-BE49-F238E27FC236}">
                <a16:creationId xmlns:a16="http://schemas.microsoft.com/office/drawing/2014/main" id="{23A53299-EA82-2047-A09E-6BA500656893}"/>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04617165"/>
      </p:ext>
    </p:extLst>
  </p:cSld>
  <p:clrMap bg1="lt1" tx1="dk1" bg2="lt2" tx2="dk2" accent1="accent1" accent2="accent2" accent3="accent3" accent4="accent4" accent5="accent5" accent6="accent6" hlink="hlink" folHlink="folHlink"/>
  <p:sldLayoutIdLst>
    <p:sldLayoutId id="2147489612" r:id="rId1"/>
    <p:sldLayoutId id="2147489613" r:id="rId2"/>
    <p:sldLayoutId id="2147489614" r:id="rId3"/>
    <p:sldLayoutId id="2147489615" r:id="rId4"/>
    <p:sldLayoutId id="2147489616" r:id="rId5"/>
    <p:sldLayoutId id="2147489617" r:id="rId6"/>
    <p:sldLayoutId id="2147489618" r:id="rId7"/>
    <p:sldLayoutId id="2147489619" r:id="rId8"/>
    <p:sldLayoutId id="2147489620" r:id="rId9"/>
    <p:sldLayoutId id="2147489621" r:id="rId10"/>
    <p:sldLayoutId id="2147489622" r:id="rId11"/>
    <p:sldLayoutId id="214748962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64193922-6134-7948-9137-2E5B8D9C2913}"/>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F539B65D-748C-974F-A932-F79F35E252D6}"/>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cs typeface="Arial" panose="020B0604020202020204" pitchFamily="34" charset="0"/>
              </a:defRPr>
            </a:lvl1pPr>
          </a:lstStyle>
          <a:p>
            <a:pPr>
              <a:defRPr/>
            </a:pPr>
            <a:fld id="{77CA2CB9-F24C-5E45-831A-419127340138}" type="slidenum">
              <a:rPr lang="en-US" altLang="en-US"/>
              <a:pPr>
                <a:defRPr/>
              </a:pPr>
              <a:t>‹#›</a:t>
            </a:fld>
            <a:endParaRPr lang="en-US" altLang="en-US"/>
          </a:p>
        </p:txBody>
      </p:sp>
      <p:sp>
        <p:nvSpPr>
          <p:cNvPr id="1030" name="Line 1032">
            <a:extLst>
              <a:ext uri="{FF2B5EF4-FFF2-40B4-BE49-F238E27FC236}">
                <a16:creationId xmlns:a16="http://schemas.microsoft.com/office/drawing/2014/main" id="{81ED38AC-4E34-6E46-B9C1-7D880424671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3094ABAD-0C8B-604E-94E7-BFA539131366}"/>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400652357"/>
      </p:ext>
    </p:extLst>
  </p:cSld>
  <p:clrMap bg1="lt1" tx1="dk1" bg2="lt2" tx2="dk2" accent1="accent1" accent2="accent2" accent3="accent3" accent4="accent4" accent5="accent5" accent6="accent6" hlink="hlink" folHlink="folHlink"/>
  <p:sldLayoutIdLst>
    <p:sldLayoutId id="2147489625" r:id="rId1"/>
    <p:sldLayoutId id="2147489626" r:id="rId2"/>
    <p:sldLayoutId id="2147489627" r:id="rId3"/>
    <p:sldLayoutId id="2147489628" r:id="rId4"/>
    <p:sldLayoutId id="2147489629" r:id="rId5"/>
    <p:sldLayoutId id="2147489630" r:id="rId6"/>
    <p:sldLayoutId id="2147489631" r:id="rId7"/>
    <p:sldLayoutId id="2147489632" r:id="rId8"/>
    <p:sldLayoutId id="2147489633" r:id="rId9"/>
    <p:sldLayoutId id="2147489634" r:id="rId10"/>
    <p:sldLayoutId id="2147489635" r:id="rId11"/>
    <p:sldLayoutId id="2147489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2444271"/>
      </p:ext>
    </p:extLst>
  </p:cSld>
  <p:clrMap bg1="lt1" tx1="dk1" bg2="lt2" tx2="dk2" accent1="accent1" accent2="accent2" accent3="accent3" accent4="accent4" accent5="accent5" accent6="accent6" hlink="hlink" folHlink="folHlink"/>
  <p:sldLayoutIdLst>
    <p:sldLayoutId id="2147489638" r:id="rId1"/>
    <p:sldLayoutId id="2147489639"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4380610"/>
      </p:ext>
    </p:extLst>
  </p:cSld>
  <p:clrMap bg1="lt1" tx1="dk1" bg2="lt2" tx2="dk2" accent1="accent1" accent2="accent2" accent3="accent3" accent4="accent4" accent5="accent5" accent6="accent6" hlink="hlink" folHlink="folHlink"/>
  <p:sldLayoutIdLst>
    <p:sldLayoutId id="2147489641" r:id="rId1"/>
    <p:sldLayoutId id="2147489642"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55794477"/>
      </p:ext>
    </p:extLst>
  </p:cSld>
  <p:clrMap bg1="lt1" tx1="dk1" bg2="lt2" tx2="dk2" accent1="accent1" accent2="accent2" accent3="accent3" accent4="accent4" accent5="accent5" accent6="accent6" hlink="hlink" folHlink="folHlink"/>
  <p:sldLayoutIdLst>
    <p:sldLayoutId id="2147489644" r:id="rId1"/>
    <p:sldLayoutId id="2147489645" r:id="rId2"/>
    <p:sldLayoutId id="2147489646" r:id="rId3"/>
    <p:sldLayoutId id="2147489647" r:id="rId4"/>
    <p:sldLayoutId id="2147489648" r:id="rId5"/>
    <p:sldLayoutId id="2147489649" r:id="rId6"/>
    <p:sldLayoutId id="2147489650" r:id="rId7"/>
    <p:sldLayoutId id="2147489651" r:id="rId8"/>
    <p:sldLayoutId id="2147489652" r:id="rId9"/>
    <p:sldLayoutId id="2147489653" r:id="rId10"/>
    <p:sldLayoutId id="214748965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7/4/22</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4277918477"/>
      </p:ext>
    </p:extLst>
  </p:cSld>
  <p:clrMap bg1="lt1" tx1="dk1" bg2="lt2" tx2="dk2" accent1="accent1" accent2="accent2" accent3="accent3" accent4="accent4" accent5="accent5" accent6="accent6" hlink="hlink" folHlink="folHlink"/>
  <p:sldLayoutIdLst>
    <p:sldLayoutId id="2147489656" r:id="rId1"/>
    <p:sldLayoutId id="2147489657"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370EA6E8-131D-304C-81D9-F81A6EBD71AF}"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884826651"/>
      </p:ext>
    </p:extLst>
  </p:cSld>
  <p:clrMap bg1="lt1" tx1="dk1" bg2="lt2" tx2="dk2" accent1="accent1" accent2="accent2" accent3="accent3" accent4="accent4" accent5="accent5" accent6="accent6" hlink="hlink" folHlink="folHlink"/>
  <p:sldLayoutIdLst>
    <p:sldLayoutId id="2147489714" r:id="rId1"/>
    <p:sldLayoutId id="2147489715" r:id="rId2"/>
    <p:sldLayoutId id="2147489716" r:id="rId3"/>
    <p:sldLayoutId id="2147489717" r:id="rId4"/>
    <p:sldLayoutId id="2147489718" r:id="rId5"/>
    <p:sldLayoutId id="2147489719" r:id="rId6"/>
    <p:sldLayoutId id="2147489720" r:id="rId7"/>
    <p:sldLayoutId id="2147489721" r:id="rId8"/>
    <p:sldLayoutId id="2147489722" r:id="rId9"/>
    <p:sldLayoutId id="2147489723" r:id="rId10"/>
    <p:sldLayoutId id="2147489724" r:id="rId11"/>
    <p:sldLayoutId id="214748972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226548076"/>
      </p:ext>
    </p:extLst>
  </p:cSld>
  <p:clrMap bg1="lt1" tx1="dk1" bg2="lt2" tx2="dk2" accent1="accent1" accent2="accent2" accent3="accent3" accent4="accent4" accent5="accent5" accent6="accent6" hlink="hlink" folHlink="folHlink"/>
  <p:sldLayoutIdLst>
    <p:sldLayoutId id="2147489727" r:id="rId1"/>
    <p:sldLayoutId id="2147489728" r:id="rId2"/>
    <p:sldLayoutId id="2147489729" r:id="rId3"/>
    <p:sldLayoutId id="2147489730" r:id="rId4"/>
    <p:sldLayoutId id="2147489731" r:id="rId5"/>
    <p:sldLayoutId id="2147489732" r:id="rId6"/>
    <p:sldLayoutId id="2147489733" r:id="rId7"/>
    <p:sldLayoutId id="2147489734" r:id="rId8"/>
    <p:sldLayoutId id="2147489735" r:id="rId9"/>
    <p:sldLayoutId id="2147489736" r:id="rId10"/>
    <p:sldLayoutId id="2147489737" r:id="rId11"/>
    <p:sldLayoutId id="214748973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924156540"/>
      </p:ext>
    </p:extLst>
  </p:cSld>
  <p:clrMap bg1="lt1" tx1="dk1" bg2="lt2" tx2="dk2" accent1="accent1" accent2="accent2" accent3="accent3" accent4="accent4" accent5="accent5" accent6="accent6" hlink="hlink" folHlink="folHlink"/>
  <p:sldLayoutIdLst>
    <p:sldLayoutId id="2147489740" r:id="rId1"/>
    <p:sldLayoutId id="2147489741" r:id="rId2"/>
    <p:sldLayoutId id="2147489742" r:id="rId3"/>
    <p:sldLayoutId id="2147489743" r:id="rId4"/>
    <p:sldLayoutId id="2147489744" r:id="rId5"/>
    <p:sldLayoutId id="2147489745" r:id="rId6"/>
    <p:sldLayoutId id="2147489746" r:id="rId7"/>
    <p:sldLayoutId id="2147489747" r:id="rId8"/>
    <p:sldLayoutId id="2147489748" r:id="rId9"/>
    <p:sldLayoutId id="2147489749" r:id="rId10"/>
    <p:sldLayoutId id="2147489750" r:id="rId11"/>
    <p:sldLayoutId id="214748975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7"/>
            <a:ext cx="7886700" cy="78990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253331"/>
            <a:ext cx="7886700" cy="500309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AF3772-9A14-4310-AA97-ADA9BE0847FC}" type="datetimeFigureOut">
              <a:rPr lang="en-CH" smtClean="0"/>
              <a:t>7/4/22</a:t>
            </a:fld>
            <a:endParaRPr lang="en-CH"/>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H"/>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571078-45FA-4BA5-9BE9-4C6ADE012FE3}" type="slidenum">
              <a:rPr lang="en-CH" smtClean="0"/>
              <a:t>‹#›</a:t>
            </a:fld>
            <a:endParaRPr lang="en-CH"/>
          </a:p>
        </p:txBody>
      </p:sp>
    </p:spTree>
    <p:extLst>
      <p:ext uri="{BB962C8B-B14F-4D97-AF65-F5344CB8AC3E}">
        <p14:creationId xmlns:p14="http://schemas.microsoft.com/office/powerpoint/2010/main" val="2501748045"/>
      </p:ext>
    </p:extLst>
  </p:cSld>
  <p:clrMap bg1="lt1" tx1="dk1" bg2="lt2" tx2="dk2" accent1="accent1" accent2="accent2" accent3="accent3" accent4="accent4" accent5="accent5" accent6="accent6" hlink="hlink" folHlink="folHlink"/>
  <p:sldLayoutIdLst>
    <p:sldLayoutId id="2147489753" r:id="rId1"/>
    <p:sldLayoutId id="2147489754" r:id="rId2"/>
    <p:sldLayoutId id="2147489755" r:id="rId3"/>
    <p:sldLayoutId id="2147489756" r:id="rId4"/>
  </p:sldLayoutIdLst>
  <p:txStyles>
    <p:titleStyle>
      <a:lvl1pPr algn="l" defTabSz="914400" rtl="0" eaLnBrk="1" latinLnBrk="0" hangingPunct="1">
        <a:lnSpc>
          <a:spcPct val="90000"/>
        </a:lnSpc>
        <a:spcBef>
          <a:spcPct val="0"/>
        </a:spcBef>
        <a:buNone/>
        <a:defRPr sz="4400" b="1" i="0" kern="1200">
          <a:solidFill>
            <a:schemeClr val="tx1"/>
          </a:solidFill>
          <a:latin typeface="Lato Black" panose="020F050202020403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ato" panose="020F050202020403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panose="020F050202020403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panose="020F050202020403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8C5157D-B167-4892-B7EA-1A653CDB78F5}" type="datetime1">
              <a:rPr lang="en-US" smtClean="0"/>
              <a:t>7/4/22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800" b="1">
                <a:solidFill>
                  <a:srgbClr val="C00000"/>
                </a:solidFill>
                <a:latin typeface="Myriad Pro Cond" panose="020B0506030403020204" pitchFamily="34" charset="0"/>
              </a:defRPr>
            </a:lvl1pPr>
          </a:lstStyle>
          <a:p>
            <a:fld id="{7D7EBB9B-B08F-4F4F-A422-C245B70DFA91}" type="slidenum">
              <a:rPr lang="en-US" smtClean="0"/>
              <a:pPr/>
              <a:t>‹#›</a:t>
            </a:fld>
            <a:endParaRPr lang="en-US" dirty="0"/>
          </a:p>
        </p:txBody>
      </p:sp>
    </p:spTree>
    <p:extLst>
      <p:ext uri="{BB962C8B-B14F-4D97-AF65-F5344CB8AC3E}">
        <p14:creationId xmlns:p14="http://schemas.microsoft.com/office/powerpoint/2010/main" val="1427198597"/>
      </p:ext>
    </p:extLst>
  </p:cSld>
  <p:clrMap bg1="lt1" tx1="dk1" bg2="lt2" tx2="dk2" accent1="accent1" accent2="accent2" accent3="accent3" accent4="accent4" accent5="accent5" accent6="accent6" hlink="hlink" folHlink="folHlink"/>
  <p:sldLayoutIdLst>
    <p:sldLayoutId id="2147489758" r:id="rId1"/>
    <p:sldLayoutId id="2147489759" r:id="rId2"/>
    <p:sldLayoutId id="2147489760" r:id="rId3"/>
    <p:sldLayoutId id="2147489761" r:id="rId4"/>
    <p:sldLayoutId id="2147489762" r:id="rId5"/>
    <p:sldLayoutId id="2147489763" r:id="rId6"/>
    <p:sldLayoutId id="2147489764" r:id="rId7"/>
    <p:sldLayoutId id="2147489765" r:id="rId8"/>
    <p:sldLayoutId id="2147489766" r:id="rId9"/>
    <p:sldLayoutId id="2147489767" r:id="rId10"/>
    <p:sldLayoutId id="2147489768" r:id="rId11"/>
  </p:sldLayoutIdLst>
  <p:hf hdr="0" ftr="0" dt="0"/>
  <p:txStyles>
    <p:titleStyle>
      <a:lvl1pPr algn="l" defTabSz="685800" rtl="0" eaLnBrk="1" latinLnBrk="0" hangingPunct="1">
        <a:lnSpc>
          <a:spcPct val="90000"/>
        </a:lnSpc>
        <a:spcBef>
          <a:spcPct val="0"/>
        </a:spcBef>
        <a:buNone/>
        <a:defRPr sz="3300" b="1" kern="1200">
          <a:solidFill>
            <a:schemeClr val="accent3"/>
          </a:solidFill>
          <a:latin typeface="Myriad Pro Cond" panose="020B0506030403020204" pitchFamily="34" charset="0"/>
          <a:ea typeface="+mj-ea"/>
          <a:cs typeface="+mj-cs"/>
        </a:defRPr>
      </a:lvl1pPr>
    </p:titleStyle>
    <p:bodyStyle>
      <a:lvl1pPr marL="175022" indent="-175022" algn="l" defTabSz="685800" rtl="0" eaLnBrk="1" latinLnBrk="0" hangingPunct="1">
        <a:lnSpc>
          <a:spcPct val="90000"/>
        </a:lnSpc>
        <a:spcBef>
          <a:spcPts val="750"/>
        </a:spcBef>
        <a:buFont typeface="Wingdings" panose="05000000000000000000" pitchFamily="2" charset="2"/>
        <a:buChar char="§"/>
        <a:defRPr sz="2100" b="1" i="0" kern="1200">
          <a:solidFill>
            <a:schemeClr val="tx1"/>
          </a:solidFill>
          <a:latin typeface="Myriad Pro Cond" panose="020B0506030403020204" pitchFamily="34" charset="0"/>
          <a:ea typeface="+mn-ea"/>
          <a:cs typeface="+mn-cs"/>
        </a:defRPr>
      </a:lvl1pPr>
      <a:lvl2pPr marL="514350" indent="-171450" algn="l" defTabSz="685800" rtl="0" eaLnBrk="1" latinLnBrk="0" hangingPunct="1">
        <a:lnSpc>
          <a:spcPct val="90000"/>
        </a:lnSpc>
        <a:spcBef>
          <a:spcPts val="375"/>
        </a:spcBef>
        <a:buFont typeface="Myriad Pro Cond" panose="020B0706030403020204" pitchFamily="34" charset="0"/>
        <a:buChar char="−"/>
        <a:defRPr sz="1800" b="1" i="0" kern="1200">
          <a:solidFill>
            <a:schemeClr val="tx1"/>
          </a:solidFill>
          <a:latin typeface="Myriad Pro Cond" panose="020B0506030403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1" i="0" kern="1200">
          <a:solidFill>
            <a:schemeClr val="tx1"/>
          </a:solidFill>
          <a:latin typeface="Myriad Pro Cond" panose="020B0506030403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Myriad Pro Cond" panose="020B0506030403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Myriad Pro Cond" panose="020B0506030403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17970696"/>
      </p:ext>
    </p:extLst>
  </p:cSld>
  <p:clrMap bg1="lt1" tx1="dk1" bg2="lt2" tx2="dk2" accent1="accent1" accent2="accent2" accent3="accent3" accent4="accent4" accent5="accent5" accent6="accent6" hlink="hlink" folHlink="folHlink"/>
  <p:sldLayoutIdLst>
    <p:sldLayoutId id="2147489770" r:id="rId1"/>
    <p:sldLayoutId id="2147489771" r:id="rId2"/>
    <p:sldLayoutId id="2147489772" r:id="rId3"/>
    <p:sldLayoutId id="2147489773" r:id="rId4"/>
    <p:sldLayoutId id="2147489774" r:id="rId5"/>
    <p:sldLayoutId id="2147489775" r:id="rId6"/>
    <p:sldLayoutId id="2147489776" r:id="rId7"/>
    <p:sldLayoutId id="2147489777" r:id="rId8"/>
    <p:sldLayoutId id="2147489778" r:id="rId9"/>
    <p:sldLayoutId id="2147489779" r:id="rId10"/>
    <p:sldLayoutId id="2147489780" r:id="rId11"/>
    <p:sldLayoutId id="2147489781" r:id="rId12"/>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51D48D-9BA1-4D8A-9201-0E58407A6C8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047B755-18A1-4B6D-A51A-27521AA42E0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873F0FF-2B6F-426B-BDD4-8DDA6BBA5BF9}"/>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2AF5001-1906-4894-A983-E8B7F7A63AA9}" type="datetime1">
              <a:rPr lang="en-US" smtClean="0"/>
              <a:t>7/4/22</a:t>
            </a:fld>
            <a:endParaRPr lang="en-US"/>
          </a:p>
        </p:txBody>
      </p:sp>
      <p:sp>
        <p:nvSpPr>
          <p:cNvPr id="5" name="Footer Placeholder 4">
            <a:extLst>
              <a:ext uri="{FF2B5EF4-FFF2-40B4-BE49-F238E27FC236}">
                <a16:creationId xmlns:a16="http://schemas.microsoft.com/office/drawing/2014/main" id="{7E2C5BFE-9F91-4309-9B29-3AA41155A65E}"/>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30FDED7-CE46-445B-8945-762C97F24824}"/>
              </a:ext>
            </a:extLst>
          </p:cNvPr>
          <p:cNvSpPr>
            <a:spLocks noGrp="1"/>
          </p:cNvSpPr>
          <p:nvPr>
            <p:ph type="sldNum" sz="quarter" idx="4"/>
          </p:nvPr>
        </p:nvSpPr>
        <p:spPr>
          <a:xfrm>
            <a:off x="6457950" y="6341603"/>
            <a:ext cx="2057400" cy="365125"/>
          </a:xfrm>
          <a:prstGeom prst="rect">
            <a:avLst/>
          </a:prstGeom>
        </p:spPr>
        <p:txBody>
          <a:bodyPr vert="horz" lIns="91440" tIns="45720" rIns="91440" bIns="45720" rtlCol="0" anchor="ctr"/>
          <a:lstStyle>
            <a:lvl1pPr algn="r">
              <a:defRPr sz="2100" b="1">
                <a:solidFill>
                  <a:srgbClr val="009900"/>
                </a:solidFill>
                <a:latin typeface="Myriad Pro Cond" panose="020B0506030403020204" pitchFamily="34" charset="0"/>
              </a:defRPr>
            </a:lvl1pPr>
          </a:lstStyle>
          <a:p>
            <a:fld id="{2C27E80B-A655-44B0-A6D9-E5EAFBEBB6E2}" type="slidenum">
              <a:rPr lang="en-US" smtClean="0"/>
              <a:pPr/>
              <a:t>‹#›</a:t>
            </a:fld>
            <a:endParaRPr lang="en-US" dirty="0"/>
          </a:p>
        </p:txBody>
      </p:sp>
    </p:spTree>
    <p:extLst>
      <p:ext uri="{BB962C8B-B14F-4D97-AF65-F5344CB8AC3E}">
        <p14:creationId xmlns:p14="http://schemas.microsoft.com/office/powerpoint/2010/main" val="2406893916"/>
      </p:ext>
    </p:extLst>
  </p:cSld>
  <p:clrMap bg1="lt1" tx1="dk1" bg2="lt2" tx2="dk2" accent1="accent1" accent2="accent2" accent3="accent3" accent4="accent4" accent5="accent5" accent6="accent6" hlink="hlink" folHlink="folHlink"/>
  <p:sldLayoutIdLst>
    <p:sldLayoutId id="2147489783" r:id="rId1"/>
    <p:sldLayoutId id="2147489784" r:id="rId2"/>
    <p:sldLayoutId id="2147489785" r:id="rId3"/>
    <p:sldLayoutId id="2147489786" r:id="rId4"/>
    <p:sldLayoutId id="2147489787" r:id="rId5"/>
    <p:sldLayoutId id="2147489788" r:id="rId6"/>
    <p:sldLayoutId id="2147489789" r:id="rId7"/>
    <p:sldLayoutId id="2147489790" r:id="rId8"/>
    <p:sldLayoutId id="2147489791" r:id="rId9"/>
    <p:sldLayoutId id="2147489792" r:id="rId10"/>
    <p:sldLayoutId id="2147489793" r:id="rId11"/>
  </p:sldLayoutIdLst>
  <p:hf hdr="0" ftr="0" dt="0"/>
  <p:txStyles>
    <p:titleStyle>
      <a:lvl1pPr algn="l" defTabSz="685800" rtl="0" eaLnBrk="1" latinLnBrk="0" hangingPunct="1">
        <a:lnSpc>
          <a:spcPct val="90000"/>
        </a:lnSpc>
        <a:spcBef>
          <a:spcPct val="0"/>
        </a:spcBef>
        <a:buNone/>
        <a:defRPr sz="3300" b="1" kern="1200">
          <a:solidFill>
            <a:srgbClr val="00547E"/>
          </a:solidFill>
          <a:latin typeface="Myriad Pro Cond" panose="020B050603040302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1" kern="1200">
          <a:solidFill>
            <a:schemeClr val="tx1"/>
          </a:solidFill>
          <a:latin typeface="Myriad Pro Cond" panose="020B0506030403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1" kern="1200">
          <a:solidFill>
            <a:schemeClr val="tx1"/>
          </a:solidFill>
          <a:latin typeface="Myriad Pro Cond" panose="020B0506030403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1" kern="1200">
          <a:solidFill>
            <a:schemeClr val="tx1"/>
          </a:solidFill>
          <a:latin typeface="Myriad Pro Cond" panose="020B0506030403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1" kern="1200">
          <a:solidFill>
            <a:schemeClr val="tx1"/>
          </a:solidFill>
          <a:latin typeface="Myriad Pro Cond" panose="020B0506030403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39030759"/>
      </p:ext>
    </p:extLst>
  </p:cSld>
  <p:clrMap bg1="lt1" tx1="dk1" bg2="dk2" tx2="lt2" accent1="accent1" accent2="accent2" accent3="accent3" accent4="accent4" accent5="accent5" accent6="accent6" hlink="hlink" folHlink="folHlink"/>
  <p:sldLayoutIdLst>
    <p:sldLayoutId id="2147489795" r:id="rId1"/>
    <p:sldLayoutId id="2147489796" r:id="rId2"/>
    <p:sldLayoutId id="2147489797" r:id="rId3"/>
    <p:sldLayoutId id="2147489798" r:id="rId4"/>
    <p:sldLayoutId id="2147489799" r:id="rId5"/>
    <p:sldLayoutId id="2147489800" r:id="rId6"/>
    <p:sldLayoutId id="2147489801" r:id="rId7"/>
    <p:sldLayoutId id="2147489802" r:id="rId8"/>
    <p:sldLayoutId id="2147489803" r:id="rId9"/>
    <p:sldLayoutId id="2147489804"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162018782"/>
      </p:ext>
    </p:extLst>
  </p:cSld>
  <p:clrMap bg1="lt1" tx1="dk1" bg2="lt2" tx2="dk2" accent1="accent1" accent2="accent2" accent3="accent3" accent4="accent4" accent5="accent5" accent6="accent6" hlink="hlink" folHlink="folHlink"/>
  <p:sldLayoutIdLst>
    <p:sldLayoutId id="2147489806" r:id="rId1"/>
    <p:sldLayoutId id="2147489807" r:id="rId2"/>
    <p:sldLayoutId id="2147489808" r:id="rId3"/>
    <p:sldLayoutId id="2147489809" r:id="rId4"/>
    <p:sldLayoutId id="2147489810" r:id="rId5"/>
    <p:sldLayoutId id="2147489811" r:id="rId6"/>
    <p:sldLayoutId id="2147489812" r:id="rId7"/>
    <p:sldLayoutId id="2147489813" r:id="rId8"/>
    <p:sldLayoutId id="2147489814" r:id="rId9"/>
    <p:sldLayoutId id="2147489815" r:id="rId10"/>
    <p:sldLayoutId id="2147489816" r:id="rId11"/>
    <p:sldLayoutId id="214748981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a:extLst>
              <a:ext uri="{FF2B5EF4-FFF2-40B4-BE49-F238E27FC236}">
                <a16:creationId xmlns:a16="http://schemas.microsoft.com/office/drawing/2014/main" id="{905E7BDC-7850-0840-AE02-4CD684FE19E6}"/>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4339" name="Rectangle 1027">
            <a:extLst>
              <a:ext uri="{FF2B5EF4-FFF2-40B4-BE49-F238E27FC236}">
                <a16:creationId xmlns:a16="http://schemas.microsoft.com/office/drawing/2014/main" id="{6E0880CC-46D8-144C-AB8F-FA38446BBE49}"/>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E2720296-8B91-D64B-9FD7-7AF64C73237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39D3AC41-115F-0845-A7A4-47BF361B1873}"/>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2E03388C-8DDE-5549-8BDC-829E3484E1EC}" type="slidenum">
              <a:rPr lang="en-US" altLang="en-US"/>
              <a:pPr>
                <a:defRPr/>
              </a:pPr>
              <a:t>‹#›</a:t>
            </a:fld>
            <a:endParaRPr lang="en-US" altLang="en-US"/>
          </a:p>
        </p:txBody>
      </p:sp>
      <p:sp>
        <p:nvSpPr>
          <p:cNvPr id="14342" name="Line 1032">
            <a:extLst>
              <a:ext uri="{FF2B5EF4-FFF2-40B4-BE49-F238E27FC236}">
                <a16:creationId xmlns:a16="http://schemas.microsoft.com/office/drawing/2014/main" id="{C35EBA84-E5B9-C34A-9AC4-3C109F724BD9}"/>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43" name="Line 1033">
            <a:extLst>
              <a:ext uri="{FF2B5EF4-FFF2-40B4-BE49-F238E27FC236}">
                <a16:creationId xmlns:a16="http://schemas.microsoft.com/office/drawing/2014/main" id="{F5BD3987-485D-E042-8A19-7C18DF05F31E}"/>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427883387"/>
      </p:ext>
    </p:extLst>
  </p:cSld>
  <p:clrMap bg1="lt1" tx1="dk1" bg2="lt2" tx2="dk2" accent1="accent1" accent2="accent2" accent3="accent3" accent4="accent4" accent5="accent5" accent6="accent6" hlink="hlink" folHlink="folHlink"/>
  <p:sldLayoutIdLst>
    <p:sldLayoutId id="2147489819" r:id="rId1"/>
    <p:sldLayoutId id="2147489820" r:id="rId2"/>
    <p:sldLayoutId id="2147489821" r:id="rId3"/>
    <p:sldLayoutId id="2147489822" r:id="rId4"/>
    <p:sldLayoutId id="2147489823" r:id="rId5"/>
    <p:sldLayoutId id="2147489824" r:id="rId6"/>
    <p:sldLayoutId id="2147489825" r:id="rId7"/>
    <p:sldLayoutId id="2147489826" r:id="rId8"/>
    <p:sldLayoutId id="2147489827" r:id="rId9"/>
    <p:sldLayoutId id="2147489828" r:id="rId10"/>
    <p:sldLayoutId id="2147489829" r:id="rId11"/>
    <p:sldLayoutId id="214748983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eaLnBrk="1" hangingPunct="1"/>
            <a:fld id="{A7361BF2-EEC8-BD44-B1FF-0E6EA04503FC}" type="slidenum">
              <a:rPr lang="en-US" smtClean="0">
                <a:ea typeface="ＭＳ Ｐゴシック" charset="0"/>
                <a:cs typeface="Arial" charset="0"/>
              </a:rPr>
              <a:pPr eaLnBrk="1" hangingPunct="1"/>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067412566"/>
      </p:ext>
    </p:extLst>
  </p:cSld>
  <p:clrMap bg1="lt1" tx1="dk1" bg2="lt2" tx2="dk2" accent1="accent1" accent2="accent2" accent3="accent3" accent4="accent4" accent5="accent5" accent6="accent6" hlink="hlink" folHlink="folHlink"/>
  <p:sldLayoutIdLst>
    <p:sldLayoutId id="2147489844" r:id="rId1"/>
    <p:sldLayoutId id="2147489845" r:id="rId2"/>
    <p:sldLayoutId id="2147489846" r:id="rId3"/>
    <p:sldLayoutId id="2147489847" r:id="rId4"/>
    <p:sldLayoutId id="2147489848" r:id="rId5"/>
    <p:sldLayoutId id="2147489849" r:id="rId6"/>
    <p:sldLayoutId id="2147489850" r:id="rId7"/>
    <p:sldLayoutId id="2147489851" r:id="rId8"/>
    <p:sldLayoutId id="2147489852" r:id="rId9"/>
    <p:sldLayoutId id="2147489853" r:id="rId10"/>
    <p:sldLayoutId id="2147489854" r:id="rId11"/>
    <p:sldLayoutId id="21474898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365125"/>
            <a:ext cx="7886700" cy="1325563"/>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628650" y="1825625"/>
            <a:ext cx="7886700" cy="4351339"/>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
        <p:nvSpPr>
          <p:cNvPr id="2" name="hl">
            <a:extLst>
              <a:ext uri="{FF2B5EF4-FFF2-40B4-BE49-F238E27FC236}">
                <a16:creationId xmlns:a16="http://schemas.microsoft.com/office/drawing/2014/main" id="{EDF58919-39EB-4252-A5A0-EEA3434236DF}"/>
              </a:ext>
            </a:extLst>
          </p:cNvPr>
          <p:cNvSpPr txBox="1"/>
          <p:nvPr userDrawn="1"/>
        </p:nvSpPr>
        <p:spPr>
          <a:xfrm>
            <a:off x="0" y="0"/>
            <a:ext cx="9144000" cy="369332"/>
          </a:xfrm>
          <a:prstGeom prst="rect">
            <a:avLst/>
          </a:prstGeom>
          <a:noFill/>
        </p:spPr>
        <p:txBody>
          <a:bodyPr vert="horz" rtlCol="0">
            <a:spAutoFit/>
          </a:bodyPr>
          <a:lstStyle/>
          <a:p>
            <a:endParaRPr lang="en-US" sz="1800">
              <a:solidFill>
                <a:srgbClr val="000000"/>
              </a:solidFill>
            </a:endParaRPr>
          </a:p>
        </p:txBody>
      </p:sp>
      <p:sp>
        <p:nvSpPr>
          <p:cNvPr id="3" name="fl">
            <a:extLst>
              <a:ext uri="{FF2B5EF4-FFF2-40B4-BE49-F238E27FC236}">
                <a16:creationId xmlns:a16="http://schemas.microsoft.com/office/drawing/2014/main" id="{3405171B-DB66-41E3-A235-64065E483A80}"/>
              </a:ext>
            </a:extLst>
          </p:cNvPr>
          <p:cNvSpPr txBox="1"/>
          <p:nvPr userDrawn="1"/>
        </p:nvSpPr>
        <p:spPr>
          <a:xfrm>
            <a:off x="0" y="6319520"/>
            <a:ext cx="9144000" cy="369332"/>
          </a:xfrm>
          <a:prstGeom prst="rect">
            <a:avLst/>
          </a:prstGeom>
          <a:noFill/>
        </p:spPr>
        <p:txBody>
          <a:bodyPr vert="horz" rtlCol="0">
            <a:spAutoFit/>
          </a:bodyPr>
          <a:lstStyle/>
          <a:p>
            <a:endParaRPr lang="en-US" sz="1800">
              <a:solidFill>
                <a:srgbClr val="000000"/>
              </a:solidFill>
            </a:endParaRPr>
          </a:p>
        </p:txBody>
      </p:sp>
    </p:spTree>
    <p:extLst>
      <p:ext uri="{BB962C8B-B14F-4D97-AF65-F5344CB8AC3E}">
        <p14:creationId xmlns:p14="http://schemas.microsoft.com/office/powerpoint/2010/main" val="3419451930"/>
      </p:ext>
    </p:extLst>
  </p:cSld>
  <p:clrMap bg1="lt1" tx1="dk1" bg2="dk2" tx2="lt2" accent1="accent1" accent2="accent2" accent3="accent3" accent4="accent4" accent5="accent5" accent6="accent6" hlink="hlink" folHlink="folHlink"/>
  <p:sldLayoutIdLst>
    <p:sldLayoutId id="2147489857" r:id="rId1"/>
    <p:sldLayoutId id="2147489858" r:id="rId2"/>
    <p:sldLayoutId id="2147489859" r:id="rId3"/>
    <p:sldLayoutId id="2147489860" r:id="rId4"/>
    <p:sldLayoutId id="2147489861" r:id="rId5"/>
    <p:sldLayoutId id="2147489862" r:id="rId6"/>
    <p:sldLayoutId id="2147489863" r:id="rId7"/>
    <p:sldLayoutId id="2147489864" r:id="rId8"/>
    <p:sldLayoutId id="2147489865" r:id="rId9"/>
    <p:sldLayoutId id="2147489866" r:id="rId10"/>
    <p:sldLayoutId id="2147489867" r:id="rId11"/>
    <p:sldLayoutId id="2147489868" r:id="rId12"/>
    <p:sldLayoutId id="2147489869"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5"/>
        <p:cNvGrpSpPr/>
        <p:nvPr/>
      </p:nvGrpSpPr>
      <p:grpSpPr>
        <a:xfrm>
          <a:off x="0" y="0"/>
          <a:ext cx="0" cy="0"/>
          <a:chOff x="0" y="0"/>
          <a:chExt cx="0" cy="0"/>
        </a:xfrm>
      </p:grpSpPr>
      <p:sp>
        <p:nvSpPr>
          <p:cNvPr id="136" name="Google Shape;136;p27"/>
          <p:cNvSpPr txBox="1">
            <a:spLocks noGrp="1"/>
          </p:cNvSpPr>
          <p:nvPr>
            <p:ph type="title"/>
          </p:nvPr>
        </p:nvSpPr>
        <p:spPr>
          <a:xfrm>
            <a:off x="628650" y="365127"/>
            <a:ext cx="7886700" cy="7900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Lato Black"/>
              <a:buNone/>
              <a:defRPr sz="4400" b="1" i="0" u="none" strike="noStrike" cap="none">
                <a:solidFill>
                  <a:schemeClr val="dk1"/>
                </a:solidFill>
                <a:latin typeface="Lato Black"/>
                <a:ea typeface="Lato Black"/>
                <a:cs typeface="Lato Black"/>
                <a:sym typeface="Lato Black"/>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37" name="Google Shape;137;p27"/>
          <p:cNvSpPr txBox="1">
            <a:spLocks noGrp="1"/>
          </p:cNvSpPr>
          <p:nvPr>
            <p:ph type="body" idx="1"/>
          </p:nvPr>
        </p:nvSpPr>
        <p:spPr>
          <a:xfrm>
            <a:off x="628650" y="1253331"/>
            <a:ext cx="7886700" cy="5003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Lato"/>
                <a:ea typeface="Lato"/>
                <a:cs typeface="Lato"/>
                <a:sym typeface="Lato"/>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Lato"/>
                <a:ea typeface="Lato"/>
                <a:cs typeface="Lato"/>
                <a:sym typeface="Lato"/>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a:ea typeface="Lato"/>
                <a:cs typeface="Lato"/>
                <a:sym typeface="Lato"/>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a:ea typeface="Lato"/>
                <a:cs typeface="Lato"/>
                <a:sym typeface="Lat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8" name="Google Shape;138;p27"/>
          <p:cNvSpPr txBox="1">
            <a:spLocks noGrp="1"/>
          </p:cNvSpPr>
          <p:nvPr>
            <p:ph type="dt" idx="10"/>
          </p:nvPr>
        </p:nvSpPr>
        <p:spPr>
          <a:xfrm>
            <a:off x="628650" y="6356351"/>
            <a:ext cx="2057400" cy="3652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9" name="Google Shape;139;p27"/>
          <p:cNvSpPr txBox="1">
            <a:spLocks noGrp="1"/>
          </p:cNvSpPr>
          <p:nvPr>
            <p:ph type="ftr" idx="11"/>
          </p:nvPr>
        </p:nvSpPr>
        <p:spPr>
          <a:xfrm>
            <a:off x="3028950" y="6356351"/>
            <a:ext cx="3086100" cy="3652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0" name="Google Shape;140;p27"/>
          <p:cNvSpPr txBox="1">
            <a:spLocks noGrp="1"/>
          </p:cNvSpPr>
          <p:nvPr>
            <p:ph type="sldNum" idx="12"/>
          </p:nvPr>
        </p:nvSpPr>
        <p:spPr>
          <a:xfrm>
            <a:off x="6457950" y="6356351"/>
            <a:ext cx="2057400" cy="3652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
        <p:nvSpPr>
          <p:cNvPr id="2" name="hl">
            <a:extLst>
              <a:ext uri="{FF2B5EF4-FFF2-40B4-BE49-F238E27FC236}">
                <a16:creationId xmlns:a16="http://schemas.microsoft.com/office/drawing/2014/main" id="{C2FE6794-CD26-4778-BF6F-326412E2130E}"/>
              </a:ext>
            </a:extLst>
          </p:cNvPr>
          <p:cNvSpPr txBox="1"/>
          <p:nvPr userDrawn="1"/>
        </p:nvSpPr>
        <p:spPr>
          <a:xfrm>
            <a:off x="0" y="0"/>
            <a:ext cx="9144000" cy="369332"/>
          </a:xfrm>
          <a:prstGeom prst="rect">
            <a:avLst/>
          </a:prstGeom>
          <a:noFill/>
        </p:spPr>
        <p:txBody>
          <a:bodyPr vert="horz" rtlCol="0">
            <a:spAutoFit/>
          </a:bodyPr>
          <a:lstStyle/>
          <a:p>
            <a:endParaRPr lang="en-US" sz="1800">
              <a:solidFill>
                <a:srgbClr val="000000"/>
              </a:solidFill>
            </a:endParaRPr>
          </a:p>
        </p:txBody>
      </p:sp>
      <p:sp>
        <p:nvSpPr>
          <p:cNvPr id="3" name="fl">
            <a:extLst>
              <a:ext uri="{FF2B5EF4-FFF2-40B4-BE49-F238E27FC236}">
                <a16:creationId xmlns:a16="http://schemas.microsoft.com/office/drawing/2014/main" id="{FC2782CB-D659-454E-AD8B-89F1928CD3C7}"/>
              </a:ext>
            </a:extLst>
          </p:cNvPr>
          <p:cNvSpPr txBox="1"/>
          <p:nvPr userDrawn="1"/>
        </p:nvSpPr>
        <p:spPr>
          <a:xfrm>
            <a:off x="0" y="6319520"/>
            <a:ext cx="9144000" cy="369332"/>
          </a:xfrm>
          <a:prstGeom prst="rect">
            <a:avLst/>
          </a:prstGeom>
          <a:noFill/>
        </p:spPr>
        <p:txBody>
          <a:bodyPr vert="horz" rtlCol="0">
            <a:spAutoFit/>
          </a:bodyPr>
          <a:lstStyle/>
          <a:p>
            <a:endParaRPr lang="en-US" sz="1800">
              <a:solidFill>
                <a:srgbClr val="000000"/>
              </a:solidFill>
            </a:endParaRPr>
          </a:p>
        </p:txBody>
      </p:sp>
    </p:spTree>
    <p:extLst>
      <p:ext uri="{BB962C8B-B14F-4D97-AF65-F5344CB8AC3E}">
        <p14:creationId xmlns:p14="http://schemas.microsoft.com/office/powerpoint/2010/main" val="51450618"/>
      </p:ext>
    </p:extLst>
  </p:cSld>
  <p:clrMap bg1="lt1" tx1="dk1" bg2="dk2" tx2="lt2" accent1="accent1" accent2="accent2" accent3="accent3" accent4="accent4" accent5="accent5" accent6="accent6" hlink="hlink" folHlink="folHlink"/>
  <p:sldLayoutIdLst>
    <p:sldLayoutId id="2147489871" r:id="rId1"/>
    <p:sldLayoutId id="2147489872" r:id="rId2"/>
    <p:sldLayoutId id="2147489873"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9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3233532607"/>
      </p:ext>
    </p:extLst>
  </p:cSld>
  <p:clrMap bg1="lt1" tx1="dk1" bg2="lt2" tx2="dk2" accent1="accent1" accent2="accent2" accent3="accent3" accent4="accent4" accent5="accent5" accent6="accent6" hlink="hlink" folHlink="folHlink"/>
  <p:sldLayoutIdLst>
    <p:sldLayoutId id="2147489875" r:id="rId1"/>
    <p:sldLayoutId id="2147489876" r:id="rId2"/>
    <p:sldLayoutId id="2147489877" r:id="rId3"/>
    <p:sldLayoutId id="2147489878" r:id="rId4"/>
    <p:sldLayoutId id="2147489879" r:id="rId5"/>
    <p:sldLayoutId id="2147489880" r:id="rId6"/>
    <p:sldLayoutId id="2147489881" r:id="rId7"/>
    <p:sldLayoutId id="2147489882" r:id="rId8"/>
    <p:sldLayoutId id="2147489883" r:id="rId9"/>
    <p:sldLayoutId id="2147489884" r:id="rId10"/>
    <p:sldLayoutId id="214748988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7/4/22</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845916243"/>
      </p:ext>
    </p:extLst>
  </p:cSld>
  <p:clrMap bg1="lt1" tx1="dk1" bg2="lt2" tx2="dk2" accent1="accent1" accent2="accent2" accent3="accent3" accent4="accent4" accent5="accent5" accent6="accent6" hlink="hlink" folHlink="folHlink"/>
  <p:sldLayoutIdLst>
    <p:sldLayoutId id="2147489887" r:id="rId1"/>
    <p:sldLayoutId id="2147489888" r:id="rId2"/>
    <p:sldLayoutId id="2147489889" r:id="rId3"/>
    <p:sldLayoutId id="2147489890" r:id="rId4"/>
    <p:sldLayoutId id="2147489891" r:id="rId5"/>
    <p:sldLayoutId id="2147489892" r:id="rId6"/>
    <p:sldLayoutId id="2147489893" r:id="rId7"/>
    <p:sldLayoutId id="2147489894" r:id="rId8"/>
    <p:sldLayoutId id="2147489895" r:id="rId9"/>
    <p:sldLayoutId id="2147489896" r:id="rId10"/>
    <p:sldLayoutId id="2147489897"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1644953522"/>
      </p:ext>
    </p:extLst>
  </p:cSld>
  <p:clrMap bg1="lt1" tx1="dk1" bg2="lt2" tx2="dk2" accent1="accent1" accent2="accent2" accent3="accent3" accent4="accent4" accent5="accent5" accent6="accent6" hlink="hlink" folHlink="folHlink"/>
  <p:sldLayoutIdLst>
    <p:sldLayoutId id="2147489899" r:id="rId1"/>
    <p:sldLayoutId id="2147489900" r:id="rId2"/>
    <p:sldLayoutId id="2147489901" r:id="rId3"/>
    <p:sldLayoutId id="2147489902" r:id="rId4"/>
    <p:sldLayoutId id="2147489903" r:id="rId5"/>
    <p:sldLayoutId id="2147489904" r:id="rId6"/>
    <p:sldLayoutId id="2147489905" r:id="rId7"/>
    <p:sldLayoutId id="2147489906" r:id="rId8"/>
    <p:sldLayoutId id="2147489907" r:id="rId9"/>
    <p:sldLayoutId id="2147489908" r:id="rId10"/>
    <p:sldLayoutId id="2147489909"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4172964"/>
      </p:ext>
    </p:extLst>
  </p:cSld>
  <p:clrMap bg1="lt1" tx1="dk1" bg2="lt2" tx2="dk2" accent1="accent1" accent2="accent2" accent3="accent3" accent4="accent4" accent5="accent5" accent6="accent6" hlink="hlink" folHlink="folHlink"/>
  <p:sldLayoutIdLst>
    <p:sldLayoutId id="2147489911" r:id="rId1"/>
    <p:sldLayoutId id="2147489912" r:id="rId2"/>
    <p:sldLayoutId id="2147489913" r:id="rId3"/>
    <p:sldLayoutId id="2147489914" r:id="rId4"/>
    <p:sldLayoutId id="2147489915" r:id="rId5"/>
    <p:sldLayoutId id="2147489916" r:id="rId6"/>
    <p:sldLayoutId id="2147489917" r:id="rId7"/>
    <p:sldLayoutId id="2147489918" r:id="rId8"/>
    <p:sldLayoutId id="2147489919" r:id="rId9"/>
    <p:sldLayoutId id="2147489920" r:id="rId10"/>
    <p:sldLayoutId id="214748992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9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6627495"/>
      </p:ext>
    </p:extLst>
  </p:cSld>
  <p:clrMap bg1="lt1" tx1="dk1" bg2="lt2" tx2="dk2" accent1="accent1" accent2="accent2" accent3="accent3" accent4="accent4" accent5="accent5" accent6="accent6" hlink="hlink" folHlink="folHlink"/>
  <p:sldLayoutIdLst>
    <p:sldLayoutId id="2147489923" r:id="rId1"/>
    <p:sldLayoutId id="214748992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26.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png"/><Relationship Id="rId7"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457.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png"/><Relationship Id="rId7"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457.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29.png"/><Relationship Id="rId4" Type="http://schemas.openxmlformats.org/officeDocument/2006/relationships/image" Target="../media/image28.jpeg"/></Relationships>
</file>

<file path=ppt/slides/_rels/slide10.xml.rels><?xml version="1.0" encoding="UTF-8" standalone="yes"?>
<Relationships xmlns="http://schemas.openxmlformats.org/package/2006/relationships"><Relationship Id="rId8" Type="http://schemas.openxmlformats.org/officeDocument/2006/relationships/image" Target="../media/image33.emf"/><Relationship Id="rId3" Type="http://schemas.openxmlformats.org/officeDocument/2006/relationships/image" Target="../media/image30.png"/><Relationship Id="rId7" Type="http://schemas.openxmlformats.org/officeDocument/2006/relationships/oleObject" Target="../embeddings/oleObject2.bin"/><Relationship Id="rId2" Type="http://schemas.openxmlformats.org/officeDocument/2006/relationships/notesSlide" Target="../notesSlides/notesSlide8.xml"/><Relationship Id="rId1" Type="http://schemas.openxmlformats.org/officeDocument/2006/relationships/slideLayout" Target="../slideLayouts/slideLayout429.xml"/><Relationship Id="rId6" Type="http://schemas.openxmlformats.org/officeDocument/2006/relationships/image" Target="../media/image32.emf"/><Relationship Id="rId5" Type="http://schemas.openxmlformats.org/officeDocument/2006/relationships/oleObject" Target="../embeddings/oleObject1.bin"/><Relationship Id="rId4" Type="http://schemas.openxmlformats.org/officeDocument/2006/relationships/image" Target="../media/image31.jpe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1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881.xml"/><Relationship Id="rId6" Type="http://schemas.openxmlformats.org/officeDocument/2006/relationships/image" Target="../media/image40.tiff"/><Relationship Id="rId5" Type="http://schemas.openxmlformats.org/officeDocument/2006/relationships/image" Target="../media/image39.tiff"/><Relationship Id="rId4" Type="http://schemas.openxmlformats.org/officeDocument/2006/relationships/image" Target="../media/image38.jpeg"/></Relationships>
</file>

<file path=ppt/slides/_rels/slide14.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41.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03.xml"/><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9.xml"/><Relationship Id="rId1" Type="http://schemas.openxmlformats.org/officeDocument/2006/relationships/slideLayout" Target="../slideLayouts/slideLayout603.xml"/><Relationship Id="rId4" Type="http://schemas.openxmlformats.org/officeDocument/2006/relationships/image" Target="../media/image44.jpeg"/></Relationships>
</file>

<file path=ppt/slides/_rels/slide17.xml.rels><?xml version="1.0" encoding="UTF-8" standalone="yes"?>
<Relationships xmlns="http://schemas.openxmlformats.org/package/2006/relationships"><Relationship Id="rId3" Type="http://schemas.openxmlformats.org/officeDocument/2006/relationships/image" Target="../media/image45.tiff"/><Relationship Id="rId2" Type="http://schemas.openxmlformats.org/officeDocument/2006/relationships/notesSlide" Target="../notesSlides/notesSlide10.xml"/><Relationship Id="rId1" Type="http://schemas.openxmlformats.org/officeDocument/2006/relationships/slideLayout" Target="../slideLayouts/slideLayout603.xml"/><Relationship Id="rId4" Type="http://schemas.openxmlformats.org/officeDocument/2006/relationships/image" Target="../media/image46.tiff"/></Relationships>
</file>

<file path=ppt/slides/_rels/slide18.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26.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47.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9.xml.rels><?xml version="1.0" encoding="UTF-8" standalone="yes"?>
<Relationships xmlns="http://schemas.openxmlformats.org/package/2006/relationships"><Relationship Id="rId8" Type="http://schemas.openxmlformats.org/officeDocument/2006/relationships/hyperlink" Target="https://www.youtube.com/watch?v=Vi1af8KY0g8"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GenStore_asplos22-lightning-talk.pdf" TargetMode="External"/><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626.xml"/><Relationship Id="rId6" Type="http://schemas.openxmlformats.org/officeDocument/2006/relationships/hyperlink" Target="https://people.inf.ethz.ch/omutlu/pub/GenStore_asplos22-lightning-talk.pptx" TargetMode="External"/><Relationship Id="rId5" Type="http://schemas.openxmlformats.org/officeDocument/2006/relationships/hyperlink" Target="https://people.inf.ethz.ch/omutlu/pub/GenStore_asplos22-talk.pdf" TargetMode="External"/><Relationship Id="rId10" Type="http://schemas.openxmlformats.org/officeDocument/2006/relationships/image" Target="../media/image48.png"/><Relationship Id="rId4" Type="http://schemas.openxmlformats.org/officeDocument/2006/relationships/hyperlink" Target="https://people.inf.ethz.ch/omutlu/pub/GenStore_asplos22-talk.pptx" TargetMode="External"/><Relationship Id="rId9" Type="http://schemas.openxmlformats.org/officeDocument/2006/relationships/hyperlink" Target="https://www.youtube.com/watch?v=bv7hgXOOMjk"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iscaconf.org/isca2022/" TargetMode="External"/><Relationship Id="rId2" Type="http://schemas.openxmlformats.org/officeDocument/2006/relationships/hyperlink" Target="https://people.inf.ethz.ch/omutlu/pub/SeGraM_genomic-sequence-mapping-universal-accelerator_isca22.pdf" TargetMode="External"/><Relationship Id="rId1" Type="http://schemas.openxmlformats.org/officeDocument/2006/relationships/slideLayout" Target="../slideLayouts/slideLayout626.xml"/><Relationship Id="rId5" Type="http://schemas.openxmlformats.org/officeDocument/2006/relationships/image" Target="../media/image49.png"/><Relationship Id="rId4" Type="http://schemas.openxmlformats.org/officeDocument/2006/relationships/hyperlink" Target="https://arxiv.org/pdf/2205.05883.pdf"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png"/><Relationship Id="rId1" Type="http://schemas.openxmlformats.org/officeDocument/2006/relationships/slideLayout" Target="../slideLayouts/slideLayout764.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hyperlink" Target="https://arxiv.org/pdf/2008.00961.pdf"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technion.ac.il/en/" TargetMode="External"/><Relationship Id="rId7" Type="http://schemas.openxmlformats.org/officeDocument/2006/relationships/image" Target="../media/image54.png"/><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626.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2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6.tiff"/><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png"/><Relationship Id="rId1" Type="http://schemas.openxmlformats.org/officeDocument/2006/relationships/slideLayout" Target="../slideLayouts/slideLayout236.xml"/></Relationships>
</file>

<file path=ppt/slides/_rels/slide2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501.xml"/></Relationships>
</file>

<file path=ppt/slides/_rels/slide29.xml.rels><?xml version="1.0" encoding="UTF-8" standalone="yes"?>
<Relationships xmlns="http://schemas.openxmlformats.org/package/2006/relationships"><Relationship Id="rId3" Type="http://schemas.openxmlformats.org/officeDocument/2006/relationships/hyperlink" Target="https://youtu.be/gqAYMx34euU" TargetMode="External"/><Relationship Id="rId7" Type="http://schemas.openxmlformats.org/officeDocument/2006/relationships/image" Target="../media/image61.jpg"/><Relationship Id="rId2" Type="http://schemas.openxmlformats.org/officeDocument/2006/relationships/notesSlide" Target="../notesSlides/notesSlide11.xml"/><Relationship Id="rId1" Type="http://schemas.openxmlformats.org/officeDocument/2006/relationships/slideLayout" Target="../slideLayouts/slideLayout501.xml"/><Relationship Id="rId6" Type="http://schemas.openxmlformats.org/officeDocument/2006/relationships/hyperlink" Target="https://community.microcenter.com/discussion/5134/comparing-zen-3-to-zen-2" TargetMode="External"/><Relationship Id="rId5" Type="http://schemas.openxmlformats.org/officeDocument/2006/relationships/image" Target="../media/image60.png"/><Relationship Id="rId4" Type="http://schemas.openxmlformats.org/officeDocument/2006/relationships/hyperlink" Target="https://www.tech-critter.com/amd-keynote-computex-2021/"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889.xml"/></Relationships>
</file>

<file path=ppt/slides/_rels/slide3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png"/><Relationship Id="rId7"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457.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32.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63.tif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2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8" Type="http://schemas.openxmlformats.org/officeDocument/2006/relationships/hyperlink" Target="https://www.youtube.com/watch?v=eAZZGDlsDAY" TargetMode="External"/><Relationship Id="rId3" Type="http://schemas.openxmlformats.org/officeDocument/2006/relationships/hyperlink" Target="http://www.date-conference.com/" TargetMode="External"/><Relationship Id="rId7" Type="http://schemas.openxmlformats.org/officeDocument/2006/relationships/hyperlink" Target="https://people.inf.ethz.ch/omutlu/pub/onur-IEDM-Tutorial-MemoryCentricComputingSystems-December-12-2020-FINAL.pdf" TargetMode="External"/><Relationship Id="rId2" Type="http://schemas.openxmlformats.org/officeDocument/2006/relationships/hyperlink" Target="https://people.inf.ethz.ch/omutlu/pub/intelligent-architectures-for-intelligent-computingsystems-invited_paper_DATE21.pdf" TargetMode="External"/><Relationship Id="rId1" Type="http://schemas.openxmlformats.org/officeDocument/2006/relationships/slideLayout" Target="../slideLayouts/slideLayout626.xml"/><Relationship Id="rId6" Type="http://schemas.openxmlformats.org/officeDocument/2006/relationships/hyperlink" Target="https://people.inf.ethz.ch/omutlu/pub/onur-IEDM-Tutorial-MemoryCentricComputingSystems-December-12-2020-FINAL.pptx" TargetMode="External"/><Relationship Id="rId5" Type="http://schemas.openxmlformats.org/officeDocument/2006/relationships/hyperlink" Target="https://people.inf.ethz.ch/omutlu/pub/onur-DATE-InvitedTalk-IntelligentArchitecturesForIntelligentComputingSystems-January-22-2021.pdf" TargetMode="External"/><Relationship Id="rId10" Type="http://schemas.openxmlformats.org/officeDocument/2006/relationships/image" Target="../media/image64.png"/><Relationship Id="rId4" Type="http://schemas.openxmlformats.org/officeDocument/2006/relationships/hyperlink" Target="https://people.inf.ethz.ch/omutlu/pub/onur-DATE-InvitedTalk-IntelligentArchitecturesForIntelligentComputingSystems-January-22-2021.pptx" TargetMode="External"/><Relationship Id="rId9" Type="http://schemas.openxmlformats.org/officeDocument/2006/relationships/hyperlink" Target="https://www.youtube.com/watch?v=H3sEaINPBOE"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hyperlink" Target="https://doi.org/10.1109/T-C.1969.222754" TargetMode="External"/><Relationship Id="rId1" Type="http://schemas.openxmlformats.org/officeDocument/2006/relationships/slideLayout" Target="../slideLayouts/slideLayout752.xml"/><Relationship Id="rId5" Type="http://schemas.openxmlformats.org/officeDocument/2006/relationships/image" Target="../media/image67.png"/><Relationship Id="rId4" Type="http://schemas.openxmlformats.org/officeDocument/2006/relationships/image" Target="../media/image66.png"/></Relationships>
</file>

<file path=ppt/slides/_rels/slide45.xml.rels><?xml version="1.0" encoding="UTF-8" standalone="yes"?>
<Relationships xmlns="http://schemas.openxmlformats.org/package/2006/relationships"><Relationship Id="rId3" Type="http://schemas.openxmlformats.org/officeDocument/2006/relationships/hyperlink" Target="https://safari.ethz.ch/architecture/fall2020/lib/exe/fetch.php?media=stone_logic_in_memory_1970.pdf" TargetMode="External"/><Relationship Id="rId2" Type="http://schemas.openxmlformats.org/officeDocument/2006/relationships/image" Target="../media/image68.pn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47.xml.rels><?xml version="1.0" encoding="UTF-8" standalone="yes"?>
<Relationships xmlns="http://schemas.openxmlformats.org/package/2006/relationships"><Relationship Id="rId8" Type="http://schemas.openxmlformats.org/officeDocument/2006/relationships/image" Target="../media/image75.tiff"/><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png"/><Relationship Id="rId1" Type="http://schemas.openxmlformats.org/officeDocument/2006/relationships/slideLayout" Target="../slideLayouts/slideLayout13.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png"/><Relationship Id="rId9" Type="http://schemas.openxmlformats.org/officeDocument/2006/relationships/image" Target="../media/image76.png"/></Relationships>
</file>

<file path=ppt/slides/_rels/slide48.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77.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36.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4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603.xml"/></Relationships>
</file>

<file path=ppt/slides/_rels/slide50.xml.rels><?xml version="1.0" encoding="UTF-8" standalone="yes"?>
<Relationships xmlns="http://schemas.openxmlformats.org/package/2006/relationships"><Relationship Id="rId2" Type="http://schemas.openxmlformats.org/officeDocument/2006/relationships/hyperlink" Target="https://people.inf.ethz.ch/omutlu/pub/dram-row-hammer_isca14.pdf" TargetMode="External"/><Relationship Id="rId1" Type="http://schemas.openxmlformats.org/officeDocument/2006/relationships/slideLayout" Target="../slideLayouts/slideLayout603.xml"/></Relationships>
</file>

<file path=ppt/slides/_rels/slide5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3.xml"/><Relationship Id="rId1" Type="http://schemas.openxmlformats.org/officeDocument/2006/relationships/slideLayout" Target="../slideLayouts/slideLayout236.xml"/></Relationships>
</file>

<file path=ppt/slides/_rels/slide52.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4.xml"/><Relationship Id="rId1" Type="http://schemas.openxmlformats.org/officeDocument/2006/relationships/slideLayout" Target="../slideLayouts/slideLayout951.xml"/></Relationships>
</file>

<file path=ppt/slides/_rels/slide5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5.xml"/><Relationship Id="rId1" Type="http://schemas.openxmlformats.org/officeDocument/2006/relationships/slideLayout" Target="../slideLayouts/slideLayout962.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54.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603.xml"/></Relationships>
</file>

<file path=ppt/slides/_rels/slide55.xml.rels><?xml version="1.0" encoding="UTF-8" standalone="yes"?>
<Relationships xmlns="http://schemas.openxmlformats.org/package/2006/relationships"><Relationship Id="rId3" Type="http://schemas.openxmlformats.org/officeDocument/2006/relationships/hyperlink" Target="https://www.youtube.com/watch?v=JV1uc1kOt04" TargetMode="External"/><Relationship Id="rId7" Type="http://schemas.openxmlformats.org/officeDocument/2006/relationships/image" Target="../media/image82.png"/><Relationship Id="rId2" Type="http://schemas.openxmlformats.org/officeDocument/2006/relationships/hyperlink" Target="https://people.inf.ethz.ch/omutlu/pub/onur-RowHammer-SEHAS-Keynote-HiPEAC-January-19-2021-final.pptx" TargetMode="External"/><Relationship Id="rId1" Type="http://schemas.openxmlformats.org/officeDocument/2006/relationships/slideLayout" Target="../slideLayouts/slideLayout236.xml"/><Relationship Id="rId6" Type="http://schemas.openxmlformats.org/officeDocument/2006/relationships/hyperlink" Target="https://www.youtube.com/watch?v=sgd7PHQQ1AI" TargetMode="External"/><Relationship Id="rId5" Type="http://schemas.openxmlformats.org/officeDocument/2006/relationships/hyperlink" Target="https://people.inf.ethz.ch/omutlu/pub/onur-RowHammer-SEHAS-Keynote-HiPEAC-January-19-2021-final.pdf" TargetMode="External"/><Relationship Id="rId4" Type="http://schemas.openxmlformats.org/officeDocument/2006/relationships/hyperlink" Target="https://www.hipeac.net/2021/budapest/#/"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s://rss2workshop.github.io/" TargetMode="External"/><Relationship Id="rId7" Type="http://schemas.openxmlformats.org/officeDocument/2006/relationships/hyperlink" Target="https://www.youtube.com/watch?v=ctKTRyi96Bk" TargetMode="External"/><Relationship Id="rId2" Type="http://schemas.openxmlformats.org/officeDocument/2006/relationships/hyperlink" Target="https://people.inf.ethz.ch/omutlu/pub/onur-RowHammer-RSS2-ASPLOS-February-28-2022.pptx" TargetMode="External"/><Relationship Id="rId1" Type="http://schemas.openxmlformats.org/officeDocument/2006/relationships/slideLayout" Target="../slideLayouts/slideLayout236.xml"/><Relationship Id="rId6" Type="http://schemas.openxmlformats.org/officeDocument/2006/relationships/image" Target="../media/image83.png"/><Relationship Id="rId5" Type="http://schemas.openxmlformats.org/officeDocument/2006/relationships/hyperlink" Target="https://people.inf.ethz.ch/omutlu/pub/onur-RowHammer-RSS2-ASPLOS-February-28-2022.pdf" TargetMode="External"/><Relationship Id="rId4" Type="http://schemas.openxmlformats.org/officeDocument/2006/relationships/hyperlink" Target="https://asplos-conference.org/" TargetMode="External"/></Relationships>
</file>

<file path=ppt/slides/_rels/slide57.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84.png"/><Relationship Id="rId1" Type="http://schemas.openxmlformats.org/officeDocument/2006/relationships/slideLayout" Target="../slideLayouts/slideLayout614.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85.png"/><Relationship Id="rId1" Type="http://schemas.openxmlformats.org/officeDocument/2006/relationships/slideLayout" Target="../slideLayouts/slideLayout614.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59.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614.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86.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3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2.xml.rels><?xml version="1.0" encoding="UTF-8" standalone="yes"?>
<Relationships xmlns="http://schemas.openxmlformats.org/package/2006/relationships"><Relationship Id="rId8" Type="http://schemas.openxmlformats.org/officeDocument/2006/relationships/hyperlink" Target="https://www.youtube.com/watch?v=cWbW4qoDFds"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BlockHammer-preventing-rowhammer-at-low-cost-by-blacklisting-rapidly-accessed-dram-rows_hpca21-short-talk.pptx"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image" Target="../media/image87.tiff"/><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www.youtube.com/watch?v=40SXSKXW5kY" TargetMode="External"/></Relationships>
</file>

<file path=ppt/slides/_rels/slide63.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614.xml"/></Relationships>
</file>

<file path=ppt/slides/_rels/slide6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614.xml"/></Relationships>
</file>

<file path=ppt/slides/_rels/slide65.xml.rels><?xml version="1.0" encoding="UTF-8" standalone="yes"?>
<Relationships xmlns="http://schemas.openxmlformats.org/package/2006/relationships"><Relationship Id="rId8" Type="http://schemas.openxmlformats.org/officeDocument/2006/relationships/hyperlink" Target="https://people.inf.ethz.ch/omutlu/pub/HARP-memory-error-profiling_micro21-lightning-talk.pptx" TargetMode="External"/><Relationship Id="rId13" Type="http://schemas.openxmlformats.org/officeDocument/2006/relationships/image" Target="../media/image90.png"/><Relationship Id="rId3" Type="http://schemas.openxmlformats.org/officeDocument/2006/relationships/hyperlink" Target="http://www.microarch.org/micro54/" TargetMode="External"/><Relationship Id="rId7" Type="http://schemas.openxmlformats.org/officeDocument/2006/relationships/hyperlink" Target="https://people.inf.ethz.ch/omutlu/pub/HARP-memory-error-profiling_micro21-short-talk.pdf" TargetMode="External"/><Relationship Id="rId12" Type="http://schemas.openxmlformats.org/officeDocument/2006/relationships/hyperlink" Target="https://github.com/CMU-SAFARI/HARP" TargetMode="External"/><Relationship Id="rId2" Type="http://schemas.openxmlformats.org/officeDocument/2006/relationships/hyperlink" Target="https://people.inf.ethz.ch/omutlu/pub/HARP-memory-error-profiling_micro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HARP-memory-error-profiling_micro21-short-talk.pptx" TargetMode="External"/><Relationship Id="rId11" Type="http://schemas.openxmlformats.org/officeDocument/2006/relationships/hyperlink" Target="https://www.youtube.com/watch?v=2OtBNO4YRyY&amp;list=PL5Q2soXY2Zi--0LrXSQ9sST3N0k0bXp51&amp;index=1" TargetMode="External"/><Relationship Id="rId5" Type="http://schemas.openxmlformats.org/officeDocument/2006/relationships/hyperlink" Target="https://people.inf.ethz.ch/omutlu/pub/HARP-memory-error-profiling_micro21-talk.pdf" TargetMode="External"/><Relationship Id="rId10" Type="http://schemas.openxmlformats.org/officeDocument/2006/relationships/hyperlink" Target="https://www.youtube.com/watch?v=w9OlOYKncKM&amp;list=PL5Q2soXY2Zi--0LrXSQ9sST3N0k0bXp51&amp;index=8" TargetMode="External"/><Relationship Id="rId4" Type="http://schemas.openxmlformats.org/officeDocument/2006/relationships/hyperlink" Target="https://people.inf.ethz.ch/omutlu/pub/HARP-memory-error-profiling_micro21-talk.pptx" TargetMode="External"/><Relationship Id="rId9" Type="http://schemas.openxmlformats.org/officeDocument/2006/relationships/hyperlink" Target="https://people.inf.ethz.ch/omutlu/pub/HARP-memory-error-profiling_micro21-lightning-talk.pdf" TargetMode="External"/></Relationships>
</file>

<file path=ppt/slides/_rels/slide66.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36.xml"/></Relationships>
</file>

<file path=ppt/slides/_rels/slide67.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92.jpeg"/><Relationship Id="rId1" Type="http://schemas.openxmlformats.org/officeDocument/2006/relationships/slideLayout" Target="../slideLayouts/slideLayout236.xml"/><Relationship Id="rId4" Type="http://schemas.openxmlformats.org/officeDocument/2006/relationships/image" Target="../media/image93.png"/></Relationships>
</file>

<file path=ppt/slides/_rels/slide68.xml.rels><?xml version="1.0" encoding="UTF-8" standalone="yes"?>
<Relationships xmlns="http://schemas.openxmlformats.org/package/2006/relationships"><Relationship Id="rId3" Type="http://schemas.openxmlformats.org/officeDocument/2006/relationships/hyperlink" Target="http://isca09.cs.columbia.edu/" TargetMode="External"/><Relationship Id="rId2" Type="http://schemas.openxmlformats.org/officeDocument/2006/relationships/hyperlink" Target="https://people.inf.ethz.ch/omutlu/pub/pcm_isca09.pdf" TargetMode="External"/><Relationship Id="rId1" Type="http://schemas.openxmlformats.org/officeDocument/2006/relationships/slideLayout" Target="../slideLayouts/slideLayout901.xml"/><Relationship Id="rId5" Type="http://schemas.openxmlformats.org/officeDocument/2006/relationships/image" Target="../media/image94.png"/><Relationship Id="rId4" Type="http://schemas.openxmlformats.org/officeDocument/2006/relationships/hyperlink" Target="https://people.inf.ethz.ch/omutlu/pub/lee_isca09_talk.pdf" TargetMode="Externa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73.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56.tiff"/><Relationship Id="rId2" Type="http://schemas.openxmlformats.org/officeDocument/2006/relationships/image" Target="../media/image55.png"/><Relationship Id="rId1" Type="http://schemas.openxmlformats.org/officeDocument/2006/relationships/slideLayout" Target="../slideLayouts/slideLayout236.xml"/></Relationships>
</file>

<file path=ppt/slides/_rels/slide7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55.png"/><Relationship Id="rId1" Type="http://schemas.openxmlformats.org/officeDocument/2006/relationships/slideLayout" Target="../slideLayouts/slideLayout236.xml"/><Relationship Id="rId6" Type="http://schemas.openxmlformats.org/officeDocument/2006/relationships/image" Target="../media/image56.tiff"/><Relationship Id="rId5" Type="http://schemas.openxmlformats.org/officeDocument/2006/relationships/image" Target="../media/image58.jpeg"/><Relationship Id="rId4" Type="http://schemas.openxmlformats.org/officeDocument/2006/relationships/image" Target="../media/image98.png"/></Relationships>
</file>

<file path=ppt/slides/_rels/slide8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36.xml"/></Relationships>
</file>

<file path=ppt/slides/_rels/slide8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36.xml"/></Relationships>
</file>

<file path=ppt/slides/_rels/slide82.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12.xml"/><Relationship Id="rId5" Type="http://schemas.openxmlformats.org/officeDocument/2006/relationships/image" Target="../media/image101.tiff"/><Relationship Id="rId4" Type="http://schemas.openxmlformats.org/officeDocument/2006/relationships/hyperlink" Target="https://people.inf.ethz.ch/omutlu/pub/mutlu_hpca03_talk.pdf" TargetMode="External"/></Relationships>
</file>

<file path=ppt/slides/_rels/slide83.xml.rels><?xml version="1.0" encoding="UTF-8" standalone="yes"?>
<Relationships xmlns="http://schemas.openxmlformats.org/package/2006/relationships"><Relationship Id="rId2" Type="http://schemas.openxmlformats.org/officeDocument/2006/relationships/image" Target="../media/image102.tiff"/><Relationship Id="rId1" Type="http://schemas.openxmlformats.org/officeDocument/2006/relationships/slideLayout" Target="../slideLayouts/slideLayout236.xml"/></Relationships>
</file>

<file path=ppt/slides/_rels/slide84.xml.rels><?xml version="1.0" encoding="UTF-8" standalone="yes"?>
<Relationships xmlns="http://schemas.openxmlformats.org/package/2006/relationships"><Relationship Id="rId2" Type="http://schemas.openxmlformats.org/officeDocument/2006/relationships/image" Target="../media/image103.tiff"/><Relationship Id="rId1" Type="http://schemas.openxmlformats.org/officeDocument/2006/relationships/slideLayout" Target="../slideLayouts/slideLayout23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png"/><Relationship Id="rId1" Type="http://schemas.openxmlformats.org/officeDocument/2006/relationships/slideLayout" Target="../slideLayouts/slideLayout236.xml"/></Relationships>
</file>

<file path=ppt/slides/_rels/slide87.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05.tiff"/><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63.tiff"/></Relationships>
</file>

<file path=ppt/slides/_rels/slide93.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6.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106.png"/><Relationship Id="rId4" Type="http://schemas.openxmlformats.org/officeDocument/2006/relationships/hyperlink" Target="https://arxiv.org/pdf/1903.03988.pdf" TargetMode="External"/></Relationships>
</file>

<file path=ppt/slides/_rels/slide97.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7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01.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780.xml"/><Relationship Id="rId5" Type="http://schemas.openxmlformats.org/officeDocument/2006/relationships/image" Target="../media/image109.png"/><Relationship Id="rId4" Type="http://schemas.openxmlformats.org/officeDocument/2006/relationships/hyperlink" Target="https://www.youtube.com/watch?v=H3sEaINPBOE" TargetMode="Externa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103.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110.jpeg"/><Relationship Id="rId1" Type="http://schemas.openxmlformats.org/officeDocument/2006/relationships/slideLayout" Target="../slideLayouts/slideLayout236.xml"/><Relationship Id="rId6" Type="http://schemas.openxmlformats.org/officeDocument/2006/relationships/chart" Target="../charts/chart3.xml"/><Relationship Id="rId5" Type="http://schemas.openxmlformats.org/officeDocument/2006/relationships/image" Target="../media/image113.png"/><Relationship Id="rId4" Type="http://schemas.openxmlformats.org/officeDocument/2006/relationships/image" Target="../media/image112.jpe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14.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13.xml.rels><?xml version="1.0" encoding="UTF-8" standalone="yes"?>
<Relationships xmlns="http://schemas.openxmlformats.org/package/2006/relationships"><Relationship Id="rId3" Type="http://schemas.openxmlformats.org/officeDocument/2006/relationships/hyperlink" Target="https://asplos-conference.org/" TargetMode="External"/><Relationship Id="rId7" Type="http://schemas.openxmlformats.org/officeDocument/2006/relationships/image" Target="../media/image48.png"/><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626.xml"/><Relationship Id="rId6" Type="http://schemas.openxmlformats.org/officeDocument/2006/relationships/hyperlink" Target="https://www.youtube.com/watch?v=Vi1af8KY0g8" TargetMode="External"/><Relationship Id="rId5" Type="http://schemas.openxmlformats.org/officeDocument/2006/relationships/hyperlink" Target="https://people.inf.ethz.ch/omutlu/pub/GenStore_asplos22-lightning-talk.pdf" TargetMode="External"/><Relationship Id="rId4" Type="http://schemas.openxmlformats.org/officeDocument/2006/relationships/hyperlink" Target="https://people.inf.ethz.ch/omutlu/pub/GenStore_asplos22-lightning-talk.pptx" TargetMode="External"/></Relationships>
</file>

<file path=ppt/slides/_rels/slide114.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973.xml"/><Relationship Id="rId1" Type="http://schemas.openxmlformats.org/officeDocument/2006/relationships/tags" Target="../tags/tag1.xml"/><Relationship Id="rId5" Type="http://schemas.openxmlformats.org/officeDocument/2006/relationships/image" Target="../media/image116.svg"/><Relationship Id="rId4" Type="http://schemas.openxmlformats.org/officeDocument/2006/relationships/image" Target="../media/image115.png"/></Relationships>
</file>

<file path=ppt/slides/_rels/slide115.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notesSlide" Target="../notesSlides/notesSlide17.xml"/><Relationship Id="rId7" Type="http://schemas.openxmlformats.org/officeDocument/2006/relationships/image" Target="../media/image120.svg"/><Relationship Id="rId2" Type="http://schemas.openxmlformats.org/officeDocument/2006/relationships/slideLayout" Target="../slideLayouts/slideLayout973.xml"/><Relationship Id="rId1" Type="http://schemas.openxmlformats.org/officeDocument/2006/relationships/tags" Target="../tags/tag2.xml"/><Relationship Id="rId6" Type="http://schemas.openxmlformats.org/officeDocument/2006/relationships/image" Target="../media/image119.png"/><Relationship Id="rId11" Type="http://schemas.openxmlformats.org/officeDocument/2006/relationships/image" Target="../media/image116.svg"/><Relationship Id="rId5" Type="http://schemas.openxmlformats.org/officeDocument/2006/relationships/image" Target="../media/image118.svg"/><Relationship Id="rId10" Type="http://schemas.openxmlformats.org/officeDocument/2006/relationships/image" Target="../media/image115.png"/><Relationship Id="rId4" Type="http://schemas.openxmlformats.org/officeDocument/2006/relationships/image" Target="../media/image117.png"/><Relationship Id="rId9" Type="http://schemas.openxmlformats.org/officeDocument/2006/relationships/image" Target="../media/image122.svg"/></Relationships>
</file>

<file path=ppt/slides/_rels/slide116.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973.xml"/><Relationship Id="rId1" Type="http://schemas.openxmlformats.org/officeDocument/2006/relationships/tags" Target="../tags/tag3.xml"/><Relationship Id="rId5" Type="http://schemas.openxmlformats.org/officeDocument/2006/relationships/image" Target="../media/image124.svg"/><Relationship Id="rId4" Type="http://schemas.openxmlformats.org/officeDocument/2006/relationships/image" Target="../media/image123.png"/></Relationships>
</file>

<file path=ppt/slides/_rels/slide117.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973.xml"/><Relationship Id="rId1" Type="http://schemas.openxmlformats.org/officeDocument/2006/relationships/tags" Target="../tags/tag4.xml"/><Relationship Id="rId5" Type="http://schemas.openxmlformats.org/officeDocument/2006/relationships/image" Target="../media/image124.svg"/><Relationship Id="rId4" Type="http://schemas.openxmlformats.org/officeDocument/2006/relationships/image" Target="../media/image123.png"/></Relationships>
</file>

<file path=ppt/slides/_rels/slide118.xml.rels><?xml version="1.0" encoding="UTF-8" standalone="yes"?>
<Relationships xmlns="http://schemas.openxmlformats.org/package/2006/relationships"><Relationship Id="rId3" Type="http://schemas.openxmlformats.org/officeDocument/2006/relationships/hyperlink" Target="https://asplos-conference.org/" TargetMode="External"/><Relationship Id="rId7" Type="http://schemas.openxmlformats.org/officeDocument/2006/relationships/image" Target="../media/image48.png"/><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626.xml"/><Relationship Id="rId6" Type="http://schemas.openxmlformats.org/officeDocument/2006/relationships/hyperlink" Target="https://www.youtube.com/watch?v=Vi1af8KY0g8" TargetMode="External"/><Relationship Id="rId5" Type="http://schemas.openxmlformats.org/officeDocument/2006/relationships/hyperlink" Target="https://people.inf.ethz.ch/omutlu/pub/GenStore_asplos22-lightning-talk.pdf" TargetMode="External"/><Relationship Id="rId4" Type="http://schemas.openxmlformats.org/officeDocument/2006/relationships/hyperlink" Target="https://people.inf.ethz.ch/omutlu/pub/GenStore_asplos22-lightning-talk.pptx" TargetMode="External"/></Relationships>
</file>

<file path=ppt/slides/_rels/slide119.xml.rels><?xml version="1.0" encoding="UTF-8" standalone="yes"?>
<Relationships xmlns="http://schemas.openxmlformats.org/package/2006/relationships"><Relationship Id="rId3" Type="http://schemas.openxmlformats.org/officeDocument/2006/relationships/image" Target="../media/image126.png"/><Relationship Id="rId7" Type="http://schemas.openxmlformats.org/officeDocument/2006/relationships/image" Target="../media/image129.jpg"/><Relationship Id="rId2" Type="http://schemas.openxmlformats.org/officeDocument/2006/relationships/image" Target="../media/image125.png"/><Relationship Id="rId1" Type="http://schemas.openxmlformats.org/officeDocument/2006/relationships/slideLayout" Target="../slideLayouts/slideLayout928.xml"/><Relationship Id="rId6" Type="http://schemas.openxmlformats.org/officeDocument/2006/relationships/image" Target="../media/image128.png"/><Relationship Id="rId5" Type="http://schemas.openxmlformats.org/officeDocument/2006/relationships/image" Target="../media/image1.png"/><Relationship Id="rId4" Type="http://schemas.openxmlformats.org/officeDocument/2006/relationships/image" Target="../media/image127.png"/></Relationships>
</file>

<file path=ppt/slides/_rels/slide12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33.png"/><Relationship Id="rId2" Type="http://schemas.openxmlformats.org/officeDocument/2006/relationships/notesSlide" Target="../notesSlides/notesSlide20.xml"/><Relationship Id="rId1" Type="http://schemas.openxmlformats.org/officeDocument/2006/relationships/slideLayout" Target="../slideLayouts/slideLayout929.xml"/><Relationship Id="rId6" Type="http://schemas.openxmlformats.org/officeDocument/2006/relationships/image" Target="../media/image132.png"/><Relationship Id="rId5" Type="http://schemas.openxmlformats.org/officeDocument/2006/relationships/image" Target="../media/image131.png"/><Relationship Id="rId4" Type="http://schemas.openxmlformats.org/officeDocument/2006/relationships/image" Target="../media/image130.png"/></Relationships>
</file>

<file path=ppt/slides/_rels/slide121.xml.rels><?xml version="1.0" encoding="UTF-8" standalone="yes"?>
<Relationships xmlns="http://schemas.openxmlformats.org/package/2006/relationships"><Relationship Id="rId8" Type="http://schemas.openxmlformats.org/officeDocument/2006/relationships/image" Target="../media/image138.png"/><Relationship Id="rId3" Type="http://schemas.openxmlformats.org/officeDocument/2006/relationships/image" Target="../media/image1.png"/><Relationship Id="rId7" Type="http://schemas.openxmlformats.org/officeDocument/2006/relationships/image" Target="../media/image137.png"/><Relationship Id="rId2" Type="http://schemas.openxmlformats.org/officeDocument/2006/relationships/notesSlide" Target="../notesSlides/notesSlide21.xml"/><Relationship Id="rId1" Type="http://schemas.openxmlformats.org/officeDocument/2006/relationships/slideLayout" Target="../slideLayouts/slideLayout929.xml"/><Relationship Id="rId6" Type="http://schemas.openxmlformats.org/officeDocument/2006/relationships/image" Target="../media/image136.png"/><Relationship Id="rId5" Type="http://schemas.openxmlformats.org/officeDocument/2006/relationships/image" Target="../media/image135.png"/><Relationship Id="rId4" Type="http://schemas.openxmlformats.org/officeDocument/2006/relationships/image" Target="../media/image134.png"/></Relationships>
</file>

<file path=ppt/slides/_rels/slide1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929.xml"/></Relationships>
</file>

<file path=ppt/slides/_rels/slide1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929.xml"/></Relationships>
</file>

<file path=ppt/slides/_rels/slide12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png"/><Relationship Id="rId7"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457.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1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457.xml"/><Relationship Id="rId5" Type="http://schemas.openxmlformats.org/officeDocument/2006/relationships/image" Target="../media/image140.png"/><Relationship Id="rId4" Type="http://schemas.openxmlformats.org/officeDocument/2006/relationships/image" Target="../media/image139.png"/></Relationships>
</file>

<file path=ppt/slides/_rels/slide126.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63.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127.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940.xml"/></Relationships>
</file>

<file path=ppt/slides/_rels/slide128.xml.rels><?xml version="1.0" encoding="UTF-8" standalone="yes"?>
<Relationships xmlns="http://schemas.openxmlformats.org/package/2006/relationships"><Relationship Id="rId8" Type="http://schemas.openxmlformats.org/officeDocument/2006/relationships/image" Target="../media/image142.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29.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43.png"/></Relationships>
</file>

<file path=ppt/slides/_rels/slide130.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44.png"/></Relationships>
</file>

<file path=ppt/slides/_rels/slide131.xml.rels><?xml version="1.0" encoding="UTF-8" standalone="yes"?>
<Relationships xmlns="http://schemas.openxmlformats.org/package/2006/relationships"><Relationship Id="rId8" Type="http://schemas.openxmlformats.org/officeDocument/2006/relationships/image" Target="../media/image145.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46.png"/></Relationships>
</file>

<file path=ppt/slides/_rels/slide132.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47.png"/></Relationships>
</file>

<file path=ppt/slides/_rels/slide133.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48.png"/></Relationships>
</file>

<file path=ppt/slides/_rels/slide134.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26.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47.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35.xml.rels><?xml version="1.0" encoding="UTF-8" standalone="yes"?>
<Relationships xmlns="http://schemas.openxmlformats.org/package/2006/relationships"><Relationship Id="rId3" Type="http://schemas.openxmlformats.org/officeDocument/2006/relationships/hyperlink" Target="http://iscaconf.org/isca2022/" TargetMode="External"/><Relationship Id="rId2" Type="http://schemas.openxmlformats.org/officeDocument/2006/relationships/hyperlink" Target="https://people.inf.ethz.ch/omutlu/pub/SeGraM_genomic-sequence-mapping-universal-accelerator_isca22.pdf" TargetMode="External"/><Relationship Id="rId1" Type="http://schemas.openxmlformats.org/officeDocument/2006/relationships/slideLayout" Target="../slideLayouts/slideLayout626.xml"/><Relationship Id="rId5" Type="http://schemas.openxmlformats.org/officeDocument/2006/relationships/image" Target="../media/image49.png"/><Relationship Id="rId4" Type="http://schemas.openxmlformats.org/officeDocument/2006/relationships/hyperlink" Target="https://arxiv.org/pdf/2205.05883.pdf" TargetMode="External"/></Relationships>
</file>

<file path=ppt/slides/_rels/slide136.xml.rels><?xml version="1.0" encoding="UTF-8" standalone="yes"?>
<Relationships xmlns="http://schemas.openxmlformats.org/package/2006/relationships"><Relationship Id="rId8" Type="http://schemas.openxmlformats.org/officeDocument/2006/relationships/image" Target="../media/image149.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137.xml.rels><?xml version="1.0" encoding="UTF-8" standalone="yes"?>
<Relationships xmlns="http://schemas.openxmlformats.org/package/2006/relationships"><Relationship Id="rId8" Type="http://schemas.openxmlformats.org/officeDocument/2006/relationships/image" Target="../media/image150.png"/><Relationship Id="rId3" Type="http://schemas.openxmlformats.org/officeDocument/2006/relationships/hyperlink" Target="http://www.microarch.org/micro54/" TargetMode="External"/><Relationship Id="rId7" Type="http://schemas.openxmlformats.org/officeDocument/2006/relationships/hyperlink" Target="https://arxiv.org/abs/2104.07582" TargetMode="External"/><Relationship Id="rId2" Type="http://schemas.openxmlformats.org/officeDocument/2006/relationships/hyperlink" Target="https://people.inf.ethz.ch/omutlu/pub/SISA-GraphMining-on-PIM_micro21.pdf" TargetMode="External"/><Relationship Id="rId1" Type="http://schemas.openxmlformats.org/officeDocument/2006/relationships/slideLayout" Target="../slideLayouts/slideLayout13.xml"/><Relationship Id="rId6" Type="http://schemas.openxmlformats.org/officeDocument/2006/relationships/hyperlink" Target="https://www.youtube.com/watch?v=6k89Ph2qgRA&amp;list=PL5Q2soXY2Zi--0LrXSQ9sST3N0k0bXp51&amp;index=4" TargetMode="External"/><Relationship Id="rId5" Type="http://schemas.openxmlformats.org/officeDocument/2006/relationships/hyperlink" Target="https://www.youtube.com/watch?v=VL5K1t2qTDU&amp;list=PL5Q2soXY2Zi--0LrXSQ9sST3N0k0bXp51&amp;index=9" TargetMode="External"/><Relationship Id="rId4" Type="http://schemas.openxmlformats.org/officeDocument/2006/relationships/hyperlink" Target="https://people.inf.ethz.ch/omutlu/pub/SISA-GraphMining-on-PIM_micro21-talk.pdf" TargetMode="External"/></Relationships>
</file>

<file path=ppt/slides/_rels/slide138.xml.rels><?xml version="1.0" encoding="UTF-8" standalone="yes"?>
<Relationships xmlns="http://schemas.openxmlformats.org/package/2006/relationships"><Relationship Id="rId8" Type="http://schemas.openxmlformats.org/officeDocument/2006/relationships/hyperlink" Target="https://people.inf.ethz.ch/omutlu/pub/Polynesia_icde22-short-talk.pdf" TargetMode="External"/><Relationship Id="rId3" Type="http://schemas.openxmlformats.org/officeDocument/2006/relationships/hyperlink" Target="https://icde2022.ieeecomputer.my/" TargetMode="External"/><Relationship Id="rId7" Type="http://schemas.openxmlformats.org/officeDocument/2006/relationships/hyperlink" Target="https://people.inf.ethz.ch/omutlu/pub/Polynesia_icde22-short-talk.pptx" TargetMode="External"/><Relationship Id="rId2" Type="http://schemas.openxmlformats.org/officeDocument/2006/relationships/hyperlink" Target="https://people.inf.ethz.ch/omutlu/pub/Polynesia_icde22.pdf" TargetMode="External"/><Relationship Id="rId1" Type="http://schemas.openxmlformats.org/officeDocument/2006/relationships/slideLayout" Target="../slideLayouts/slideLayout13.xml"/><Relationship Id="rId6" Type="http://schemas.openxmlformats.org/officeDocument/2006/relationships/hyperlink" Target="https://people.inf.ethz.ch/omutlu/pub/Polynesia_icde22-talk.pdf" TargetMode="External"/><Relationship Id="rId5" Type="http://schemas.openxmlformats.org/officeDocument/2006/relationships/hyperlink" Target="https://people.inf.ethz.ch/omutlu/pub/Polynesia_icde22-talk.pptx" TargetMode="External"/><Relationship Id="rId4" Type="http://schemas.openxmlformats.org/officeDocument/2006/relationships/hyperlink" Target="https://arxiv.org/pdf/2204.11275.pdf" TargetMode="External"/><Relationship Id="rId9" Type="http://schemas.openxmlformats.org/officeDocument/2006/relationships/image" Target="../media/image151.png"/></Relationships>
</file>

<file path=ppt/slides/_rels/slide139.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152.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140.xml.rels><?xml version="1.0" encoding="UTF-8" standalone="yes"?>
<Relationships xmlns="http://schemas.openxmlformats.org/package/2006/relationships"><Relationship Id="rId8" Type="http://schemas.openxmlformats.org/officeDocument/2006/relationships/image" Target="../media/image156.png"/><Relationship Id="rId3" Type="http://schemas.openxmlformats.org/officeDocument/2006/relationships/image" Target="../media/image153.png"/><Relationship Id="rId7" Type="http://schemas.openxmlformats.org/officeDocument/2006/relationships/image" Target="../media/image9.jpeg"/><Relationship Id="rId2" Type="http://schemas.openxmlformats.org/officeDocument/2006/relationships/notesSlide" Target="../notesSlides/notesSlide26.xml"/><Relationship Id="rId1" Type="http://schemas.openxmlformats.org/officeDocument/2006/relationships/slideLayout" Target="../slideLayouts/slideLayout928.xml"/><Relationship Id="rId6" Type="http://schemas.openxmlformats.org/officeDocument/2006/relationships/image" Target="../media/image155.png"/><Relationship Id="rId5" Type="http://schemas.openxmlformats.org/officeDocument/2006/relationships/image" Target="../media/image128.png"/><Relationship Id="rId4" Type="http://schemas.openxmlformats.org/officeDocument/2006/relationships/image" Target="../media/image154.svg"/></Relationships>
</file>

<file path=ppt/slides/_rels/slide1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929.xml"/></Relationships>
</file>

<file path=ppt/slides/_rels/slide142.xml.rels><?xml version="1.0" encoding="UTF-8" standalone="yes"?>
<Relationships xmlns="http://schemas.openxmlformats.org/package/2006/relationships"><Relationship Id="rId8" Type="http://schemas.openxmlformats.org/officeDocument/2006/relationships/image" Target="../media/image161.png"/><Relationship Id="rId3" Type="http://schemas.openxmlformats.org/officeDocument/2006/relationships/image" Target="../media/image157.png"/><Relationship Id="rId7"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929.xml"/><Relationship Id="rId6" Type="http://schemas.openxmlformats.org/officeDocument/2006/relationships/image" Target="../media/image160.png"/><Relationship Id="rId5" Type="http://schemas.openxmlformats.org/officeDocument/2006/relationships/image" Target="../media/image159.png"/><Relationship Id="rId4" Type="http://schemas.openxmlformats.org/officeDocument/2006/relationships/image" Target="../media/image158.png"/></Relationships>
</file>

<file path=ppt/slides/_rels/slide14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9.xml"/><Relationship Id="rId1" Type="http://schemas.openxmlformats.org/officeDocument/2006/relationships/slideLayout" Target="../slideLayouts/slideLayout929.xml"/><Relationship Id="rId4" Type="http://schemas.openxmlformats.org/officeDocument/2006/relationships/image" Target="../media/image1.png"/></Relationships>
</file>

<file path=ppt/slides/_rels/slide1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929.xml"/><Relationship Id="rId5" Type="http://schemas.openxmlformats.org/officeDocument/2006/relationships/chart" Target="../charts/chart8.xml"/><Relationship Id="rId4" Type="http://schemas.openxmlformats.org/officeDocument/2006/relationships/chart" Target="../charts/char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notesSlide" Target="../notesSlides/notesSlide31.xml"/><Relationship Id="rId1" Type="http://schemas.openxmlformats.org/officeDocument/2006/relationships/slideLayout" Target="../slideLayouts/slideLayout929.xml"/><Relationship Id="rId6" Type="http://schemas.openxmlformats.org/officeDocument/2006/relationships/image" Target="../media/image1.png"/><Relationship Id="rId5" Type="http://schemas.openxmlformats.org/officeDocument/2006/relationships/image" Target="../media/image164.emf"/><Relationship Id="rId4" Type="http://schemas.openxmlformats.org/officeDocument/2006/relationships/image" Target="../media/image163.png"/></Relationships>
</file>

<file path=ppt/slides/_rels/slide146.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152.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147.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03.xml"/><Relationship Id="rId4" Type="http://schemas.openxmlformats.org/officeDocument/2006/relationships/image" Target="../media/image42.png"/></Relationships>
</file>

<file path=ppt/slides/_rels/slide1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2.xml"/><Relationship Id="rId1" Type="http://schemas.openxmlformats.org/officeDocument/2006/relationships/slideLayout" Target="../slideLayouts/slideLayout603.xml"/><Relationship Id="rId4" Type="http://schemas.openxmlformats.org/officeDocument/2006/relationships/image" Target="../media/image44.jpeg"/></Relationships>
</file>

<file path=ppt/slides/_rels/slide149.xml.rels><?xml version="1.0" encoding="UTF-8" standalone="yes"?>
<Relationships xmlns="http://schemas.openxmlformats.org/package/2006/relationships"><Relationship Id="rId3" Type="http://schemas.openxmlformats.org/officeDocument/2006/relationships/image" Target="../media/image45.tiff"/><Relationship Id="rId2" Type="http://schemas.openxmlformats.org/officeDocument/2006/relationships/notesSlide" Target="../notesSlides/notesSlide33.xml"/><Relationship Id="rId1" Type="http://schemas.openxmlformats.org/officeDocument/2006/relationships/slideLayout" Target="../slideLayouts/slideLayout603.xml"/><Relationship Id="rId4" Type="http://schemas.openxmlformats.org/officeDocument/2006/relationships/image" Target="../media/image46.tiff"/></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106.png"/><Relationship Id="rId4" Type="http://schemas.openxmlformats.org/officeDocument/2006/relationships/hyperlink" Target="https://arxiv.org/pdf/1903.03988.pdf" TargetMode="External"/></Relationships>
</file>

<file path=ppt/slides/_rels/slide152.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65.pn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54.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780.xml"/><Relationship Id="rId5" Type="http://schemas.openxmlformats.org/officeDocument/2006/relationships/image" Target="../media/image109.png"/><Relationship Id="rId4" Type="http://schemas.openxmlformats.org/officeDocument/2006/relationships/hyperlink" Target="https://www.youtube.com/watch?v=H3sEaINPBOE" TargetMode="External"/></Relationships>
</file>

<file path=ppt/slides/_rels/slide155.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346.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156.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13.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68.xml"/></Relationships>
</file>

<file path=ppt/slides/_rels/slide15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357.xml"/></Relationships>
</file>

<file path=ppt/slides/_rels/slide160.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167.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61.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hyperlink" Target="https://arxiv.org/pdf/2111.00082.pdf" TargetMode="External"/><Relationship Id="rId1" Type="http://schemas.openxmlformats.org/officeDocument/2006/relationships/slideLayout" Target="../slideLayouts/slideLayout236.xml"/><Relationship Id="rId4" Type="http://schemas.openxmlformats.org/officeDocument/2006/relationships/image" Target="../media/image168.png"/></Relationships>
</file>

<file path=ppt/slides/_rels/slide162.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hyperlink" Target="https://arxiv.org/pdf/2111.00082.pdf" TargetMode="External"/><Relationship Id="rId1" Type="http://schemas.openxmlformats.org/officeDocument/2006/relationships/slideLayout" Target="../slideLayouts/slideLayout236.xml"/><Relationship Id="rId4" Type="http://schemas.openxmlformats.org/officeDocument/2006/relationships/image" Target="../media/image169.jpg"/></Relationships>
</file>

<file path=ppt/slides/_rels/slide163.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hyperlink" Target="https://www.youtube.com/watch?v=n6Pwg1qax_E&amp;list=PL5Q2soXY2Zi_7UBNmC9B8Yr5JSwTG9yH4&amp;index=4" TargetMode="External"/><Relationship Id="rId1" Type="http://schemas.openxmlformats.org/officeDocument/2006/relationships/slideLayout" Target="../slideLayouts/slideLayout236.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image" Target="../media/image171.tiff"/><Relationship Id="rId1" Type="http://schemas.openxmlformats.org/officeDocument/2006/relationships/slideLayout" Target="../slideLayouts/slideLayout279.xml"/></Relationships>
</file>

<file path=ppt/slides/_rels/slide168.xml.rels><?xml version="1.0" encoding="UTF-8" standalone="yes"?>
<Relationships xmlns="http://schemas.openxmlformats.org/package/2006/relationships"><Relationship Id="rId3" Type="http://schemas.openxmlformats.org/officeDocument/2006/relationships/image" Target="../media/image173.tiff"/><Relationship Id="rId2" Type="http://schemas.openxmlformats.org/officeDocument/2006/relationships/image" Target="../media/image172.tiff"/><Relationship Id="rId1" Type="http://schemas.openxmlformats.org/officeDocument/2006/relationships/slideLayout" Target="../slideLayouts/slideLayout603.xml"/></Relationships>
</file>

<file path=ppt/slides/_rels/slide169.xml.rels><?xml version="1.0" encoding="UTF-8" standalone="yes"?>
<Relationships xmlns="http://schemas.openxmlformats.org/package/2006/relationships"><Relationship Id="rId8" Type="http://schemas.openxmlformats.org/officeDocument/2006/relationships/hyperlink" Target="https://people.inf.ethz.ch/omutlu/pub/ambit-bulk-bitwise-dram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ambit-bulk-bitwise-dram_micro17-lightning-talk.pdf" TargetMode="External"/><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 Id="rId6" Type="http://schemas.openxmlformats.org/officeDocument/2006/relationships/hyperlink" Target="https://people.inf.ethz.ch/omutlu/pub/ambit-bulk-bitwise-dram_micro17-lightning-talk.pptx" TargetMode="External"/><Relationship Id="rId5" Type="http://schemas.openxmlformats.org/officeDocument/2006/relationships/hyperlink" Target="https://people.inf.ethz.ch/omutlu/pub/ambit-bulk-bitwise-dram_micro17-talk.pdf" TargetMode="External"/><Relationship Id="rId10" Type="http://schemas.openxmlformats.org/officeDocument/2006/relationships/image" Target="../media/image174.tiff"/><Relationship Id="rId4" Type="http://schemas.openxmlformats.org/officeDocument/2006/relationships/hyperlink" Target="https://people.inf.ethz.ch/omutlu/pub/ambit-bulk-bitwise-dram_micro17-talk.pptx" TargetMode="External"/><Relationship Id="rId9" Type="http://schemas.openxmlformats.org/officeDocument/2006/relationships/hyperlink" Target="https://people.inf.ethz.ch/omutlu/pub/ambit-bulk-bitwise-dram_micro17-poster.pdf" TargetMode="External"/></Relationships>
</file>

<file path=ppt/slides/_rels/slide170.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hyperlink" Target="https://arxiv.org/pdf/1905.09822.pdf" TargetMode="External"/><Relationship Id="rId1" Type="http://schemas.openxmlformats.org/officeDocument/2006/relationships/slideLayout" Target="../slideLayouts/slideLayout346.xml"/></Relationships>
</file>

<file path=ppt/slides/_rels/slide171.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76.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72.xml.rels><?xml version="1.0" encoding="UTF-8" standalone="yes"?>
<Relationships xmlns="http://schemas.openxmlformats.org/package/2006/relationships"><Relationship Id="rId3" Type="http://schemas.openxmlformats.org/officeDocument/2006/relationships/image" Target="../media/image900.png"/><Relationship Id="rId7" Type="http://schemas.openxmlformats.org/officeDocument/2006/relationships/image" Target="../media/image1510.png"/><Relationship Id="rId2" Type="http://schemas.openxmlformats.org/officeDocument/2006/relationships/notesSlide" Target="../notesSlides/notesSlide35.xml"/><Relationship Id="rId1" Type="http://schemas.openxmlformats.org/officeDocument/2006/relationships/slideLayout" Target="../slideLayouts/slideLayout776.xml"/><Relationship Id="rId6" Type="http://schemas.openxmlformats.org/officeDocument/2006/relationships/image" Target="../media/image1000.png"/><Relationship Id="rId5" Type="http://schemas.openxmlformats.org/officeDocument/2006/relationships/image" Target="../media/image1440.png"/><Relationship Id="rId4" Type="http://schemas.openxmlformats.org/officeDocument/2006/relationships/image" Target="../media/image1360.png"/></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76.xml"/></Relationships>
</file>

<file path=ppt/slides/_rels/slide174.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76.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75.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10" Type="http://schemas.openxmlformats.org/officeDocument/2006/relationships/image" Target="../media/image177.png"/><Relationship Id="rId4" Type="http://schemas.openxmlformats.org/officeDocument/2006/relationships/hyperlink" Target="https://www.youtube.com/watch?v=Xw0laEEDmsM&amp;feature=youtu.be" TargetMode="External"/><Relationship Id="rId9" Type="http://schemas.openxmlformats.org/officeDocument/2006/relationships/hyperlink" Target="https://www.youtube.com/watch?v=7gqnrTZpjxE" TargetMode="External"/></Relationships>
</file>

<file path=ppt/slides/_rels/slide176.xml.rels><?xml version="1.0" encoding="UTF-8" standalone="yes"?>
<Relationships xmlns="http://schemas.openxmlformats.org/package/2006/relationships"><Relationship Id="rId8" Type="http://schemas.openxmlformats.org/officeDocument/2006/relationships/image" Target="../media/image178.png"/><Relationship Id="rId3" Type="http://schemas.openxmlformats.org/officeDocument/2006/relationships/hyperlink" Target="http://hpca2019.seas.gwu.edu/" TargetMode="External"/><Relationship Id="rId7" Type="http://schemas.openxmlformats.org/officeDocument/2006/relationships/hyperlink" Target="https://www.youtube.com/watch?v=Y3hPv1I5f8Y&amp;list=PL5Q2soXY2Zi-DyoI3HbqcdtUm9YWRR_z-&amp;index=16"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177.xml.rels><?xml version="1.0" encoding="UTF-8" standalone="yes"?>
<Relationships xmlns="http://schemas.openxmlformats.org/package/2006/relationships"><Relationship Id="rId8" Type="http://schemas.openxmlformats.org/officeDocument/2006/relationships/hyperlink" Target="https://www.youtube.com/watch?v=QtBrq0WVOmQ&amp;list=PL5Q2soXY2Zi8_VVChACnON4sfh2bJ5IrD&amp;index=132" TargetMode="External"/><Relationship Id="rId3" Type="http://schemas.openxmlformats.org/officeDocument/2006/relationships/hyperlink" Target="http://iscaconf.org/isca2021/" TargetMode="External"/><Relationship Id="rId7" Type="http://schemas.openxmlformats.org/officeDocument/2006/relationships/hyperlink" Target="https://people.inf.ethz.ch/omutlu/pub/QUAC-TRNG-DRAM_isca21-short-talk.pdf" TargetMode="External"/><Relationship Id="rId2" Type="http://schemas.openxmlformats.org/officeDocument/2006/relationships/hyperlink" Target="https://people.inf.ethz.ch/omutlu/pub/QUAC-TRNG-DRAM_is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QUAC-TRNG-DRAM_isca21-short-talk.pptx" TargetMode="External"/><Relationship Id="rId5" Type="http://schemas.openxmlformats.org/officeDocument/2006/relationships/hyperlink" Target="https://people.inf.ethz.ch/omutlu/pub/QUAC-TRNG-DRAM_isca21-talk.pdf" TargetMode="External"/><Relationship Id="rId10" Type="http://schemas.openxmlformats.org/officeDocument/2006/relationships/image" Target="../media/image179.png"/><Relationship Id="rId4" Type="http://schemas.openxmlformats.org/officeDocument/2006/relationships/hyperlink" Target="https://people.inf.ethz.ch/omutlu/pub/QUAC-TRNG-DRAM_isca21-talk.pptx" TargetMode="External"/><Relationship Id="rId9" Type="http://schemas.openxmlformats.org/officeDocument/2006/relationships/hyperlink" Target="https://www.youtube.com/watch?v=snvF3g3GfkI&amp;list=PL5Q2soXY2Zi_tOTAYm--dYByNPL7JhwR9&amp;index=6" TargetMode="External"/></Relationships>
</file>

<file path=ppt/slides/_rels/slide178.xml.rels><?xml version="1.0" encoding="UTF-8" standalone="yes"?>
<Relationships xmlns="http://schemas.openxmlformats.org/package/2006/relationships"><Relationship Id="rId8" Type="http://schemas.openxmlformats.org/officeDocument/2006/relationships/image" Target="../media/image180.png"/><Relationship Id="rId3" Type="http://schemas.openxmlformats.org/officeDocument/2006/relationships/hyperlink" Target="https://www.hpca-conf.org/2022/" TargetMode="External"/><Relationship Id="rId7" Type="http://schemas.openxmlformats.org/officeDocument/2006/relationships/hyperlink" Target="https://people.inf.ethz.ch/omutlu/pub/DR_STRANGE_EndtoEnd-DRAM-TRNG_hpca22-shorttalk.pdf" TargetMode="External"/><Relationship Id="rId2" Type="http://schemas.openxmlformats.org/officeDocument/2006/relationships/hyperlink" Target="https://people.inf.ethz.ch/omutlu/pub/DR_STRANGE_EndtoEnd-DRAM-TRNG_hpca22.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DR_STRANGE_EndtoEnd-DRAM-TRNG_hpca22-shorttalk.pptx" TargetMode="External"/><Relationship Id="rId5" Type="http://schemas.openxmlformats.org/officeDocument/2006/relationships/hyperlink" Target="https://people.inf.ethz.ch/omutlu/pub/DR_STRANGE_EndtoEnd-DRAM-TRNG_hpca22-talk.pdf" TargetMode="External"/><Relationship Id="rId4" Type="http://schemas.openxmlformats.org/officeDocument/2006/relationships/hyperlink" Target="https://people.inf.ethz.ch/omutlu/pub/DR_STRANGE_EndtoEnd-DRAM-TRNG_hpca22-talk.pptx" TargetMode="External"/><Relationship Id="rId9" Type="http://schemas.openxmlformats.org/officeDocument/2006/relationships/hyperlink" Target="https://arxiv.org/pdf/2201.01385.pdf" TargetMode="Externa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41.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84.xml.rels><?xml version="1.0" encoding="UTF-8" standalone="yes"?>
<Relationships xmlns="http://schemas.openxmlformats.org/package/2006/relationships"><Relationship Id="rId3" Type="http://schemas.openxmlformats.org/officeDocument/2006/relationships/hyperlink" Target="https://asplos-conference.org/" TargetMode="External"/><Relationship Id="rId7" Type="http://schemas.openxmlformats.org/officeDocument/2006/relationships/image" Target="../media/image48.png"/><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626.xml"/><Relationship Id="rId6" Type="http://schemas.openxmlformats.org/officeDocument/2006/relationships/hyperlink" Target="https://www.youtube.com/watch?v=Vi1af8KY0g8" TargetMode="External"/><Relationship Id="rId5" Type="http://schemas.openxmlformats.org/officeDocument/2006/relationships/hyperlink" Target="https://people.inf.ethz.ch/omutlu/pub/GenStore_asplos22-lightning-talk.pdf" TargetMode="External"/><Relationship Id="rId4" Type="http://schemas.openxmlformats.org/officeDocument/2006/relationships/hyperlink" Target="https://people.inf.ethz.ch/omutlu/pub/GenStore_asplos22-lightning-talk.pptx" TargetMode="External"/></Relationships>
</file>

<file path=ppt/slides/_rels/slide185.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14.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86.xml.rels><?xml version="1.0" encoding="UTF-8" standalone="yes"?>
<Relationships xmlns="http://schemas.openxmlformats.org/package/2006/relationships"><Relationship Id="rId8" Type="http://schemas.openxmlformats.org/officeDocument/2006/relationships/image" Target="../media/image150.png"/><Relationship Id="rId3" Type="http://schemas.openxmlformats.org/officeDocument/2006/relationships/hyperlink" Target="http://www.microarch.org/micro54/" TargetMode="External"/><Relationship Id="rId7" Type="http://schemas.openxmlformats.org/officeDocument/2006/relationships/hyperlink" Target="https://arxiv.org/abs/2104.07582" TargetMode="External"/><Relationship Id="rId2" Type="http://schemas.openxmlformats.org/officeDocument/2006/relationships/hyperlink" Target="https://people.inf.ethz.ch/omutlu/pub/SISA-GraphMining-on-PIM_micro21.pdf" TargetMode="External"/><Relationship Id="rId1" Type="http://schemas.openxmlformats.org/officeDocument/2006/relationships/slideLayout" Target="../slideLayouts/slideLayout13.xml"/><Relationship Id="rId6" Type="http://schemas.openxmlformats.org/officeDocument/2006/relationships/hyperlink" Target="https://www.youtube.com/watch?v=6k89Ph2qgRA&amp;list=PL5Q2soXY2Zi--0LrXSQ9sST3N0k0bXp51&amp;index=4" TargetMode="External"/><Relationship Id="rId5" Type="http://schemas.openxmlformats.org/officeDocument/2006/relationships/hyperlink" Target="https://www.youtube.com/watch?v=VL5K1t2qTDU&amp;list=PL5Q2soXY2Zi--0LrXSQ9sST3N0k0bXp51&amp;index=9" TargetMode="External"/><Relationship Id="rId4" Type="http://schemas.openxmlformats.org/officeDocument/2006/relationships/hyperlink" Target="https://people.inf.ethz.ch/omutlu/pub/SISA-GraphMining-on-PIM_micro21-talk.pdf" TargetMode="External"/></Relationships>
</file>

<file path=ppt/slides/_rels/slide187.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152.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188.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48.png"/></Relationships>
</file>

<file path=ppt/slides/_rels/slide189.xml.rels><?xml version="1.0" encoding="UTF-8" standalone="yes"?>
<Relationships xmlns="http://schemas.openxmlformats.org/package/2006/relationships"><Relationship Id="rId8" Type="http://schemas.openxmlformats.org/officeDocument/2006/relationships/image" Target="../media/image149.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190.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26.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47.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91.xml.rels><?xml version="1.0" encoding="UTF-8" standalone="yes"?>
<Relationships xmlns="http://schemas.openxmlformats.org/package/2006/relationships"><Relationship Id="rId3" Type="http://schemas.openxmlformats.org/officeDocument/2006/relationships/hyperlink" Target="http://iscaconf.org/isca2022/" TargetMode="External"/><Relationship Id="rId2" Type="http://schemas.openxmlformats.org/officeDocument/2006/relationships/hyperlink" Target="https://people.inf.ethz.ch/omutlu/pub/SeGraM_genomic-sequence-mapping-universal-accelerator_isca22.pdf" TargetMode="External"/><Relationship Id="rId1" Type="http://schemas.openxmlformats.org/officeDocument/2006/relationships/slideLayout" Target="../slideLayouts/slideLayout626.xml"/><Relationship Id="rId5" Type="http://schemas.openxmlformats.org/officeDocument/2006/relationships/image" Target="../media/image49.png"/><Relationship Id="rId4" Type="http://schemas.openxmlformats.org/officeDocument/2006/relationships/hyperlink" Target="https://arxiv.org/pdf/2205.05883.pdf" TargetMode="External"/></Relationships>
</file>

<file path=ppt/slides/_rels/slide192.xml.rels><?xml version="1.0" encoding="UTF-8" standalone="yes"?>
<Relationships xmlns="http://schemas.openxmlformats.org/package/2006/relationships"><Relationship Id="rId8" Type="http://schemas.openxmlformats.org/officeDocument/2006/relationships/hyperlink" Target="https://people.inf.ethz.ch/omutlu/pub/Polynesia_icde22-short-talk.pdf" TargetMode="External"/><Relationship Id="rId3" Type="http://schemas.openxmlformats.org/officeDocument/2006/relationships/hyperlink" Target="https://icde2022.ieeecomputer.my/" TargetMode="External"/><Relationship Id="rId7" Type="http://schemas.openxmlformats.org/officeDocument/2006/relationships/hyperlink" Target="https://people.inf.ethz.ch/omutlu/pub/Polynesia_icde22-short-talk.pptx" TargetMode="External"/><Relationship Id="rId2" Type="http://schemas.openxmlformats.org/officeDocument/2006/relationships/hyperlink" Target="https://people.inf.ethz.ch/omutlu/pub/Polynesia_icde22.pdf" TargetMode="External"/><Relationship Id="rId1" Type="http://schemas.openxmlformats.org/officeDocument/2006/relationships/slideLayout" Target="../slideLayouts/slideLayout13.xml"/><Relationship Id="rId6" Type="http://schemas.openxmlformats.org/officeDocument/2006/relationships/hyperlink" Target="https://people.inf.ethz.ch/omutlu/pub/Polynesia_icde22-talk.pdf" TargetMode="External"/><Relationship Id="rId5" Type="http://schemas.openxmlformats.org/officeDocument/2006/relationships/hyperlink" Target="https://people.inf.ethz.ch/omutlu/pub/Polynesia_icde22-talk.pptx" TargetMode="External"/><Relationship Id="rId4" Type="http://schemas.openxmlformats.org/officeDocument/2006/relationships/hyperlink" Target="https://arxiv.org/pdf/2204.11275.pdf" TargetMode="External"/><Relationship Id="rId9" Type="http://schemas.openxmlformats.org/officeDocument/2006/relationships/image" Target="../media/image151.png"/></Relationships>
</file>

<file path=ppt/slides/_rels/slide193.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780.xml"/><Relationship Id="rId6" Type="http://schemas.openxmlformats.org/officeDocument/2006/relationships/image" Target="../media/image181.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94.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182.png"/></Relationships>
</file>

<file path=ppt/slides/_rels/slide195.x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slideLayout" Target="../slideLayouts/slideLayout626.xml"/></Relationships>
</file>

<file path=ppt/slides/_rels/slide196.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ONDA-coherence-for-near-data-accelerators_isca19.pdf" TargetMode="External"/><Relationship Id="rId1" Type="http://schemas.openxmlformats.org/officeDocument/2006/relationships/slideLayout" Target="../slideLayouts/slideLayout13.xml"/><Relationship Id="rId4" Type="http://schemas.openxmlformats.org/officeDocument/2006/relationships/image" Target="../media/image184.png"/></Relationships>
</file>

<file path=ppt/slides/_rels/slide197.xml.rels><?xml version="1.0" encoding="UTF-8" standalone="yes"?>
<Relationships xmlns="http://schemas.openxmlformats.org/package/2006/relationships"><Relationship Id="rId8" Type="http://schemas.openxmlformats.org/officeDocument/2006/relationships/hyperlink" Target="https://www.youtube.com/watch?v=2DNDjQjNDTw"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SynCron-synchronization-for-near-data-processing-systems_hpca21-short-talk.pdf" TargetMode="External"/><Relationship Id="rId2" Type="http://schemas.openxmlformats.org/officeDocument/2006/relationships/hyperlink" Target="https://people.inf.ethz.ch/omutlu/pub/SynCron-synchronization-for-near-data-processing-systems_hpca21.pdf" TargetMode="External"/><Relationship Id="rId1" Type="http://schemas.openxmlformats.org/officeDocument/2006/relationships/slideLayout" Target="../slideLayouts/slideLayout13.xml"/><Relationship Id="rId6" Type="http://schemas.openxmlformats.org/officeDocument/2006/relationships/hyperlink" Target="https://people.inf.ethz.ch/omutlu/pub/SynCron-synchronization-for-near-data-processing-systems_hpca21-short-talk.pptx" TargetMode="External"/><Relationship Id="rId5" Type="http://schemas.openxmlformats.org/officeDocument/2006/relationships/hyperlink" Target="https://people.inf.ethz.ch/omutlu/pub/SynCron-synchronization-for-near-data-processing-systems_hpca21-talk.pdf" TargetMode="External"/><Relationship Id="rId10" Type="http://schemas.openxmlformats.org/officeDocument/2006/relationships/image" Target="../media/image185.tiff"/><Relationship Id="rId4" Type="http://schemas.openxmlformats.org/officeDocument/2006/relationships/hyperlink" Target="https://people.inf.ethz.ch/omutlu/pub/SynCron-synchronization-for-near-data-processing-systems_hpca21-talk.pptx" TargetMode="External"/><Relationship Id="rId9" Type="http://schemas.openxmlformats.org/officeDocument/2006/relationships/hyperlink" Target="https://www.youtube.com/watch?v=kGiN-YjeUUA" TargetMode="External"/></Relationships>
</file>

<file path=ppt/slides/_rels/slide198.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44.png"/></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0.xml.rels><?xml version="1.0" encoding="UTF-8" standalone="yes"?>
<Relationships xmlns="http://schemas.openxmlformats.org/package/2006/relationships"><Relationship Id="rId8" Type="http://schemas.openxmlformats.org/officeDocument/2006/relationships/image" Target="../media/image75.tiff"/><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png"/><Relationship Id="rId1" Type="http://schemas.openxmlformats.org/officeDocument/2006/relationships/slideLayout" Target="../slideLayouts/slideLayout236.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png"/><Relationship Id="rId9" Type="http://schemas.openxmlformats.org/officeDocument/2006/relationships/image" Target="../media/image76.png"/></Relationships>
</file>

<file path=ppt/slides/_rels/slide201.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186.tiff"/><Relationship Id="rId1" Type="http://schemas.openxmlformats.org/officeDocument/2006/relationships/slideLayout" Target="../slideLayouts/slideLayout501.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187.tiff"/></Relationships>
</file>

<file path=ppt/slides/_rels/slide202.xml.rels><?xml version="1.0" encoding="UTF-8" standalone="yes"?>
<Relationships xmlns="http://schemas.openxmlformats.org/package/2006/relationships"><Relationship Id="rId3" Type="http://schemas.openxmlformats.org/officeDocument/2006/relationships/image" Target="../media/image188.jpeg"/><Relationship Id="rId2" Type="http://schemas.openxmlformats.org/officeDocument/2006/relationships/notesSlide" Target="../notesSlides/notesSlide37.xml"/><Relationship Id="rId1" Type="http://schemas.openxmlformats.org/officeDocument/2006/relationships/slideLayout" Target="../slideLayouts/slideLayout716.xml"/><Relationship Id="rId4" Type="http://schemas.openxmlformats.org/officeDocument/2006/relationships/hyperlink" Target="http://www.upmem.com/" TargetMode="External"/></Relationships>
</file>

<file path=ppt/slides/_rels/slide203.xml.rels><?xml version="1.0" encoding="UTF-8" standalone="yes"?>
<Relationships xmlns="http://schemas.openxmlformats.org/package/2006/relationships"><Relationship Id="rId8" Type="http://schemas.openxmlformats.org/officeDocument/2006/relationships/image" Target="../media/image194.emf"/><Relationship Id="rId13" Type="http://schemas.openxmlformats.org/officeDocument/2006/relationships/hyperlink" Target="https://arxiv.org/pdf/2105.03814.pdf" TargetMode="External"/><Relationship Id="rId3" Type="http://schemas.openxmlformats.org/officeDocument/2006/relationships/image" Target="../media/image189.emf"/><Relationship Id="rId7" Type="http://schemas.openxmlformats.org/officeDocument/2006/relationships/image" Target="../media/image193.emf"/><Relationship Id="rId12" Type="http://schemas.openxmlformats.org/officeDocument/2006/relationships/image" Target="../media/image198.emf"/><Relationship Id="rId2" Type="http://schemas.openxmlformats.org/officeDocument/2006/relationships/notesSlide" Target="../notesSlides/notesSlide38.xml"/><Relationship Id="rId1" Type="http://schemas.openxmlformats.org/officeDocument/2006/relationships/slideLayout" Target="../slideLayouts/slideLayout501.xml"/><Relationship Id="rId6" Type="http://schemas.openxmlformats.org/officeDocument/2006/relationships/image" Target="../media/image192.emf"/><Relationship Id="rId11" Type="http://schemas.openxmlformats.org/officeDocument/2006/relationships/image" Target="../media/image197.emf"/><Relationship Id="rId5" Type="http://schemas.openxmlformats.org/officeDocument/2006/relationships/image" Target="../media/image191.emf"/><Relationship Id="rId10" Type="http://schemas.openxmlformats.org/officeDocument/2006/relationships/image" Target="../media/image196.emf"/><Relationship Id="rId4" Type="http://schemas.openxmlformats.org/officeDocument/2006/relationships/image" Target="../media/image190.emf"/><Relationship Id="rId9" Type="http://schemas.openxmlformats.org/officeDocument/2006/relationships/image" Target="../media/image195.emf"/><Relationship Id="rId14" Type="http://schemas.openxmlformats.org/officeDocument/2006/relationships/image" Target="../media/image199.png"/></Relationships>
</file>

<file path=ppt/slides/_rels/slide204.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hyperlink" Target="https://www.youtube.com/watch?v=Sscy1Wrr22A&amp;list=PL5Q2soXY2Zi9xidyIgBxUz7xRPS-wisBN&amp;index=26" TargetMode="External"/><Relationship Id="rId1" Type="http://schemas.openxmlformats.org/officeDocument/2006/relationships/slideLayout" Target="../slideLayouts/slideLayout236.xml"/></Relationships>
</file>

<file path=ppt/slides/_rels/slide205.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hyperlink" Target="https://arxiv.org/pdf/2105.03814.pdf" TargetMode="External"/><Relationship Id="rId1" Type="http://schemas.openxmlformats.org/officeDocument/2006/relationships/slideLayout" Target="../slideLayouts/slideLayout501.xml"/></Relationships>
</file>

<file path=ppt/slides/_rels/slide206.xml.rels><?xml version="1.0" encoding="UTF-8" standalone="yes"?>
<Relationships xmlns="http://schemas.openxmlformats.org/package/2006/relationships"><Relationship Id="rId8" Type="http://schemas.openxmlformats.org/officeDocument/2006/relationships/hyperlink" Target="https://www.youtube.com/watch?v=nphV36SrysA&amp;list=PL5Q2soXY2Zi8D_5MGV6EnXEJHnV2YFBJl&amp;index=65" TargetMode="External"/><Relationship Id="rId3" Type="http://schemas.openxmlformats.org/officeDocument/2006/relationships/hyperlink" Target="https://sites.google.com/umn.edu/cut-2021/home" TargetMode="External"/><Relationship Id="rId7" Type="http://schemas.openxmlformats.org/officeDocument/2006/relationships/hyperlink" Target="https://people.inf.ethz.ch/omutlu/pub/Benchmarking-Memory-Centric-Computing-Systems_cut21-talk.pdf" TargetMode="External"/><Relationship Id="rId2" Type="http://schemas.openxmlformats.org/officeDocument/2006/relationships/hyperlink" Target="https://people.inf.ethz.ch/omutlu/pub/Benchmarking-Memory-Centric-Computing-Systems_cut21.pdf" TargetMode="External"/><Relationship Id="rId1" Type="http://schemas.openxmlformats.org/officeDocument/2006/relationships/slideLayout" Target="../slideLayouts/slideLayout501.xml"/><Relationship Id="rId6" Type="http://schemas.openxmlformats.org/officeDocument/2006/relationships/hyperlink" Target="https://people.inf.ethz.ch/omutlu/pub/Benchmarking-Memory-Centric-Computing-Systems_cut21-talk.pptx" TargetMode="External"/><Relationship Id="rId5" Type="http://schemas.openxmlformats.org/officeDocument/2006/relationships/hyperlink" Target="https://github.com/CMU-SAFARI/prim-benchmarks" TargetMode="External"/><Relationship Id="rId10" Type="http://schemas.openxmlformats.org/officeDocument/2006/relationships/image" Target="../media/image201.png"/><Relationship Id="rId4" Type="http://schemas.openxmlformats.org/officeDocument/2006/relationships/hyperlink" Target="https://arxiv.org/abs/2110.01709" TargetMode="External"/><Relationship Id="rId9" Type="http://schemas.openxmlformats.org/officeDocument/2006/relationships/hyperlink" Target="https://www.youtube.com/watch?v=SrFD_u46EDA&amp;list=PL5Q2soXY2Zi8_VVChACnON4sfh2bJ5IrD&amp;index=152" TargetMode="Externa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791.xml"/></Relationships>
</file>

<file path=ppt/slides/_rels/slide208.xml.rels><?xml version="1.0" encoding="UTF-8" standalone="yes"?>
<Relationships xmlns="http://schemas.openxmlformats.org/package/2006/relationships"><Relationship Id="rId3" Type="http://schemas.openxmlformats.org/officeDocument/2006/relationships/hyperlink" Target="https://github.com/CMU-SAFARI/prim-benchmarks" TargetMode="External"/><Relationship Id="rId2" Type="http://schemas.openxmlformats.org/officeDocument/2006/relationships/notesSlide" Target="../notesSlides/notesSlide39.xml"/><Relationship Id="rId1" Type="http://schemas.openxmlformats.org/officeDocument/2006/relationships/slideLayout" Target="../slideLayouts/slideLayout791.xml"/><Relationship Id="rId4" Type="http://schemas.openxmlformats.org/officeDocument/2006/relationships/image" Target="../media/image202.png"/></Relationships>
</file>

<file path=ppt/slides/_rels/slide209.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notesSlide" Target="../notesSlides/notesSlide40.xml"/><Relationship Id="rId1" Type="http://schemas.openxmlformats.org/officeDocument/2006/relationships/slideLayout" Target="../slideLayouts/slideLayout791.xml"/><Relationship Id="rId5" Type="http://schemas.openxmlformats.org/officeDocument/2006/relationships/hyperlink" Target="https://github.com/CMU-SAFARI/prim-benchmarks" TargetMode="External"/><Relationship Id="rId4" Type="http://schemas.openxmlformats.org/officeDocument/2006/relationships/hyperlink" Target="https://arxiv.org/pdf/2105.03814.pdf" TargetMode="External"/></Relationships>
</file>

<file path=ppt/slides/_rels/slide210.xml.rels><?xml version="1.0" encoding="UTF-8" standalone="yes"?>
<Relationships xmlns="http://schemas.openxmlformats.org/package/2006/relationships"><Relationship Id="rId3" Type="http://schemas.openxmlformats.org/officeDocument/2006/relationships/hyperlink" Target="https://www.youtube.com/watch?v=D8Hjy2iU9l4&amp;list=PL5Q2soXY2Zi_tOTAYm--dYByNPL7JhwR9" TargetMode="External"/><Relationship Id="rId2" Type="http://schemas.openxmlformats.org/officeDocument/2006/relationships/image" Target="../media/image204.png"/><Relationship Id="rId1" Type="http://schemas.openxmlformats.org/officeDocument/2006/relationships/slideLayout" Target="../slideLayouts/slideLayout501.xml"/></Relationships>
</file>

<file path=ppt/slides/_rels/slide211.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hyperlink" Target="https://www.youtube.com/watch?v=D8Hjy2iU9l4&amp;list=PL5Q2soXY2Zi_tOTAYm--dYByNPL7JhwR9" TargetMode="External"/><Relationship Id="rId1" Type="http://schemas.openxmlformats.org/officeDocument/2006/relationships/slideLayout" Target="../slideLayouts/slideLayout236.xml"/></Relationships>
</file>

<file path=ppt/slides/_rels/slide212.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hyperlink" Target="https://www.youtube.com/watch?v=Pp9jSU2b9oM&amp;list=PL5Q2soXY2Zi8_VVChACnON4sfh2bJ5IrD&amp;index=159" TargetMode="External"/><Relationship Id="rId1" Type="http://schemas.openxmlformats.org/officeDocument/2006/relationships/slideLayout" Target="../slideLayouts/slideLayout236.xml"/></Relationships>
</file>

<file path=ppt/slides/_rels/slide213.xml.rels><?xml version="1.0" encoding="UTF-8" standalone="yes"?>
<Relationships xmlns="http://schemas.openxmlformats.org/package/2006/relationships"><Relationship Id="rId8" Type="http://schemas.openxmlformats.org/officeDocument/2006/relationships/hyperlink" Target="https://people.inf.ethz.ch/omutlu/pub/PrIM-UPMEM-Tutorial-Analysis-Benchmarking-1hour-2021-07-04-talk.pdf" TargetMode="External"/><Relationship Id="rId13" Type="http://schemas.openxmlformats.org/officeDocument/2006/relationships/hyperlink" Target="https://www.youtube.com/watch?v=D8Hjy2iU9l4&amp;list=PL5Q2soXY2Zi_tOTAYm--dYByNPL7JhwR9" TargetMode="External"/><Relationship Id="rId3" Type="http://schemas.openxmlformats.org/officeDocument/2006/relationships/hyperlink" Target="https://arxiv.org/abs/2105.03814" TargetMode="External"/><Relationship Id="rId7" Type="http://schemas.openxmlformats.org/officeDocument/2006/relationships/hyperlink" Target="https://people.inf.ethz.ch/omutlu/pub/PrIM-UPMEM-Tutorial-Analysis-Benchmarking-1hour-2021-07-04-talk.pptx" TargetMode="External"/><Relationship Id="rId12" Type="http://schemas.openxmlformats.org/officeDocument/2006/relationships/hyperlink" Target="https://people.inf.ethz.ch/omutlu/pub/PrIM-UPMEM-Tutorial-Analysis-Benchmarking-SAFARI-Live-Seminar-2021-07-12-talk.pdf" TargetMode="External"/><Relationship Id="rId2" Type="http://schemas.openxmlformats.org/officeDocument/2006/relationships/hyperlink" Target="https://arxiv.org/pdf/2105.03814.pdf" TargetMode="External"/><Relationship Id="rId1" Type="http://schemas.openxmlformats.org/officeDocument/2006/relationships/slideLayout" Target="../slideLayouts/slideLayout236.xml"/><Relationship Id="rId6" Type="http://schemas.openxmlformats.org/officeDocument/2006/relationships/hyperlink" Target="https://people.inf.ethz.ch/omutlu/pub/PrIM-UPMEM-Tutorial-Analysis-Benchmarking-20min-2021-07-04-talk.pdf" TargetMode="External"/><Relationship Id="rId11" Type="http://schemas.openxmlformats.org/officeDocument/2006/relationships/hyperlink" Target="https://people.inf.ethz.ch/omutlu/pub/PrIM-UPMEM-Tutorial-Analysis-Benchmarking-SAFARI-Live-Seminar-2021-07-12-talk.pptx" TargetMode="External"/><Relationship Id="rId5" Type="http://schemas.openxmlformats.org/officeDocument/2006/relationships/hyperlink" Target="https://people.inf.ethz.ch/omutlu/pub/PrIM-UPMEM-Tutorial-Analysis-Benchmarking-20min-2021-07-04-talk.pptx" TargetMode="External"/><Relationship Id="rId10" Type="http://schemas.openxmlformats.org/officeDocument/2006/relationships/hyperlink" Target="https://people.inf.ethz.ch/omutlu/pub/PrIM-UPMEM-Tutorial-Analysis-Benchmarking-3min-2021-07-04-talk.pdf" TargetMode="External"/><Relationship Id="rId4" Type="http://schemas.openxmlformats.org/officeDocument/2006/relationships/hyperlink" Target="https://github.com/CMU-SAFARI/prim-benchmarks" TargetMode="External"/><Relationship Id="rId9" Type="http://schemas.openxmlformats.org/officeDocument/2006/relationships/hyperlink" Target="https://people.inf.ethz.ch/omutlu/pub/PrIM-UPMEM-Tutorial-Analysis-Benchmarking-3min-2021-07-04-talk.pptx" TargetMode="External"/><Relationship Id="rId14" Type="http://schemas.openxmlformats.org/officeDocument/2006/relationships/hyperlink" Target="https://www.youtube.com/watch?v=SrFD_u46EDA&amp;list=PL5Q2soXY2Zi8_VVChACnON4sfh2bJ5IrD&amp;index=152" TargetMode="External"/></Relationships>
</file>

<file path=ppt/slides/_rels/slide214.xml.rels><?xml version="1.0" encoding="UTF-8" standalone="yes"?>
<Relationships xmlns="http://schemas.openxmlformats.org/package/2006/relationships"><Relationship Id="rId8" Type="http://schemas.openxmlformats.org/officeDocument/2006/relationships/hyperlink" Target="https://www.youtube.com/watch?v=nphV36SrysA&amp;list=PL5Q2soXY2Zi8D_5MGV6EnXEJHnV2YFBJl&amp;index=65" TargetMode="External"/><Relationship Id="rId3" Type="http://schemas.openxmlformats.org/officeDocument/2006/relationships/hyperlink" Target="https://sites.google.com/umn.edu/cut-2021/home" TargetMode="External"/><Relationship Id="rId7" Type="http://schemas.openxmlformats.org/officeDocument/2006/relationships/hyperlink" Target="https://people.inf.ethz.ch/omutlu/pub/Benchmarking-Memory-Centric-Computing-Systems_cut21-talk.pdf" TargetMode="External"/><Relationship Id="rId2" Type="http://schemas.openxmlformats.org/officeDocument/2006/relationships/hyperlink" Target="https://people.inf.ethz.ch/omutlu/pub/Benchmarking-Memory-Centric-Computing-Systems_cut21.pdf" TargetMode="External"/><Relationship Id="rId1" Type="http://schemas.openxmlformats.org/officeDocument/2006/relationships/slideLayout" Target="../slideLayouts/slideLayout501.xml"/><Relationship Id="rId6" Type="http://schemas.openxmlformats.org/officeDocument/2006/relationships/hyperlink" Target="https://people.inf.ethz.ch/omutlu/pub/Benchmarking-Memory-Centric-Computing-Systems_cut21-talk.pptx" TargetMode="External"/><Relationship Id="rId5" Type="http://schemas.openxmlformats.org/officeDocument/2006/relationships/hyperlink" Target="https://github.com/CMU-SAFARI/prim-benchmarks" TargetMode="External"/><Relationship Id="rId10" Type="http://schemas.openxmlformats.org/officeDocument/2006/relationships/image" Target="../media/image201.png"/><Relationship Id="rId4" Type="http://schemas.openxmlformats.org/officeDocument/2006/relationships/hyperlink" Target="https://arxiv.org/abs/2110.01709" TargetMode="External"/><Relationship Id="rId9" Type="http://schemas.openxmlformats.org/officeDocument/2006/relationships/hyperlink" Target="https://www.youtube.com/watch?v=SrFD_u46EDA&amp;list=PL5Q2soXY2Zi8_VVChACnON4sfh2bJ5IrD&amp;index=152" TargetMode="External"/></Relationships>
</file>

<file path=ppt/slides/_rels/slide215.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16.xml.rels><?xml version="1.0" encoding="UTF-8" standalone="yes"?>
<Relationships xmlns="http://schemas.openxmlformats.org/package/2006/relationships"><Relationship Id="rId3" Type="http://schemas.openxmlformats.org/officeDocument/2006/relationships/hyperlink" Target="https://arxiv.org/pdf/2105.03725.pdf" TargetMode="External"/><Relationship Id="rId2" Type="http://schemas.openxmlformats.org/officeDocument/2006/relationships/image" Target="../media/image207.png"/><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78.xml"/></Relationships>
</file>

<file path=ppt/slides/_rels/slide218.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notesSlide" Target="../notesSlides/notesSlide42.xml"/><Relationship Id="rId1" Type="http://schemas.openxmlformats.org/officeDocument/2006/relationships/slideLayout" Target="../slideLayouts/slideLayout778.xml"/><Relationship Id="rId4" Type="http://schemas.microsoft.com/office/2007/relationships/hdphoto" Target="../media/hdphoto2.wdp"/></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78.xml"/></Relationships>
</file>

<file path=ppt/slides/_rels/slide220.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notesSlide" Target="../notesSlides/notesSlide44.xml"/><Relationship Id="rId1" Type="http://schemas.openxmlformats.org/officeDocument/2006/relationships/slideLayout" Target="../slideLayouts/slideLayout778.xml"/></Relationships>
</file>

<file path=ppt/slides/_rels/slide221.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notesSlide" Target="../notesSlides/notesSlide45.xml"/><Relationship Id="rId1" Type="http://schemas.openxmlformats.org/officeDocument/2006/relationships/slideLayout" Target="../slideLayouts/slideLayout778.xml"/><Relationship Id="rId4" Type="http://schemas.openxmlformats.org/officeDocument/2006/relationships/hyperlink" Target="https://github.com/CMU-SAFARI/DAMOV" TargetMode="External"/></Relationships>
</file>

<file path=ppt/slides/_rels/slide222.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hyperlink" Target="https://www.youtube.com/watch?v=GWideVyo0nM&amp;list=PL5Q2soXY2Zi_tOTAYm--dYByNPL7JhwR9&amp;index=3" TargetMode="External"/><Relationship Id="rId1" Type="http://schemas.openxmlformats.org/officeDocument/2006/relationships/slideLayout" Target="../slideLayouts/slideLayout236.xml"/></Relationships>
</file>

<file path=ppt/slides/_rels/slide223.xml.rels><?xml version="1.0" encoding="UTF-8" standalone="yes"?>
<Relationships xmlns="http://schemas.openxmlformats.org/package/2006/relationships"><Relationship Id="rId8" Type="http://schemas.openxmlformats.org/officeDocument/2006/relationships/hyperlink" Target="https://www.youtube.com/watch?v=HkMYuYMuZOg&amp;list=PL5Q2soXY2Zi8_VVChACnON4sfh2bJ5IrD&amp;index=161" TargetMode="External"/><Relationship Id="rId3" Type="http://schemas.openxmlformats.org/officeDocument/2006/relationships/hyperlink" Target="https://doi.org/10.1109/ACCESS.2021.3110993" TargetMode="External"/><Relationship Id="rId7" Type="http://schemas.openxmlformats.org/officeDocument/2006/relationships/hyperlink" Target="https://www.youtube.com/watch?v=GWideVyo0nM&amp;list=PL5Q2soXY2Zi8_VVChACnON4sfh2bJ5IrD&amp;index=156" TargetMode="External"/><Relationship Id="rId2" Type="http://schemas.openxmlformats.org/officeDocument/2006/relationships/hyperlink" Target="https://people.inf.ethz.ch/omutlu/pub/DAMOV-Bottleneck-Analysis-and-DataMovement-Benchmarks_arxiv21.pdf" TargetMode="External"/><Relationship Id="rId1" Type="http://schemas.openxmlformats.org/officeDocument/2006/relationships/slideLayout" Target="../slideLayouts/slideLayout2.xml"/><Relationship Id="rId6" Type="http://schemas.openxmlformats.org/officeDocument/2006/relationships/hyperlink" Target="https://github.com/CMU-SAFARI/DAMOV" TargetMode="External"/><Relationship Id="rId5" Type="http://schemas.openxmlformats.org/officeDocument/2006/relationships/hyperlink" Target="https://arxiv.org/pdf/2105.03725.pdf" TargetMode="External"/><Relationship Id="rId4" Type="http://schemas.openxmlformats.org/officeDocument/2006/relationships/hyperlink" Target="https://arxiv.org/abs/2105.03725" TargetMode="External"/><Relationship Id="rId9" Type="http://schemas.openxmlformats.org/officeDocument/2006/relationships/image" Target="../media/image211.png"/></Relationships>
</file>

<file path=ppt/slides/_rels/slide224.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hyperlink" Target="https://arxiv.org/pdf/2201.05072.pdf" TargetMode="External"/><Relationship Id="rId1" Type="http://schemas.openxmlformats.org/officeDocument/2006/relationships/slideLayout" Target="../slideLayouts/slideLayout2.xml"/><Relationship Id="rId4" Type="http://schemas.openxmlformats.org/officeDocument/2006/relationships/hyperlink" Target="https://github.com/CMU-SAFARI/SparseP" TargetMode="External"/></Relationships>
</file>

<file path=ppt/slides/_rels/slide225.xml.rels><?xml version="1.0" encoding="UTF-8" standalone="yes"?>
<Relationships xmlns="http://schemas.openxmlformats.org/package/2006/relationships"><Relationship Id="rId3" Type="http://schemas.openxmlformats.org/officeDocument/2006/relationships/hyperlink" Target="https://www.youtube.com/watch?v=5kaOsJKlGrE" TargetMode="External"/><Relationship Id="rId2" Type="http://schemas.openxmlformats.org/officeDocument/2006/relationships/image" Target="../media/image213.png"/><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214.png"/><Relationship Id="rId1" Type="http://schemas.openxmlformats.org/officeDocument/2006/relationships/slideLayout" Target="../slideLayouts/slideLayout501.xml"/></Relationships>
</file>

<file path=ppt/slides/_rels/slide227.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image" Target="../media/image215.png"/><Relationship Id="rId1" Type="http://schemas.openxmlformats.org/officeDocument/2006/relationships/slideLayout" Target="../slideLayouts/slideLayout501.xml"/></Relationships>
</file>

<file path=ppt/slides/_rels/slide228.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image" Target="../media/image217.png"/><Relationship Id="rId1" Type="http://schemas.openxmlformats.org/officeDocument/2006/relationships/slideLayout" Target="../slideLayouts/slideLayout501.xml"/></Relationships>
</file>

<file path=ppt/slides/_rels/slide229.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image" Target="../media/image216.png"/><Relationship Id="rId1" Type="http://schemas.openxmlformats.org/officeDocument/2006/relationships/slideLayout" Target="../slideLayouts/slideLayout501.xml"/></Relationships>
</file>

<file path=ppt/slides/_rels/slide230.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image" Target="../media/image219.png"/><Relationship Id="rId1" Type="http://schemas.openxmlformats.org/officeDocument/2006/relationships/slideLayout" Target="../slideLayouts/slideLayout501.xml"/></Relationships>
</file>

<file path=ppt/slides/_rels/slide231.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image" Target="../media/image220.png"/><Relationship Id="rId1" Type="http://schemas.openxmlformats.org/officeDocument/2006/relationships/slideLayout" Target="../slideLayouts/slideLayout501.xml"/><Relationship Id="rId5" Type="http://schemas.openxmlformats.org/officeDocument/2006/relationships/image" Target="../media/image75.tiff"/><Relationship Id="rId4" Type="http://schemas.openxmlformats.org/officeDocument/2006/relationships/image" Target="../media/image222.png"/></Relationships>
</file>

<file path=ppt/slides/_rels/slide232.xml.rels><?xml version="1.0" encoding="UTF-8" standalone="yes"?>
<Relationships xmlns="http://schemas.openxmlformats.org/package/2006/relationships"><Relationship Id="rId3" Type="http://schemas.openxmlformats.org/officeDocument/2006/relationships/hyperlink" Target="https://news.skhynix.com/sk-hynix-develops-pim-next-generation-ai-accelerator/" TargetMode="External"/><Relationship Id="rId2" Type="http://schemas.openxmlformats.org/officeDocument/2006/relationships/image" Target="../media/image223.png"/><Relationship Id="rId1" Type="http://schemas.openxmlformats.org/officeDocument/2006/relationships/slideLayout" Target="../slideLayouts/slideLayout501.xml"/><Relationship Id="rId5" Type="http://schemas.openxmlformats.org/officeDocument/2006/relationships/image" Target="../media/image224.png"/><Relationship Id="rId4" Type="http://schemas.openxmlformats.org/officeDocument/2006/relationships/image" Target="../media/image74.png"/></Relationships>
</file>

<file path=ppt/slides/_rels/slide233.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image" Target="../media/image225.png"/><Relationship Id="rId1" Type="http://schemas.openxmlformats.org/officeDocument/2006/relationships/slideLayout" Target="../slideLayouts/slideLayout501.xml"/><Relationship Id="rId4" Type="http://schemas.openxmlformats.org/officeDocument/2006/relationships/image" Target="../media/image227.png"/></Relationships>
</file>

<file path=ppt/slides/_rels/slide2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arxiv.org/pdf/1711.08774.pdf" TargetMode="External"/><Relationship Id="rId1" Type="http://schemas.openxmlformats.org/officeDocument/2006/relationships/slideLayout" Target="../slideLayouts/slideLayout626.xml"/><Relationship Id="rId4" Type="http://schemas.openxmlformats.org/officeDocument/2006/relationships/image" Target="../media/image228.png"/></Relationships>
</file>

<file path=ppt/slides/_rels/slide23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png"/><Relationship Id="rId1" Type="http://schemas.openxmlformats.org/officeDocument/2006/relationships/slideLayout" Target="../slideLayouts/slideLayout764.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hyperlink" Target="https://arxiv.org/pdf/2008.00961.pdf" TargetMode="External"/></Relationships>
</file>

<file path=ppt/slides/_rels/slide236.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237.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5" Type="http://schemas.openxmlformats.org/officeDocument/2006/relationships/hyperlink" Target="https://www.youtube.com/onurmutlulectures" TargetMode="External"/><Relationship Id="rId4" Type="http://schemas.openxmlformats.org/officeDocument/2006/relationships/hyperlink" Target="https://www.youtube.com/watch?v=gR7XR-Eepcg&amp;list=PL5Q2soXY2Zi9xidyIgBxUz7xRPS-wisBN&amp;index=10" TargetMode="External"/></Relationships>
</file>

<file path=ppt/slides/_rels/slide238.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39.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13" Type="http://schemas.openxmlformats.org/officeDocument/2006/relationships/hyperlink" Target="https://www.youtube.com/watch?v=N1Ac1ov1JOM"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12" Type="http://schemas.openxmlformats.org/officeDocument/2006/relationships/image" Target="../media/image229.png"/><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amp;list=PL5Q2soXY2Zi8D_5MGV6EnXEJHnV2YFBJl&amp;index=65"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6.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47.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230.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2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36.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1.xml.rels><?xml version="1.0" encoding="UTF-8" standalone="yes"?>
<Relationships xmlns="http://schemas.openxmlformats.org/package/2006/relationships"><Relationship Id="rId2" Type="http://schemas.openxmlformats.org/officeDocument/2006/relationships/image" Target="../media/image231.jpeg"/><Relationship Id="rId1" Type="http://schemas.openxmlformats.org/officeDocument/2006/relationships/slideLayout" Target="../slideLayouts/slideLayout13.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54.xml.rels><?xml version="1.0" encoding="UTF-8" standalone="yes"?>
<Relationships xmlns="http://schemas.openxmlformats.org/package/2006/relationships"><Relationship Id="rId8" Type="http://schemas.openxmlformats.org/officeDocument/2006/relationships/hyperlink" Target="https://www.youtube.com/watch?v=eAZZGDlsDAY" TargetMode="External"/><Relationship Id="rId3" Type="http://schemas.openxmlformats.org/officeDocument/2006/relationships/hyperlink" Target="http://www.date-conference.com/" TargetMode="External"/><Relationship Id="rId7" Type="http://schemas.openxmlformats.org/officeDocument/2006/relationships/hyperlink" Target="https://people.inf.ethz.ch/omutlu/pub/onur-IEDM-Tutorial-MemoryCentricComputingSystems-December-12-2020-FINAL.pdf" TargetMode="External"/><Relationship Id="rId2" Type="http://schemas.openxmlformats.org/officeDocument/2006/relationships/hyperlink" Target="https://people.inf.ethz.ch/omutlu/pub/intelligent-architectures-for-intelligent-computingsystems-invited_paper_DATE21.pdf" TargetMode="External"/><Relationship Id="rId1" Type="http://schemas.openxmlformats.org/officeDocument/2006/relationships/slideLayout" Target="../slideLayouts/slideLayout626.xml"/><Relationship Id="rId6" Type="http://schemas.openxmlformats.org/officeDocument/2006/relationships/hyperlink" Target="https://people.inf.ethz.ch/omutlu/pub/onur-IEDM-Tutorial-MemoryCentricComputingSystems-December-12-2020-FINAL.pptx" TargetMode="External"/><Relationship Id="rId5" Type="http://schemas.openxmlformats.org/officeDocument/2006/relationships/hyperlink" Target="https://people.inf.ethz.ch/omutlu/pub/onur-DATE-InvitedTalk-IntelligentArchitecturesForIntelligentComputingSystems-January-22-2021.pdf" TargetMode="External"/><Relationship Id="rId10" Type="http://schemas.openxmlformats.org/officeDocument/2006/relationships/image" Target="../media/image64.png"/><Relationship Id="rId4" Type="http://schemas.openxmlformats.org/officeDocument/2006/relationships/hyperlink" Target="https://people.inf.ethz.ch/omutlu/pub/onur-DATE-InvitedTalk-IntelligentArchitecturesForIntelligentComputingSystems-January-22-2021.pptx" TargetMode="External"/><Relationship Id="rId9" Type="http://schemas.openxmlformats.org/officeDocument/2006/relationships/hyperlink" Target="https://www.youtube.com/watch?v=H3sEaINPBOE" TargetMode="Externa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56.xml.rels><?xml version="1.0" encoding="UTF-8" standalone="yes"?>
<Relationships xmlns="http://schemas.openxmlformats.org/package/2006/relationships"><Relationship Id="rId3" Type="http://schemas.openxmlformats.org/officeDocument/2006/relationships/image" Target="../media/image232.jpeg"/><Relationship Id="rId2" Type="http://schemas.openxmlformats.org/officeDocument/2006/relationships/hyperlink" Target="http://www.safari.ethz.ch/" TargetMode="External"/><Relationship Id="rId1" Type="http://schemas.openxmlformats.org/officeDocument/2006/relationships/slideLayout" Target="../slideLayouts/slideLayout236.xml"/></Relationships>
</file>

<file path=ppt/slides/_rels/slide25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33.png"/><Relationship Id="rId1" Type="http://schemas.openxmlformats.org/officeDocument/2006/relationships/slideLayout" Target="../slideLayouts/slideLayout660.xml"/><Relationship Id="rId6" Type="http://schemas.openxmlformats.org/officeDocument/2006/relationships/hyperlink" Target="https://safari.ethz.ch/safari-newsletter-january-2021/" TargetMode="External"/><Relationship Id="rId5" Type="http://schemas.openxmlformats.org/officeDocument/2006/relationships/image" Target="../media/image234.jpeg"/><Relationship Id="rId4" Type="http://schemas.openxmlformats.org/officeDocument/2006/relationships/hyperlink" Target="http://www.safari.ethz.ch/" TargetMode="External"/></Relationships>
</file>

<file path=ppt/slides/_rels/slide258.xml.rels><?xml version="1.0" encoding="UTF-8" standalone="yes"?>
<Relationships xmlns="http://schemas.openxmlformats.org/package/2006/relationships"><Relationship Id="rId3" Type="http://schemas.openxmlformats.org/officeDocument/2006/relationships/image" Target="../media/image235.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580.xml"/></Relationships>
</file>

<file path=ppt/slides/_rels/slide259.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04.xml"/></Relationships>
</file>

<file path=ppt/slides/_rels/slide260.xml.rels><?xml version="1.0" encoding="UTF-8" standalone="yes"?>
<Relationships xmlns="http://schemas.openxmlformats.org/package/2006/relationships"><Relationship Id="rId3" Type="http://schemas.openxmlformats.org/officeDocument/2006/relationships/image" Target="../media/image236.png"/><Relationship Id="rId2" Type="http://schemas.openxmlformats.org/officeDocument/2006/relationships/hyperlink" Target="https://github.com/CMU-SAFARI/" TargetMode="External"/><Relationship Id="rId1" Type="http://schemas.openxmlformats.org/officeDocument/2006/relationships/slideLayout" Target="../slideLayouts/slideLayout580.xml"/><Relationship Id="rId4" Type="http://schemas.openxmlformats.org/officeDocument/2006/relationships/image" Target="../media/image237.png"/></Relationships>
</file>

<file path=ppt/slides/_rels/slide261.xml.rels><?xml version="1.0" encoding="UTF-8" standalone="yes"?>
<Relationships xmlns="http://schemas.openxmlformats.org/package/2006/relationships"><Relationship Id="rId3" Type="http://schemas.openxmlformats.org/officeDocument/2006/relationships/hyperlink" Target="https://safari.ethz.ch/architecture/fall2020/doku.php?id=schedule" TargetMode="External"/><Relationship Id="rId7" Type="http://schemas.openxmlformats.org/officeDocument/2006/relationships/hyperlink" Target="https://www.youtube.com/onurmutlulectures"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580.xml"/><Relationship Id="rId6" Type="http://schemas.openxmlformats.org/officeDocument/2006/relationships/image" Target="../media/image238.png"/><Relationship Id="rId5" Type="http://schemas.openxmlformats.org/officeDocument/2006/relationships/hyperlink" Target="https://www.youtube.com/watch?v=c3mPdZA-Fmc&amp;list=PL5Q2soXY2Zi9xidyIgBxUz7xRPS-wisBN" TargetMode="External"/><Relationship Id="rId4" Type="http://schemas.openxmlformats.org/officeDocument/2006/relationships/hyperlink" Target="https://www.youtube.com/watch?v=4yfkM_5EFgo&amp;list=PL5Q2soXY2Zi-Mnk1PxjEIG32HAGILkTOF" TargetMode="External"/></Relationships>
</file>

<file path=ppt/slides/_rels/slide262.xml.rels><?xml version="1.0" encoding="UTF-8" standalone="yes"?>
<Relationships xmlns="http://schemas.openxmlformats.org/package/2006/relationships"><Relationship Id="rId8" Type="http://schemas.openxmlformats.org/officeDocument/2006/relationships/image" Target="../media/image239.png"/><Relationship Id="rId3" Type="http://schemas.openxmlformats.org/officeDocument/2006/relationships/hyperlink" Target="https://safari.ethz.ch/architecture/fall2021/doku.php?id=schedule" TargetMode="External"/><Relationship Id="rId7" Type="http://schemas.openxmlformats.org/officeDocument/2006/relationships/hyperlink" Target="https://www.youtube.com/watch?v=LbC0EZY8yw4&amp;list=PL5Q2soXY2Zi_uej3aY39YB5pfW4SJ7LlN" TargetMode="External"/><Relationship Id="rId2" Type="http://schemas.openxmlformats.org/officeDocument/2006/relationships/hyperlink" Target="https://safari.ethz.ch/digitaltechnik/spring2022/doku.php?id=schedule" TargetMode="External"/><Relationship Id="rId1" Type="http://schemas.openxmlformats.org/officeDocument/2006/relationships/slideLayout" Target="../slideLayouts/slideLayout877.xml"/><Relationship Id="rId6" Type="http://schemas.openxmlformats.org/officeDocument/2006/relationships/hyperlink" Target="https://www.youtube.com/watch?v=4yfkM_5EFgo&amp;list=PL5Q2soXY2Zi-Mnk1PxjEIG32HAGILkTOF" TargetMode="External"/><Relationship Id="rId5" Type="http://schemas.openxmlformats.org/officeDocument/2006/relationships/hyperlink" Target="https://www.youtube.com/watch?v=cpXdE3HwvK0&amp;list=PL5Q2soXY2Zi97Ya5DEUpMpO2bbAoaG7c6" TargetMode="External"/><Relationship Id="rId4" Type="http://schemas.openxmlformats.org/officeDocument/2006/relationships/hyperlink" Target="https://safari.ethz.ch/digitaltechnik/spring2021/doku.php?id=schedule" TargetMode="External"/><Relationship Id="rId9" Type="http://schemas.openxmlformats.org/officeDocument/2006/relationships/hyperlink" Target="https://www.youtube.com/onurmutlulectures" TargetMode="External"/></Relationships>
</file>

<file path=ppt/slides/_rels/slide263.xml.rels><?xml version="1.0" encoding="UTF-8" standalone="yes"?>
<Relationships xmlns="http://schemas.openxmlformats.org/package/2006/relationships"><Relationship Id="rId3" Type="http://schemas.openxmlformats.org/officeDocument/2006/relationships/hyperlink" Target="https://safari.ethz.ch/projects_and_seminars/fall2021/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580.xml"/><Relationship Id="rId6" Type="http://schemas.openxmlformats.org/officeDocument/2006/relationships/image" Target="../media/image240.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264.xml.rels><?xml version="1.0" encoding="UTF-8" standalone="yes"?>
<Relationships xmlns="http://schemas.openxmlformats.org/package/2006/relationships"><Relationship Id="rId3" Type="http://schemas.openxmlformats.org/officeDocument/2006/relationships/hyperlink" Target="https://safari.ethz.ch/projects_and_seminars/spring2022/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580.xml"/><Relationship Id="rId6" Type="http://schemas.openxmlformats.org/officeDocument/2006/relationships/image" Target="../media/image241.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265.xml.rels><?xml version="1.0" encoding="UTF-8" standalone="yes"?>
<Relationships xmlns="http://schemas.openxmlformats.org/package/2006/relationships"><Relationship Id="rId8" Type="http://schemas.openxmlformats.org/officeDocument/2006/relationships/image" Target="../media/image242.png"/><Relationship Id="rId3" Type="http://schemas.openxmlformats.org/officeDocument/2006/relationships/hyperlink" Target="https://safari.ethz.ch/projects_and_seminars/fall2021/doku.php?id=bioinformatics" TargetMode="External"/><Relationship Id="rId7" Type="http://schemas.openxmlformats.org/officeDocument/2006/relationships/hyperlink" Target="https://www.youtube.com/playlist?list=PL5Q2soXY2Zi8NrPDgOR1yRU_Cxxjw-u18"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877.xml"/><Relationship Id="rId6" Type="http://schemas.openxmlformats.org/officeDocument/2006/relationships/hyperlink" Target="https://www.youtube.com/watch?v=4yfkM_5EFgo&amp;list=PL5Q2soXY2Zi-Mnk1PxjEIG32HAGILkTOF" TargetMode="External"/><Relationship Id="rId5" Type="http://schemas.openxmlformats.org/officeDocument/2006/relationships/hyperlink" Target="https://www.youtube.com/watch?v=9e4Chnwdovo&amp;list=PL5Q2soXY2Zi-841fUYYUK9EsXKhQKRPyX" TargetMode="External"/><Relationship Id="rId4" Type="http://schemas.openxmlformats.org/officeDocument/2006/relationships/hyperlink" Target="https://safari.ethz.ch/projects_and_seminars/spring2022/doku.php?id=bioinformatics" TargetMode="External"/></Relationships>
</file>

<file path=ppt/slides/_rels/slide266.xml.rels><?xml version="1.0" encoding="UTF-8" standalone="yes"?>
<Relationships xmlns="http://schemas.openxmlformats.org/package/2006/relationships"><Relationship Id="rId3" Type="http://schemas.openxmlformats.org/officeDocument/2006/relationships/hyperlink" Target="https://safari.ethz.ch/projects_and_seminars/fall2021/doku.php?id=bioinformatics" TargetMode="External"/><Relationship Id="rId7" Type="http://schemas.openxmlformats.org/officeDocument/2006/relationships/image" Target="../media/image242.png"/><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752.xml"/><Relationship Id="rId6" Type="http://schemas.openxmlformats.org/officeDocument/2006/relationships/hyperlink" Target="https://www.youtube.com/watch?v=MnogTeMjY8k&amp;list=PL5Q2soXY2Zi8sngH-TrNZnDhDkPq55J9J" TargetMode="External"/><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267.xml.rels><?xml version="1.0" encoding="UTF-8" standalone="yes"?>
<Relationships xmlns="http://schemas.openxmlformats.org/package/2006/relationships"><Relationship Id="rId3" Type="http://schemas.openxmlformats.org/officeDocument/2006/relationships/hyperlink" Target="https://safari.ethz.ch/projects_and_seminars/fall2021/doku.php?id=heterogeneous_systems" TargetMode="External"/><Relationship Id="rId7" Type="http://schemas.openxmlformats.org/officeDocument/2006/relationships/image" Target="../media/image243.png"/><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752.xml"/><Relationship Id="rId6" Type="http://schemas.openxmlformats.org/officeDocument/2006/relationships/hyperlink" Target="https://www.youtube.com/watch?v=4yfkM_5EFgo&amp;list=PL5Q2soXY2Zi-Mnk1PxjEIG32HAGILkTOF" TargetMode="External"/><Relationship Id="rId5" Type="http://schemas.openxmlformats.org/officeDocument/2006/relationships/hyperlink" Target="https://www.youtube.com/watch?v=QY_bjwzsfMM&amp;list=PL5Q2soXY2Zi_OwkTgEyA6tk3UsoPBH737" TargetMode="External"/><Relationship Id="rId4" Type="http://schemas.openxmlformats.org/officeDocument/2006/relationships/hyperlink" Target="https://www.youtube.com/watch?v=9e4Chnwdovo&amp;list=PL5Q2soXY2Zi-841fUYYUK9EsXKhQKRPyX" TargetMode="External"/></Relationships>
</file>

<file path=ppt/slides/_rels/slide268.xml.rels><?xml version="1.0" encoding="UTF-8" standalone="yes"?>
<Relationships xmlns="http://schemas.openxmlformats.org/package/2006/relationships"><Relationship Id="rId8" Type="http://schemas.openxmlformats.org/officeDocument/2006/relationships/image" Target="../media/image245.png"/><Relationship Id="rId3" Type="http://schemas.openxmlformats.org/officeDocument/2006/relationships/hyperlink" Target="https://safari.ethz.ch/projects_and_seminars/spring2022/doku.php?id=hw_sw_codesign" TargetMode="External"/><Relationship Id="rId7" Type="http://schemas.openxmlformats.org/officeDocument/2006/relationships/image" Target="../media/image244.png"/><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752.xml"/><Relationship Id="rId6" Type="http://schemas.openxmlformats.org/officeDocument/2006/relationships/hyperlink" Target="https://youtube.com/playlist?list=PL5Q2soXY2Zi8nH7un3ghD2nutKWWDk-NK" TargetMode="External"/><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269.xml.rels><?xml version="1.0" encoding="UTF-8" standalone="yes"?>
<Relationships xmlns="http://schemas.openxmlformats.org/package/2006/relationships"><Relationship Id="rId3" Type="http://schemas.openxmlformats.org/officeDocument/2006/relationships/hyperlink" Target="https://safari.ethz.ch/projects_and_seminars/spring2022/doku.php?id=modern_ssds" TargetMode="External"/><Relationship Id="rId7" Type="http://schemas.openxmlformats.org/officeDocument/2006/relationships/image" Target="../media/image247.png"/><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752.xml"/><Relationship Id="rId6" Type="http://schemas.openxmlformats.org/officeDocument/2006/relationships/image" Target="../media/image246.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_q4rm71DsY4&amp;list=PL5Q2soXY2Zi8vabcse1kL22DEcgMl2RAq" TargetMode="External"/></Relationships>
</file>

<file path=ppt/slides/_rels/slide270.xml.rels><?xml version="1.0" encoding="UTF-8" standalone="yes"?>
<Relationships xmlns="http://schemas.openxmlformats.org/package/2006/relationships"><Relationship Id="rId3" Type="http://schemas.openxmlformats.org/officeDocument/2006/relationships/image" Target="../media/image232.jpeg"/><Relationship Id="rId2" Type="http://schemas.openxmlformats.org/officeDocument/2006/relationships/hyperlink" Target="http://www.safari.ethz.ch/" TargetMode="External"/><Relationship Id="rId1" Type="http://schemas.openxmlformats.org/officeDocument/2006/relationships/slideLayout" Target="../slideLayouts/slideLayout236.xml"/></Relationships>
</file>

<file path=ppt/slides/_rels/slide27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hyperlink" Target="https://people.inf.ethz.ch/omutlu" TargetMode="Externa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3.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36.xml"/></Relationships>
</file>

<file path=ppt/slides/_rels/slide274.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92.jpeg"/><Relationship Id="rId1" Type="http://schemas.openxmlformats.org/officeDocument/2006/relationships/slideLayout" Target="../slideLayouts/slideLayout236.xml"/><Relationship Id="rId4" Type="http://schemas.openxmlformats.org/officeDocument/2006/relationships/image" Target="../media/image93.png"/></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703.xml"/></Relationships>
</file>

<file path=ppt/slides/_rels/slide277.xml.rels><?xml version="1.0" encoding="UTF-8" standalone="yes"?>
<Relationships xmlns="http://schemas.openxmlformats.org/package/2006/relationships"><Relationship Id="rId3" Type="http://schemas.openxmlformats.org/officeDocument/2006/relationships/image" Target="../media/image248.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580.xml"/></Relationships>
</file>

<file path=ppt/slides/_rels/slide278.xml.rels><?xml version="1.0" encoding="UTF-8" standalone="yes"?>
<Relationships xmlns="http://schemas.openxmlformats.org/package/2006/relationships"><Relationship Id="rId3" Type="http://schemas.openxmlformats.org/officeDocument/2006/relationships/image" Target="../media/image249.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580.xml"/></Relationships>
</file>

<file path=ppt/slides/_rels/slide279.xml.rels><?xml version="1.0" encoding="UTF-8" standalone="yes"?>
<Relationships xmlns="http://schemas.openxmlformats.org/package/2006/relationships"><Relationship Id="rId3" Type="http://schemas.openxmlformats.org/officeDocument/2006/relationships/image" Target="../media/image235.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580.xml"/></Relationships>
</file>

<file path=ppt/slides/_rels/slide280.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hyperlink" Target="https://www.youtube.com/watch?v=83tlorht7Mc&amp;list=PL5Q2soXY2Zi8D_5MGV6EnXEJHnV2YFBJl&amp;index=54" TargetMode="External"/><Relationship Id="rId1" Type="http://schemas.openxmlformats.org/officeDocument/2006/relationships/slideLayout" Target="../slideLayouts/slideLayout524.xml"/></Relationships>
</file>

<file path=ppt/slides/_rels/slide281.xml.rels><?xml version="1.0" encoding="UTF-8" standalone="yes"?>
<Relationships xmlns="http://schemas.openxmlformats.org/package/2006/relationships"><Relationship Id="rId3" Type="http://schemas.openxmlformats.org/officeDocument/2006/relationships/hyperlink" Target="https://www.youtube.com/watch?v=8ffSEKZhmvo" TargetMode="External"/><Relationship Id="rId2" Type="http://schemas.openxmlformats.org/officeDocument/2006/relationships/image" Target="../media/image251.png"/><Relationship Id="rId1" Type="http://schemas.openxmlformats.org/officeDocument/2006/relationships/slideLayout" Target="../slideLayouts/slideLayout626.xml"/></Relationships>
</file>

<file path=ppt/slides/_rels/slide282.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83.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13" Type="http://schemas.openxmlformats.org/officeDocument/2006/relationships/hyperlink" Target="https://www.youtube.com/watch?v=N1Ac1ov1JOM"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12" Type="http://schemas.openxmlformats.org/officeDocument/2006/relationships/image" Target="../media/image229.png"/><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amp;list=PL5Q2soXY2Zi8D_5MGV6EnXEJHnV2YFBJl&amp;index=65"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84.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285.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gR7XR-Eepcg&amp;list=PL5Q2soXY2Zi9xidyIgBxUz7xRPS-wisBN&amp;index=10" TargetMode="External"/><Relationship Id="rId1" Type="http://schemas.openxmlformats.org/officeDocument/2006/relationships/slideLayout" Target="../slideLayouts/slideLayout260.xml"/></Relationships>
</file>

<file path=ppt/slides/_rels/slide286.xml.rels><?xml version="1.0" encoding="UTF-8" standalone="yes"?>
<Relationships xmlns="http://schemas.openxmlformats.org/package/2006/relationships"><Relationship Id="rId3" Type="http://schemas.openxmlformats.org/officeDocument/2006/relationships/hyperlink" Target="https://www.youtube.com/watch?v=4yfkM_5EFgo&amp;list=PL5Q2soXY2Zi-Mnk1PxjEIG32HAGILkTOF"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580.xml"/><Relationship Id="rId4" Type="http://schemas.openxmlformats.org/officeDocument/2006/relationships/image" Target="../media/image238.png"/></Relationships>
</file>

<file path=ppt/slides/_rels/slide287.xml.rels><?xml version="1.0" encoding="UTF-8" standalone="yes"?>
<Relationships xmlns="http://schemas.openxmlformats.org/package/2006/relationships"><Relationship Id="rId3" Type="http://schemas.openxmlformats.org/officeDocument/2006/relationships/hyperlink" Target="https://safari.ethz.ch/projects_and_seminars/fall2021/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580.xml"/><Relationship Id="rId6" Type="http://schemas.openxmlformats.org/officeDocument/2006/relationships/image" Target="../media/image240.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288.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image" Target="../media/image252.png"/><Relationship Id="rId1" Type="http://schemas.openxmlformats.org/officeDocument/2006/relationships/slideLayout" Target="../slideLayouts/slideLayout580.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703.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67.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479.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805.xml"/></Relationships>
</file>

<file path=ppt/slides/_rels/slide297.xml.rels><?xml version="1.0" encoding="UTF-8" standalone="yes"?>
<Relationships xmlns="http://schemas.openxmlformats.org/package/2006/relationships"><Relationship Id="rId2" Type="http://schemas.openxmlformats.org/officeDocument/2006/relationships/image" Target="../media/image253.png"/><Relationship Id="rId1" Type="http://schemas.openxmlformats.org/officeDocument/2006/relationships/slideLayout" Target="../slideLayouts/slideLayout805.xml"/></Relationships>
</file>

<file path=ppt/slides/_rels/slide298.xml.rels><?xml version="1.0" encoding="UTF-8" standalone="yes"?>
<Relationships xmlns="http://schemas.openxmlformats.org/package/2006/relationships"><Relationship Id="rId2" Type="http://schemas.openxmlformats.org/officeDocument/2006/relationships/image" Target="../media/image254.png"/><Relationship Id="rId1" Type="http://schemas.openxmlformats.org/officeDocument/2006/relationships/slideLayout" Target="../slideLayouts/slideLayout805.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805.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805.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817.xml"/></Relationships>
</file>

<file path=ppt/slides/_rels/slide302.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17.xml"/><Relationship Id="rId4" Type="http://schemas.openxmlformats.org/officeDocument/2006/relationships/image" Target="../media/image255.png"/></Relationships>
</file>

<file path=ppt/slides/_rels/slide303.xml.rels><?xml version="1.0" encoding="UTF-8" standalone="yes"?>
<Relationships xmlns="http://schemas.openxmlformats.org/package/2006/relationships"><Relationship Id="rId2" Type="http://schemas.openxmlformats.org/officeDocument/2006/relationships/image" Target="../media/image256.png"/><Relationship Id="rId1" Type="http://schemas.openxmlformats.org/officeDocument/2006/relationships/slideLayout" Target="../slideLayouts/slideLayout817.xml"/></Relationships>
</file>

<file path=ppt/slides/_rels/slide304.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17.xml"/><Relationship Id="rId4" Type="http://schemas.openxmlformats.org/officeDocument/2006/relationships/image" Target="../media/image257.png"/></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817.xml"/></Relationships>
</file>

<file path=ppt/slides/_rels/slide306.xml.rels><?xml version="1.0" encoding="UTF-8" standalone="yes"?>
<Relationships xmlns="http://schemas.openxmlformats.org/package/2006/relationships"><Relationship Id="rId3" Type="http://schemas.openxmlformats.org/officeDocument/2006/relationships/image" Target="../media/image259.png"/><Relationship Id="rId2" Type="http://schemas.openxmlformats.org/officeDocument/2006/relationships/image" Target="../media/image258.png"/><Relationship Id="rId1" Type="http://schemas.openxmlformats.org/officeDocument/2006/relationships/slideLayout" Target="../slideLayouts/slideLayout817.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817.xml"/></Relationships>
</file>

<file path=ppt/slides/_rels/slide308.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17.xml"/><Relationship Id="rId4" Type="http://schemas.openxmlformats.org/officeDocument/2006/relationships/image" Target="../media/image260.png"/></Relationships>
</file>

<file path=ppt/slides/_rels/slide309.xml.rels><?xml version="1.0" encoding="UTF-8" standalone="yes"?>
<Relationships xmlns="http://schemas.openxmlformats.org/package/2006/relationships"><Relationship Id="rId8" Type="http://schemas.openxmlformats.org/officeDocument/2006/relationships/hyperlink" Target="https://people.inf.ethz.ch/omutlu/pub/Pythia-customizable-hardware-prefetcher-using-reinforcement-learning_micro21-lightning-talk.pptx" TargetMode="External"/><Relationship Id="rId13" Type="http://schemas.openxmlformats.org/officeDocument/2006/relationships/hyperlink" Target="https://arxiv.org/abs/2109.12021" TargetMode="External"/><Relationship Id="rId3" Type="http://schemas.openxmlformats.org/officeDocument/2006/relationships/hyperlink" Target="http://www.microarch.org/micro54/" TargetMode="External"/><Relationship Id="rId7" Type="http://schemas.openxmlformats.org/officeDocument/2006/relationships/hyperlink" Target="https://people.inf.ethz.ch/omutlu/pub/Pythia-customizable-hardware-prefetcher-using-reinforcement-learning_micro21-short-talk.pdf" TargetMode="External"/><Relationship Id="rId12" Type="http://schemas.openxmlformats.org/officeDocument/2006/relationships/hyperlink" Target="https://github.com/CMU-SAFARI/Pythia" TargetMode="External"/><Relationship Id="rId2" Type="http://schemas.openxmlformats.org/officeDocument/2006/relationships/hyperlink" Target="https://people.inf.ethz.ch/omutlu/pub/Pythia-customizable-hardware-prefetcher-using-reinforcement-learning_micro21.pdf" TargetMode="External"/><Relationship Id="rId1" Type="http://schemas.openxmlformats.org/officeDocument/2006/relationships/slideLayout" Target="../slideLayouts/slideLayout817.xml"/><Relationship Id="rId6" Type="http://schemas.openxmlformats.org/officeDocument/2006/relationships/hyperlink" Target="https://people.inf.ethz.ch/omutlu/pub/Pythia-customizable-hardware-prefetcher-using-reinforcement-learning_micro21-short-talk.pptx" TargetMode="External"/><Relationship Id="rId11" Type="http://schemas.openxmlformats.org/officeDocument/2006/relationships/hyperlink" Target="https://www.youtube.com/watch?v=kzL22FTz0vc&amp;list=PL5Q2soXY2Zi--0LrXSQ9sST3N0k0bXp51&amp;index=2" TargetMode="External"/><Relationship Id="rId5" Type="http://schemas.openxmlformats.org/officeDocument/2006/relationships/hyperlink" Target="https://people.inf.ethz.ch/omutlu/pub/Pythia-customizable-hardware-prefetcher-using-reinforcement-learning_micro21-talk.pdf" TargetMode="External"/><Relationship Id="rId15" Type="http://schemas.openxmlformats.org/officeDocument/2006/relationships/hyperlink" Target="https://arxiv.org/pdf/2109.12021.pdf" TargetMode="External"/><Relationship Id="rId10" Type="http://schemas.openxmlformats.org/officeDocument/2006/relationships/hyperlink" Target="https://www.youtube.com/watch?v=6UMFRW3VFPo&amp;list=PL5Q2soXY2Zi--0LrXSQ9sST3N0k0bXp51&amp;index=7" TargetMode="External"/><Relationship Id="rId4" Type="http://schemas.openxmlformats.org/officeDocument/2006/relationships/hyperlink" Target="https://people.inf.ethz.ch/omutlu/pub/Pythia-customizable-hardware-prefetcher-using-reinforcement-learning_micro21-talk.pptx" TargetMode="External"/><Relationship Id="rId9" Type="http://schemas.openxmlformats.org/officeDocument/2006/relationships/hyperlink" Target="https://people.inf.ethz.ch/omutlu/pub/Pythia-customizable-hardware-prefetcher-using-reinforcement-learning_micro21-lightning-talk.pdf" TargetMode="External"/><Relationship Id="rId14" Type="http://schemas.openxmlformats.org/officeDocument/2006/relationships/image" Target="../media/image261.png"/></Relationships>
</file>

<file path=ppt/slides/_rels/slide310.xml.rels><?xml version="1.0" encoding="UTF-8" standalone="yes"?>
<Relationships xmlns="http://schemas.openxmlformats.org/package/2006/relationships"><Relationship Id="rId8" Type="http://schemas.openxmlformats.org/officeDocument/2006/relationships/image" Target="../media/image267.png"/><Relationship Id="rId3" Type="http://schemas.openxmlformats.org/officeDocument/2006/relationships/image" Target="../media/image262.jpeg"/><Relationship Id="rId7" Type="http://schemas.openxmlformats.org/officeDocument/2006/relationships/image" Target="../media/image266.png"/><Relationship Id="rId2" Type="http://schemas.openxmlformats.org/officeDocument/2006/relationships/notesSlide" Target="../notesSlides/notesSlide51.xml"/><Relationship Id="rId1" Type="http://schemas.openxmlformats.org/officeDocument/2006/relationships/slideLayout" Target="../slideLayouts/slideLayout831.xml"/><Relationship Id="rId6" Type="http://schemas.openxmlformats.org/officeDocument/2006/relationships/image" Target="../media/image265.png"/><Relationship Id="rId5" Type="http://schemas.openxmlformats.org/officeDocument/2006/relationships/image" Target="../media/image264.tiff"/><Relationship Id="rId10" Type="http://schemas.openxmlformats.org/officeDocument/2006/relationships/hyperlink" Target="https://github.com/CMU-SAFARI/Pythia" TargetMode="External"/><Relationship Id="rId4" Type="http://schemas.openxmlformats.org/officeDocument/2006/relationships/image" Target="../media/image263.png"/><Relationship Id="rId9" Type="http://schemas.openxmlformats.org/officeDocument/2006/relationships/image" Target="../media/image268.png"/></Relationships>
</file>

<file path=ppt/slides/_rels/slide311.xml.rels><?xml version="1.0" encoding="UTF-8" standalone="yes"?>
<Relationships xmlns="http://schemas.openxmlformats.org/package/2006/relationships"><Relationship Id="rId3" Type="http://schemas.openxmlformats.org/officeDocument/2006/relationships/hyperlink" Target="https://github.com/CMU-SAFARI/Pythia" TargetMode="External"/><Relationship Id="rId2" Type="http://schemas.openxmlformats.org/officeDocument/2006/relationships/notesSlide" Target="../notesSlides/notesSlide52.xml"/><Relationship Id="rId1" Type="http://schemas.openxmlformats.org/officeDocument/2006/relationships/slideLayout" Target="../slideLayouts/slideLayout828.xml"/></Relationships>
</file>

<file path=ppt/slides/_rels/slide312.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828.xml"/></Relationships>
</file>

<file path=ppt/slides/_rels/slide313.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828.xml"/></Relationships>
</file>

<file path=ppt/slides/_rels/slide314.xml.rels><?xml version="1.0" encoding="UTF-8" standalone="yes"?>
<Relationships xmlns="http://schemas.openxmlformats.org/package/2006/relationships"><Relationship Id="rId2" Type="http://schemas.openxmlformats.org/officeDocument/2006/relationships/image" Target="../media/image269.jpeg"/><Relationship Id="rId1" Type="http://schemas.openxmlformats.org/officeDocument/2006/relationships/slideLayout" Target="../slideLayouts/slideLayout828.xml"/></Relationships>
</file>

<file path=ppt/slides/_rels/slide315.xml.rels><?xml version="1.0" encoding="UTF-8" standalone="yes"?>
<Relationships xmlns="http://schemas.openxmlformats.org/package/2006/relationships"><Relationship Id="rId3" Type="http://schemas.openxmlformats.org/officeDocument/2006/relationships/image" Target="../media/image270.emf"/><Relationship Id="rId2" Type="http://schemas.openxmlformats.org/officeDocument/2006/relationships/notesSlide" Target="../notesSlides/notesSlide55.xml"/><Relationship Id="rId1" Type="http://schemas.openxmlformats.org/officeDocument/2006/relationships/slideLayout" Target="../slideLayouts/slideLayout828.xml"/></Relationships>
</file>

<file path=ppt/slides/_rels/slide316.xml.rels><?xml version="1.0" encoding="UTF-8" standalone="yes"?>
<Relationships xmlns="http://schemas.openxmlformats.org/package/2006/relationships"><Relationship Id="rId3" Type="http://schemas.openxmlformats.org/officeDocument/2006/relationships/image" Target="../media/image271.emf"/><Relationship Id="rId2" Type="http://schemas.openxmlformats.org/officeDocument/2006/relationships/notesSlide" Target="../notesSlides/notesSlide56.xml"/><Relationship Id="rId1" Type="http://schemas.openxmlformats.org/officeDocument/2006/relationships/slideLayout" Target="../slideLayouts/slideLayout828.xml"/><Relationship Id="rId4" Type="http://schemas.openxmlformats.org/officeDocument/2006/relationships/image" Target="../media/image272.emf"/></Relationships>
</file>

<file path=ppt/slides/_rels/slide31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828.xml"/></Relationships>
</file>

<file path=ppt/slides/_rels/slide318.xml.rels><?xml version="1.0" encoding="UTF-8" standalone="yes"?>
<Relationships xmlns="http://schemas.openxmlformats.org/package/2006/relationships"><Relationship Id="rId2" Type="http://schemas.openxmlformats.org/officeDocument/2006/relationships/hyperlink" Target="https://github.com/ChampSim/ChampSim" TargetMode="External"/><Relationship Id="rId1" Type="http://schemas.openxmlformats.org/officeDocument/2006/relationships/slideLayout" Target="../slideLayouts/slideLayout828.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828.xml"/></Relationships>
</file>

<file path=ppt/slides/_rels/slide3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828.xml"/></Relationships>
</file>

<file path=ppt/slides/_rels/slide3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828.xml"/></Relationships>
</file>

<file path=ppt/slides/_rels/slide3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828.xml"/></Relationships>
</file>

<file path=ppt/slides/_rels/slide3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828.xml"/></Relationships>
</file>

<file path=ppt/slides/_rels/slide324.xml.rels><?xml version="1.0" encoding="UTF-8" standalone="yes"?>
<Relationships xmlns="http://schemas.openxmlformats.org/package/2006/relationships"><Relationship Id="rId3" Type="http://schemas.openxmlformats.org/officeDocument/2006/relationships/image" Target="../media/image273.png"/><Relationship Id="rId2" Type="http://schemas.openxmlformats.org/officeDocument/2006/relationships/notesSlide" Target="../notesSlides/notesSlide58.xml"/><Relationship Id="rId1" Type="http://schemas.openxmlformats.org/officeDocument/2006/relationships/slideLayout" Target="../slideLayouts/slideLayout828.xml"/><Relationship Id="rId4" Type="http://schemas.openxmlformats.org/officeDocument/2006/relationships/hyperlink" Target="https://www.chisel-lang.org/" TargetMode="External"/></Relationships>
</file>

<file path=ppt/slides/_rels/slide325.xml.rels><?xml version="1.0" encoding="UTF-8" standalone="yes"?>
<Relationships xmlns="http://schemas.openxmlformats.org/package/2006/relationships"><Relationship Id="rId3" Type="http://schemas.openxmlformats.org/officeDocument/2006/relationships/image" Target="../media/image261.png"/><Relationship Id="rId2" Type="http://schemas.openxmlformats.org/officeDocument/2006/relationships/notesSlide" Target="../notesSlides/notesSlide59.xml"/><Relationship Id="rId1" Type="http://schemas.openxmlformats.org/officeDocument/2006/relationships/slideLayout" Target="../slideLayouts/slideLayout828.xml"/><Relationship Id="rId4" Type="http://schemas.openxmlformats.org/officeDocument/2006/relationships/hyperlink" Target="https://arxiv.org/pdf/2109.12021.pdf" TargetMode="External"/></Relationships>
</file>

<file path=ppt/slides/_rels/slide326.xml.rels><?xml version="1.0" encoding="UTF-8" standalone="yes"?>
<Relationships xmlns="http://schemas.openxmlformats.org/package/2006/relationships"><Relationship Id="rId3" Type="http://schemas.openxmlformats.org/officeDocument/2006/relationships/image" Target="../media/image266.png"/><Relationship Id="rId2" Type="http://schemas.openxmlformats.org/officeDocument/2006/relationships/hyperlink" Target="https://github.com/CMU-SAFARI/Pythia" TargetMode="External"/><Relationship Id="rId1" Type="http://schemas.openxmlformats.org/officeDocument/2006/relationships/slideLayout" Target="../slideLayouts/slideLayout828.xml"/><Relationship Id="rId6" Type="http://schemas.openxmlformats.org/officeDocument/2006/relationships/image" Target="../media/image274.png"/><Relationship Id="rId5" Type="http://schemas.openxmlformats.org/officeDocument/2006/relationships/image" Target="../media/image268.png"/><Relationship Id="rId4" Type="http://schemas.openxmlformats.org/officeDocument/2006/relationships/image" Target="../media/image267.png"/></Relationships>
</file>

<file path=ppt/slides/_rels/slide327.xml.rels><?xml version="1.0" encoding="UTF-8" standalone="yes"?>
<Relationships xmlns="http://schemas.openxmlformats.org/package/2006/relationships"><Relationship Id="rId8" Type="http://schemas.openxmlformats.org/officeDocument/2006/relationships/image" Target="../media/image267.png"/><Relationship Id="rId3" Type="http://schemas.openxmlformats.org/officeDocument/2006/relationships/image" Target="../media/image262.jpeg"/><Relationship Id="rId7" Type="http://schemas.openxmlformats.org/officeDocument/2006/relationships/image" Target="../media/image266.png"/><Relationship Id="rId2" Type="http://schemas.openxmlformats.org/officeDocument/2006/relationships/notesSlide" Target="../notesSlides/notesSlide60.xml"/><Relationship Id="rId1" Type="http://schemas.openxmlformats.org/officeDocument/2006/relationships/slideLayout" Target="../slideLayouts/slideLayout831.xml"/><Relationship Id="rId6" Type="http://schemas.openxmlformats.org/officeDocument/2006/relationships/image" Target="../media/image265.png"/><Relationship Id="rId5" Type="http://schemas.openxmlformats.org/officeDocument/2006/relationships/image" Target="../media/image264.tiff"/><Relationship Id="rId10" Type="http://schemas.openxmlformats.org/officeDocument/2006/relationships/hyperlink" Target="https://github.com/CMU-SAFARI/Pythia" TargetMode="External"/><Relationship Id="rId4" Type="http://schemas.openxmlformats.org/officeDocument/2006/relationships/image" Target="../media/image263.png"/><Relationship Id="rId9" Type="http://schemas.openxmlformats.org/officeDocument/2006/relationships/image" Target="../media/image268.png"/></Relationships>
</file>

<file path=ppt/slides/_rels/slide328.xml.rels><?xml version="1.0" encoding="UTF-8" standalone="yes"?>
<Relationships xmlns="http://schemas.openxmlformats.org/package/2006/relationships"><Relationship Id="rId8" Type="http://schemas.openxmlformats.org/officeDocument/2006/relationships/hyperlink" Target="https://people.inf.ethz.ch/omutlu/pub/Pythia-customizable-hardware-prefetcher-using-reinforcement-learning_micro21-lightning-talk.pptx" TargetMode="External"/><Relationship Id="rId13" Type="http://schemas.openxmlformats.org/officeDocument/2006/relationships/hyperlink" Target="https://arxiv.org/abs/2109.12021" TargetMode="External"/><Relationship Id="rId3" Type="http://schemas.openxmlformats.org/officeDocument/2006/relationships/hyperlink" Target="http://www.microarch.org/micro54/" TargetMode="External"/><Relationship Id="rId7" Type="http://schemas.openxmlformats.org/officeDocument/2006/relationships/hyperlink" Target="https://people.inf.ethz.ch/omutlu/pub/Pythia-customizable-hardware-prefetcher-using-reinforcement-learning_micro21-short-talk.pdf" TargetMode="External"/><Relationship Id="rId12" Type="http://schemas.openxmlformats.org/officeDocument/2006/relationships/hyperlink" Target="https://github.com/CMU-SAFARI/Pythia" TargetMode="External"/><Relationship Id="rId2" Type="http://schemas.openxmlformats.org/officeDocument/2006/relationships/hyperlink" Target="https://people.inf.ethz.ch/omutlu/pub/Pythia-customizable-hardware-prefetcher-using-reinforcement-learning_micro21.pdf" TargetMode="External"/><Relationship Id="rId1" Type="http://schemas.openxmlformats.org/officeDocument/2006/relationships/slideLayout" Target="../slideLayouts/slideLayout817.xml"/><Relationship Id="rId6" Type="http://schemas.openxmlformats.org/officeDocument/2006/relationships/hyperlink" Target="https://people.inf.ethz.ch/omutlu/pub/Pythia-customizable-hardware-prefetcher-using-reinforcement-learning_micro21-short-talk.pptx" TargetMode="External"/><Relationship Id="rId11" Type="http://schemas.openxmlformats.org/officeDocument/2006/relationships/hyperlink" Target="https://www.youtube.com/watch?v=kzL22FTz0vc&amp;list=PL5Q2soXY2Zi--0LrXSQ9sST3N0k0bXp51&amp;index=2" TargetMode="External"/><Relationship Id="rId5" Type="http://schemas.openxmlformats.org/officeDocument/2006/relationships/hyperlink" Target="https://people.inf.ethz.ch/omutlu/pub/Pythia-customizable-hardware-prefetcher-using-reinforcement-learning_micro21-talk.pdf" TargetMode="External"/><Relationship Id="rId15" Type="http://schemas.openxmlformats.org/officeDocument/2006/relationships/hyperlink" Target="https://arxiv.org/pdf/2109.12021.pdf" TargetMode="External"/><Relationship Id="rId10" Type="http://schemas.openxmlformats.org/officeDocument/2006/relationships/hyperlink" Target="https://www.youtube.com/watch?v=6UMFRW3VFPo&amp;list=PL5Q2soXY2Zi--0LrXSQ9sST3N0k0bXp51&amp;index=7" TargetMode="External"/><Relationship Id="rId4" Type="http://schemas.openxmlformats.org/officeDocument/2006/relationships/hyperlink" Target="https://people.inf.ethz.ch/omutlu/pub/Pythia-customizable-hardware-prefetcher-using-reinforcement-learning_micro21-talk.pptx" TargetMode="External"/><Relationship Id="rId9" Type="http://schemas.openxmlformats.org/officeDocument/2006/relationships/hyperlink" Target="https://people.inf.ethz.ch/omutlu/pub/Pythia-customizable-hardware-prefetcher-using-reinforcement-learning_micro21-lightning-talk.pdf" TargetMode="External"/><Relationship Id="rId14" Type="http://schemas.openxmlformats.org/officeDocument/2006/relationships/image" Target="../media/image261.png"/></Relationships>
</file>

<file path=ppt/slides/_rels/slide329.xml.rels><?xml version="1.0" encoding="UTF-8" standalone="yes"?>
<Relationships xmlns="http://schemas.openxmlformats.org/package/2006/relationships"><Relationship Id="rId3" Type="http://schemas.openxmlformats.org/officeDocument/2006/relationships/image" Target="../media/image275.png"/><Relationship Id="rId2" Type="http://schemas.openxmlformats.org/officeDocument/2006/relationships/hyperlink" Target="https://arxiv.org/pdf/2205.07394.pdf" TargetMode="External"/><Relationship Id="rId1" Type="http://schemas.openxmlformats.org/officeDocument/2006/relationships/slideLayout" Target="../slideLayouts/slideLayout2.xml"/></Relationships>
</file>

<file path=ppt/slides/_rels/slide330.xml.rels><?xml version="1.0" encoding="UTF-8" standalone="yes"?>
<Relationships xmlns="http://schemas.openxmlformats.org/package/2006/relationships"><Relationship Id="rId3" Type="http://schemas.openxmlformats.org/officeDocument/2006/relationships/image" Target="../media/image276.png"/><Relationship Id="rId2" Type="http://schemas.openxmlformats.org/officeDocument/2006/relationships/notesSlide" Target="../notesSlides/notesSlide61.xml"/><Relationship Id="rId1" Type="http://schemas.openxmlformats.org/officeDocument/2006/relationships/slideLayout" Target="../slideLayouts/slideLayout912.xml"/><Relationship Id="rId4" Type="http://schemas.openxmlformats.org/officeDocument/2006/relationships/image" Target="../media/image277.png"/></Relationships>
</file>

<file path=ppt/slides/_rels/slide331.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925.xml"/></Relationships>
</file>

<file path=ppt/slides/_rels/slide332.xml.rels><?xml version="1.0" encoding="UTF-8" standalone="yes"?>
<Relationships xmlns="http://schemas.openxmlformats.org/package/2006/relationships"><Relationship Id="rId3" Type="http://schemas.openxmlformats.org/officeDocument/2006/relationships/image" Target="../media/image278.png"/><Relationship Id="rId2" Type="http://schemas.openxmlformats.org/officeDocument/2006/relationships/notesSlide" Target="../notesSlides/notesSlide63.xml"/><Relationship Id="rId1" Type="http://schemas.openxmlformats.org/officeDocument/2006/relationships/slideLayout" Target="../slideLayouts/slideLayout925.xml"/></Relationships>
</file>

<file path=ppt/slides/_rels/slide333.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925.xml"/></Relationships>
</file>

<file path=ppt/slides/_rels/slide334.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925.xml"/></Relationships>
</file>

<file path=ppt/slides/_rels/slide335.xml.rels><?xml version="1.0" encoding="UTF-8" standalone="yes"?>
<Relationships xmlns="http://schemas.openxmlformats.org/package/2006/relationships"><Relationship Id="rId3" Type="http://schemas.openxmlformats.org/officeDocument/2006/relationships/image" Target="../media/image279.png"/><Relationship Id="rId2" Type="http://schemas.openxmlformats.org/officeDocument/2006/relationships/notesSlide" Target="../notesSlides/notesSlide66.xml"/><Relationship Id="rId1" Type="http://schemas.openxmlformats.org/officeDocument/2006/relationships/slideLayout" Target="../slideLayouts/slideLayout925.xml"/></Relationships>
</file>

<file path=ppt/slides/_rels/slide336.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925.xml"/></Relationships>
</file>

<file path=ppt/slides/_rels/slide337.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925.xml"/></Relationships>
</file>

<file path=ppt/slides/_rels/slide338.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925.xml"/></Relationships>
</file>

<file path=ppt/slides/_rels/slide339.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notesSlide" Target="../notesSlides/notesSlide70.xml"/><Relationship Id="rId1" Type="http://schemas.openxmlformats.org/officeDocument/2006/relationships/slideLayout" Target="../slideLayouts/slideLayout925.xml"/></Relationships>
</file>

<file path=ppt/slides/_rels/slide340.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925.xml"/></Relationships>
</file>

<file path=ppt/slides/_rels/slide341.xml.rels><?xml version="1.0" encoding="UTF-8" standalone="yes"?>
<Relationships xmlns="http://schemas.openxmlformats.org/package/2006/relationships"><Relationship Id="rId3" Type="http://schemas.openxmlformats.org/officeDocument/2006/relationships/image" Target="../media/image281.png"/><Relationship Id="rId2" Type="http://schemas.openxmlformats.org/officeDocument/2006/relationships/notesSlide" Target="../notesSlides/notesSlide72.xml"/><Relationship Id="rId1" Type="http://schemas.openxmlformats.org/officeDocument/2006/relationships/slideLayout" Target="../slideLayouts/slideLayout925.xml"/></Relationships>
</file>

<file path=ppt/slides/_rels/slide342.xml.rels><?xml version="1.0" encoding="UTF-8" standalone="yes"?>
<Relationships xmlns="http://schemas.openxmlformats.org/package/2006/relationships"><Relationship Id="rId3" Type="http://schemas.openxmlformats.org/officeDocument/2006/relationships/image" Target="../media/image282.png"/><Relationship Id="rId2" Type="http://schemas.openxmlformats.org/officeDocument/2006/relationships/notesSlide" Target="../notesSlides/notesSlide73.xml"/><Relationship Id="rId1" Type="http://schemas.openxmlformats.org/officeDocument/2006/relationships/slideLayout" Target="../slideLayouts/slideLayout925.xml"/></Relationships>
</file>

<file path=ppt/slides/_rels/slide343.xml.rels><?xml version="1.0" encoding="UTF-8" standalone="yes"?>
<Relationships xmlns="http://schemas.openxmlformats.org/package/2006/relationships"><Relationship Id="rId3" Type="http://schemas.openxmlformats.org/officeDocument/2006/relationships/image" Target="../media/image283.png"/><Relationship Id="rId2" Type="http://schemas.openxmlformats.org/officeDocument/2006/relationships/notesSlide" Target="../notesSlides/notesSlide74.xml"/><Relationship Id="rId1" Type="http://schemas.openxmlformats.org/officeDocument/2006/relationships/slideLayout" Target="../slideLayouts/slideLayout925.xml"/></Relationships>
</file>

<file path=ppt/slides/_rels/slide344.xml.rels><?xml version="1.0" encoding="UTF-8" standalone="yes"?>
<Relationships xmlns="http://schemas.openxmlformats.org/package/2006/relationships"><Relationship Id="rId3" Type="http://schemas.openxmlformats.org/officeDocument/2006/relationships/image" Target="../media/image284.png"/><Relationship Id="rId2" Type="http://schemas.openxmlformats.org/officeDocument/2006/relationships/notesSlide" Target="../notesSlides/notesSlide75.xml"/><Relationship Id="rId1" Type="http://schemas.openxmlformats.org/officeDocument/2006/relationships/slideLayout" Target="../slideLayouts/slideLayout925.xml"/></Relationships>
</file>

<file path=ppt/slides/_rels/slide345.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925.xml"/></Relationships>
</file>

<file path=ppt/slides/_rels/slide346.xml.rels><?xml version="1.0" encoding="UTF-8" standalone="yes"?>
<Relationships xmlns="http://schemas.openxmlformats.org/package/2006/relationships"><Relationship Id="rId3" Type="http://schemas.openxmlformats.org/officeDocument/2006/relationships/image" Target="../media/image285.png"/><Relationship Id="rId2" Type="http://schemas.openxmlformats.org/officeDocument/2006/relationships/notesSlide" Target="../notesSlides/notesSlide77.xml"/><Relationship Id="rId1" Type="http://schemas.openxmlformats.org/officeDocument/2006/relationships/slideLayout" Target="../slideLayouts/slideLayout925.xml"/></Relationships>
</file>

<file path=ppt/slides/_rels/slide347.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925.xml"/></Relationships>
</file>

<file path=ppt/slides/_rels/slide348.xml.rels><?xml version="1.0" encoding="UTF-8" standalone="yes"?>
<Relationships xmlns="http://schemas.openxmlformats.org/package/2006/relationships"><Relationship Id="rId3" Type="http://schemas.openxmlformats.org/officeDocument/2006/relationships/image" Target="../media/image286.png"/><Relationship Id="rId2" Type="http://schemas.openxmlformats.org/officeDocument/2006/relationships/notesSlide" Target="../notesSlides/notesSlide79.xml"/><Relationship Id="rId1" Type="http://schemas.openxmlformats.org/officeDocument/2006/relationships/slideLayout" Target="../slideLayouts/slideLayout925.xml"/></Relationships>
</file>

<file path=ppt/slides/_rels/slide349.xml.rels><?xml version="1.0" encoding="UTF-8" standalone="yes"?>
<Relationships xmlns="http://schemas.openxmlformats.org/package/2006/relationships"><Relationship Id="rId3" Type="http://schemas.openxmlformats.org/officeDocument/2006/relationships/image" Target="../media/image286.png"/><Relationship Id="rId2" Type="http://schemas.openxmlformats.org/officeDocument/2006/relationships/notesSlide" Target="../notesSlides/notesSlide80.xml"/><Relationship Id="rId1" Type="http://schemas.openxmlformats.org/officeDocument/2006/relationships/slideLayout" Target="../slideLayouts/slideLayout925.xml"/></Relationships>
</file>

<file path=ppt/slides/_rels/slide350.xml.rels><?xml version="1.0" encoding="UTF-8" standalone="yes"?>
<Relationships xmlns="http://schemas.openxmlformats.org/package/2006/relationships"><Relationship Id="rId3" Type="http://schemas.openxmlformats.org/officeDocument/2006/relationships/image" Target="../media/image287.png"/><Relationship Id="rId2" Type="http://schemas.openxmlformats.org/officeDocument/2006/relationships/notesSlide" Target="../notesSlides/notesSlide81.xml"/><Relationship Id="rId1" Type="http://schemas.openxmlformats.org/officeDocument/2006/relationships/slideLayout" Target="../slideLayouts/slideLayout925.xml"/></Relationships>
</file>

<file path=ppt/slides/_rels/slide351.xml.rels><?xml version="1.0" encoding="UTF-8" standalone="yes"?>
<Relationships xmlns="http://schemas.openxmlformats.org/package/2006/relationships"><Relationship Id="rId3" Type="http://schemas.openxmlformats.org/officeDocument/2006/relationships/image" Target="../media/image288.png"/><Relationship Id="rId2" Type="http://schemas.openxmlformats.org/officeDocument/2006/relationships/notesSlide" Target="../notesSlides/notesSlide82.xml"/><Relationship Id="rId1" Type="http://schemas.openxmlformats.org/officeDocument/2006/relationships/slideLayout" Target="../slideLayouts/slideLayout925.xml"/></Relationships>
</file>

<file path=ppt/slides/_rels/slide352.xml.rels><?xml version="1.0" encoding="UTF-8" standalone="yes"?>
<Relationships xmlns="http://schemas.openxmlformats.org/package/2006/relationships"><Relationship Id="rId3" Type="http://schemas.openxmlformats.org/officeDocument/2006/relationships/image" Target="../media/image289.png"/><Relationship Id="rId2" Type="http://schemas.openxmlformats.org/officeDocument/2006/relationships/notesSlide" Target="../notesSlides/notesSlide83.xml"/><Relationship Id="rId1" Type="http://schemas.openxmlformats.org/officeDocument/2006/relationships/slideLayout" Target="../slideLayouts/slideLayout925.xml"/></Relationships>
</file>

<file path=ppt/slides/_rels/slide353.xml.rels><?xml version="1.0" encoding="UTF-8" standalone="yes"?>
<Relationships xmlns="http://schemas.openxmlformats.org/package/2006/relationships"><Relationship Id="rId3" Type="http://schemas.openxmlformats.org/officeDocument/2006/relationships/image" Target="../media/image289.png"/><Relationship Id="rId2" Type="http://schemas.openxmlformats.org/officeDocument/2006/relationships/notesSlide" Target="../notesSlides/notesSlide84.xml"/><Relationship Id="rId1" Type="http://schemas.openxmlformats.org/officeDocument/2006/relationships/slideLayout" Target="../slideLayouts/slideLayout925.xml"/><Relationship Id="rId4" Type="http://schemas.openxmlformats.org/officeDocument/2006/relationships/image" Target="../media/image290.png"/></Relationships>
</file>

<file path=ppt/slides/_rels/slide354.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925.xml"/></Relationships>
</file>

<file path=ppt/slides/_rels/slide355.xml.rels><?xml version="1.0" encoding="UTF-8" standalone="yes"?>
<Relationships xmlns="http://schemas.openxmlformats.org/package/2006/relationships"><Relationship Id="rId3" Type="http://schemas.openxmlformats.org/officeDocument/2006/relationships/image" Target="../media/image275.png"/><Relationship Id="rId2" Type="http://schemas.openxmlformats.org/officeDocument/2006/relationships/hyperlink" Target="https://arxiv.org/pdf/2205.07394.pdf" TargetMode="External"/><Relationship Id="rId1" Type="http://schemas.openxmlformats.org/officeDocument/2006/relationships/slideLayout" Target="../slideLayouts/slideLayout2.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703.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817.xml"/></Relationships>
</file>

<file path=ppt/slides/_rels/slide361.xml.rels><?xml version="1.0" encoding="UTF-8" standalone="yes"?>
<Relationships xmlns="http://schemas.openxmlformats.org/package/2006/relationships"><Relationship Id="rId2" Type="http://schemas.openxmlformats.org/officeDocument/2006/relationships/image" Target="../media/image291.png"/><Relationship Id="rId1" Type="http://schemas.openxmlformats.org/officeDocument/2006/relationships/slideLayout" Target="../slideLayouts/slideLayout817.xml"/></Relationships>
</file>

<file path=ppt/slides/_rels/slide362.xml.rels><?xml version="1.0" encoding="UTF-8" standalone="yes"?>
<Relationships xmlns="http://schemas.openxmlformats.org/package/2006/relationships"><Relationship Id="rId2" Type="http://schemas.openxmlformats.org/officeDocument/2006/relationships/image" Target="../media/image292.png"/><Relationship Id="rId1" Type="http://schemas.openxmlformats.org/officeDocument/2006/relationships/slideLayout" Target="../slideLayouts/slideLayout817.xml"/></Relationships>
</file>

<file path=ppt/slides/_rels/slide363.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817.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293.png"/></Relationships>
</file>

<file path=ppt/slides/_rels/slide364.xml.rels><?xml version="1.0" encoding="UTF-8" standalone="yes"?>
<Relationships xmlns="http://schemas.openxmlformats.org/package/2006/relationships"><Relationship Id="rId3" Type="http://schemas.openxmlformats.org/officeDocument/2006/relationships/notesSlide" Target="../notesSlides/notesSlide86.xml"/><Relationship Id="rId2" Type="http://schemas.openxmlformats.org/officeDocument/2006/relationships/slideLayout" Target="../slideLayouts/slideLayout833.xml"/><Relationship Id="rId1" Type="http://schemas.openxmlformats.org/officeDocument/2006/relationships/tags" Target="../tags/tag5.xml"/><Relationship Id="rId6" Type="http://schemas.openxmlformats.org/officeDocument/2006/relationships/image" Target="../media/image296.jpeg"/><Relationship Id="rId5" Type="http://schemas.openxmlformats.org/officeDocument/2006/relationships/image" Target="../media/image295.png"/><Relationship Id="rId4" Type="http://schemas.openxmlformats.org/officeDocument/2006/relationships/image" Target="../media/image294.jpg"/></Relationships>
</file>

<file path=ppt/slides/_rels/slide365.xml.rels><?xml version="1.0" encoding="UTF-8" standalone="yes"?>
<Relationships xmlns="http://schemas.openxmlformats.org/package/2006/relationships"><Relationship Id="rId3" Type="http://schemas.openxmlformats.org/officeDocument/2006/relationships/notesSlide" Target="../notesSlides/notesSlide87.xml"/><Relationship Id="rId2" Type="http://schemas.openxmlformats.org/officeDocument/2006/relationships/slideLayout" Target="../slideLayouts/slideLayout833.xml"/><Relationship Id="rId1" Type="http://schemas.openxmlformats.org/officeDocument/2006/relationships/tags" Target="../tags/tag6.xml"/></Relationships>
</file>

<file path=ppt/slides/_rels/slide366.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833.xml"/></Relationships>
</file>

<file path=ppt/slides/_rels/slide367.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854.xml"/></Relationships>
</file>

<file path=ppt/slides/_rels/slide368.xml.rels><?xml version="1.0" encoding="UTF-8" standalone="yes"?>
<Relationships xmlns="http://schemas.openxmlformats.org/package/2006/relationships"><Relationship Id="rId2" Type="http://schemas.openxmlformats.org/officeDocument/2006/relationships/image" Target="../media/image297.png"/><Relationship Id="rId1" Type="http://schemas.openxmlformats.org/officeDocument/2006/relationships/slideLayout" Target="../slideLayouts/slideLayout817.xml"/></Relationships>
</file>

<file path=ppt/slides/_rels/slide369.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817.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293.png"/></Relationships>
</file>

<file path=ppt/slides/_rels/slide370.xml.rels><?xml version="1.0" encoding="UTF-8" standalone="yes"?>
<Relationships xmlns="http://schemas.openxmlformats.org/package/2006/relationships"><Relationship Id="rId8" Type="http://schemas.openxmlformats.org/officeDocument/2006/relationships/hyperlink" Target="https://youtu.be/M_0qvO97_hM"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LocalityDescriptor-Cross-Layer-GPU-Data-Locality-Abstraction_isca18-lightning-talk.pdf" TargetMode="External"/><Relationship Id="rId2" Type="http://schemas.openxmlformats.org/officeDocument/2006/relationships/hyperlink" Target="https://people.inf.ethz.ch/omutlu/pub/LocalityDescriptor-Cross-Layer-GPU-Data-Locality-Abstraction_isca18.pdf" TargetMode="External"/><Relationship Id="rId1" Type="http://schemas.openxmlformats.org/officeDocument/2006/relationships/slideLayout" Target="../slideLayouts/slideLayout817.xml"/><Relationship Id="rId6" Type="http://schemas.openxmlformats.org/officeDocument/2006/relationships/hyperlink" Target="https://people.inf.ethz.ch/omutlu/pub/LocalityDescriptor-Cross-Layer-GPU-Data-Locality-Abstraction_isca18-lightning-talk.pptx" TargetMode="External"/><Relationship Id="rId5" Type="http://schemas.openxmlformats.org/officeDocument/2006/relationships/hyperlink" Target="https://people.inf.ethz.ch/omutlu/pub/LocalityDescriptor-Cross-Layer-GPU-Data-Locality-Abstraction_isca18-talk.pdf" TargetMode="External"/><Relationship Id="rId4" Type="http://schemas.openxmlformats.org/officeDocument/2006/relationships/hyperlink" Target="https://people.inf.ethz.ch/omutlu/pub/LocalityDescriptor-Cross-Layer-GPU-Data-Locality-Abstraction_isca18-talk.pptx" TargetMode="External"/><Relationship Id="rId9" Type="http://schemas.openxmlformats.org/officeDocument/2006/relationships/image" Target="../media/image298.png"/></Relationships>
</file>

<file path=ppt/slides/_rels/slide37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856.xml"/></Relationships>
</file>

<file path=ppt/slides/_rels/slide372.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373.xml.rels><?xml version="1.0" encoding="UTF-8" standalone="yes"?>
<Relationships xmlns="http://schemas.openxmlformats.org/package/2006/relationships"><Relationship Id="rId8" Type="http://schemas.openxmlformats.org/officeDocument/2006/relationships/image" Target="../media/image299.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374.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91.xml"/><Relationship Id="rId1" Type="http://schemas.openxmlformats.org/officeDocument/2006/relationships/slideLayout" Target="../slideLayouts/slideLayout253.xml"/><Relationship Id="rId4" Type="http://schemas.openxmlformats.org/officeDocument/2006/relationships/image" Target="../media/image300.jpeg"/></Relationships>
</file>

<file path=ppt/slides/_rels/slide375.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45.xml"/></Relationships>
</file>

<file path=ppt/slides/_rels/slide376.xml.rels><?xml version="1.0" encoding="UTF-8" standalone="yes"?>
<Relationships xmlns="http://schemas.openxmlformats.org/package/2006/relationships"><Relationship Id="rId8" Type="http://schemas.openxmlformats.org/officeDocument/2006/relationships/image" Target="../media/image299.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377.xml.rels><?xml version="1.0" encoding="UTF-8" standalone="yes"?>
<Relationships xmlns="http://schemas.openxmlformats.org/package/2006/relationships"><Relationship Id="rId1" Type="http://schemas.openxmlformats.org/officeDocument/2006/relationships/slideLayout" Target="../slideLayouts/slideLayout805.xml"/></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817.xml"/></Relationships>
</file>

<file path=ppt/slides/_rels/slide379.xml.rels><?xml version="1.0" encoding="UTF-8" standalone="yes"?>
<Relationships xmlns="http://schemas.openxmlformats.org/package/2006/relationships"><Relationship Id="rId3" Type="http://schemas.openxmlformats.org/officeDocument/2006/relationships/image" Target="../media/image301.png"/><Relationship Id="rId2" Type="http://schemas.openxmlformats.org/officeDocument/2006/relationships/notesSlide" Target="../notesSlides/notesSlide93.xml"/><Relationship Id="rId1" Type="http://schemas.openxmlformats.org/officeDocument/2006/relationships/slideLayout" Target="../slideLayouts/slideLayout867.xml"/><Relationship Id="rId4" Type="http://schemas.openxmlformats.org/officeDocument/2006/relationships/image" Target="../media/image302.png"/></Relationships>
</file>

<file path=ppt/slides/_rels/slide380.xml.rels><?xml version="1.0" encoding="UTF-8" standalone="yes"?>
<Relationships xmlns="http://schemas.openxmlformats.org/package/2006/relationships"><Relationship Id="rId3" Type="http://schemas.openxmlformats.org/officeDocument/2006/relationships/image" Target="../media/image303.png"/><Relationship Id="rId2" Type="http://schemas.openxmlformats.org/officeDocument/2006/relationships/notesSlide" Target="../notesSlides/notesSlide94.xml"/><Relationship Id="rId1" Type="http://schemas.openxmlformats.org/officeDocument/2006/relationships/slideLayout" Target="../slideLayouts/slideLayout867.xml"/><Relationship Id="rId4" Type="http://schemas.openxmlformats.org/officeDocument/2006/relationships/image" Target="../media/image304.png"/></Relationships>
</file>

<file path=ppt/slides/_rels/slide381.xml.rels><?xml version="1.0" encoding="UTF-8" standalone="yes"?>
<Relationships xmlns="http://schemas.openxmlformats.org/package/2006/relationships"><Relationship Id="rId3" Type="http://schemas.openxmlformats.org/officeDocument/2006/relationships/image" Target="../media/image303.png"/><Relationship Id="rId2" Type="http://schemas.openxmlformats.org/officeDocument/2006/relationships/notesSlide" Target="../notesSlides/notesSlide95.xml"/><Relationship Id="rId1" Type="http://schemas.openxmlformats.org/officeDocument/2006/relationships/slideLayout" Target="../slideLayouts/slideLayout867.xml"/><Relationship Id="rId4" Type="http://schemas.openxmlformats.org/officeDocument/2006/relationships/image" Target="../media/image305.png"/></Relationships>
</file>

<file path=ppt/slides/_rels/slide382.xml.rels><?xml version="1.0" encoding="UTF-8" standalone="yes"?>
<Relationships xmlns="http://schemas.openxmlformats.org/package/2006/relationships"><Relationship Id="rId3" Type="http://schemas.openxmlformats.org/officeDocument/2006/relationships/image" Target="../media/image306.png"/><Relationship Id="rId2" Type="http://schemas.openxmlformats.org/officeDocument/2006/relationships/notesSlide" Target="../notesSlides/notesSlide96.xml"/><Relationship Id="rId1" Type="http://schemas.openxmlformats.org/officeDocument/2006/relationships/slideLayout" Target="../slideLayouts/slideLayout867.xml"/><Relationship Id="rId4" Type="http://schemas.openxmlformats.org/officeDocument/2006/relationships/image" Target="../media/image303.png"/></Relationships>
</file>

<file path=ppt/slides/_rels/slide383.xml.rels><?xml version="1.0" encoding="UTF-8" standalone="yes"?>
<Relationships xmlns="http://schemas.openxmlformats.org/package/2006/relationships"><Relationship Id="rId3" Type="http://schemas.openxmlformats.org/officeDocument/2006/relationships/image" Target="../media/image303.png"/><Relationship Id="rId2" Type="http://schemas.openxmlformats.org/officeDocument/2006/relationships/notesSlide" Target="../notesSlides/notesSlide97.xml"/><Relationship Id="rId1" Type="http://schemas.openxmlformats.org/officeDocument/2006/relationships/slideLayout" Target="../slideLayouts/slideLayout867.xml"/></Relationships>
</file>

<file path=ppt/slides/_rels/slide384.xml.rels><?xml version="1.0" encoding="UTF-8" standalone="yes"?>
<Relationships xmlns="http://schemas.openxmlformats.org/package/2006/relationships"><Relationship Id="rId3" Type="http://schemas.openxmlformats.org/officeDocument/2006/relationships/hyperlink" Target="http://www.microarch.org/micro52/" TargetMode="External"/><Relationship Id="rId7" Type="http://schemas.openxmlformats.org/officeDocument/2006/relationships/image" Target="../media/image307.png"/><Relationship Id="rId2" Type="http://schemas.openxmlformats.org/officeDocument/2006/relationships/hyperlink" Target="https://people.inf.ethz.ch/omutlu/pub/EDEN-efficient-DNN-inference-with-approximate-memory_micro19.pdf" TargetMode="External"/><Relationship Id="rId1" Type="http://schemas.openxmlformats.org/officeDocument/2006/relationships/slideLayout" Target="../slideLayouts/slideLayout2.xml"/><Relationship Id="rId6" Type="http://schemas.openxmlformats.org/officeDocument/2006/relationships/hyperlink" Target="https://www.youtube.com/watch?v=oS-bKY75gXQ" TargetMode="External"/><Relationship Id="rId5" Type="http://schemas.openxmlformats.org/officeDocument/2006/relationships/hyperlink" Target="https://people.inf.ethz.ch/omutlu/pub/EDEN-efficient-DNN-inference-with-approximate-memory_micro19-lightning-talk.pdf" TargetMode="External"/><Relationship Id="rId4" Type="http://schemas.openxmlformats.org/officeDocument/2006/relationships/hyperlink" Target="https://people.inf.ethz.ch/omutlu/pub/EDEN-efficient-DNN-inference-with-approximate-memory_micro19-lightning-talk.pptx" TargetMode="External"/></Relationships>
</file>

<file path=ppt/slides/_rels/slide385.xml.rels><?xml version="1.0" encoding="UTF-8" standalone="yes"?>
<Relationships xmlns="http://schemas.openxmlformats.org/package/2006/relationships"><Relationship Id="rId8" Type="http://schemas.openxmlformats.org/officeDocument/2006/relationships/hyperlink" Target="https://people.inf.ethz.ch/omutlu/pub/SMASH-sparse-matrix-software-hardware-acceleration_micro19-poster.pptx" TargetMode="External"/><Relationship Id="rId3" Type="http://schemas.openxmlformats.org/officeDocument/2006/relationships/hyperlink" Target="http://www.microarch.org/micro52/" TargetMode="External"/><Relationship Id="rId7" Type="http://schemas.openxmlformats.org/officeDocument/2006/relationships/hyperlink" Target="https://people.inf.ethz.ch/omutlu/pub/SMASH-sparse-matrix-software-hardware-acceleration_micro19-lightning-talk.pdf" TargetMode="External"/><Relationship Id="rId12" Type="http://schemas.openxmlformats.org/officeDocument/2006/relationships/image" Target="../media/image308.png"/><Relationship Id="rId2" Type="http://schemas.openxmlformats.org/officeDocument/2006/relationships/hyperlink" Target="https://people.inf.ethz.ch/omutlu/pub/SMASH-sparse-matrix-software-hardware-acceleration_micro19.pdf" TargetMode="External"/><Relationship Id="rId1" Type="http://schemas.openxmlformats.org/officeDocument/2006/relationships/slideLayout" Target="../slideLayouts/slideLayout2.xml"/><Relationship Id="rId6" Type="http://schemas.openxmlformats.org/officeDocument/2006/relationships/hyperlink" Target="https://people.inf.ethz.ch/omutlu/pub/SMASH-sparse-matrix-software-hardware-acceleration_micro19-lightning-talk.pptx" TargetMode="External"/><Relationship Id="rId11" Type="http://schemas.openxmlformats.org/officeDocument/2006/relationships/hyperlink" Target="https://www.youtube.com/watch?v=LWYVQ3o_SdU" TargetMode="External"/><Relationship Id="rId5" Type="http://schemas.openxmlformats.org/officeDocument/2006/relationships/hyperlink" Target="https://people.inf.ethz.ch/omutlu/pub/SMASH-sparse-matrix-software-hardware-acceleration_micro19-talk.pdf" TargetMode="External"/><Relationship Id="rId10" Type="http://schemas.openxmlformats.org/officeDocument/2006/relationships/hyperlink" Target="https://www.youtube.com/watch?v=VN0PQ5zgLGg" TargetMode="External"/><Relationship Id="rId4" Type="http://schemas.openxmlformats.org/officeDocument/2006/relationships/hyperlink" Target="https://people.inf.ethz.ch/omutlu/pub/SMASH-sparse-matrix-software-hardware-acceleration_micro19-talk.pptx" TargetMode="External"/><Relationship Id="rId9" Type="http://schemas.openxmlformats.org/officeDocument/2006/relationships/hyperlink" Target="https://people.inf.ethz.ch/omutlu/pub/SMASH-sparse-matrix-software-hardware-acceleration_micro19-poster.pdf" TargetMode="External"/></Relationships>
</file>

<file path=ppt/slides/_rels/slide386.xml.rels><?xml version="1.0" encoding="UTF-8" standalone="yes"?>
<Relationships xmlns="http://schemas.openxmlformats.org/package/2006/relationships"><Relationship Id="rId8" Type="http://schemas.openxmlformats.org/officeDocument/2006/relationships/hyperlink" Target="https://people.inf.ethz.ch/omutlu/pub/VBI-virtual-block-interface_isca20-ARM-Research-Summit-poster.pptx" TargetMode="External"/><Relationship Id="rId13" Type="http://schemas.openxmlformats.org/officeDocument/2006/relationships/image" Target="../media/image309.png"/><Relationship Id="rId3" Type="http://schemas.openxmlformats.org/officeDocument/2006/relationships/hyperlink" Target="http://iscaconf.org/isca2020/" TargetMode="External"/><Relationship Id="rId7" Type="http://schemas.openxmlformats.org/officeDocument/2006/relationships/hyperlink" Target="https://people.inf.ethz.ch/omutlu/pub/VBI-virtual-block-interface_isca20-lightning-talk.pdf" TargetMode="External"/><Relationship Id="rId12" Type="http://schemas.openxmlformats.org/officeDocument/2006/relationships/hyperlink" Target="https://www.youtube.com/watch?v=PPR7YrBi7IQ" TargetMode="External"/><Relationship Id="rId2" Type="http://schemas.openxmlformats.org/officeDocument/2006/relationships/hyperlink" Target="https://people.inf.ethz.ch/omutlu/pub/VBI-virtual-block-interface_isca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VBI-virtual-block-interface_isca20-lightning-talk.pptx" TargetMode="External"/><Relationship Id="rId11" Type="http://schemas.openxmlformats.org/officeDocument/2006/relationships/hyperlink" Target="https://youtu.be/04l-Zlaue0k" TargetMode="External"/><Relationship Id="rId5" Type="http://schemas.openxmlformats.org/officeDocument/2006/relationships/hyperlink" Target="https://people.inf.ethz.ch/omutlu/pub/VBI-virtual-block-interface_isca20-talk.pdf" TargetMode="External"/><Relationship Id="rId10" Type="http://schemas.openxmlformats.org/officeDocument/2006/relationships/hyperlink" Target="https://www.youtube.com/watch?v=7c6LgVrCwPo" TargetMode="External"/><Relationship Id="rId4" Type="http://schemas.openxmlformats.org/officeDocument/2006/relationships/hyperlink" Target="https://people.inf.ethz.ch/omutlu/pub/VBI-virtual-block-interface_isca20-talk.pptx" TargetMode="External"/><Relationship Id="rId9" Type="http://schemas.openxmlformats.org/officeDocument/2006/relationships/hyperlink" Target="https://people.inf.ethz.ch/omutlu/pub/VBI-virtual-block-interface_isca20-ARM-Research-Summit-poster.pdf" TargetMode="External"/></Relationships>
</file>

<file path=ppt/slides/_rels/slide387.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60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48.png"/></Relationships>
</file>

<file path=ppt/slides/_rels/slide388.xml.rels><?xml version="1.0" encoding="UTF-8" standalone="yes"?>
<Relationships xmlns="http://schemas.openxmlformats.org/package/2006/relationships"><Relationship Id="rId8" Type="http://schemas.openxmlformats.org/officeDocument/2006/relationships/image" Target="../media/image149.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603.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389.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03.xml"/><Relationship Id="rId4" Type="http://schemas.openxmlformats.org/officeDocument/2006/relationships/image" Target="../media/image42.png"/></Relationships>
</file>

<file path=ppt/slides/_rels/slide390.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603.xml"/><Relationship Id="rId4" Type="http://schemas.openxmlformats.org/officeDocument/2006/relationships/image" Target="../media/image144.png"/></Relationships>
</file>

<file path=ppt/slides/_rels/slide391.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26.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47.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392.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41.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3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6.xml.rels><?xml version="1.0" encoding="UTF-8" standalone="yes"?>
<Relationships xmlns="http://schemas.openxmlformats.org/package/2006/relationships"><Relationship Id="rId2" Type="http://schemas.openxmlformats.org/officeDocument/2006/relationships/image" Target="../media/image310.png"/><Relationship Id="rId1" Type="http://schemas.openxmlformats.org/officeDocument/2006/relationships/slideLayout" Target="../slideLayouts/slideLayout236.xml"/></Relationships>
</file>

<file path=ppt/slides/_rels/slide397.xml.rels><?xml version="1.0" encoding="UTF-8" standalone="yes"?>
<Relationships xmlns="http://schemas.openxmlformats.org/package/2006/relationships"><Relationship Id="rId3" Type="http://schemas.openxmlformats.org/officeDocument/2006/relationships/image" Target="../media/image311.png"/><Relationship Id="rId2" Type="http://schemas.openxmlformats.org/officeDocument/2006/relationships/image" Target="../media/image310.png"/><Relationship Id="rId1" Type="http://schemas.openxmlformats.org/officeDocument/2006/relationships/slideLayout" Target="../slideLayouts/slideLayout236.xml"/></Relationships>
</file>

<file path=ppt/slides/_rels/slide398.xml.rels><?xml version="1.0" encoding="UTF-8" standalone="yes"?>
<Relationships xmlns="http://schemas.openxmlformats.org/package/2006/relationships"><Relationship Id="rId3" Type="http://schemas.openxmlformats.org/officeDocument/2006/relationships/image" Target="../media/image311.png"/><Relationship Id="rId2" Type="http://schemas.openxmlformats.org/officeDocument/2006/relationships/image" Target="../media/image310.png"/><Relationship Id="rId1" Type="http://schemas.openxmlformats.org/officeDocument/2006/relationships/slideLayout" Target="../slideLayouts/slideLayout236.xml"/><Relationship Id="rId4" Type="http://schemas.openxmlformats.org/officeDocument/2006/relationships/image" Target="../media/image312.png"/></Relationships>
</file>

<file path=ppt/slides/_rels/slide399.xml.rels><?xml version="1.0" encoding="UTF-8" standalone="yes"?>
<Relationships xmlns="http://schemas.openxmlformats.org/package/2006/relationships"><Relationship Id="rId2" Type="http://schemas.openxmlformats.org/officeDocument/2006/relationships/image" Target="../media/image313.png"/><Relationship Id="rId1" Type="http://schemas.openxmlformats.org/officeDocument/2006/relationships/slideLayout" Target="../slideLayouts/slideLayout664.xml"/></Relationships>
</file>

<file path=ppt/slides/_rels/slide400.xml.rels><?xml version="1.0" encoding="UTF-8" standalone="yes"?>
<Relationships xmlns="http://schemas.openxmlformats.org/package/2006/relationships"><Relationship Id="rId3" Type="http://schemas.openxmlformats.org/officeDocument/2006/relationships/image" Target="../media/image315.png"/><Relationship Id="rId2" Type="http://schemas.openxmlformats.org/officeDocument/2006/relationships/image" Target="../media/image314.png"/><Relationship Id="rId1" Type="http://schemas.openxmlformats.org/officeDocument/2006/relationships/slideLayout" Target="../slideLayouts/slideLayout664.xml"/></Relationships>
</file>

<file path=ppt/slides/_rels/slide401.xml.rels><?xml version="1.0" encoding="UTF-8" standalone="yes"?>
<Relationships xmlns="http://schemas.openxmlformats.org/package/2006/relationships"><Relationship Id="rId2" Type="http://schemas.openxmlformats.org/officeDocument/2006/relationships/image" Target="../media/image316.jpeg"/><Relationship Id="rId1" Type="http://schemas.openxmlformats.org/officeDocument/2006/relationships/slideLayout" Target="../slideLayouts/slideLayout236.xml"/></Relationships>
</file>

<file path=ppt/slides/_rels/slide402.xml.rels><?xml version="1.0" encoding="UTF-8" standalone="yes"?>
<Relationships xmlns="http://schemas.openxmlformats.org/package/2006/relationships"><Relationship Id="rId2" Type="http://schemas.openxmlformats.org/officeDocument/2006/relationships/image" Target="../media/image317.jpeg"/><Relationship Id="rId1" Type="http://schemas.openxmlformats.org/officeDocument/2006/relationships/slideLayout" Target="../slideLayouts/slideLayout236.xml"/></Relationships>
</file>

<file path=ppt/slides/_rels/slide403.xml.rels><?xml version="1.0" encoding="UTF-8" standalone="yes"?>
<Relationships xmlns="http://schemas.openxmlformats.org/package/2006/relationships"><Relationship Id="rId3" Type="http://schemas.openxmlformats.org/officeDocument/2006/relationships/image" Target="../media/image319.jpeg"/><Relationship Id="rId2" Type="http://schemas.openxmlformats.org/officeDocument/2006/relationships/image" Target="../media/image318.jpeg"/><Relationship Id="rId1" Type="http://schemas.openxmlformats.org/officeDocument/2006/relationships/slideLayout" Target="../slideLayouts/slideLayout664.xml"/></Relationships>
</file>

<file path=ppt/slides/_rels/slide404.xml.rels><?xml version="1.0" encoding="UTF-8" standalone="yes"?>
<Relationships xmlns="http://schemas.openxmlformats.org/package/2006/relationships"><Relationship Id="rId2" Type="http://schemas.openxmlformats.org/officeDocument/2006/relationships/image" Target="../media/image320.jpeg"/><Relationship Id="rId1" Type="http://schemas.openxmlformats.org/officeDocument/2006/relationships/slideLayout" Target="../slideLayouts/slideLayout676.xml"/></Relationships>
</file>

<file path=ppt/slides/_rels/slide405.xml.rels><?xml version="1.0" encoding="UTF-8" standalone="yes"?>
<Relationships xmlns="http://schemas.openxmlformats.org/package/2006/relationships"><Relationship Id="rId3" Type="http://schemas.openxmlformats.org/officeDocument/2006/relationships/image" Target="../media/image322.jpeg"/><Relationship Id="rId2" Type="http://schemas.openxmlformats.org/officeDocument/2006/relationships/image" Target="../media/image321.jpeg"/><Relationship Id="rId1" Type="http://schemas.openxmlformats.org/officeDocument/2006/relationships/slideLayout" Target="../slideLayouts/slideLayout236.xml"/><Relationship Id="rId4" Type="http://schemas.openxmlformats.org/officeDocument/2006/relationships/hyperlink" Target="https://commons.wikimedia.org/w/index.php?curid=31493356" TargetMode="External"/></Relationships>
</file>

<file path=ppt/slides/_rels/slide406.xml.rels><?xml version="1.0" encoding="UTF-8" standalone="yes"?>
<Relationships xmlns="http://schemas.openxmlformats.org/package/2006/relationships"><Relationship Id="rId3" Type="http://schemas.openxmlformats.org/officeDocument/2006/relationships/image" Target="../media/image324.png"/><Relationship Id="rId2" Type="http://schemas.openxmlformats.org/officeDocument/2006/relationships/image" Target="../media/image323.png"/><Relationship Id="rId1" Type="http://schemas.openxmlformats.org/officeDocument/2006/relationships/slideLayout" Target="../slideLayouts/slideLayout664.xml"/></Relationships>
</file>

<file path=ppt/slides/_rels/slide407.xml.rels><?xml version="1.0" encoding="UTF-8" standalone="yes"?>
<Relationships xmlns="http://schemas.openxmlformats.org/package/2006/relationships"><Relationship Id="rId2" Type="http://schemas.openxmlformats.org/officeDocument/2006/relationships/image" Target="../media/image231.jpeg"/><Relationship Id="rId1" Type="http://schemas.openxmlformats.org/officeDocument/2006/relationships/slideLayout" Target="../slideLayouts/slideLayout664.xml"/></Relationships>
</file>

<file path=ppt/slides/_rels/slide40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24.xml"/></Relationships>
</file>

<file path=ppt/slides/_rels/slide40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636.xml"/></Relationships>
</file>

<file path=ppt/slides/_rels/slide410.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688.xml"/><Relationship Id="rId5" Type="http://schemas.openxmlformats.org/officeDocument/2006/relationships/image" Target="../media/image325.png"/><Relationship Id="rId4" Type="http://schemas.openxmlformats.org/officeDocument/2006/relationships/hyperlink" Target="https://people.inf.ethz.ch/omutlu/projects.htm" TargetMode="External"/></Relationships>
</file>

<file path=ppt/slides/_rels/slide411.xml.rels><?xml version="1.0" encoding="UTF-8" standalone="yes"?>
<Relationships xmlns="http://schemas.openxmlformats.org/package/2006/relationships"><Relationship Id="rId8" Type="http://schemas.openxmlformats.org/officeDocument/2006/relationships/image" Target="../media/image97.jpeg"/><Relationship Id="rId3" Type="http://schemas.openxmlformats.org/officeDocument/2006/relationships/image" Target="../media/image326.png"/><Relationship Id="rId7" Type="http://schemas.openxmlformats.org/officeDocument/2006/relationships/image" Target="../media/image329.jpeg"/><Relationship Id="rId2" Type="http://schemas.openxmlformats.org/officeDocument/2006/relationships/notesSlide" Target="../notesSlides/notesSlide100.xml"/><Relationship Id="rId1" Type="http://schemas.openxmlformats.org/officeDocument/2006/relationships/slideLayout" Target="../slideLayouts/slideLayout6.xml"/><Relationship Id="rId6" Type="http://schemas.openxmlformats.org/officeDocument/2006/relationships/image" Target="../media/image328.png"/><Relationship Id="rId5" Type="http://schemas.openxmlformats.org/officeDocument/2006/relationships/image" Target="../media/image327.jpeg"/><Relationship Id="rId10" Type="http://schemas.openxmlformats.org/officeDocument/2006/relationships/image" Target="../media/image330.png"/><Relationship Id="rId4" Type="http://schemas.microsoft.com/office/2007/relationships/hdphoto" Target="../media/hdphoto4.wdp"/><Relationship Id="rId9" Type="http://schemas.openxmlformats.org/officeDocument/2006/relationships/image" Target="../media/image98.png"/></Relationships>
</file>

<file path=ppt/slides/_rels/slide412.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4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31.png"/><Relationship Id="rId1" Type="http://schemas.openxmlformats.org/officeDocument/2006/relationships/slideLayout" Target="../slideLayouts/slideLayout700.xml"/><Relationship Id="rId6" Type="http://schemas.openxmlformats.org/officeDocument/2006/relationships/hyperlink" Target="https://safari.ethz.ch/safari-newsletter-april-2020/" TargetMode="External"/><Relationship Id="rId5" Type="http://schemas.openxmlformats.org/officeDocument/2006/relationships/image" Target="../media/image332.jpeg"/><Relationship Id="rId4" Type="http://schemas.openxmlformats.org/officeDocument/2006/relationships/hyperlink" Target="http://www.safari.ethz.ch/" TargetMode="External"/></Relationships>
</file>

<file path=ppt/slides/_rels/slide417.xml.rels><?xml version="1.0" encoding="UTF-8" standalone="yes"?>
<Relationships xmlns="http://schemas.openxmlformats.org/package/2006/relationships"><Relationship Id="rId3" Type="http://schemas.openxmlformats.org/officeDocument/2006/relationships/image" Target="../media/image248.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580.xml"/></Relationships>
</file>

<file path=ppt/slides/_rels/slide418.xml.rels><?xml version="1.0" encoding="UTF-8" standalone="yes"?>
<Relationships xmlns="http://schemas.openxmlformats.org/package/2006/relationships"><Relationship Id="rId3" Type="http://schemas.openxmlformats.org/officeDocument/2006/relationships/image" Target="../media/image249.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580.xml"/></Relationships>
</file>

<file path=ppt/slides/_rels/slide419.xml.rels><?xml version="1.0" encoding="UTF-8" standalone="yes"?>
<Relationships xmlns="http://schemas.openxmlformats.org/package/2006/relationships"><Relationship Id="rId3" Type="http://schemas.openxmlformats.org/officeDocument/2006/relationships/image" Target="../media/image235.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580.xml"/></Relationships>
</file>

<file path=ppt/slides/_rels/slide420.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04.xml"/></Relationships>
</file>

<file path=ppt/slides/_rels/slide421.xml.rels><?xml version="1.0" encoding="UTF-8" standalone="yes"?>
<Relationships xmlns="http://schemas.openxmlformats.org/package/2006/relationships"><Relationship Id="rId3" Type="http://schemas.openxmlformats.org/officeDocument/2006/relationships/image" Target="../media/image333.png"/><Relationship Id="rId2" Type="http://schemas.openxmlformats.org/officeDocument/2006/relationships/hyperlink" Target="https://github.com/CMU-SAFARI/" TargetMode="External"/><Relationship Id="rId1" Type="http://schemas.openxmlformats.org/officeDocument/2006/relationships/slideLayout" Target="../slideLayouts/slideLayout580.xml"/></Relationships>
</file>

<file path=ppt/slides/_rels/slide422.xml.rels><?xml version="1.0" encoding="UTF-8" standalone="yes"?>
<Relationships xmlns="http://schemas.openxmlformats.org/package/2006/relationships"><Relationship Id="rId2" Type="http://schemas.openxmlformats.org/officeDocument/2006/relationships/hyperlink" Target="https://safari.ethz.ch/safari-alumni/" TargetMode="External"/><Relationship Id="rId1" Type="http://schemas.openxmlformats.org/officeDocument/2006/relationships/slideLayout" Target="../slideLayouts/slideLayout718.xml"/></Relationships>
</file>

<file path=ppt/slides/_rels/slide423.xml.rels><?xml version="1.0" encoding="UTF-8" standalone="yes"?>
<Relationships xmlns="http://schemas.openxmlformats.org/package/2006/relationships"><Relationship Id="rId1" Type="http://schemas.openxmlformats.org/officeDocument/2006/relationships/slideLayout" Target="../slideLayouts/slideLayout718.xml"/></Relationships>
</file>

<file path=ppt/slides/_rels/slide424.xml.rels><?xml version="1.0" encoding="UTF-8" standalone="yes"?>
<Relationships xmlns="http://schemas.openxmlformats.org/package/2006/relationships"><Relationship Id="rId1" Type="http://schemas.openxmlformats.org/officeDocument/2006/relationships/slideLayout" Target="../slideLayouts/slideLayout626.xml"/></Relationships>
</file>

<file path=ppt/slides/_rels/slide425.xml.rels><?xml version="1.0" encoding="UTF-8" standalone="yes"?>
<Relationships xmlns="http://schemas.openxmlformats.org/package/2006/relationships"><Relationship Id="rId1" Type="http://schemas.openxmlformats.org/officeDocument/2006/relationships/slideLayout" Target="../slideLayouts/slideLayout793.xml"/></Relationships>
</file>

<file path=ppt/slides/_rels/slide426.xml.rels><?xml version="1.0" encoding="UTF-8" standalone="yes"?>
<Relationships xmlns="http://schemas.openxmlformats.org/package/2006/relationships"><Relationship Id="rId1" Type="http://schemas.openxmlformats.org/officeDocument/2006/relationships/slideLayout" Target="../slideLayouts/slideLayout729.xml"/></Relationships>
</file>

<file path=ppt/slides/_rels/slide427.xml.rels><?xml version="1.0" encoding="UTF-8" standalone="yes"?>
<Relationships xmlns="http://schemas.openxmlformats.org/package/2006/relationships"><Relationship Id="rId1" Type="http://schemas.openxmlformats.org/officeDocument/2006/relationships/slideLayout" Target="../slideLayouts/slideLayout729.xml"/></Relationships>
</file>

<file path=ppt/slides/_rels/slide428.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c6_LgzuNdkw&amp;list=PL5Q2soXY2Zi8D_5MGV6EnXEJHnV2YFBJl&amp;index=25"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490.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r7sn41lH-4A&amp;list=PL5Q2soXY2Zi8D_5MGV6EnXEJHnV2YFBJl&amp;index=41" TargetMode="External"/><Relationship Id="rId4" Type="http://schemas.openxmlformats.org/officeDocument/2006/relationships/hyperlink" Target="https://www.youtube.com/watch?v=njX_14584Jw&amp;list=PL5Q2soXY2Zi8D_5MGV6EnXEJHnV2YFBJl&amp;index=16" TargetMode="External"/></Relationships>
</file>

<file path=ppt/slides/_rels/slide429.xml.rels><?xml version="1.0" encoding="UTF-8" standalone="yes"?>
<Relationships xmlns="http://schemas.openxmlformats.org/package/2006/relationships"><Relationship Id="rId3" Type="http://schemas.openxmlformats.org/officeDocument/2006/relationships/hyperlink" Target="https://www.youtube.com/watch?v=c3mPdZA-Fmc&amp;list=PL5Q2soXY2Zi9xidyIgBxUz7xRPS-wisBN" TargetMode="External"/><Relationship Id="rId2" Type="http://schemas.openxmlformats.org/officeDocument/2006/relationships/hyperlink" Target="https://www.youtube.com/watch?v=LbC0EZY8yw4&amp;list=PL5Q2soXY2Zi_uej3aY39YB5pfW4SJ7LlN" TargetMode="External"/><Relationship Id="rId1" Type="http://schemas.openxmlformats.org/officeDocument/2006/relationships/slideLayout" Target="../slideLayouts/slideLayout490.xml"/><Relationship Id="rId5" Type="http://schemas.openxmlformats.org/officeDocument/2006/relationships/hyperlink" Target="https://www.youtube.com/onurmutlulectures" TargetMode="External"/><Relationship Id="rId4" Type="http://schemas.openxmlformats.org/officeDocument/2006/relationships/hyperlink" Target="https://www.youtube.com/watch?v=4yfkM_5EFgo&amp;list=PL5Q2soXY2Zi-Mnk1PxjEIG32HAGILkTOF" TargetMode="External"/></Relationships>
</file>

<file path=ppt/slides/_rels/slide430.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image" Target="../media/image252.png"/><Relationship Id="rId1" Type="http://schemas.openxmlformats.org/officeDocument/2006/relationships/slideLayout" Target="../slideLayouts/slideLayout490.xml"/></Relationships>
</file>

<file path=ppt/slides/_rels/slide431.xml.rels><?xml version="1.0" encoding="UTF-8" standalone="yes"?>
<Relationships xmlns="http://schemas.openxmlformats.org/package/2006/relationships"><Relationship Id="rId3" Type="http://schemas.openxmlformats.org/officeDocument/2006/relationships/hyperlink" Target="https://www.youtube.com/watch?v=LbC0EZY8yw4&amp;list=PL5Q2soXY2Zi_uej3aY39YB5pfW4SJ7LlN" TargetMode="External"/><Relationship Id="rId2" Type="http://schemas.openxmlformats.org/officeDocument/2006/relationships/hyperlink" Target="https://safari.ethz.ch/digitaltechnik/spring2021/doku.php?id=schedule" TargetMode="External"/><Relationship Id="rId1" Type="http://schemas.openxmlformats.org/officeDocument/2006/relationships/slideLayout" Target="../slideLayouts/slideLayout490.xml"/><Relationship Id="rId4" Type="http://schemas.openxmlformats.org/officeDocument/2006/relationships/image" Target="../media/image239.png"/></Relationships>
</file>

<file path=ppt/slides/_rels/slide432.xml.rels><?xml version="1.0" encoding="UTF-8" standalone="yes"?>
<Relationships xmlns="http://schemas.openxmlformats.org/package/2006/relationships"><Relationship Id="rId3" Type="http://schemas.openxmlformats.org/officeDocument/2006/relationships/hyperlink" Target="https://www.youtube.com/watch?v=c3mPdZA-Fmc&amp;list=PL5Q2soXY2Zi9xidyIgBxUz7xRPS-wisBN" TargetMode="External"/><Relationship Id="rId2" Type="http://schemas.openxmlformats.org/officeDocument/2006/relationships/hyperlink" Target="https://safari.ethz.ch/architecture/fall2020/doku.php?id=schedule" TargetMode="External"/><Relationship Id="rId1" Type="http://schemas.openxmlformats.org/officeDocument/2006/relationships/slideLayout" Target="../slideLayouts/slideLayout490.xml"/><Relationship Id="rId4" Type="http://schemas.openxmlformats.org/officeDocument/2006/relationships/image" Target="../media/image334.png"/></Relationships>
</file>

<file path=ppt/slides/_rels/slide433.xml.rels><?xml version="1.0" encoding="UTF-8" standalone="yes"?>
<Relationships xmlns="http://schemas.openxmlformats.org/package/2006/relationships"><Relationship Id="rId3" Type="http://schemas.openxmlformats.org/officeDocument/2006/relationships/hyperlink" Target="https://www.youtube.com/watch?v=4yfkM_5EFgo&amp;list=PL5Q2soXY2Zi-Mnk1PxjEIG32HAGILkTOF"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580.xml"/><Relationship Id="rId4" Type="http://schemas.openxmlformats.org/officeDocument/2006/relationships/image" Target="../media/image238.png"/></Relationships>
</file>

<file path=ppt/slides/_rels/slide434.xml.rels><?xml version="1.0" encoding="UTF-8" standalone="yes"?>
<Relationships xmlns="http://schemas.openxmlformats.org/package/2006/relationships"><Relationship Id="rId3" Type="http://schemas.openxmlformats.org/officeDocument/2006/relationships/hyperlink" Target="https://www.youtube.com/watch?v=t3m93ZpLOyw&amp;list=PL5Q2soXY2Zi_awYdjmWVIUegsbY7TPGW4" TargetMode="External"/><Relationship Id="rId2" Type="http://schemas.openxmlformats.org/officeDocument/2006/relationships/hyperlink" Target="https://safari.ethz.ch/architecture_seminar/spring2021/doku.php?id=schedule" TargetMode="External"/><Relationship Id="rId1" Type="http://schemas.openxmlformats.org/officeDocument/2006/relationships/slideLayout" Target="../slideLayouts/slideLayout490.xml"/><Relationship Id="rId4" Type="http://schemas.openxmlformats.org/officeDocument/2006/relationships/image" Target="../media/image335.png"/></Relationships>
</file>

<file path=ppt/slides/_rels/slide435.xml.rels><?xml version="1.0" encoding="UTF-8" standalone="yes"?>
<Relationships xmlns="http://schemas.openxmlformats.org/package/2006/relationships"><Relationship Id="rId3" Type="http://schemas.openxmlformats.org/officeDocument/2006/relationships/hyperlink" Target="https://www.youtube.com/watch?v=4TcP297mdsI&amp;list=PL5Q2soXY2Zi_7UBNmC9B8Yr5JSwTG9yH4" TargetMode="External"/><Relationship Id="rId2" Type="http://schemas.openxmlformats.org/officeDocument/2006/relationships/hyperlink" Target="https://safari.ethz.ch/architecture_seminar/fall2021/doku.php?id=schedule" TargetMode="External"/><Relationship Id="rId1" Type="http://schemas.openxmlformats.org/officeDocument/2006/relationships/slideLayout" Target="../slideLayouts/slideLayout490.xml"/><Relationship Id="rId4" Type="http://schemas.openxmlformats.org/officeDocument/2006/relationships/image" Target="../media/image336.png"/></Relationships>
</file>

<file path=ppt/slides/_rels/slide436.xml.rels><?xml version="1.0" encoding="UTF-8" standalone="yes"?>
<Relationships xmlns="http://schemas.openxmlformats.org/package/2006/relationships"><Relationship Id="rId3" Type="http://schemas.openxmlformats.org/officeDocument/2006/relationships/image" Target="../media/image337.png"/><Relationship Id="rId2" Type="http://schemas.openxmlformats.org/officeDocument/2006/relationships/hyperlink" Target="https://safari.ethz.ch/projects_and_seminars/doku.php" TargetMode="External"/><Relationship Id="rId1" Type="http://schemas.openxmlformats.org/officeDocument/2006/relationships/slideLayout" Target="../slideLayouts/slideLayout490.xml"/></Relationships>
</file>

<file path=ppt/slides/_rels/slide437.xml.rels><?xml version="1.0" encoding="UTF-8" standalone="yes"?>
<Relationships xmlns="http://schemas.openxmlformats.org/package/2006/relationships"><Relationship Id="rId3" Type="http://schemas.openxmlformats.org/officeDocument/2006/relationships/hyperlink" Target="https://safari.ethz.ch/projects_and_seminars/fall2021/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580.xml"/><Relationship Id="rId6" Type="http://schemas.openxmlformats.org/officeDocument/2006/relationships/image" Target="../media/image240.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438.xml.rels><?xml version="1.0" encoding="UTF-8" standalone="yes"?>
<Relationships xmlns="http://schemas.openxmlformats.org/package/2006/relationships"><Relationship Id="rId8" Type="http://schemas.openxmlformats.org/officeDocument/2006/relationships/image" Target="../media/image343.tiff"/><Relationship Id="rId3" Type="http://schemas.openxmlformats.org/officeDocument/2006/relationships/image" Target="../media/image339.tiff"/><Relationship Id="rId7" Type="http://schemas.openxmlformats.org/officeDocument/2006/relationships/hyperlink" Target="https://safari.ethz.ch/safari-seminar-series/" TargetMode="External"/><Relationship Id="rId2" Type="http://schemas.openxmlformats.org/officeDocument/2006/relationships/image" Target="../media/image338.tiff"/><Relationship Id="rId1" Type="http://schemas.openxmlformats.org/officeDocument/2006/relationships/slideLayout" Target="../slideLayouts/slideLayout752.xml"/><Relationship Id="rId6" Type="http://schemas.openxmlformats.org/officeDocument/2006/relationships/image" Target="../media/image342.tiff"/><Relationship Id="rId11" Type="http://schemas.openxmlformats.org/officeDocument/2006/relationships/image" Target="../media/image346.png"/><Relationship Id="rId5" Type="http://schemas.openxmlformats.org/officeDocument/2006/relationships/image" Target="../media/image341.tiff"/><Relationship Id="rId10" Type="http://schemas.openxmlformats.org/officeDocument/2006/relationships/image" Target="../media/image345.tiff"/><Relationship Id="rId4" Type="http://schemas.openxmlformats.org/officeDocument/2006/relationships/image" Target="../media/image340.tiff"/><Relationship Id="rId9" Type="http://schemas.openxmlformats.org/officeDocument/2006/relationships/image" Target="../media/image344.tiff"/></Relationships>
</file>

<file path=ppt/slides/_rels/slide439.xml.rels><?xml version="1.0" encoding="UTF-8" standalone="yes"?>
<Relationships xmlns="http://schemas.openxmlformats.org/package/2006/relationships"><Relationship Id="rId3" Type="http://schemas.openxmlformats.org/officeDocument/2006/relationships/image" Target="../media/image347.png"/><Relationship Id="rId2" Type="http://schemas.openxmlformats.org/officeDocument/2006/relationships/hyperlink" Target="https://www.youtube.com/watch?v=D8Hjy2iU9l4&amp;list=PL5Q2soXY2Zi_tOTAYm--dYByNPL7JhwR9&amp;index=1" TargetMode="External"/><Relationship Id="rId1" Type="http://schemas.openxmlformats.org/officeDocument/2006/relationships/slideLayout" Target="../slideLayouts/slideLayout752.xml"/><Relationship Id="rId6" Type="http://schemas.openxmlformats.org/officeDocument/2006/relationships/image" Target="../media/image350.png"/><Relationship Id="rId5" Type="http://schemas.openxmlformats.org/officeDocument/2006/relationships/image" Target="../media/image349.png"/><Relationship Id="rId4" Type="http://schemas.openxmlformats.org/officeDocument/2006/relationships/image" Target="../media/image348.png"/></Relationships>
</file>

<file path=ppt/slides/_rels/slide440.xml.rels><?xml version="1.0" encoding="UTF-8" standalone="yes"?>
<Relationships xmlns="http://schemas.openxmlformats.org/package/2006/relationships"><Relationship Id="rId2" Type="http://schemas.openxmlformats.org/officeDocument/2006/relationships/hyperlink" Target="https://github.com/CMU-SAFARI" TargetMode="External"/><Relationship Id="rId1" Type="http://schemas.openxmlformats.org/officeDocument/2006/relationships/slideLayout" Target="../slideLayouts/slideLayout625.xml"/></Relationships>
</file>

<file path=ppt/slides/_rels/slide441.xml.rels><?xml version="1.0" encoding="UTF-8" standalone="yes"?>
<Relationships xmlns="http://schemas.openxmlformats.org/package/2006/relationships"><Relationship Id="rId3" Type="http://schemas.openxmlformats.org/officeDocument/2006/relationships/image" Target="../media/image333.png"/><Relationship Id="rId2" Type="http://schemas.openxmlformats.org/officeDocument/2006/relationships/hyperlink" Target="https://github.com/CMU-SAFARI/" TargetMode="External"/><Relationship Id="rId1" Type="http://schemas.openxmlformats.org/officeDocument/2006/relationships/slideLayout" Target="../slideLayouts/slideLayout580.xml"/></Relationships>
</file>

<file path=ppt/slides/_rels/slide442.xml.rels><?xml version="1.0" encoding="UTF-8" standalone="yes"?>
<Relationships xmlns="http://schemas.openxmlformats.org/package/2006/relationships"><Relationship Id="rId3" Type="http://schemas.openxmlformats.org/officeDocument/2006/relationships/hyperlink" Target="https://github.com/CMU-SAFARI" TargetMode="External"/><Relationship Id="rId2" Type="http://schemas.openxmlformats.org/officeDocument/2006/relationships/image" Target="../media/image351.png"/><Relationship Id="rId1" Type="http://schemas.openxmlformats.org/officeDocument/2006/relationships/slideLayout" Target="../slideLayouts/slideLayout626.xml"/></Relationships>
</file>

<file path=ppt/slides/_rels/slide443.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444.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524.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445.xml.rels><?xml version="1.0" encoding="UTF-8" standalone="yes"?>
<Relationships xmlns="http://schemas.openxmlformats.org/package/2006/relationships"><Relationship Id="rId8" Type="http://schemas.openxmlformats.org/officeDocument/2006/relationships/hyperlink" Target="https://iscaconf.org/isca2021/" TargetMode="External"/><Relationship Id="rId3" Type="http://schemas.openxmlformats.org/officeDocument/2006/relationships/hyperlink" Target="https://en.iyte.edu.tr/" TargetMode="External"/><Relationship Id="rId7" Type="http://schemas.openxmlformats.org/officeDocument/2006/relationships/hyperlink" Target="https://sites.google.com/wisc.edu/uarch2021" TargetMode="External"/><Relationship Id="rId2" Type="http://schemas.openxmlformats.org/officeDocument/2006/relationships/hyperlink" Target="https://people.inf.ethz.ch/omutlu/pub/onur-IYTE-Guest-Lecture-16-October-2020-afterlecture.pptx" TargetMode="External"/><Relationship Id="rId1" Type="http://schemas.openxmlformats.org/officeDocument/2006/relationships/slideLayout" Target="../slideLayouts/slideLayout524.xml"/><Relationship Id="rId6" Type="http://schemas.openxmlformats.org/officeDocument/2006/relationships/hyperlink" Target="https://people.inf.ethz.ch/omutlu/pub/onur-ISCA-UndergraduateMentoringWorkshopPanel-ApplyingToGradSchool-June-13-2021.pptx" TargetMode="External"/><Relationship Id="rId5" Type="http://schemas.openxmlformats.org/officeDocument/2006/relationships/hyperlink" Target="https://www.youtube.com/watch?v=xPzhXsFRxuw" TargetMode="External"/><Relationship Id="rId10" Type="http://schemas.openxmlformats.org/officeDocument/2006/relationships/hyperlink" Target="https://www.youtube.com/watch?v=83tlorht7Mc&amp;list=PL5Q2soXY2Zi8D_5MGV6EnXEJHnV2YFBJl&amp;index=54" TargetMode="External"/><Relationship Id="rId4" Type="http://schemas.openxmlformats.org/officeDocument/2006/relationships/hyperlink" Target="https://people.inf.ethz.ch/omutlu/pub/onur-IYTE-Guest-Lecture-16-October-2020-afterlecture.pdf" TargetMode="External"/><Relationship Id="rId9" Type="http://schemas.openxmlformats.org/officeDocument/2006/relationships/hyperlink" Target="https://people.inf.ethz.ch/omutlu/pub/onur-ISCA-UndergraduateMentoringWorkshopPanel-ApplyingToGradSchool-June-13-2021.pdf" TargetMode="External"/></Relationships>
</file>

<file path=ppt/slides/_rels/slide446.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hyperlink" Target="https://www.youtube.com/watch?v=83tlorht7Mc&amp;list=PL5Q2soXY2Zi8D_5MGV6EnXEJHnV2YFBJl&amp;index=54" TargetMode="External"/><Relationship Id="rId1" Type="http://schemas.openxmlformats.org/officeDocument/2006/relationships/slideLayout" Target="../slideLayouts/slideLayout524.xml"/></Relationships>
</file>

<file path=ppt/slides/_rels/slide447.xml.rels><?xml version="1.0" encoding="UTF-8" standalone="yes"?>
<Relationships xmlns="http://schemas.openxmlformats.org/package/2006/relationships"><Relationship Id="rId3" Type="http://schemas.openxmlformats.org/officeDocument/2006/relationships/hyperlink" Target="https://www.youtube.com/watch?v=8ffSEKZhmvo" TargetMode="External"/><Relationship Id="rId2" Type="http://schemas.openxmlformats.org/officeDocument/2006/relationships/image" Target="../media/image251.png"/><Relationship Id="rId1" Type="http://schemas.openxmlformats.org/officeDocument/2006/relationships/slideLayout" Target="../slideLayouts/slideLayout626.xml"/></Relationships>
</file>

<file path=ppt/slides/_rels/slide448.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04.xml"/><Relationship Id="rId4" Type="http://schemas.openxmlformats.org/officeDocument/2006/relationships/hyperlink" Target="https://www.youtube.com/onurmutlulectures" TargetMode="External"/></Relationships>
</file>

<file path=ppt/slides/_rels/slide449.xml.rels><?xml version="1.0" encoding="UTF-8" standalone="yes"?>
<Relationships xmlns="http://schemas.openxmlformats.org/package/2006/relationships"><Relationship Id="rId1" Type="http://schemas.openxmlformats.org/officeDocument/2006/relationships/slideLayout" Target="../slideLayouts/slideLayout703.xml"/></Relationships>
</file>

<file path=ppt/slides/_rels/slide450.xml.rels><?xml version="1.0" encoding="UTF-8" standalone="yes"?>
<Relationships xmlns="http://schemas.openxmlformats.org/package/2006/relationships"><Relationship Id="rId3" Type="http://schemas.openxmlformats.org/officeDocument/2006/relationships/hyperlink" Target="https://en.wikipedia.org/wiki/There's_Plenty_of_Room_at_the_Bottom" TargetMode="External"/><Relationship Id="rId2" Type="http://schemas.openxmlformats.org/officeDocument/2006/relationships/image" Target="../media/image352.png"/><Relationship Id="rId1" Type="http://schemas.openxmlformats.org/officeDocument/2006/relationships/slideLayout" Target="../slideLayouts/slideLayout501.xml"/></Relationships>
</file>

<file path=ppt/slides/_rels/slide451.xml.rels><?xml version="1.0" encoding="UTF-8" standalone="yes"?>
<Relationships xmlns="http://schemas.openxmlformats.org/package/2006/relationships"><Relationship Id="rId3" Type="http://schemas.openxmlformats.org/officeDocument/2006/relationships/hyperlink" Target="https://en.wikipedia.org/wiki/There's_Plenty_of_Room_at_the_Bottom" TargetMode="External"/><Relationship Id="rId2" Type="http://schemas.openxmlformats.org/officeDocument/2006/relationships/image" Target="../media/image352.png"/><Relationship Id="rId1" Type="http://schemas.openxmlformats.org/officeDocument/2006/relationships/slideLayout" Target="../slideLayouts/slideLayout501.xml"/><Relationship Id="rId4" Type="http://schemas.openxmlformats.org/officeDocument/2006/relationships/image" Target="../media/image353.png"/></Relationships>
</file>

<file path=ppt/slides/_rels/slide452.xml.rels><?xml version="1.0" encoding="UTF-8" standalone="yes"?>
<Relationships xmlns="http://schemas.openxmlformats.org/package/2006/relationships"><Relationship Id="rId3" Type="http://schemas.openxmlformats.org/officeDocument/2006/relationships/image" Target="../media/image355.png"/><Relationship Id="rId2" Type="http://schemas.openxmlformats.org/officeDocument/2006/relationships/image" Target="../media/image354.png"/><Relationship Id="rId1" Type="http://schemas.openxmlformats.org/officeDocument/2006/relationships/slideLayout" Target="../slideLayouts/slideLayout501.xml"/><Relationship Id="rId4" Type="http://schemas.openxmlformats.org/officeDocument/2006/relationships/hyperlink" Target="https://science.sciencemag.org/content/368/6495/eaam9744" TargetMode="External"/></Relationships>
</file>

<file path=ppt/slides/_rels/slide453.xml.rels><?xml version="1.0" encoding="UTF-8" standalone="yes"?>
<Relationships xmlns="http://schemas.openxmlformats.org/package/2006/relationships"><Relationship Id="rId1" Type="http://schemas.openxmlformats.org/officeDocument/2006/relationships/slideLayout" Target="../slideLayouts/slideLayout501.xml"/></Relationships>
</file>

<file path=ppt/slides/_rels/slide454.xml.rels><?xml version="1.0" encoding="UTF-8" standalone="yes"?>
<Relationships xmlns="http://schemas.openxmlformats.org/package/2006/relationships"><Relationship Id="rId1" Type="http://schemas.openxmlformats.org/officeDocument/2006/relationships/slideLayout" Target="../slideLayouts/slideLayout626.xml"/></Relationships>
</file>

<file path=ppt/slides/_rels/slide4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6.xml.rels><?xml version="1.0" encoding="UTF-8" standalone="yes"?>
<Relationships xmlns="http://schemas.openxmlformats.org/package/2006/relationships"><Relationship Id="rId1" Type="http://schemas.openxmlformats.org/officeDocument/2006/relationships/slideLayout" Target="../slideLayouts/slideLayout70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4 July 2022</a:t>
            </a:r>
          </a:p>
          <a:p>
            <a:r>
              <a:rPr lang="en-US" sz="2200" dirty="0"/>
              <a:t>ISVLSI Plenary Keynote Talk</a:t>
            </a:r>
          </a:p>
          <a:p>
            <a:pPr algn="l"/>
            <a:endParaRPr lang="en-US" sz="2200" dirty="0"/>
          </a:p>
        </p:txBody>
      </p:sp>
      <p:sp>
        <p:nvSpPr>
          <p:cNvPr id="13" name="Title 1"/>
          <p:cNvSpPr>
            <a:spLocks noGrp="1"/>
          </p:cNvSpPr>
          <p:nvPr>
            <p:ph type="ctrTitle"/>
          </p:nvPr>
        </p:nvSpPr>
        <p:spPr>
          <a:xfrm>
            <a:off x="203060" y="1227584"/>
            <a:ext cx="8820472" cy="2201416"/>
          </a:xfrm>
        </p:spPr>
        <p:txBody>
          <a:bodyPr>
            <a:noAutofit/>
          </a:bodyPr>
          <a:lstStyle/>
          <a:p>
            <a:pPr algn="ctr"/>
            <a:r>
              <a:rPr lang="en-US" sz="6000" b="1" dirty="0">
                <a:solidFill>
                  <a:srgbClr val="006633"/>
                </a:solidFill>
              </a:rPr>
              <a:t>Memory-Centric</a:t>
            </a:r>
            <a:br>
              <a:rPr lang="en-US" sz="6000" b="1" dirty="0">
                <a:solidFill>
                  <a:srgbClr val="006633"/>
                </a:solidFill>
              </a:rPr>
            </a:br>
            <a:r>
              <a:rPr lang="en-US" sz="6000" b="1" dirty="0">
                <a:solidFill>
                  <a:srgbClr val="006633"/>
                </a:solidFill>
              </a:rPr>
              <a:t>Computing</a:t>
            </a:r>
            <a:endParaRPr lang="en-US" b="1"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3194167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045C2-D56A-F349-9D1D-3A399E622465}"/>
              </a:ext>
            </a:extLst>
          </p:cNvPr>
          <p:cNvSpPr>
            <a:spLocks noGrp="1"/>
          </p:cNvSpPr>
          <p:nvPr>
            <p:ph type="title"/>
          </p:nvPr>
        </p:nvSpPr>
        <p:spPr/>
        <p:txBody>
          <a:bodyPr/>
          <a:lstStyle/>
          <a:p>
            <a:r>
              <a:rPr lang="en-US" sz="3600" dirty="0"/>
              <a:t>Huge Demand for Performance &amp; Efficiency</a:t>
            </a:r>
          </a:p>
        </p:txBody>
      </p:sp>
      <p:sp>
        <p:nvSpPr>
          <p:cNvPr id="3" name="Content Placeholder 2">
            <a:extLst>
              <a:ext uri="{FF2B5EF4-FFF2-40B4-BE49-F238E27FC236}">
                <a16:creationId xmlns:a16="http://schemas.microsoft.com/office/drawing/2014/main" id="{ADC80964-3B8A-EB4B-90E3-4FAF562FC02A}"/>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FF739E1-0CC7-ED4B-90C7-E21FEA675B4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576AFB4-569C-7941-BC9F-F91503D373B6}"/>
              </a:ext>
            </a:extLst>
          </p:cNvPr>
          <p:cNvPicPr>
            <a:picLocks noChangeAspect="1"/>
          </p:cNvPicPr>
          <p:nvPr/>
        </p:nvPicPr>
        <p:blipFill>
          <a:blip r:embed="rId2"/>
          <a:stretch>
            <a:fillRect/>
          </a:stretch>
        </p:blipFill>
        <p:spPr>
          <a:xfrm>
            <a:off x="0" y="1133228"/>
            <a:ext cx="9144000" cy="5115172"/>
          </a:xfrm>
          <a:prstGeom prst="rect">
            <a:avLst/>
          </a:prstGeom>
        </p:spPr>
      </p:pic>
      <p:sp>
        <p:nvSpPr>
          <p:cNvPr id="6" name="TextBox 5">
            <a:extLst>
              <a:ext uri="{FF2B5EF4-FFF2-40B4-BE49-F238E27FC236}">
                <a16:creationId xmlns:a16="http://schemas.microsoft.com/office/drawing/2014/main" id="{1F3EA380-E863-364E-AE27-A90C0B722468}"/>
              </a:ext>
            </a:extLst>
          </p:cNvPr>
          <p:cNvSpPr txBox="1"/>
          <p:nvPr/>
        </p:nvSpPr>
        <p:spPr>
          <a:xfrm>
            <a:off x="2438400" y="6462299"/>
            <a:ext cx="3801041"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Source: https://</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youtu.be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/Bh13Idwcb0Q?t=283</a:t>
            </a:r>
          </a:p>
        </p:txBody>
      </p:sp>
    </p:spTree>
    <p:extLst>
      <p:ext uri="{BB962C8B-B14F-4D97-AF65-F5344CB8AC3E}">
        <p14:creationId xmlns:p14="http://schemas.microsoft.com/office/powerpoint/2010/main" val="17660925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name="Visio" r:id="rId5" imgW="2695276" imgH="2509932" progId="Visio.Drawing.11">
                  <p:embed/>
                </p:oleObj>
              </mc:Choice>
              <mc:Fallback>
                <p:oleObj name="Visio" r:id="rId5" imgW="2695276" imgH="2509932" progId="Visio.Drawing.11">
                  <p:embed/>
                  <p:pic>
                    <p:nvPicPr>
                      <p:cNvPr id="2" name="Object 1"/>
                      <p:cNvPicPr/>
                      <p:nvPr/>
                    </p:nvPicPr>
                    <p:blipFill>
                      <a:blip r:embed="rId6"/>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name="Visio" r:id="rId7" imgW="3859122" imgH="1695796" progId="Visio.Drawing.11">
                  <p:embed/>
                </p:oleObj>
              </mc:Choice>
              <mc:Fallback>
                <p:oleObj name="Visio" r:id="rId7" imgW="3859122" imgH="1695796" progId="Visio.Drawing.11">
                  <p:embed/>
                  <p:pic>
                    <p:nvPicPr>
                      <p:cNvPr id="23" name="Object 22"/>
                      <p:cNvPicPr/>
                      <p:nvPr/>
                    </p:nvPicPr>
                    <p:blipFill>
                      <a:blip r:embed="rId8"/>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lvl="0">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lang="en-US" dirty="0">
                <a:hlinkClick r:id="rId2"/>
              </a:rPr>
              <a:t>Open arxiv.org</a:t>
            </a:r>
            <a:r>
              <a:rPr lang="en-US">
                <a:hlinkClick r:id="rId2"/>
              </a:rPr>
              <a:t> version</a:t>
            </a:r>
            <a:r>
              <a:rPr lang="en-US"/>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254910644"/>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5905253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82D40-9A40-294C-821D-C9F551A98E1F}"/>
              </a:ext>
            </a:extLst>
          </p:cNvPr>
          <p:cNvSpPr>
            <a:spLocks noGrp="1"/>
          </p:cNvSpPr>
          <p:nvPr>
            <p:ph type="title"/>
          </p:nvPr>
        </p:nvSpPr>
        <p:spPr>
          <a:xfrm>
            <a:off x="35496" y="152400"/>
            <a:ext cx="9167936" cy="1066800"/>
          </a:xfrm>
        </p:spPr>
        <p:txBody>
          <a:bodyPr/>
          <a:lstStyle/>
          <a:p>
            <a:r>
              <a:rPr lang="en-US" dirty="0"/>
              <a:t>One Problem with (Genome) Analysis Today</a:t>
            </a:r>
          </a:p>
        </p:txBody>
      </p:sp>
      <p:sp>
        <p:nvSpPr>
          <p:cNvPr id="3" name="Slide Number Placeholder 2">
            <a:extLst>
              <a:ext uri="{FF2B5EF4-FFF2-40B4-BE49-F238E27FC236}">
                <a16:creationId xmlns:a16="http://schemas.microsoft.com/office/drawing/2014/main" id="{54630187-28DD-9546-9969-9F24222B654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4" name="Group 3">
            <a:extLst>
              <a:ext uri="{FF2B5EF4-FFF2-40B4-BE49-F238E27FC236}">
                <a16:creationId xmlns:a16="http://schemas.microsoft.com/office/drawing/2014/main" id="{E5A101C6-D963-4545-B3BF-32EF1B31EC2F}"/>
              </a:ext>
            </a:extLst>
          </p:cNvPr>
          <p:cNvGrpSpPr/>
          <p:nvPr/>
        </p:nvGrpSpPr>
        <p:grpSpPr>
          <a:xfrm>
            <a:off x="918833" y="1487851"/>
            <a:ext cx="2830933" cy="2402638"/>
            <a:chOff x="4343037" y="3937719"/>
            <a:chExt cx="2445779" cy="1954638"/>
          </a:xfrm>
        </p:grpSpPr>
        <p:pic>
          <p:nvPicPr>
            <p:cNvPr id="5" name="Picture 4">
              <a:extLst>
                <a:ext uri="{FF2B5EF4-FFF2-40B4-BE49-F238E27FC236}">
                  <a16:creationId xmlns:a16="http://schemas.microsoft.com/office/drawing/2014/main" id="{AE77F47A-D91D-8C49-8B2B-7D114F7FC69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419577" y="3937719"/>
              <a:ext cx="1369239" cy="1954638"/>
            </a:xfrm>
            <a:prstGeom prst="roundRect">
              <a:avLst>
                <a:gd name="adj" fmla="val 3215"/>
              </a:avLst>
            </a:prstGeom>
          </p:spPr>
        </p:pic>
        <p:pic>
          <p:nvPicPr>
            <p:cNvPr id="6" name="Picture 5">
              <a:extLst>
                <a:ext uri="{FF2B5EF4-FFF2-40B4-BE49-F238E27FC236}">
                  <a16:creationId xmlns:a16="http://schemas.microsoft.com/office/drawing/2014/main" id="{C59962F5-2E69-B348-8CF4-AB2C4E8979B8}"/>
                </a:ext>
              </a:extLst>
            </p:cNvPr>
            <p:cNvPicPr>
              <a:picLocks noChangeAspect="1"/>
            </p:cNvPicPr>
            <p:nvPr/>
          </p:nvPicPr>
          <p:blipFill rotWithShape="1">
            <a:blip r:embed="rId3" cstate="print">
              <a:clrChange>
                <a:clrFrom>
                  <a:srgbClr val="C8CBAC"/>
                </a:clrFrom>
                <a:clrTo>
                  <a:srgbClr val="C8CBAC">
                    <a:alpha val="0"/>
                  </a:srgbClr>
                </a:clrTo>
              </a:clrChange>
              <a:extLst>
                <a:ext uri="{28A0092B-C50C-407E-A947-70E740481C1C}">
                  <a14:useLocalDpi xmlns:a14="http://schemas.microsoft.com/office/drawing/2010/main"/>
                </a:ext>
              </a:extLst>
            </a:blip>
            <a:srcRect/>
            <a:stretch/>
          </p:blipFill>
          <p:spPr>
            <a:xfrm>
              <a:off x="4413359" y="4016910"/>
              <a:ext cx="1021969" cy="649893"/>
            </a:xfrm>
            <a:prstGeom prst="rect">
              <a:avLst/>
            </a:prstGeom>
          </p:spPr>
        </p:pic>
        <p:pic>
          <p:nvPicPr>
            <p:cNvPr id="7" name="Picture 6">
              <a:extLst>
                <a:ext uri="{FF2B5EF4-FFF2-40B4-BE49-F238E27FC236}">
                  <a16:creationId xmlns:a16="http://schemas.microsoft.com/office/drawing/2014/main" id="{CF679DEA-9351-BA4B-A1F0-552F12915536}"/>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343037" y="4741368"/>
              <a:ext cx="1155916" cy="1106305"/>
            </a:xfrm>
            <a:prstGeom prst="roundRect">
              <a:avLst>
                <a:gd name="adj" fmla="val 5499"/>
              </a:avLst>
            </a:prstGeom>
          </p:spPr>
        </p:pic>
      </p:grpSp>
      <p:sp>
        <p:nvSpPr>
          <p:cNvPr id="8" name="Text Box 20" descr="90%">
            <a:extLst>
              <a:ext uri="{FF2B5EF4-FFF2-40B4-BE49-F238E27FC236}">
                <a16:creationId xmlns:a16="http://schemas.microsoft.com/office/drawing/2014/main" id="{A802DAD3-ACBC-534D-95D3-1045421DFE0B}"/>
              </a:ext>
            </a:extLst>
          </p:cNvPr>
          <p:cNvSpPr txBox="1">
            <a:spLocks noChangeArrowheads="1"/>
          </p:cNvSpPr>
          <p:nvPr/>
        </p:nvSpPr>
        <p:spPr bwMode="auto">
          <a:xfrm>
            <a:off x="899592" y="4005064"/>
            <a:ext cx="2901030" cy="618631"/>
          </a:xfrm>
          <a:prstGeom prst="rect">
            <a:avLst/>
          </a:prstGeom>
          <a:noFill/>
          <a:ln w="12700">
            <a:noFill/>
            <a:miter lim="800000"/>
            <a:headEnd/>
            <a:tailEnd/>
          </a:ln>
          <a:effectLst/>
        </p:spPr>
        <p:txBody>
          <a:bodyPr wrap="squar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FF"/>
                </a:solidFill>
                <a:effectLst/>
                <a:uLnTx/>
                <a:uFillTx/>
                <a:latin typeface="Arial" pitchFamily="-107" charset="0"/>
                <a:ea typeface="Arial" pitchFamily="-107" charset="0"/>
                <a:cs typeface="Arial" pitchFamily="-107" charset="0"/>
              </a:rPr>
              <a:t>Special-Purpose</a:t>
            </a: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 Machine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for </a:t>
            </a:r>
            <a:r>
              <a:rPr kumimoji="0" lang="en-US" sz="1800" b="1" i="0" u="none" strike="noStrike" kern="0" cap="none" spc="0" normalizeH="0" baseline="0" noProof="0" dirty="0">
                <a:ln>
                  <a:noFill/>
                </a:ln>
                <a:solidFill>
                  <a:srgbClr val="7030A0"/>
                </a:solidFill>
                <a:effectLst/>
                <a:uLnTx/>
                <a:uFillTx/>
                <a:latin typeface="Arial" pitchFamily="-107" charset="0"/>
                <a:ea typeface="Arial" pitchFamily="-107" charset="0"/>
                <a:cs typeface="Arial" pitchFamily="-107" charset="0"/>
              </a:rPr>
              <a:t>Sequencing</a:t>
            </a:r>
          </a:p>
        </p:txBody>
      </p:sp>
      <p:sp>
        <p:nvSpPr>
          <p:cNvPr id="9" name="Line 15">
            <a:extLst>
              <a:ext uri="{FF2B5EF4-FFF2-40B4-BE49-F238E27FC236}">
                <a16:creationId xmlns:a16="http://schemas.microsoft.com/office/drawing/2014/main" id="{92AD9E27-F44D-F440-8D0E-43BB6C91B087}"/>
              </a:ext>
            </a:extLst>
          </p:cNvPr>
          <p:cNvSpPr>
            <a:spLocks noChangeShapeType="1"/>
          </p:cNvSpPr>
          <p:nvPr/>
        </p:nvSpPr>
        <p:spPr bwMode="auto">
          <a:xfrm flipH="1">
            <a:off x="4093339" y="3143428"/>
            <a:ext cx="982715" cy="0"/>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10" name="Picture 9">
            <a:extLst>
              <a:ext uri="{FF2B5EF4-FFF2-40B4-BE49-F238E27FC236}">
                <a16:creationId xmlns:a16="http://schemas.microsoft.com/office/drawing/2014/main" id="{A98FBFE4-7E5C-BB48-892C-374ED0A83A23}"/>
              </a:ext>
            </a:extLst>
          </p:cNvPr>
          <p:cNvPicPr>
            <a:picLocks noChangeAspect="1"/>
          </p:cNvPicPr>
          <p:nvPr/>
        </p:nvPicPr>
        <p:blipFill>
          <a:blip r:embed="rId5"/>
          <a:stretch>
            <a:fillRect/>
          </a:stretch>
        </p:blipFill>
        <p:spPr>
          <a:xfrm>
            <a:off x="5353733" y="2180190"/>
            <a:ext cx="2016224" cy="2016224"/>
          </a:xfrm>
          <a:prstGeom prst="rect">
            <a:avLst/>
          </a:prstGeom>
        </p:spPr>
      </p:pic>
      <p:sp>
        <p:nvSpPr>
          <p:cNvPr id="11" name="Text Box 20" descr="90%">
            <a:extLst>
              <a:ext uri="{FF2B5EF4-FFF2-40B4-BE49-F238E27FC236}">
                <a16:creationId xmlns:a16="http://schemas.microsoft.com/office/drawing/2014/main" id="{C0521839-D35E-E242-8EC9-AB75DD55C357}"/>
              </a:ext>
            </a:extLst>
          </p:cNvPr>
          <p:cNvSpPr txBox="1">
            <a:spLocks noChangeArrowheads="1"/>
          </p:cNvSpPr>
          <p:nvPr/>
        </p:nvSpPr>
        <p:spPr bwMode="auto">
          <a:xfrm>
            <a:off x="4932040" y="3962497"/>
            <a:ext cx="2901030" cy="618631"/>
          </a:xfrm>
          <a:prstGeom prst="rect">
            <a:avLst/>
          </a:prstGeom>
          <a:noFill/>
          <a:ln w="12700">
            <a:noFill/>
            <a:miter lim="800000"/>
            <a:headEnd/>
            <a:tailEnd/>
          </a:ln>
          <a:effectLst/>
        </p:spPr>
        <p:txBody>
          <a:bodyPr wrap="squar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FF"/>
                </a:solidFill>
                <a:effectLst/>
                <a:uLnTx/>
                <a:uFillTx/>
                <a:latin typeface="Arial" pitchFamily="-107" charset="0"/>
                <a:ea typeface="Arial" pitchFamily="-107" charset="0"/>
                <a:cs typeface="Arial" pitchFamily="-107" charset="0"/>
              </a:rPr>
              <a:t>General-Purpose</a:t>
            </a: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 Machine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for </a:t>
            </a:r>
            <a:r>
              <a:rPr kumimoji="0" lang="en-US" sz="1800" b="1" i="0" u="none" strike="noStrike" kern="0" cap="none" spc="0" normalizeH="0" baseline="0" noProof="0" dirty="0">
                <a:ln>
                  <a:noFill/>
                </a:ln>
                <a:solidFill>
                  <a:srgbClr val="7030A0"/>
                </a:solidFill>
                <a:effectLst/>
                <a:uLnTx/>
                <a:uFillTx/>
                <a:latin typeface="Arial" pitchFamily="-107" charset="0"/>
                <a:ea typeface="Arial" pitchFamily="-107" charset="0"/>
                <a:cs typeface="Arial" pitchFamily="-107" charset="0"/>
              </a:rPr>
              <a:t>Analysis</a:t>
            </a:r>
          </a:p>
        </p:txBody>
      </p:sp>
      <p:sp>
        <p:nvSpPr>
          <p:cNvPr id="12" name="Line 15">
            <a:extLst>
              <a:ext uri="{FF2B5EF4-FFF2-40B4-BE49-F238E27FC236}">
                <a16:creationId xmlns:a16="http://schemas.microsoft.com/office/drawing/2014/main" id="{FA4115C1-BC57-9A42-BB17-9423BC135CC1}"/>
              </a:ext>
            </a:extLst>
          </p:cNvPr>
          <p:cNvSpPr>
            <a:spLocks noChangeShapeType="1"/>
          </p:cNvSpPr>
          <p:nvPr/>
        </p:nvSpPr>
        <p:spPr bwMode="auto">
          <a:xfrm flipH="1">
            <a:off x="4090741" y="3346708"/>
            <a:ext cx="982714" cy="508223"/>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3" name="Line 15">
            <a:extLst>
              <a:ext uri="{FF2B5EF4-FFF2-40B4-BE49-F238E27FC236}">
                <a16:creationId xmlns:a16="http://schemas.microsoft.com/office/drawing/2014/main" id="{7730E787-E4D8-8144-BA30-E8D5145213DF}"/>
              </a:ext>
            </a:extLst>
          </p:cNvPr>
          <p:cNvSpPr>
            <a:spLocks noChangeShapeType="1"/>
          </p:cNvSpPr>
          <p:nvPr/>
        </p:nvSpPr>
        <p:spPr bwMode="auto">
          <a:xfrm flipH="1" flipV="1">
            <a:off x="4090742" y="2523560"/>
            <a:ext cx="985313" cy="399811"/>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14" name="Picture 13">
            <a:extLst>
              <a:ext uri="{FF2B5EF4-FFF2-40B4-BE49-F238E27FC236}">
                <a16:creationId xmlns:a16="http://schemas.microsoft.com/office/drawing/2014/main" id="{9BA03765-45CD-944B-B578-84948DA26504}"/>
              </a:ext>
            </a:extLst>
          </p:cNvPr>
          <p:cNvPicPr>
            <a:picLocks noChangeAspect="1"/>
          </p:cNvPicPr>
          <p:nvPr/>
        </p:nvPicPr>
        <p:blipFill rotWithShape="1">
          <a:blip r:embed="rId6"/>
          <a:srcRect r="-5153" b="30267"/>
          <a:stretch/>
        </p:blipFill>
        <p:spPr>
          <a:xfrm>
            <a:off x="5872655" y="2617993"/>
            <a:ext cx="585093" cy="525435"/>
          </a:xfrm>
          <a:prstGeom prst="rect">
            <a:avLst/>
          </a:prstGeom>
        </p:spPr>
      </p:pic>
      <p:sp>
        <p:nvSpPr>
          <p:cNvPr id="15" name="TextBox 14">
            <a:extLst>
              <a:ext uri="{FF2B5EF4-FFF2-40B4-BE49-F238E27FC236}">
                <a16:creationId xmlns:a16="http://schemas.microsoft.com/office/drawing/2014/main" id="{8E85EC62-DB59-024F-AEF7-95137CD1711B}"/>
              </a:ext>
            </a:extLst>
          </p:cNvPr>
          <p:cNvSpPr txBox="1"/>
          <p:nvPr/>
        </p:nvSpPr>
        <p:spPr>
          <a:xfrm>
            <a:off x="228600" y="4932457"/>
            <a:ext cx="8159824"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6633"/>
                </a:solidFill>
                <a:effectLst/>
                <a:uLnTx/>
                <a:uFillTx/>
                <a:latin typeface="Comic Sans MS" panose="030F0902030302020204" pitchFamily="66" charset="0"/>
                <a:ea typeface="+mn-ea"/>
                <a:cs typeface="+mn-cs"/>
              </a:rPr>
              <a:t>FAST                        </a:t>
            </a:r>
            <a:r>
              <a:rPr kumimoji="0" lang="en-US" sz="3200" b="1" i="0" u="none" strike="noStrike" kern="1200" cap="none" spc="0" normalizeH="0" baseline="0" noProof="0" dirty="0">
                <a:ln>
                  <a:noFill/>
                </a:ln>
                <a:solidFill>
                  <a:srgbClr val="FF0000"/>
                </a:solidFill>
                <a:effectLst/>
                <a:uLnTx/>
                <a:uFillTx/>
                <a:latin typeface="Comic Sans MS" panose="030F0902030302020204" pitchFamily="66" charset="0"/>
                <a:ea typeface="+mn-ea"/>
                <a:cs typeface="+mn-cs"/>
              </a:rPr>
              <a:t>SLOW</a:t>
            </a:r>
          </a:p>
        </p:txBody>
      </p:sp>
      <p:sp>
        <p:nvSpPr>
          <p:cNvPr id="16" name="TextBox 15">
            <a:extLst>
              <a:ext uri="{FF2B5EF4-FFF2-40B4-BE49-F238E27FC236}">
                <a16:creationId xmlns:a16="http://schemas.microsoft.com/office/drawing/2014/main" id="{D4423DC6-1026-4355-C667-D4D1A1F16D6F}"/>
              </a:ext>
            </a:extLst>
          </p:cNvPr>
          <p:cNvSpPr txBox="1"/>
          <p:nvPr/>
        </p:nvSpPr>
        <p:spPr>
          <a:xfrm>
            <a:off x="2051720" y="5954590"/>
            <a:ext cx="499207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Slow and inefficient processing capability</a:t>
            </a:r>
          </a:p>
        </p:txBody>
      </p:sp>
      <p:sp>
        <p:nvSpPr>
          <p:cNvPr id="17" name="TextBox 16">
            <a:extLst>
              <a:ext uri="{FF2B5EF4-FFF2-40B4-BE49-F238E27FC236}">
                <a16:creationId xmlns:a16="http://schemas.microsoft.com/office/drawing/2014/main" id="{64086A96-D354-3059-9C64-A176A6002A90}"/>
              </a:ext>
            </a:extLst>
          </p:cNvPr>
          <p:cNvSpPr txBox="1"/>
          <p:nvPr/>
        </p:nvSpPr>
        <p:spPr>
          <a:xfrm>
            <a:off x="1295302" y="6460492"/>
            <a:ext cx="7068858" cy="369332"/>
          </a:xfrm>
          <a:prstGeom prst="rect">
            <a:avLst/>
          </a:prstGeom>
          <a:noFill/>
        </p:spPr>
        <p:txBody>
          <a:bodyPr wrap="none" rtlCol="0">
            <a:spAutoFit/>
          </a:bodyPr>
          <a:lstStyle/>
          <a:p>
            <a:r>
              <a:rPr lang="en-US" dirty="0">
                <a:solidFill>
                  <a:srgbClr val="0000FF"/>
                </a:solidFill>
              </a:rPr>
              <a:t>This picture is similar for many “data generators &amp; analyzers” today</a:t>
            </a:r>
          </a:p>
        </p:txBody>
      </p:sp>
      <p:sp>
        <p:nvSpPr>
          <p:cNvPr id="18" name="Line 15">
            <a:extLst>
              <a:ext uri="{FF2B5EF4-FFF2-40B4-BE49-F238E27FC236}">
                <a16:creationId xmlns:a16="http://schemas.microsoft.com/office/drawing/2014/main" id="{925427A8-7454-B0ED-2AB3-4F8B14F32BAC}"/>
              </a:ext>
            </a:extLst>
          </p:cNvPr>
          <p:cNvSpPr>
            <a:spLocks noChangeShapeType="1"/>
          </p:cNvSpPr>
          <p:nvPr/>
        </p:nvSpPr>
        <p:spPr bwMode="auto">
          <a:xfrm flipH="1" flipV="1">
            <a:off x="4090740" y="1981407"/>
            <a:ext cx="982713" cy="724645"/>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16486275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fld id="{323594FA-E141-4234-AE05-360401972BE7}" type="slidenum">
              <a:rPr lang="en-US" altLang="en-US" smtClean="0"/>
              <a:pPr/>
              <a:t>14</a:t>
            </a:fld>
            <a:endParaRPr lang="en-US" altLang="en-US"/>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028241506"/>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Near-Memory Analytics</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2518013985"/>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BM IT Infrastructure Blog"/>
          <p:cNvPicPr>
            <a:picLocks noChangeAspect="1" noChangeArrowheads="1"/>
          </p:cNvPicPr>
          <p:nvPr/>
        </p:nvPicPr>
        <p:blipFill rotWithShape="1">
          <a:blip r:embed="rId3">
            <a:extLst>
              <a:ext uri="{28A0092B-C50C-407E-A947-70E740481C1C}">
                <a14:useLocalDpi xmlns:a14="http://schemas.microsoft.com/office/drawing/2010/main" val="0"/>
              </a:ext>
            </a:extLst>
          </a:blip>
          <a:srcRect l="8998" t="15263" r="6149" b="7374"/>
          <a:stretch/>
        </p:blipFill>
        <p:spPr bwMode="auto">
          <a:xfrm>
            <a:off x="487230" y="1556792"/>
            <a:ext cx="3543649" cy="162521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www.alpha-data.com/dcp/otherimages/adm-pcie-9h7_001_large.jpg"/>
          <p:cNvPicPr>
            <a:picLocks noChangeAspect="1" noChangeArrowheads="1"/>
          </p:cNvPicPr>
          <p:nvPr/>
        </p:nvPicPr>
        <p:blipFill rotWithShape="1">
          <a:blip r:embed="rId4">
            <a:extLst>
              <a:ext uri="{28A0092B-C50C-407E-A947-70E740481C1C}">
                <a14:useLocalDpi xmlns:a14="http://schemas.microsoft.com/office/drawing/2010/main" val="0"/>
              </a:ext>
            </a:extLst>
          </a:blip>
          <a:srcRect t="20016"/>
          <a:stretch/>
        </p:blipFill>
        <p:spPr bwMode="auto">
          <a:xfrm>
            <a:off x="4923586" y="1556792"/>
            <a:ext cx="3398581" cy="181312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7FBBFD2-7BD5-4A8E-8909-1EF5F8C5F35F}"/>
              </a:ext>
            </a:extLst>
          </p:cNvPr>
          <p:cNvSpPr>
            <a:spLocks noGrp="1"/>
          </p:cNvSpPr>
          <p:nvPr>
            <p:ph type="title"/>
          </p:nvPr>
        </p:nvSpPr>
        <p:spPr/>
        <p:txBody>
          <a:bodyPr>
            <a:noAutofit/>
          </a:bodyPr>
          <a:lstStyle/>
          <a:p>
            <a:r>
              <a:rPr lang="en-CH" sz="3600"/>
              <a:t>Near-Memory Acceleration</a:t>
            </a:r>
            <a:r>
              <a:rPr lang="en-US" sz="3600" dirty="0"/>
              <a:t> using FPGAs</a:t>
            </a:r>
          </a:p>
        </p:txBody>
      </p:sp>
      <p:sp>
        <p:nvSpPr>
          <p:cNvPr id="4" name="Rectangle 3">
            <a:extLst>
              <a:ext uri="{FF2B5EF4-FFF2-40B4-BE49-F238E27FC236}">
                <a16:creationId xmlns:a16="http://schemas.microsoft.com/office/drawing/2014/main" id="{046A7CE0-CA50-4E29-ACDC-6F6FF42444B3}"/>
              </a:ext>
            </a:extLst>
          </p:cNvPr>
          <p:cNvSpPr/>
          <p:nvPr/>
        </p:nvSpPr>
        <p:spPr>
          <a:xfrm>
            <a:off x="802723" y="3116176"/>
            <a:ext cx="3137693" cy="461665"/>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rPr>
              <a:t>IBM POWER9 CPU</a:t>
            </a:r>
            <a:endParaRPr kumimoji="0" lang="en-US" sz="135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endParaRPr>
          </a:p>
        </p:txBody>
      </p:sp>
      <p:sp>
        <p:nvSpPr>
          <p:cNvPr id="13" name="Rectangle 12">
            <a:extLst>
              <a:ext uri="{FF2B5EF4-FFF2-40B4-BE49-F238E27FC236}">
                <a16:creationId xmlns:a16="http://schemas.microsoft.com/office/drawing/2014/main" id="{F137E71F-D561-4D9D-B83A-232248175A0E}"/>
              </a:ext>
            </a:extLst>
          </p:cNvPr>
          <p:cNvSpPr/>
          <p:nvPr/>
        </p:nvSpPr>
        <p:spPr>
          <a:xfrm>
            <a:off x="4992330" y="3117994"/>
            <a:ext cx="3630736" cy="461665"/>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rPr>
              <a:t>HBM-based FPGA board 	</a:t>
            </a:r>
            <a:endParaRPr kumimoji="0" lang="en-US" sz="135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endParaRPr>
          </a:p>
        </p:txBody>
      </p:sp>
      <p:sp>
        <p:nvSpPr>
          <p:cNvPr id="6" name="Arrow: Left-Right 5">
            <a:extLst>
              <a:ext uri="{FF2B5EF4-FFF2-40B4-BE49-F238E27FC236}">
                <a16:creationId xmlns:a16="http://schemas.microsoft.com/office/drawing/2014/main" id="{C596C06C-D46D-4357-87C7-5C65279A2AAB}"/>
              </a:ext>
            </a:extLst>
          </p:cNvPr>
          <p:cNvSpPr/>
          <p:nvPr/>
        </p:nvSpPr>
        <p:spPr>
          <a:xfrm>
            <a:off x="3907974" y="2065366"/>
            <a:ext cx="1357342" cy="502848"/>
          </a:xfrm>
          <a:prstGeom prst="leftRightArrow">
            <a:avLst/>
          </a:prstGeom>
          <a:solidFill>
            <a:schemeClr val="bg2">
              <a:lumMod val="50000"/>
            </a:schemeClr>
          </a:solidFill>
          <a:ln w="9525">
            <a:solidFill>
              <a:schemeClr val="tx1"/>
            </a:solidFill>
          </a:ln>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1" u="none" strike="noStrike" kern="1200" cap="none" spc="0" normalizeH="0" baseline="0" noProof="0" dirty="0">
                <a:ln>
                  <a:noFill/>
                </a:ln>
                <a:solidFill>
                  <a:srgbClr val="FFFFFF"/>
                </a:solidFill>
                <a:effectLst/>
                <a:uLnTx/>
                <a:uFillTx/>
                <a:latin typeface="Calibri" panose="020F0502020204030204"/>
                <a:ea typeface="+mn-ea"/>
                <a:cs typeface="+mn-cs"/>
              </a:rPr>
              <a:t>OCAPI</a:t>
            </a:r>
            <a:endParaRPr kumimoji="0" lang="en-US" sz="1500" b="1" i="1"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 name="TextBox 6"/>
          <p:cNvSpPr txBox="1"/>
          <p:nvPr/>
        </p:nvSpPr>
        <p:spPr>
          <a:xfrm>
            <a:off x="6978912" y="2810462"/>
            <a:ext cx="1560042"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rPr>
              <a:t>Source: </a:t>
            </a:r>
            <a:r>
              <a:rPr kumimoji="0" lang="en-US" sz="1350" b="1" i="0" u="none" strike="noStrike" kern="1200" cap="none" spc="0" normalizeH="0" baseline="0" noProof="0" dirty="0" err="1">
                <a:ln>
                  <a:noFill/>
                </a:ln>
                <a:solidFill>
                  <a:srgbClr val="1C1C1C"/>
                </a:solidFill>
                <a:effectLst/>
                <a:uLnTx/>
                <a:uFillTx/>
                <a:latin typeface="Garamond" panose="02020404030301010803" pitchFamily="18" charset="0"/>
                <a:ea typeface="+mn-ea"/>
                <a:cs typeface="+mn-cs"/>
              </a:rPr>
              <a:t>AlphaData</a:t>
            </a:r>
            <a:endPar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endParaRPr>
          </a:p>
        </p:txBody>
      </p:sp>
      <p:sp>
        <p:nvSpPr>
          <p:cNvPr id="12" name="TextBox 11"/>
          <p:cNvSpPr txBox="1"/>
          <p:nvPr/>
        </p:nvSpPr>
        <p:spPr>
          <a:xfrm>
            <a:off x="3036704" y="2922986"/>
            <a:ext cx="1114408"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rPr>
              <a:t>Source: IBM</a:t>
            </a:r>
          </a:p>
        </p:txBody>
      </p:sp>
      <p:sp>
        <p:nvSpPr>
          <p:cNvPr id="14" name="Rectangle 13">
            <a:extLst>
              <a:ext uri="{FF2B5EF4-FFF2-40B4-BE49-F238E27FC236}">
                <a16:creationId xmlns:a16="http://schemas.microsoft.com/office/drawing/2014/main" id="{0A6BA7AB-B09E-4C11-BA93-BC8ADAFA3CDC}"/>
              </a:ext>
            </a:extLst>
          </p:cNvPr>
          <p:cNvSpPr/>
          <p:nvPr/>
        </p:nvSpPr>
        <p:spPr>
          <a:xfrm>
            <a:off x="1" y="3960778"/>
            <a:ext cx="9143261" cy="980390"/>
          </a:xfrm>
          <a:prstGeom prst="rect">
            <a:avLst/>
          </a:prstGeom>
          <a:solidFill>
            <a:srgbClr val="EDEFF3"/>
          </a:solidFill>
          <a:ln w="19050">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00359E"/>
                </a:solidFill>
                <a:effectLst/>
                <a:uLnTx/>
                <a:uFillTx/>
                <a:latin typeface="Tahoma" panose="020B0604030504040204" pitchFamily="34" charset="0"/>
                <a:ea typeface="Tahoma" panose="020B0604030504040204" pitchFamily="34" charset="0"/>
                <a:cs typeface="Tahoma" panose="020B0604030504040204" pitchFamily="34" charset="0"/>
              </a:rPr>
              <a:t>Near-HBM FPGA-based accelerator</a:t>
            </a:r>
          </a:p>
        </p:txBody>
      </p:sp>
      <p:sp>
        <p:nvSpPr>
          <p:cNvPr id="5" name="Slide Number Placeholder 4">
            <a:extLst>
              <a:ext uri="{FF2B5EF4-FFF2-40B4-BE49-F238E27FC236}">
                <a16:creationId xmlns:a16="http://schemas.microsoft.com/office/drawing/2014/main" id="{8ADAB484-6E5C-A549-A193-B92DC811278A}"/>
              </a:ext>
            </a:extLst>
          </p:cNvPr>
          <p:cNvSpPr>
            <a:spLocks noGrp="1"/>
          </p:cNvSpPr>
          <p:nvPr>
            <p:ph type="sldNum" sz="quarter" idx="4"/>
          </p:nvPr>
        </p:nvSpPr>
        <p:spPr>
          <a:xfrm>
            <a:off x="8243316" y="6356351"/>
            <a:ext cx="505206" cy="365125"/>
          </a:xfrm>
          <a:prstGeom prst="rect">
            <a:avLst/>
          </a:prstGeom>
        </p:spPr>
        <p:txBody>
          <a:bodyPr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E6742F1-6635-4F3B-A1BB-91C9B3B8DD12}" type="slidenum">
              <a:rPr kumimoji="0" lang="en-US" sz="1200" b="0" i="0" u="none" strike="noStrike" kern="1200" cap="none" spc="0" normalizeH="0" baseline="0" noProof="0" smtClean="0">
                <a:ln>
                  <a:noFill/>
                </a:ln>
                <a:solidFill>
                  <a:srgbClr val="000000"/>
                </a:solidFill>
                <a:effectLst/>
                <a:uLnTx/>
                <a:uFillTx/>
                <a:latin typeface="Tahoma"/>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srgbClr val="1C1C1C"/>
              </a:solidFill>
              <a:effectLst/>
              <a:uLnTx/>
              <a:uFillTx/>
              <a:latin typeface="Calibri" panose="020F0502020204030204"/>
              <a:ea typeface="+mn-ea"/>
              <a:cs typeface="+mn-cs"/>
            </a:endParaRPr>
          </a:p>
        </p:txBody>
      </p:sp>
      <p:sp>
        <p:nvSpPr>
          <p:cNvPr id="15" name="Content Placeholder 2">
            <a:extLst>
              <a:ext uri="{FF2B5EF4-FFF2-40B4-BE49-F238E27FC236}">
                <a16:creationId xmlns:a16="http://schemas.microsoft.com/office/drawing/2014/main" id="{BE4B8468-F22F-A64E-A0D5-417E662A5067}"/>
              </a:ext>
            </a:extLst>
          </p:cNvPr>
          <p:cNvSpPr txBox="1">
            <a:spLocks/>
          </p:cNvSpPr>
          <p:nvPr/>
        </p:nvSpPr>
        <p:spPr>
          <a:xfrm>
            <a:off x="395536" y="5502268"/>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communication technologies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t>
            </a:r>
            <a:r>
              <a:rPr kumimoji="0" lang="en-US" sz="15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50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CAPI2</a:t>
            </a:r>
            <a:r>
              <a:rPr kumimoji="0" lang="en-US" sz="15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and </a:t>
            </a:r>
            <a:r>
              <a:rPr kumimoji="0" lang="en-US" sz="150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OCAPI</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6" name="Content Placeholder 2">
            <a:extLst>
              <a:ext uri="{FF2B5EF4-FFF2-40B4-BE49-F238E27FC236}">
                <a16:creationId xmlns:a16="http://schemas.microsoft.com/office/drawing/2014/main" id="{32EE7DC8-95F9-474C-94C4-45A660375705}"/>
              </a:ext>
            </a:extLst>
          </p:cNvPr>
          <p:cNvSpPr txBox="1">
            <a:spLocks/>
          </p:cNvSpPr>
          <p:nvPr/>
        </p:nvSpPr>
        <p:spPr>
          <a:xfrm>
            <a:off x="251520" y="5790300"/>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memory technologies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DDR4</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and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HBM</a:t>
            </a: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7" name="Content Placeholder 2">
            <a:extLst>
              <a:ext uri="{FF2B5EF4-FFF2-40B4-BE49-F238E27FC236}">
                <a16:creationId xmlns:a16="http://schemas.microsoft.com/office/drawing/2014/main" id="{B45DCFD5-25A7-0B45-B861-5FC0D8EDD1A8}"/>
              </a:ext>
            </a:extLst>
          </p:cNvPr>
          <p:cNvSpPr txBox="1">
            <a:spLocks/>
          </p:cNvSpPr>
          <p:nvPr/>
        </p:nvSpPr>
        <p:spPr>
          <a:xfrm>
            <a:off x="251520" y="6078332"/>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workloads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Weather Modeling </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and</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Genome Analysis</a:t>
            </a: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19624014"/>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799322-AC20-684E-9F77-0A7160274166}"/>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984831" y="1087822"/>
            <a:ext cx="2975882" cy="2724875"/>
          </a:xfrm>
          <a:prstGeom prst="rect">
            <a:avLst/>
          </a:prstGeom>
        </p:spPr>
      </p:pic>
      <p:sp>
        <p:nvSpPr>
          <p:cNvPr id="2" name="Title 1">
            <a:extLst>
              <a:ext uri="{FF2B5EF4-FFF2-40B4-BE49-F238E27FC236}">
                <a16:creationId xmlns:a16="http://schemas.microsoft.com/office/drawing/2014/main" id="{27D31D35-E386-D340-99D2-D23BA9C0DC47}"/>
              </a:ext>
            </a:extLst>
          </p:cNvPr>
          <p:cNvSpPr>
            <a:spLocks noGrp="1"/>
          </p:cNvSpPr>
          <p:nvPr>
            <p:ph type="title"/>
          </p:nvPr>
        </p:nvSpPr>
        <p:spPr/>
        <p:txBody>
          <a:bodyPr/>
          <a:lstStyle/>
          <a:p>
            <a:r>
              <a:rPr lang="en-US" sz="3600" dirty="0"/>
              <a:t>Performance &amp; Energy Greatly Improve</a:t>
            </a:r>
          </a:p>
        </p:txBody>
      </p:sp>
      <p:cxnSp>
        <p:nvCxnSpPr>
          <p:cNvPr id="9" name="Straight Connector 8">
            <a:extLst>
              <a:ext uri="{FF2B5EF4-FFF2-40B4-BE49-F238E27FC236}">
                <a16:creationId xmlns:a16="http://schemas.microsoft.com/office/drawing/2014/main" id="{7E49C00D-0FFC-E042-BDE2-45141F23A0E4}"/>
              </a:ext>
            </a:extLst>
          </p:cNvPr>
          <p:cNvCxnSpPr>
            <a:cxnSpLocks/>
          </p:cNvCxnSpPr>
          <p:nvPr/>
        </p:nvCxnSpPr>
        <p:spPr>
          <a:xfrm>
            <a:off x="5362690" y="3388430"/>
            <a:ext cx="2491130"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8A4C7F3C-E6DA-324C-90F8-B69F16B6A645}"/>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635534" y="1066703"/>
            <a:ext cx="3727624" cy="2579018"/>
          </a:xfrm>
          <a:prstGeom prst="rect">
            <a:avLst/>
          </a:prstGeom>
        </p:spPr>
      </p:pic>
      <p:sp>
        <p:nvSpPr>
          <p:cNvPr id="11" name="Rectangle 10">
            <a:extLst>
              <a:ext uri="{FF2B5EF4-FFF2-40B4-BE49-F238E27FC236}">
                <a16:creationId xmlns:a16="http://schemas.microsoft.com/office/drawing/2014/main" id="{69A74B65-F4B0-3846-85E6-63AB2FAC450D}"/>
              </a:ext>
            </a:extLst>
          </p:cNvPr>
          <p:cNvSpPr/>
          <p:nvPr/>
        </p:nvSpPr>
        <p:spPr>
          <a:xfrm>
            <a:off x="1273629" y="980728"/>
            <a:ext cx="2632982" cy="2141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CH"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90953CB8-DCF1-EE40-A622-8E1A2340FE02}"/>
              </a:ext>
            </a:extLst>
          </p:cNvPr>
          <p:cNvCxnSpPr>
            <a:cxnSpLocks/>
          </p:cNvCxnSpPr>
          <p:nvPr/>
        </p:nvCxnSpPr>
        <p:spPr>
          <a:xfrm>
            <a:off x="1257207" y="1474544"/>
            <a:ext cx="3007905"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4A875F00-C15A-A941-BFEB-2509475F7C03}"/>
              </a:ext>
            </a:extLst>
          </p:cNvPr>
          <p:cNvSpPr>
            <a:spLocks noGrp="1"/>
          </p:cNvSpPr>
          <p:nvPr>
            <p:ph type="sldNum" sz="quarter" idx="12"/>
          </p:nvPr>
        </p:nvSpPr>
        <p:spPr>
          <a:xfrm>
            <a:off x="7151339" y="6540399"/>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C3B5F978-99DD-4B09-979A-AB31C135CAD9}" type="slidenum">
              <a:rPr kumimoji="0" lang="en-US" sz="1200" b="1" i="0" u="none" strike="noStrike" kern="1200" cap="none" spc="0" normalizeH="0" baseline="0" noProof="0" smtClean="0">
                <a:ln>
                  <a:noFill/>
                </a:ln>
                <a:solidFill>
                  <a:srgbClr val="000000"/>
                </a:solidFill>
                <a:effectLst/>
                <a:uLnTx/>
                <a:uFillTx/>
                <a:latin typeface="Tahoma"/>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17</a:t>
            </a:fld>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11144B7-9AA2-0F43-B87D-8F2D55E744DE}"/>
              </a:ext>
            </a:extLst>
          </p:cNvPr>
          <p:cNvSpPr/>
          <p:nvPr/>
        </p:nvSpPr>
        <p:spPr>
          <a:xfrm>
            <a:off x="36512" y="4142169"/>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5-27× performance </a:t>
            </a:r>
            <a:r>
              <a:rPr kumimoji="0" lang="en-US" sz="21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vs. </a:t>
            </a:r>
            <a:r>
              <a:rPr kumimoji="0" lang="en-US" sz="21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 16-core (64-thread) IBM POWER9 CPU</a:t>
            </a:r>
          </a:p>
        </p:txBody>
      </p:sp>
      <p:sp>
        <p:nvSpPr>
          <p:cNvPr id="12" name="Rectangle 11">
            <a:extLst>
              <a:ext uri="{FF2B5EF4-FFF2-40B4-BE49-F238E27FC236}">
                <a16:creationId xmlns:a16="http://schemas.microsoft.com/office/drawing/2014/main" id="{C0665E6E-EFAF-C248-86B4-E802E91B2018}"/>
              </a:ext>
            </a:extLst>
          </p:cNvPr>
          <p:cNvSpPr/>
          <p:nvPr/>
        </p:nvSpPr>
        <p:spPr>
          <a:xfrm>
            <a:off x="36512" y="5714672"/>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375"/>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HBM alleviates memory bandwidth contention vs. DDR4</a:t>
            </a:r>
            <a:endParaRPr kumimoji="0" lang="en-US" sz="2100" b="0"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3" name="Rectangle 12">
            <a:extLst>
              <a:ext uri="{FF2B5EF4-FFF2-40B4-BE49-F238E27FC236}">
                <a16:creationId xmlns:a16="http://schemas.microsoft.com/office/drawing/2014/main" id="{DFDB34E3-F705-7440-BDB7-FB68551B6F9B}"/>
              </a:ext>
            </a:extLst>
          </p:cNvPr>
          <p:cNvSpPr/>
          <p:nvPr/>
        </p:nvSpPr>
        <p:spPr>
          <a:xfrm>
            <a:off x="36512" y="4681670"/>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12-133× energy efficiency </a:t>
            </a:r>
            <a:r>
              <a:rPr kumimoji="0" lang="en-US" sz="21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vs. </a:t>
            </a:r>
            <a:r>
              <a:rPr kumimoji="0" lang="en-US" sz="21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 16-core (64-thread) IBM POWER9 CPU</a:t>
            </a:r>
          </a:p>
        </p:txBody>
      </p:sp>
    </p:spTree>
    <p:extLst>
      <p:ext uri="{BB962C8B-B14F-4D97-AF65-F5344CB8AC3E}">
        <p14:creationId xmlns:p14="http://schemas.microsoft.com/office/powerpoint/2010/main" val="3467501783"/>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385835822"/>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p:txBody>
          <a:bodyPr/>
          <a:lstStyle/>
          <a:p>
            <a:r>
              <a:rPr lang="en-US" dirty="0"/>
              <a:t>In-Storage Genome Filtering </a:t>
            </a:r>
            <a:r>
              <a:rPr lang="en-US" sz="3000" b="1" dirty="0">
                <a:solidFill>
                  <a:srgbClr val="006633"/>
                </a:solidFill>
              </a:rPr>
              <a:t>[ASPLOS 2022]</a:t>
            </a:r>
            <a:r>
              <a:rPr lang="en-US" dirty="0"/>
              <a:t> </a:t>
            </a:r>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980728"/>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Lightning Talk Video</a:t>
            </a:r>
            <a:r>
              <a:rPr lang="en-US" sz="1600" dirty="0"/>
              <a:t> (90 seconds)]</a:t>
            </a:r>
            <a:br>
              <a:rPr lang="en-US" sz="1600" dirty="0"/>
            </a:br>
            <a:r>
              <a:rPr lang="en-US" sz="1600" dirty="0"/>
              <a:t>[</a:t>
            </a:r>
            <a:r>
              <a:rPr lang="en-US" sz="1600" dirty="0">
                <a:hlinkClick r:id="rId9"/>
              </a:rPr>
              <a:t>Talk Video</a:t>
            </a:r>
            <a:r>
              <a:rPr lang="en-US" sz="1600" dirty="0"/>
              <a:t> (17 minutes)]</a:t>
            </a:r>
          </a:p>
          <a:p>
            <a:pPr marL="0" indent="0">
              <a:buNone/>
            </a:pP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10"/>
          <a:stretch>
            <a:fillRect/>
          </a:stretch>
        </p:blipFill>
        <p:spPr>
          <a:xfrm>
            <a:off x="0" y="4293096"/>
            <a:ext cx="9144000" cy="2009981"/>
          </a:xfrm>
          <a:prstGeom prst="rect">
            <a:avLst/>
          </a:prstGeom>
        </p:spPr>
      </p:pic>
    </p:spTree>
    <p:extLst>
      <p:ext uri="{BB962C8B-B14F-4D97-AF65-F5344CB8AC3E}">
        <p14:creationId xmlns:p14="http://schemas.microsoft.com/office/powerpoint/2010/main" val="3620935801"/>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Sequence-to-Graph Mapping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600" dirty="0" err="1"/>
              <a:t>Damla</a:t>
            </a:r>
            <a:r>
              <a:rPr lang="en-US" sz="1600" dirty="0"/>
              <a:t> </a:t>
            </a:r>
            <a:r>
              <a:rPr lang="en-US" sz="1600" dirty="0" err="1"/>
              <a:t>Senol</a:t>
            </a:r>
            <a:r>
              <a:rPr lang="en-US" sz="1600" dirty="0"/>
              <a:t> Cali, Konstantinos </a:t>
            </a:r>
            <a:r>
              <a:rPr lang="en-US" sz="1600" dirty="0" err="1"/>
              <a:t>Kanellopoulos</a:t>
            </a:r>
            <a:r>
              <a:rPr lang="en-US" sz="1600" dirty="0"/>
              <a:t>, Joel </a:t>
            </a:r>
            <a:r>
              <a:rPr lang="en-US" sz="1600" dirty="0" err="1"/>
              <a:t>Lindegger</a:t>
            </a:r>
            <a:r>
              <a:rPr lang="en-US" sz="1600" dirty="0"/>
              <a:t>, </a:t>
            </a:r>
            <a:r>
              <a:rPr lang="en-US" sz="1600" dirty="0" err="1"/>
              <a:t>Zulal</a:t>
            </a:r>
            <a:r>
              <a:rPr lang="en-US" sz="1600" dirty="0"/>
              <a:t> </a:t>
            </a:r>
            <a:r>
              <a:rPr lang="en-US" sz="1600" dirty="0" err="1"/>
              <a:t>Bingol</a:t>
            </a:r>
            <a:r>
              <a:rPr lang="en-US" sz="1600" dirty="0"/>
              <a:t>, Gurpreet S. Kalsi, </a:t>
            </a:r>
            <a:r>
              <a:rPr lang="en-US" sz="1600" dirty="0" err="1"/>
              <a:t>Ziyi</a:t>
            </a:r>
            <a:r>
              <a:rPr lang="en-US" sz="1600" dirty="0"/>
              <a:t> </a:t>
            </a:r>
            <a:r>
              <a:rPr lang="en-US" sz="1600" dirty="0" err="1"/>
              <a:t>Zuo</a:t>
            </a:r>
            <a:r>
              <a:rPr lang="en-US" sz="1600" dirty="0"/>
              <a:t>, Can </a:t>
            </a:r>
            <a:r>
              <a:rPr lang="en-US" sz="1600" dirty="0" err="1"/>
              <a:t>Firtina</a:t>
            </a:r>
            <a:r>
              <a:rPr lang="en-US" sz="1600" dirty="0"/>
              <a:t>, </a:t>
            </a:r>
            <a:r>
              <a:rPr lang="en-US" sz="1600" dirty="0" err="1"/>
              <a:t>Meryem</a:t>
            </a:r>
            <a:r>
              <a:rPr lang="en-US" sz="1600" dirty="0"/>
              <a:t> Banu </a:t>
            </a:r>
            <a:r>
              <a:rPr lang="en-US" sz="1600" dirty="0" err="1"/>
              <a:t>Cavlak</a:t>
            </a:r>
            <a:r>
              <a:rPr lang="en-US" sz="1600" dirty="0"/>
              <a:t>, </a:t>
            </a:r>
            <a:r>
              <a:rPr lang="en-US" sz="1600" dirty="0" err="1"/>
              <a:t>Jeremie</a:t>
            </a:r>
            <a:r>
              <a:rPr lang="en-US" sz="1600" dirty="0"/>
              <a:t> Kim, Nika </a:t>
            </a:r>
            <a:r>
              <a:rPr lang="en-US" sz="1600" dirty="0" err="1"/>
              <a:t>MansouriGhiasi</a:t>
            </a:r>
            <a:r>
              <a:rPr lang="en-US" sz="1600" dirty="0"/>
              <a:t>, Gagandeep Singh, Juan Gomez-Luna, Nour </a:t>
            </a:r>
            <a:r>
              <a:rPr lang="en-US" sz="1600" dirty="0" err="1"/>
              <a:t>Almadhoun</a:t>
            </a:r>
            <a:r>
              <a:rPr lang="en-US" sz="1600" dirty="0"/>
              <a:t> </a:t>
            </a:r>
            <a:r>
              <a:rPr lang="en-US" sz="1600" dirty="0" err="1"/>
              <a:t>Alserr</a:t>
            </a:r>
            <a:r>
              <a:rPr lang="en-US" sz="1600" dirty="0"/>
              <a:t>, Mohammed </a:t>
            </a:r>
            <a:r>
              <a:rPr lang="en-US" sz="1600" dirty="0" err="1"/>
              <a:t>Alser</a:t>
            </a:r>
            <a:r>
              <a:rPr lang="en-US" sz="1600" dirty="0"/>
              <a:t>, Sreenivas </a:t>
            </a:r>
            <a:r>
              <a:rPr lang="en-US" sz="1600" dirty="0" err="1"/>
              <a:t>Subramoney</a:t>
            </a:r>
            <a:r>
              <a:rPr lang="en-US" sz="1600" dirty="0"/>
              <a:t>, Can </a:t>
            </a:r>
            <a:r>
              <a:rPr lang="en-US" sz="1600" dirty="0" err="1"/>
              <a:t>Alkan</a:t>
            </a:r>
            <a:r>
              <a:rPr lang="en-US" sz="1600" dirty="0"/>
              <a:t>, </a:t>
            </a:r>
            <a:r>
              <a:rPr lang="en-US" sz="1600" dirty="0" err="1"/>
              <a:t>Saugata</a:t>
            </a:r>
            <a:r>
              <a:rPr lang="en-US" sz="1600" dirty="0"/>
              <a:t> Ghose,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"SeGraM: A Universal Hardware Accelerator for Genomic Sequence-to-Graph and Sequence-to-Sequence Mapping"</a:t>
            </a:r>
            <a:br>
              <a:rPr lang="en-US" sz="1600" dirty="0"/>
            </a:br>
            <a:r>
              <a:rPr lang="en-US" sz="1600" i="1" dirty="0"/>
              <a:t>Proceedings of the </a:t>
            </a:r>
            <a:r>
              <a:rPr lang="en-US" sz="1600" i="1" dirty="0">
                <a:hlinkClick r:id="rId3"/>
              </a:rPr>
              <a:t>49th International Symposium on Computer Architecture</a:t>
            </a:r>
            <a:r>
              <a:rPr lang="en-US" sz="1600" i="1" dirty="0"/>
              <a:t> (</a:t>
            </a:r>
            <a:r>
              <a:rPr lang="en-US" sz="1600" b="1" i="1" dirty="0"/>
              <a:t>ISCA</a:t>
            </a:r>
            <a:r>
              <a:rPr lang="en-US" sz="1600" i="1" dirty="0"/>
              <a:t>)</a:t>
            </a:r>
            <a:r>
              <a:rPr lang="en-US" sz="1600" dirty="0"/>
              <a:t>, New York, June 2022.</a:t>
            </a:r>
            <a:br>
              <a:rPr lang="en-US" sz="1600" dirty="0"/>
            </a:br>
            <a:r>
              <a:rPr lang="en-US" sz="1600" dirty="0"/>
              <a:t>[</a:t>
            </a:r>
            <a:r>
              <a:rPr lang="en-US" sz="1600" dirty="0">
                <a:hlinkClick r:id="rId4"/>
              </a:rPr>
              <a:t>arXiv version</a:t>
            </a:r>
            <a:r>
              <a:rPr lang="en-US" sz="1600" dirty="0"/>
              <a:t>]</a:t>
            </a:r>
          </a:p>
          <a:p>
            <a:pPr marL="0" indent="0">
              <a:buNone/>
            </a:pPr>
            <a:br>
              <a:rPr lang="en-US" sz="1600" dirty="0"/>
            </a:b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0B477C33-B9F9-1DE8-0190-AA7C750B3BB4}"/>
              </a:ext>
            </a:extLst>
          </p:cNvPr>
          <p:cNvPicPr>
            <a:picLocks noChangeAspect="1"/>
          </p:cNvPicPr>
          <p:nvPr/>
        </p:nvPicPr>
        <p:blipFill>
          <a:blip r:embed="rId5"/>
          <a:stretch>
            <a:fillRect/>
          </a:stretch>
        </p:blipFill>
        <p:spPr>
          <a:xfrm>
            <a:off x="0" y="3562568"/>
            <a:ext cx="9144000" cy="2458720"/>
          </a:xfrm>
          <a:prstGeom prst="rect">
            <a:avLst/>
          </a:prstGeom>
        </p:spPr>
      </p:pic>
      <p:sp>
        <p:nvSpPr>
          <p:cNvPr id="5" name="TextBox 4">
            <a:extLst>
              <a:ext uri="{FF2B5EF4-FFF2-40B4-BE49-F238E27FC236}">
                <a16:creationId xmlns:a16="http://schemas.microsoft.com/office/drawing/2014/main" id="{EFD7793F-70F0-ABDA-8C95-C6EAE74CBBCA}"/>
              </a:ext>
            </a:extLst>
          </p:cNvPr>
          <p:cNvSpPr txBox="1"/>
          <p:nvPr/>
        </p:nvSpPr>
        <p:spPr>
          <a:xfrm>
            <a:off x="1489265" y="6351711"/>
            <a:ext cx="61654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https://arxiv.org/pdf/2205.05883.pdf</a:t>
            </a:r>
            <a:endParaRPr kumimoji="0" lang="en-US" sz="24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359756951"/>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4220078545"/>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9023920" cy="1066800"/>
          </a:xfrm>
        </p:spPr>
        <p:txBody>
          <a:bodyPr/>
          <a:lstStyle/>
          <a:p>
            <a:r>
              <a:rPr lang="en-US" sz="3800" dirty="0"/>
              <a:t>More on Fast &amp; Efficient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solidFill>
                  <a:srgbClr val="FFC000"/>
                </a:solidFill>
                <a:hlinkClick r:id="rId2"/>
              </a:rPr>
              <a:t>Slides (pptx)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6C4B3FF-961C-8E4D-8E32-9A70FB45E8F8}"/>
              </a:ext>
            </a:extLst>
          </p:cNvPr>
          <p:cNvPicPr>
            <a:picLocks noChangeAspect="1"/>
          </p:cNvPicPr>
          <p:nvPr/>
        </p:nvPicPr>
        <p:blipFill>
          <a:blip r:embed="rId7"/>
          <a:stretch>
            <a:fillRect/>
          </a:stretch>
        </p:blipFill>
        <p:spPr>
          <a:xfrm>
            <a:off x="1399080" y="2507031"/>
            <a:ext cx="6345839" cy="4315761"/>
          </a:xfrm>
          <a:prstGeom prst="rect">
            <a:avLst/>
          </a:prstGeom>
        </p:spPr>
      </p:pic>
      <p:sp>
        <p:nvSpPr>
          <p:cNvPr id="5" name="TextBox 4">
            <a:extLst>
              <a:ext uri="{FF2B5EF4-FFF2-40B4-BE49-F238E27FC236}">
                <a16:creationId xmlns:a16="http://schemas.microsoft.com/office/drawing/2014/main" id="{25539279-48A3-BE4E-B6C7-1E37C771F1BB}"/>
              </a:ext>
            </a:extLst>
          </p:cNvPr>
          <p:cNvSpPr txBox="1"/>
          <p:nvPr/>
        </p:nvSpPr>
        <p:spPr>
          <a:xfrm>
            <a:off x="2788947" y="6541128"/>
            <a:ext cx="3566104" cy="276999"/>
          </a:xfrm>
          <a:prstGeom prst="rect">
            <a:avLst/>
          </a:prstGeom>
          <a:noFill/>
        </p:spPr>
        <p:txBody>
          <a:bodyPr wrap="none" rtlCol="0">
            <a:spAutoFit/>
          </a:bodyPr>
          <a:lstStyle/>
          <a:p>
            <a:r>
              <a:rPr lang="en-US" sz="1200" dirty="0">
                <a:solidFill>
                  <a:srgbClr val="0432FF"/>
                </a:solidFill>
                <a:hlinkClick r:id="rId5">
                  <a:extLst>
                    <a:ext uri="{A12FA001-AC4F-418D-AE19-62706E023703}">
                      <ahyp:hlinkClr xmlns:ahyp="http://schemas.microsoft.com/office/drawing/2018/hyperlinkcolor" val="tx"/>
                    </a:ext>
                  </a:extLst>
                </a:hlinkClick>
              </a:rPr>
              <a:t>https://www.youtube.com/watch?v=r7sn41lH-4A</a:t>
            </a:r>
            <a:r>
              <a:rPr lang="en-US" sz="1200" dirty="0">
                <a:solidFill>
                  <a:srgbClr val="0432FF"/>
                </a:solidFill>
              </a:rPr>
              <a:t> </a:t>
            </a:r>
          </a:p>
        </p:txBody>
      </p:sp>
    </p:spTree>
    <p:extLst>
      <p:ext uri="{BB962C8B-B14F-4D97-AF65-F5344CB8AC3E}">
        <p14:creationId xmlns:p14="http://schemas.microsoft.com/office/powerpoint/2010/main" val="1815776210"/>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174411"/>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Title 1"/>
          <p:cNvSpPr>
            <a:spLocks noGrp="1"/>
          </p:cNvSpPr>
          <p:nvPr>
            <p:ph type="title"/>
          </p:nvPr>
        </p:nvSpPr>
        <p:spPr/>
        <p:txBody>
          <a:bodyPr/>
          <a:lstStyle/>
          <a:p>
            <a:r>
              <a:rPr lang="en-US" dirty="0">
                <a:latin typeface="Garamond" charset="0"/>
                <a:ea typeface="ＭＳ Ｐゴシック" charset="0"/>
                <a:cs typeface="ＭＳ Ｐゴシック" charset="0"/>
              </a:rPr>
              <a:t>Increasingly Demanding Applications</a:t>
            </a:r>
          </a:p>
        </p:txBody>
      </p:sp>
      <p:sp>
        <p:nvSpPr>
          <p:cNvPr id="269314" name="Content Placeholder 2"/>
          <p:cNvSpPr>
            <a:spLocks noGrp="1"/>
          </p:cNvSpPr>
          <p:nvPr>
            <p:ph idx="1"/>
          </p:nvPr>
        </p:nvSpPr>
        <p:spPr>
          <a:xfrm>
            <a:off x="228600" y="260648"/>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lgn="ctr">
              <a:buNone/>
            </a:pPr>
            <a:r>
              <a:rPr lang="en-US" sz="6400" dirty="0">
                <a:solidFill>
                  <a:srgbClr val="0000FF"/>
                </a:solidFill>
                <a:latin typeface="Tahoma" charset="0"/>
                <a:ea typeface="ＭＳ Ｐゴシック" charset="0"/>
                <a:cs typeface="ＭＳ Ｐゴシック" charset="0"/>
              </a:rPr>
              <a:t>Dream…</a:t>
            </a:r>
          </a:p>
          <a:p>
            <a:pPr marL="0" indent="0" algn="ctr">
              <a:buNone/>
            </a:pPr>
            <a:endParaRPr lang="en-US" sz="3800" dirty="0">
              <a:solidFill>
                <a:srgbClr val="0000FF"/>
              </a:solidFill>
              <a:latin typeface="Tahoma" charset="0"/>
              <a:ea typeface="ＭＳ Ｐゴシック" charset="0"/>
              <a:cs typeface="ＭＳ Ｐゴシック" charset="0"/>
            </a:endParaRPr>
          </a:p>
          <a:p>
            <a:pPr marL="0" indent="0" algn="ctr">
              <a:buNone/>
            </a:pPr>
            <a:r>
              <a:rPr lang="en-US" sz="6400" dirty="0">
                <a:solidFill>
                  <a:srgbClr val="0000FF"/>
                </a:solidFill>
                <a:latin typeface="Tahoma" charset="0"/>
                <a:ea typeface="ＭＳ Ｐゴシック" charset="0"/>
                <a:cs typeface="ＭＳ Ｐゴシック" charset="0"/>
              </a:rPr>
              <a:t>More will come…</a:t>
            </a:r>
          </a:p>
        </p:txBody>
      </p:sp>
      <p:sp>
        <p:nvSpPr>
          <p:cNvPr id="26931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047E41B-EC3C-DB47-8DFF-6EEC54F56C5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 name="TextBox 1"/>
          <p:cNvSpPr txBox="1"/>
          <p:nvPr/>
        </p:nvSpPr>
        <p:spPr>
          <a:xfrm>
            <a:off x="21321" y="5647447"/>
            <a:ext cx="910135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As applications push boundaries, computing platforms will become increasingly strained</a:t>
            </a:r>
          </a:p>
        </p:txBody>
      </p:sp>
    </p:spTree>
    <p:extLst>
      <p:ext uri="{BB962C8B-B14F-4D97-AF65-F5344CB8AC3E}">
        <p14:creationId xmlns:p14="http://schemas.microsoft.com/office/powerpoint/2010/main" val="3367219627"/>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26</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
        <p:nvSpPr>
          <p:cNvPr id="9" name="TextBox 8">
            <a:extLst>
              <a:ext uri="{FF2B5EF4-FFF2-40B4-BE49-F238E27FC236}">
                <a16:creationId xmlns:a16="http://schemas.microsoft.com/office/drawing/2014/main" id="{A1460DFD-7FBB-C847-BDB7-45C727A8D8F6}"/>
              </a:ext>
            </a:extLst>
          </p:cNvPr>
          <p:cNvSpPr txBox="1"/>
          <p:nvPr/>
        </p:nvSpPr>
        <p:spPr>
          <a:xfrm>
            <a:off x="1599443" y="6457890"/>
            <a:ext cx="58689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rPr>
              <a:t>Yet,</a:t>
            </a:r>
            <a:r>
              <a:rPr kumimoji="0" lang="en-US" sz="2000" b="1" i="0" u="none" strike="noStrike" kern="1200" cap="none" spc="0" normalizeH="0" noProof="0" dirty="0">
                <a:ln>
                  <a:noFill/>
                </a:ln>
                <a:solidFill>
                  <a:srgbClr val="0000FF"/>
                </a:solidFill>
                <a:effectLst/>
                <a:uLnTx/>
                <a:uFillTx/>
                <a:latin typeface="Tahoma"/>
                <a:ea typeface="+mn-ea"/>
                <a:cs typeface="+mn-cs"/>
              </a:rPr>
              <a:t> system is still bottlenecked by memory</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2121544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63000" cy="1066800"/>
          </a:xfrm>
        </p:spPr>
        <p:txBody>
          <a:bodyPr/>
          <a:lstStyle/>
          <a:p>
            <a:r>
              <a:rPr lang="en-US" dirty="0"/>
              <a:t>Deeper and Larger Memory Hierarchies</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stretch>
            <a:fillRect/>
          </a:stretch>
        </p:blipFill>
        <p:spPr>
          <a:xfrm>
            <a:off x="57981" y="1399401"/>
            <a:ext cx="6722200" cy="4433327"/>
          </a:xfrm>
          <a:prstGeom prst="rect">
            <a:avLst/>
          </a:prstGeom>
        </p:spPr>
      </p:pic>
      <p:sp>
        <p:nvSpPr>
          <p:cNvPr id="6" name="Rectangle 5"/>
          <p:cNvSpPr/>
          <p:nvPr/>
        </p:nvSpPr>
        <p:spPr>
          <a:xfrm>
            <a:off x="192974" y="6520190"/>
            <a:ext cx="8493826" cy="26161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https://wccftech.com/amd-ryzen-5000-zen-3-vermeer-undressed-high-res-die-shots-close-ups-pictured-detailed/</a:t>
            </a:r>
          </a:p>
        </p:txBody>
      </p:sp>
      <p:sp>
        <p:nvSpPr>
          <p:cNvPr id="7" name="TextBox 6"/>
          <p:cNvSpPr txBox="1"/>
          <p:nvPr/>
        </p:nvSpPr>
        <p:spPr>
          <a:xfrm>
            <a:off x="1873702" y="6047457"/>
            <a:ext cx="3258234"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432FF"/>
                </a:solidFill>
                <a:effectLst/>
                <a:uLnTx/>
                <a:uFillTx/>
                <a:latin typeface="Arial" panose="020B0604020202020204" pitchFamily="34" charset="0"/>
                <a:ea typeface="ＭＳ Ｐゴシック" panose="020B0600070205080204" pitchFamily="34" charset="-128"/>
                <a:cs typeface="+mn-cs"/>
              </a:rPr>
              <a:t>AMD Ryzen 5000, 2020</a:t>
            </a:r>
          </a:p>
        </p:txBody>
      </p:sp>
      <p:sp>
        <p:nvSpPr>
          <p:cNvPr id="9" name="TextBox 8"/>
          <p:cNvSpPr txBox="1"/>
          <p:nvPr/>
        </p:nvSpPr>
        <p:spPr>
          <a:xfrm>
            <a:off x="7086600" y="1432441"/>
            <a:ext cx="2499952" cy="446276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Core Count: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8</a:t>
            </a: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 cores/16 threads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L1 Caches: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32 KB</a:t>
            </a: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 per core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L2 Caches: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512 KB per core</a:t>
            </a: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err="1">
                <a:ln>
                  <a:noFill/>
                </a:ln>
                <a:solidFill>
                  <a:srgbClr val="0070C0"/>
                </a:solidFill>
                <a:effectLst/>
                <a:uLnTx/>
                <a:uFillTx/>
                <a:latin typeface="Arial" panose="020B0604020202020204" pitchFamily="34" charset="0"/>
                <a:ea typeface="ＭＳ Ｐゴシック" panose="020B0600070205080204" pitchFamily="34" charset="-128"/>
                <a:cs typeface="+mn-cs"/>
              </a:rPr>
              <a:t>L3</a:t>
            </a: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 Cache: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32 MB shared</a:t>
            </a: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0" name="Rectangle 39">
            <a:extLst>
              <a:ext uri="{FF2B5EF4-FFF2-40B4-BE49-F238E27FC236}">
                <a16:creationId xmlns:a16="http://schemas.microsoft.com/office/drawing/2014/main" id="{E43B13E5-F680-354D-8F66-3B88FCFE528C}"/>
              </a:ext>
            </a:extLst>
          </p:cNvPr>
          <p:cNvSpPr>
            <a:spLocks noChangeArrowheads="1"/>
          </p:cNvSpPr>
          <p:nvPr/>
        </p:nvSpPr>
        <p:spPr bwMode="auto">
          <a:xfrm rot="5400000">
            <a:off x="1543157" y="1924098"/>
            <a:ext cx="3711767" cy="4022321"/>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091951968"/>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7BD4C-42D6-944C-AB93-1F2E7C88172D}"/>
              </a:ext>
            </a:extLst>
          </p:cNvPr>
          <p:cNvSpPr>
            <a:spLocks noGrp="1"/>
          </p:cNvSpPr>
          <p:nvPr>
            <p:ph type="title"/>
          </p:nvPr>
        </p:nvSpPr>
        <p:spPr/>
        <p:txBody>
          <a:bodyPr/>
          <a:lstStyle/>
          <a:p>
            <a:r>
              <a:rPr lang="en-US" dirty="0"/>
              <a:t>AMD’s 3D Last Level Cache (2021)</a:t>
            </a:r>
          </a:p>
        </p:txBody>
      </p:sp>
      <p:sp>
        <p:nvSpPr>
          <p:cNvPr id="3" name="Content Placeholder 2">
            <a:extLst>
              <a:ext uri="{FF2B5EF4-FFF2-40B4-BE49-F238E27FC236}">
                <a16:creationId xmlns:a16="http://schemas.microsoft.com/office/drawing/2014/main" id="{6B24BE51-ACF8-CE44-AA89-9ADF4B62117C}"/>
              </a:ext>
            </a:extLst>
          </p:cNvPr>
          <p:cNvSpPr>
            <a:spLocks noGrp="1"/>
          </p:cNvSpPr>
          <p:nvPr>
            <p:ph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224E0D01-23CA-4248-B1F9-623D1F5F6DD7}"/>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600" b="0" i="0" u="none" strike="noStrike" kern="1200" cap="none" spc="0" normalizeH="0" baseline="0" noProof="0" dirty="0">
              <a:ln>
                <a:noFill/>
              </a:ln>
              <a:solidFill>
                <a:srgbClr val="000000"/>
              </a:solidFill>
              <a:effectLst/>
              <a:uLnTx/>
              <a:uFillTx/>
              <a:latin typeface="Garamond" charset="0"/>
              <a:ea typeface="ＭＳ Ｐゴシック" charset="-128"/>
              <a:cs typeface="+mn-cs"/>
            </a:endParaRPr>
          </a:p>
        </p:txBody>
      </p:sp>
      <p:sp>
        <p:nvSpPr>
          <p:cNvPr id="5" name="TextBox 4">
            <a:extLst>
              <a:ext uri="{FF2B5EF4-FFF2-40B4-BE49-F238E27FC236}">
                <a16:creationId xmlns:a16="http://schemas.microsoft.com/office/drawing/2014/main" id="{59C9DCE1-9387-224F-B474-2091B2AD1D02}"/>
              </a:ext>
            </a:extLst>
          </p:cNvPr>
          <p:cNvSpPr txBox="1"/>
          <p:nvPr/>
        </p:nvSpPr>
        <p:spPr>
          <a:xfrm>
            <a:off x="187233" y="6459379"/>
            <a:ext cx="1946367"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https://youtu.be/gqAYMx34euU</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4" name="Rectangle 13">
            <a:extLst>
              <a:ext uri="{FF2B5EF4-FFF2-40B4-BE49-F238E27FC236}">
                <a16:creationId xmlns:a16="http://schemas.microsoft.com/office/drawing/2014/main" id="{87628116-A674-6B47-B5A5-66C8134061BF}"/>
              </a:ext>
            </a:extLst>
          </p:cNvPr>
          <p:cNvSpPr/>
          <p:nvPr/>
        </p:nvSpPr>
        <p:spPr>
          <a:xfrm>
            <a:off x="187233" y="6611779"/>
            <a:ext cx="6019800" cy="246221"/>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https://www.tech-critter.com/amd-keynote-computex-2021/</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1" name="Picture 10">
            <a:extLst>
              <a:ext uri="{FF2B5EF4-FFF2-40B4-BE49-F238E27FC236}">
                <a16:creationId xmlns:a16="http://schemas.microsoft.com/office/drawing/2014/main" id="{6B457267-7C22-2546-AC36-075A3FCB4F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339" y="1143000"/>
            <a:ext cx="2321095" cy="1605524"/>
          </a:xfrm>
          <a:prstGeom prst="rect">
            <a:avLst/>
          </a:prstGeom>
        </p:spPr>
      </p:pic>
      <p:sp>
        <p:nvSpPr>
          <p:cNvPr id="15" name="TextBox 14">
            <a:extLst>
              <a:ext uri="{FF2B5EF4-FFF2-40B4-BE49-F238E27FC236}">
                <a16:creationId xmlns:a16="http://schemas.microsoft.com/office/drawing/2014/main" id="{C64E69AA-9F57-594C-94FD-1C2F8CE71CE7}"/>
              </a:ext>
            </a:extLst>
          </p:cNvPr>
          <p:cNvSpPr txBox="1"/>
          <p:nvPr/>
        </p:nvSpPr>
        <p:spPr>
          <a:xfrm>
            <a:off x="189215" y="2720681"/>
            <a:ext cx="1831886" cy="27699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6"/>
              </a:rPr>
              <a:t>https://community.microcenter.com/discussion/5134/comparing-zen-3-to-zen-2</a:t>
            </a:r>
            <a:endPar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7" name="Picture 16">
            <a:extLst>
              <a:ext uri="{FF2B5EF4-FFF2-40B4-BE49-F238E27FC236}">
                <a16:creationId xmlns:a16="http://schemas.microsoft.com/office/drawing/2014/main" id="{F0E1BA0A-A982-F949-9AD7-117233B424B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28800" y="3086073"/>
            <a:ext cx="7081838" cy="3238527"/>
          </a:xfrm>
          <a:prstGeom prst="rect">
            <a:avLst/>
          </a:prstGeom>
        </p:spPr>
      </p:pic>
      <p:sp>
        <p:nvSpPr>
          <p:cNvPr id="18" name="TextBox 17">
            <a:extLst>
              <a:ext uri="{FF2B5EF4-FFF2-40B4-BE49-F238E27FC236}">
                <a16:creationId xmlns:a16="http://schemas.microsoft.com/office/drawing/2014/main" id="{54D4E1FF-4B6E-B549-A45F-DEC4188FF16D}"/>
              </a:ext>
            </a:extLst>
          </p:cNvPr>
          <p:cNvSpPr txBox="1"/>
          <p:nvPr/>
        </p:nvSpPr>
        <p:spPr>
          <a:xfrm>
            <a:off x="5075226" y="1905000"/>
            <a:ext cx="4068774" cy="107721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Additional 64 MB L3 cache die</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stacked on top of the processor die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Connected using Through Silicon Vias (TSVs)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Total of 96 MB L3 cache</a:t>
            </a:r>
          </a:p>
        </p:txBody>
      </p:sp>
      <p:sp>
        <p:nvSpPr>
          <p:cNvPr id="19" name="TextBox 18">
            <a:extLst>
              <a:ext uri="{FF2B5EF4-FFF2-40B4-BE49-F238E27FC236}">
                <a16:creationId xmlns:a16="http://schemas.microsoft.com/office/drawing/2014/main" id="{A81D9142-3631-7D49-9D01-95EB2AD2E5B2}"/>
              </a:ext>
            </a:extLst>
          </p:cNvPr>
          <p:cNvSpPr txBox="1"/>
          <p:nvPr/>
        </p:nvSpPr>
        <p:spPr>
          <a:xfrm>
            <a:off x="2667000" y="1048434"/>
            <a:ext cx="5736412" cy="64633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AMD increases the L3 size of their 8-core Zen 3 processors from 32 MB to 96 MB </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094288581"/>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6A72A-7A5D-D742-AA80-43A4ED0F6C5B}"/>
              </a:ext>
            </a:extLst>
          </p:cNvPr>
          <p:cNvSpPr>
            <a:spLocks noGrp="1"/>
          </p:cNvSpPr>
          <p:nvPr>
            <p:ph type="title"/>
          </p:nvPr>
        </p:nvSpPr>
        <p:spPr>
          <a:xfrm>
            <a:off x="228600" y="152400"/>
            <a:ext cx="8991600" cy="1066800"/>
          </a:xfrm>
        </p:spPr>
        <p:txBody>
          <a:bodyPr/>
          <a:lstStyle/>
          <a:p>
            <a:r>
              <a:rPr lang="en-US" dirty="0"/>
              <a:t>Deeper and Larger Memory Hierarchies</a:t>
            </a:r>
          </a:p>
        </p:txBody>
      </p:sp>
      <p:sp>
        <p:nvSpPr>
          <p:cNvPr id="4" name="Slide Number Placeholder 3">
            <a:extLst>
              <a:ext uri="{FF2B5EF4-FFF2-40B4-BE49-F238E27FC236}">
                <a16:creationId xmlns:a16="http://schemas.microsoft.com/office/drawing/2014/main" id="{9D6B463F-D9A5-F246-AEBF-B6E35DCE8C60}"/>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CD3246B-4504-6A44-A3C6-3AD1B220008A}"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2" descr="Logical structure of the IBM POWER10 processor">
            <a:extLst>
              <a:ext uri="{FF2B5EF4-FFF2-40B4-BE49-F238E27FC236}">
                <a16:creationId xmlns:a16="http://schemas.microsoft.com/office/drawing/2014/main" id="{6ADD481E-19DE-9A41-BC9C-3EE0A79F12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990600"/>
            <a:ext cx="5679107" cy="547120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55642F6-54C9-E34D-85DE-D198E153BB67}"/>
              </a:ext>
            </a:extLst>
          </p:cNvPr>
          <p:cNvSpPr txBox="1"/>
          <p:nvPr/>
        </p:nvSpPr>
        <p:spPr>
          <a:xfrm>
            <a:off x="738673" y="6498451"/>
            <a:ext cx="7243843"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https://</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ＭＳ Ｐゴシック" panose="020B0600070205080204" pitchFamily="34" charset="-128"/>
                <a:cs typeface="+mn-cs"/>
              </a:rPr>
              <a:t>www.it-techblog.de</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/ibm-power10-prozessor-mehr-speicher-mehr-tempo-mehr-sicherheit/09/2020/</a:t>
            </a:r>
          </a:p>
        </p:txBody>
      </p:sp>
      <p:sp>
        <p:nvSpPr>
          <p:cNvPr id="7" name="TextBox 6">
            <a:extLst>
              <a:ext uri="{FF2B5EF4-FFF2-40B4-BE49-F238E27FC236}">
                <a16:creationId xmlns:a16="http://schemas.microsoft.com/office/drawing/2014/main" id="{DA78BC4D-1A2D-3F42-9A30-04C1B7FB7A52}"/>
              </a:ext>
            </a:extLst>
          </p:cNvPr>
          <p:cNvSpPr txBox="1"/>
          <p:nvPr/>
        </p:nvSpPr>
        <p:spPr>
          <a:xfrm>
            <a:off x="7304291" y="1065539"/>
            <a:ext cx="1915909"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432FF"/>
                </a:solidFill>
                <a:effectLst/>
                <a:uLnTx/>
                <a:uFillTx/>
                <a:latin typeface="Arial" panose="020B0604020202020204" pitchFamily="34" charset="0"/>
                <a:ea typeface="ＭＳ Ｐゴシック" panose="020B0600070205080204" pitchFamily="34" charset="-128"/>
                <a:cs typeface="+mn-cs"/>
              </a:rPr>
              <a:t>IBM POWER10,</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432FF"/>
                </a:solidFill>
                <a:effectLst/>
                <a:uLnTx/>
                <a:uFillTx/>
                <a:latin typeface="Arial" panose="020B0604020202020204" pitchFamily="34" charset="0"/>
                <a:ea typeface="ＭＳ Ｐゴシック" panose="020B0600070205080204" pitchFamily="34" charset="-128"/>
                <a:cs typeface="+mn-cs"/>
              </a:rPr>
              <a:t>2020</a:t>
            </a:r>
          </a:p>
        </p:txBody>
      </p:sp>
      <p:sp>
        <p:nvSpPr>
          <p:cNvPr id="8" name="Rectangle 39">
            <a:extLst>
              <a:ext uri="{FF2B5EF4-FFF2-40B4-BE49-F238E27FC236}">
                <a16:creationId xmlns:a16="http://schemas.microsoft.com/office/drawing/2014/main" id="{354C51D2-A9DE-7B4B-8BF6-162BD3236CB0}"/>
              </a:ext>
            </a:extLst>
          </p:cNvPr>
          <p:cNvSpPr>
            <a:spLocks noChangeArrowheads="1"/>
          </p:cNvSpPr>
          <p:nvPr/>
        </p:nvSpPr>
        <p:spPr bwMode="auto">
          <a:xfrm rot="5400000">
            <a:off x="3581398" y="2895601"/>
            <a:ext cx="1371602" cy="3657600"/>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9" name="Rectangle 39">
            <a:extLst>
              <a:ext uri="{FF2B5EF4-FFF2-40B4-BE49-F238E27FC236}">
                <a16:creationId xmlns:a16="http://schemas.microsoft.com/office/drawing/2014/main" id="{9F37681C-67D9-8347-A15E-41A123016402}"/>
              </a:ext>
            </a:extLst>
          </p:cNvPr>
          <p:cNvSpPr>
            <a:spLocks noChangeArrowheads="1"/>
          </p:cNvSpPr>
          <p:nvPr/>
        </p:nvSpPr>
        <p:spPr bwMode="auto">
          <a:xfrm rot="5400000">
            <a:off x="3601552" y="568871"/>
            <a:ext cx="1371602" cy="3657600"/>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0" name="TextBox 9">
            <a:extLst>
              <a:ext uri="{FF2B5EF4-FFF2-40B4-BE49-F238E27FC236}">
                <a16:creationId xmlns:a16="http://schemas.microsoft.com/office/drawing/2014/main" id="{11DAAC93-B839-BF47-AAD1-4D6898B3644F}"/>
              </a:ext>
            </a:extLst>
          </p:cNvPr>
          <p:cNvSpPr txBox="1"/>
          <p:nvPr/>
        </p:nvSpPr>
        <p:spPr>
          <a:xfrm>
            <a:off x="7239000" y="2166640"/>
            <a:ext cx="2499952" cy="378565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Cores: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15-16</a:t>
            </a: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 cores,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8 threads/core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L2 Caches: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2 MB per core</a:t>
            </a: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err="1">
                <a:ln>
                  <a:noFill/>
                </a:ln>
                <a:solidFill>
                  <a:srgbClr val="0070C0"/>
                </a:solidFill>
                <a:effectLst/>
                <a:uLnTx/>
                <a:uFillTx/>
                <a:latin typeface="Arial" panose="020B0604020202020204" pitchFamily="34" charset="0"/>
                <a:ea typeface="ＭＳ Ｐゴシック" panose="020B0600070205080204" pitchFamily="34" charset="-128"/>
                <a:cs typeface="+mn-cs"/>
              </a:rPr>
              <a:t>L3</a:t>
            </a: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 Cache: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120 MB shared</a:t>
            </a: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405635845"/>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34</a:t>
            </a:fld>
            <a:endParaRPr lang="en-US" altLang="en-US">
              <a:solidFill>
                <a:srgbClr val="000000"/>
              </a:solidFill>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endParaRPr lang="en-US" dirty="0">
              <a:solidFill>
                <a:srgbClr val="0432FF"/>
              </a:solidFill>
            </a:endParaRP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35</a:t>
            </a:fld>
            <a:endParaRPr lang="en-US" altLang="en-US">
              <a:solidFill>
                <a:srgbClr val="000000"/>
              </a:solidFill>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254078709"/>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839420221"/>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an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4255824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21650504"/>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4F852-247E-8E45-911F-917B88B448CC}"/>
              </a:ext>
            </a:extLst>
          </p:cNvPr>
          <p:cNvSpPr>
            <a:spLocks noGrp="1"/>
          </p:cNvSpPr>
          <p:nvPr>
            <p:ph type="title"/>
          </p:nvPr>
        </p:nvSpPr>
        <p:spPr>
          <a:xfrm>
            <a:off x="228600" y="152400"/>
            <a:ext cx="8879904" cy="1066800"/>
          </a:xfrm>
        </p:spPr>
        <p:txBody>
          <a:bodyPr/>
          <a:lstStyle/>
          <a:p>
            <a:r>
              <a:rPr lang="en-US" sz="3400" dirty="0"/>
              <a:t>A Blueprint for Fundamentally Better Architectures</a:t>
            </a:r>
          </a:p>
        </p:txBody>
      </p:sp>
      <p:sp>
        <p:nvSpPr>
          <p:cNvPr id="3" name="Content Placeholder 2">
            <a:extLst>
              <a:ext uri="{FF2B5EF4-FFF2-40B4-BE49-F238E27FC236}">
                <a16:creationId xmlns:a16="http://schemas.microsoft.com/office/drawing/2014/main" id="{33D775C0-662F-E944-BE80-00AD35D75816}"/>
              </a:ext>
            </a:extLst>
          </p:cNvPr>
          <p:cNvSpPr>
            <a:spLocks noGrp="1"/>
          </p:cNvSpPr>
          <p:nvPr>
            <p:ph idx="1"/>
          </p:nvPr>
        </p:nvSpPr>
        <p:spPr>
          <a:xfrm>
            <a:off x="228600" y="1052736"/>
            <a:ext cx="8610600" cy="5195664"/>
          </a:xfrm>
        </p:spPr>
        <p:txBody>
          <a:bodyPr/>
          <a:lstStyle/>
          <a:p>
            <a:r>
              <a:rPr lang="en-US" sz="2000" dirty="0"/>
              <a:t>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"Intelligent Architectures for Intelligent Computing Systems"</a:t>
            </a:r>
            <a:br>
              <a:rPr lang="en-US" sz="2000" dirty="0"/>
            </a:br>
            <a:r>
              <a:rPr lang="en-US" sz="2000" i="1" dirty="0"/>
              <a:t>Invited Paper in Proceedings of the </a:t>
            </a:r>
            <a:r>
              <a:rPr lang="en-US" sz="2000" i="1" dirty="0">
                <a:hlinkClick r:id="rId3"/>
              </a:rPr>
              <a:t>Design, Automation, and Test in Europe Conference</a:t>
            </a:r>
            <a:r>
              <a:rPr lang="en-US" sz="2000" i="1" dirty="0"/>
              <a:t> (</a:t>
            </a:r>
            <a:r>
              <a:rPr lang="en-US" sz="2000" b="1" i="1" dirty="0"/>
              <a:t>DATE</a:t>
            </a:r>
            <a:r>
              <a:rPr lang="en-US" sz="2000" i="1" dirty="0"/>
              <a:t>)</a:t>
            </a:r>
            <a:r>
              <a:rPr lang="en-US" sz="2000" dirty="0"/>
              <a:t>, Virtual, February 2021.</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IEDM Tutorial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Short DATE Talk Video</a:t>
            </a:r>
            <a:r>
              <a:rPr lang="en-US" sz="2000" dirty="0"/>
              <a:t> (11 minutes)]</a:t>
            </a:r>
            <a:br>
              <a:rPr lang="en-US" sz="2000" dirty="0"/>
            </a:br>
            <a:r>
              <a:rPr lang="en-US" sz="2000" dirty="0"/>
              <a:t>[</a:t>
            </a:r>
            <a:r>
              <a:rPr lang="en-US" sz="2000" dirty="0">
                <a:hlinkClick r:id="rId9"/>
              </a:rPr>
              <a:t>Longer IEDM Tutorial Video</a:t>
            </a:r>
            <a:r>
              <a:rPr lang="en-US" sz="2000" dirty="0"/>
              <a:t> (1 </a:t>
            </a:r>
            <a:r>
              <a:rPr lang="en-US" sz="2000" dirty="0" err="1"/>
              <a:t>hr</a:t>
            </a:r>
            <a:r>
              <a:rPr lang="en-US" sz="2000" dirty="0"/>
              <a:t> 51 minutes)]</a:t>
            </a:r>
          </a:p>
          <a:p>
            <a:endParaRPr lang="en-US" sz="2000" dirty="0"/>
          </a:p>
        </p:txBody>
      </p:sp>
      <p:sp>
        <p:nvSpPr>
          <p:cNvPr id="4" name="Slide Number Placeholder 3">
            <a:extLst>
              <a:ext uri="{FF2B5EF4-FFF2-40B4-BE49-F238E27FC236}">
                <a16:creationId xmlns:a16="http://schemas.microsoft.com/office/drawing/2014/main" id="{A902EC93-2093-4A4C-9A55-4B63386A8D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A91863D-16AC-D747-BA17-510BFEEF04EF}"/>
              </a:ext>
            </a:extLst>
          </p:cNvPr>
          <p:cNvPicPr>
            <a:picLocks noChangeAspect="1"/>
          </p:cNvPicPr>
          <p:nvPr/>
        </p:nvPicPr>
        <p:blipFill>
          <a:blip r:embed="rId10"/>
          <a:stretch>
            <a:fillRect/>
          </a:stretch>
        </p:blipFill>
        <p:spPr>
          <a:xfrm>
            <a:off x="0" y="4399550"/>
            <a:ext cx="9144000" cy="1549730"/>
          </a:xfrm>
          <a:prstGeom prst="rect">
            <a:avLst/>
          </a:prstGeom>
        </p:spPr>
      </p:pic>
    </p:spTree>
    <p:extLst>
      <p:ext uri="{BB962C8B-B14F-4D97-AF65-F5344CB8AC3E}">
        <p14:creationId xmlns:p14="http://schemas.microsoft.com/office/powerpoint/2010/main" val="2595209906"/>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41</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 perf.</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0862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D0DC6A04-D80E-184D-BC07-63C1F510EF16}"/>
              </a:ext>
            </a:extLst>
          </p:cNvPr>
          <p:cNvSpPr>
            <a:spLocks noGrp="1"/>
          </p:cNvSpPr>
          <p:nvPr>
            <p:ph idx="1"/>
          </p:nvPr>
        </p:nvSpPr>
        <p:spPr>
          <a:xfrm>
            <a:off x="169011" y="936172"/>
            <a:ext cx="8894602" cy="5293805"/>
          </a:xfrm>
        </p:spPr>
        <p:txBody>
          <a:bodyPr/>
          <a:lstStyle/>
          <a:p>
            <a:r>
              <a:rPr lang="en-US" dirty="0"/>
              <a:t>Kautz, “</a:t>
            </a:r>
            <a:r>
              <a:rPr lang="en-US" dirty="0">
                <a:solidFill>
                  <a:srgbClr val="0000FF"/>
                </a:solidFill>
              </a:rPr>
              <a:t>Cellular Logic-in-Memory Arrays</a:t>
            </a:r>
            <a:r>
              <a:rPr lang="en-US" dirty="0"/>
              <a:t>”, IEEE TC 1969.</a:t>
            </a:r>
          </a:p>
        </p:txBody>
      </p:sp>
      <p:sp>
        <p:nvSpPr>
          <p:cNvPr id="8" name="TextBox 7">
            <a:extLst>
              <a:ext uri="{FF2B5EF4-FFF2-40B4-BE49-F238E27FC236}">
                <a16:creationId xmlns:a16="http://schemas.microsoft.com/office/drawing/2014/main" id="{B249EA16-0367-EB43-921A-3C42949CA66E}"/>
              </a:ext>
            </a:extLst>
          </p:cNvPr>
          <p:cNvSpPr txBox="1"/>
          <p:nvPr/>
        </p:nvSpPr>
        <p:spPr>
          <a:xfrm>
            <a:off x="3384816" y="6557759"/>
            <a:ext cx="2374368"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https://doi.org/10.1109/T-C.1969.222754</a:t>
            </a:r>
            <a:endPar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628C4192-E29D-E24F-8502-741864FE95A5}"/>
              </a:ext>
            </a:extLst>
          </p:cNvPr>
          <p:cNvPicPr>
            <a:picLocks noChangeAspect="1"/>
          </p:cNvPicPr>
          <p:nvPr/>
        </p:nvPicPr>
        <p:blipFill>
          <a:blip r:embed="rId3"/>
          <a:stretch>
            <a:fillRect/>
          </a:stretch>
        </p:blipFill>
        <p:spPr>
          <a:xfrm>
            <a:off x="93840" y="1545034"/>
            <a:ext cx="7422488" cy="1614853"/>
          </a:xfrm>
          <a:prstGeom prst="rect">
            <a:avLst/>
          </a:prstGeom>
          <a:ln>
            <a:noFill/>
          </a:ln>
        </p:spPr>
      </p:pic>
      <p:pic>
        <p:nvPicPr>
          <p:cNvPr id="4" name="Picture 3">
            <a:extLst>
              <a:ext uri="{FF2B5EF4-FFF2-40B4-BE49-F238E27FC236}">
                <a16:creationId xmlns:a16="http://schemas.microsoft.com/office/drawing/2014/main" id="{415F294C-7C0D-9C40-83D9-362BA2329E1C}"/>
              </a:ext>
            </a:extLst>
          </p:cNvPr>
          <p:cNvPicPr>
            <a:picLocks noChangeAspect="1"/>
          </p:cNvPicPr>
          <p:nvPr/>
        </p:nvPicPr>
        <p:blipFill>
          <a:blip r:embed="rId4"/>
          <a:stretch>
            <a:fillRect/>
          </a:stretch>
        </p:blipFill>
        <p:spPr>
          <a:xfrm>
            <a:off x="750743" y="3159887"/>
            <a:ext cx="3821257" cy="3260576"/>
          </a:xfrm>
          <a:prstGeom prst="rect">
            <a:avLst/>
          </a:prstGeom>
          <a:ln>
            <a:noFill/>
          </a:ln>
        </p:spPr>
      </p:pic>
      <p:pic>
        <p:nvPicPr>
          <p:cNvPr id="5" name="Picture 4">
            <a:extLst>
              <a:ext uri="{FF2B5EF4-FFF2-40B4-BE49-F238E27FC236}">
                <a16:creationId xmlns:a16="http://schemas.microsoft.com/office/drawing/2014/main" id="{B83F4E44-82BE-F649-AE47-8490FABD910C}"/>
              </a:ext>
            </a:extLst>
          </p:cNvPr>
          <p:cNvPicPr>
            <a:picLocks noChangeAspect="1"/>
          </p:cNvPicPr>
          <p:nvPr/>
        </p:nvPicPr>
        <p:blipFill>
          <a:blip r:embed="rId5"/>
          <a:stretch>
            <a:fillRect/>
          </a:stretch>
        </p:blipFill>
        <p:spPr>
          <a:xfrm>
            <a:off x="5127130" y="3594249"/>
            <a:ext cx="3289819" cy="2460750"/>
          </a:xfrm>
          <a:prstGeom prst="rect">
            <a:avLst/>
          </a:prstGeom>
          <a:noFill/>
          <a:ln>
            <a:noFill/>
          </a:ln>
        </p:spPr>
      </p:pic>
      <p:sp>
        <p:nvSpPr>
          <p:cNvPr id="9" name="Title 1">
            <a:extLst>
              <a:ext uri="{FF2B5EF4-FFF2-40B4-BE49-F238E27FC236}">
                <a16:creationId xmlns:a16="http://schemas.microsoft.com/office/drawing/2014/main" id="{5EFFEB3E-E419-4F42-ACDC-B356AE150896}"/>
              </a:ext>
            </a:extLst>
          </p:cNvPr>
          <p:cNvSpPr>
            <a:spLocks noGrp="1"/>
          </p:cNvSpPr>
          <p:nvPr>
            <p:ph type="title"/>
          </p:nvPr>
        </p:nvSpPr>
        <p:spPr>
          <a:xfrm>
            <a:off x="228600" y="152400"/>
            <a:ext cx="8610600" cy="1066800"/>
          </a:xfrm>
        </p:spPr>
        <p:txBody>
          <a:bodyPr/>
          <a:lstStyle/>
          <a:p>
            <a:r>
              <a:rPr lang="en-US" dirty="0"/>
              <a:t>Processing in/near Memory: An Old Idea</a:t>
            </a:r>
          </a:p>
        </p:txBody>
      </p:sp>
    </p:spTree>
    <p:extLst>
      <p:ext uri="{BB962C8B-B14F-4D97-AF65-F5344CB8AC3E}">
        <p14:creationId xmlns:p14="http://schemas.microsoft.com/office/powerpoint/2010/main" val="457640188"/>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2169-91D1-9547-8D20-ED078F3E578F}"/>
              </a:ext>
            </a:extLst>
          </p:cNvPr>
          <p:cNvSpPr>
            <a:spLocks noGrp="1"/>
          </p:cNvSpPr>
          <p:nvPr>
            <p:ph type="title"/>
          </p:nvPr>
        </p:nvSpPr>
        <p:spPr/>
        <p:txBody>
          <a:bodyPr/>
          <a:lstStyle/>
          <a:p>
            <a:r>
              <a:rPr lang="en-US" dirty="0"/>
              <a:t>Processing in/near Memory: An Old Idea</a:t>
            </a:r>
          </a:p>
        </p:txBody>
      </p:sp>
      <p:sp>
        <p:nvSpPr>
          <p:cNvPr id="3" name="Content Placeholder 2">
            <a:extLst>
              <a:ext uri="{FF2B5EF4-FFF2-40B4-BE49-F238E27FC236}">
                <a16:creationId xmlns:a16="http://schemas.microsoft.com/office/drawing/2014/main" id="{270ED294-5647-F94B-A57E-CA0F09C77014}"/>
              </a:ext>
            </a:extLst>
          </p:cNvPr>
          <p:cNvSpPr>
            <a:spLocks noGrp="1"/>
          </p:cNvSpPr>
          <p:nvPr>
            <p:ph idx="1"/>
          </p:nvPr>
        </p:nvSpPr>
        <p:spPr>
          <a:xfrm>
            <a:off x="228600" y="1219200"/>
            <a:ext cx="8610600" cy="5029200"/>
          </a:xfrm>
        </p:spPr>
        <p:txBody>
          <a:bodyPr/>
          <a:lstStyle/>
          <a:p>
            <a:r>
              <a:rPr lang="en-US" dirty="0"/>
              <a:t>Stone, “</a:t>
            </a:r>
            <a:r>
              <a:rPr lang="en-US" dirty="0">
                <a:solidFill>
                  <a:srgbClr val="0000FF"/>
                </a:solidFill>
              </a:rPr>
              <a:t>A Logic-in-Memory Computer,</a:t>
            </a:r>
            <a:r>
              <a:rPr lang="en-US" dirty="0"/>
              <a:t>” IEEE TC 1970.</a:t>
            </a:r>
          </a:p>
        </p:txBody>
      </p:sp>
      <p:sp>
        <p:nvSpPr>
          <p:cNvPr id="4" name="Slide Number Placeholder 3">
            <a:extLst>
              <a:ext uri="{FF2B5EF4-FFF2-40B4-BE49-F238E27FC236}">
                <a16:creationId xmlns:a16="http://schemas.microsoft.com/office/drawing/2014/main" id="{A832AF82-6637-2C44-8C3C-BCD2E1584B2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122" name="Picture 2" descr="https://lh4.googleusercontent.com/U1R3vifukrki6oE_6n0P6HEXhr0-6hnFc-YEWOmKgJErOZXD7VhesI797XMOeMxkM-noaFtXVfpS4SZ7WoDIcJ-N4M2SciBhN8Bh5H1JW9tYfXt6vybr78FdMyDrURzG_C9R2mlSuS8">
            <a:extLst>
              <a:ext uri="{FF2B5EF4-FFF2-40B4-BE49-F238E27FC236}">
                <a16:creationId xmlns:a16="http://schemas.microsoft.com/office/drawing/2014/main" id="{31087902-35DE-004D-94F5-7D884184D7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36" y="2259569"/>
            <a:ext cx="9144000" cy="34702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27DE9C9-2D44-EB4D-B6C3-44873EE82368}"/>
              </a:ext>
            </a:extLst>
          </p:cNvPr>
          <p:cNvSpPr txBox="1"/>
          <p:nvPr/>
        </p:nvSpPr>
        <p:spPr>
          <a:xfrm>
            <a:off x="1475656" y="6467135"/>
            <a:ext cx="6631944"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https://safari.ethz.ch/architecture/fall2020/lib/exe/fetch.php?media=stone_logic_in_memory_1970.pdf</a:t>
            </a:r>
            <a:r>
              <a:rPr kumimoji="0" lang="en-US" sz="11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695535859"/>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93979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239944" cy="1066800"/>
          </a:xfrm>
        </p:spPr>
        <p:txBody>
          <a:bodyPr/>
          <a:lstStyle/>
          <a:p>
            <a:r>
              <a:rPr lang="en-US" dirty="0">
                <a:solidFill>
                  <a:srgbClr val="006633"/>
                </a:solidFill>
                <a:ea typeface="ＭＳ Ｐゴシック" pitchFamily="-106" charset="-128"/>
              </a:rPr>
              <a:t>Why In-Memory Computation Today?</a:t>
            </a:r>
            <a:endParaRPr lang="en-US" sz="3800" dirty="0"/>
          </a:p>
        </p:txBody>
      </p:sp>
      <p:sp>
        <p:nvSpPr>
          <p:cNvPr id="3" name="Content Placeholder 2"/>
          <p:cNvSpPr>
            <a:spLocks noGrp="1"/>
          </p:cNvSpPr>
          <p:nvPr>
            <p:ph idx="1"/>
          </p:nvPr>
        </p:nvSpPr>
        <p:spPr>
          <a:xfrm>
            <a:off x="228600" y="836712"/>
            <a:ext cx="8610600" cy="5193723"/>
          </a:xfrm>
        </p:spPr>
        <p:txBody>
          <a:bodyPr/>
          <a:lstStyle/>
          <a:p>
            <a:pPr marL="0" indent="0">
              <a:buNone/>
            </a:pPr>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214512"/>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052736"/>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980728"/>
            <a:ext cx="1689100" cy="2451100"/>
          </a:xfrm>
          <a:prstGeom prst="rect">
            <a:avLst/>
          </a:prstGeom>
        </p:spPr>
      </p:pic>
      <p:pic>
        <p:nvPicPr>
          <p:cNvPr id="8" name="Picture 4">
            <a:extLst>
              <a:ext uri="{FF2B5EF4-FFF2-40B4-BE49-F238E27FC236}">
                <a16:creationId xmlns:a16="http://schemas.microsoft.com/office/drawing/2014/main" id="{78736F91-0BC9-C847-AB64-94496038DF6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97760" y="4581128"/>
            <a:ext cx="2173718" cy="14506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B988699-6AF6-3841-9CDD-4206BB7010B6}"/>
              </a:ext>
            </a:extLst>
          </p:cNvPr>
          <p:cNvSpPr txBox="1"/>
          <p:nvPr/>
        </p:nvSpPr>
        <p:spPr>
          <a:xfrm>
            <a:off x="7186632" y="6031782"/>
            <a:ext cx="124264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[UPMEM 2019]</a:t>
            </a:r>
          </a:p>
        </p:txBody>
      </p:sp>
      <p:pic>
        <p:nvPicPr>
          <p:cNvPr id="10" name="Picture 6" descr="Samsung's New HBM2 Memory Has 1.2 TFLOPS of Embedded Processing Power |  Tom's Hardware">
            <a:extLst>
              <a:ext uri="{FF2B5EF4-FFF2-40B4-BE49-F238E27FC236}">
                <a16:creationId xmlns:a16="http://schemas.microsoft.com/office/drawing/2014/main" id="{DB677117-788F-B745-91AC-7DC496BAD25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538" t="26829" r="12417" b="21602"/>
          <a:stretch/>
        </p:blipFill>
        <p:spPr bwMode="auto">
          <a:xfrm>
            <a:off x="3419872" y="4628696"/>
            <a:ext cx="2825358" cy="135551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11E3104-281D-B940-8970-5A8D461C8A51}"/>
              </a:ext>
            </a:extLst>
          </p:cNvPr>
          <p:cNvSpPr txBox="1"/>
          <p:nvPr/>
        </p:nvSpPr>
        <p:spPr>
          <a:xfrm>
            <a:off x="4167946" y="6011815"/>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pic>
        <p:nvPicPr>
          <p:cNvPr id="12" name="Picture 11">
            <a:extLst>
              <a:ext uri="{FF2B5EF4-FFF2-40B4-BE49-F238E27FC236}">
                <a16:creationId xmlns:a16="http://schemas.microsoft.com/office/drawing/2014/main" id="{09284518-A322-FA4A-A8BF-F522E389B2AE}"/>
              </a:ext>
            </a:extLst>
          </p:cNvPr>
          <p:cNvPicPr>
            <a:picLocks noChangeAspect="1"/>
          </p:cNvPicPr>
          <p:nvPr/>
        </p:nvPicPr>
        <p:blipFill>
          <a:blip r:embed="rId7"/>
          <a:stretch>
            <a:fillRect/>
          </a:stretch>
        </p:blipFill>
        <p:spPr>
          <a:xfrm>
            <a:off x="442700" y="4639795"/>
            <a:ext cx="2173719" cy="1390640"/>
          </a:xfrm>
          <a:prstGeom prst="rect">
            <a:avLst/>
          </a:prstGeom>
        </p:spPr>
      </p:pic>
      <p:sp>
        <p:nvSpPr>
          <p:cNvPr id="13" name="TextBox 12">
            <a:extLst>
              <a:ext uri="{FF2B5EF4-FFF2-40B4-BE49-F238E27FC236}">
                <a16:creationId xmlns:a16="http://schemas.microsoft.com/office/drawing/2014/main" id="{37B37708-47D2-AA4C-B681-2F27BAD859EE}"/>
              </a:ext>
            </a:extLst>
          </p:cNvPr>
          <p:cNvSpPr txBox="1"/>
          <p:nvPr/>
        </p:nvSpPr>
        <p:spPr>
          <a:xfrm>
            <a:off x="866557" y="6044659"/>
            <a:ext cx="13260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[SK Hynix 2022]</a:t>
            </a:r>
          </a:p>
        </p:txBody>
      </p:sp>
      <p:pic>
        <p:nvPicPr>
          <p:cNvPr id="14" name="Picture 13">
            <a:extLst>
              <a:ext uri="{FF2B5EF4-FFF2-40B4-BE49-F238E27FC236}">
                <a16:creationId xmlns:a16="http://schemas.microsoft.com/office/drawing/2014/main" id="{11910DB0-36D9-F1E7-F738-D7E414A3F485}"/>
              </a:ext>
            </a:extLst>
          </p:cNvPr>
          <p:cNvPicPr>
            <a:picLocks noChangeAspect="1"/>
          </p:cNvPicPr>
          <p:nvPr/>
        </p:nvPicPr>
        <p:blipFill>
          <a:blip r:embed="rId8"/>
          <a:stretch>
            <a:fillRect/>
          </a:stretch>
        </p:blipFill>
        <p:spPr>
          <a:xfrm>
            <a:off x="413504" y="2835288"/>
            <a:ext cx="1595405" cy="1605567"/>
          </a:xfrm>
          <a:prstGeom prst="rect">
            <a:avLst/>
          </a:prstGeom>
        </p:spPr>
      </p:pic>
      <p:sp>
        <p:nvSpPr>
          <p:cNvPr id="15" name="TextBox 14">
            <a:extLst>
              <a:ext uri="{FF2B5EF4-FFF2-40B4-BE49-F238E27FC236}">
                <a16:creationId xmlns:a16="http://schemas.microsoft.com/office/drawing/2014/main" id="{6D80C8E7-2665-4469-4CC0-DBACE1761498}"/>
              </a:ext>
            </a:extLst>
          </p:cNvPr>
          <p:cNvSpPr txBox="1"/>
          <p:nvPr/>
        </p:nvSpPr>
        <p:spPr>
          <a:xfrm>
            <a:off x="1947434" y="3944090"/>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sp>
        <p:nvSpPr>
          <p:cNvPr id="16" name="TextBox 15">
            <a:extLst>
              <a:ext uri="{FF2B5EF4-FFF2-40B4-BE49-F238E27FC236}">
                <a16:creationId xmlns:a16="http://schemas.microsoft.com/office/drawing/2014/main" id="{8C64CC0F-C747-9188-8A22-865BF7B7B2FD}"/>
              </a:ext>
            </a:extLst>
          </p:cNvPr>
          <p:cNvSpPr txBox="1"/>
          <p:nvPr/>
        </p:nvSpPr>
        <p:spPr>
          <a:xfrm>
            <a:off x="2456307" y="6495760"/>
            <a:ext cx="408637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And, many other experimental chips and startups</a:t>
            </a:r>
          </a:p>
        </p:txBody>
      </p:sp>
      <p:pic>
        <p:nvPicPr>
          <p:cNvPr id="17" name="Picture 16">
            <a:extLst>
              <a:ext uri="{FF2B5EF4-FFF2-40B4-BE49-F238E27FC236}">
                <a16:creationId xmlns:a16="http://schemas.microsoft.com/office/drawing/2014/main" id="{DCA05738-9332-244C-A268-2008812B4A1B}"/>
              </a:ext>
            </a:extLst>
          </p:cNvPr>
          <p:cNvPicPr>
            <a:picLocks noChangeAspect="1"/>
          </p:cNvPicPr>
          <p:nvPr/>
        </p:nvPicPr>
        <p:blipFill>
          <a:blip r:embed="rId9"/>
          <a:stretch>
            <a:fillRect/>
          </a:stretch>
        </p:blipFill>
        <p:spPr>
          <a:xfrm>
            <a:off x="5270950" y="3244368"/>
            <a:ext cx="1316608" cy="1336760"/>
          </a:xfrm>
          <a:prstGeom prst="rect">
            <a:avLst/>
          </a:prstGeom>
        </p:spPr>
      </p:pic>
      <p:sp>
        <p:nvSpPr>
          <p:cNvPr id="18" name="TextBox 17">
            <a:extLst>
              <a:ext uri="{FF2B5EF4-FFF2-40B4-BE49-F238E27FC236}">
                <a16:creationId xmlns:a16="http://schemas.microsoft.com/office/drawing/2014/main" id="{07471B9D-8C0D-66E1-C07A-AB0CB025F226}"/>
              </a:ext>
            </a:extLst>
          </p:cNvPr>
          <p:cNvSpPr txBox="1"/>
          <p:nvPr/>
        </p:nvSpPr>
        <p:spPr>
          <a:xfrm>
            <a:off x="6550694" y="3834117"/>
            <a:ext cx="123944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[Alibaba 2022]</a:t>
            </a:r>
          </a:p>
        </p:txBody>
      </p:sp>
    </p:spTree>
    <p:extLst>
      <p:ext uri="{BB962C8B-B14F-4D97-AF65-F5344CB8AC3E}">
        <p14:creationId xmlns:p14="http://schemas.microsoft.com/office/powerpoint/2010/main" val="38434535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15" grpId="0"/>
      <p:bldP spid="16" grpId="0"/>
      <p:bldP spid="1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Were</a:t>
            </a:r>
            <a:r>
              <a:rPr lang="en-US" dirty="0"/>
              <a:t> Real</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432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996186685"/>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404486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Curious Phenomenon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a:extLst>
              <a:ext uri="{FF2B5EF4-FFF2-40B4-BE49-F238E27FC236}">
                <a16:creationId xmlns:a16="http://schemas.microsoft.com/office/drawing/2014/main" id="{74DB61AD-6F6C-BFFD-F5E3-D83AE6F5B82F}"/>
              </a:ext>
            </a:extLst>
          </p:cNvPr>
          <p:cNvSpPr/>
          <p:nvPr/>
        </p:nvSpPr>
        <p:spPr>
          <a:xfrm>
            <a:off x="107504" y="5857527"/>
            <a:ext cx="9217024"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t>Kim+, “</a:t>
            </a:r>
            <a:r>
              <a:rPr kumimoji="0" lang="en-US" sz="1400" b="0" i="0" u="none" strike="noStrike" kern="1200" cap="none" spc="0" normalizeH="0" baseline="0" noProof="0" dirty="0">
                <a:ln>
                  <a:noFill/>
                </a:ln>
                <a:solidFill>
                  <a:srgbClr val="0000FF"/>
                </a:solidFill>
                <a:effectLst/>
                <a:uLnTx/>
                <a:uFillTx/>
                <a:latin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Flipping Bits in Memory Without Accessing Them: An Experimental Study of DRAM Disturbance Errors</a:t>
            </a: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t>,” ISCA 2014.</a:t>
            </a:r>
          </a:p>
        </p:txBody>
      </p:sp>
    </p:spTree>
    <p:extLst>
      <p:ext uri="{BB962C8B-B14F-4D97-AF65-F5344CB8AC3E}">
        <p14:creationId xmlns:p14="http://schemas.microsoft.com/office/powerpoint/2010/main" val="160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793095058"/>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52</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Memory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28749935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154677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The RowHammer Vulnerability</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9931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b="1" dirty="0"/>
              <a:t>The Story of </a:t>
            </a:r>
            <a:r>
              <a:rPr lang="en-US" b="1" dirty="0" err="1"/>
              <a:t>RowHammer</a:t>
            </a:r>
            <a:r>
              <a:rPr lang="en-US" b="1" dirty="0"/>
              <a:t> </a:t>
            </a:r>
            <a:r>
              <a:rPr lang="en-US" dirty="0"/>
              <a:t>Lecture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"The Story of RowHammer"</a:t>
            </a:r>
            <a:br>
              <a:rPr lang="en-US" sz="1600" dirty="0"/>
            </a:br>
            <a:r>
              <a:rPr lang="en-US" sz="1600" dirty="0"/>
              <a:t>Keynote Talk at </a:t>
            </a:r>
            <a:r>
              <a:rPr lang="en-US" sz="1600" i="1" dirty="0">
                <a:hlinkClick r:id="rId3"/>
              </a:rPr>
              <a:t>Secure Hardware, Architectures, and Operating Systems Workshop</a:t>
            </a:r>
            <a:r>
              <a:rPr lang="en-US" sz="1600" i="1" dirty="0"/>
              <a:t> (</a:t>
            </a:r>
            <a:r>
              <a:rPr lang="en-US" sz="1600" b="1" i="1" dirty="0" err="1"/>
              <a:t>SeHAS</a:t>
            </a:r>
            <a:r>
              <a:rPr lang="en-US" sz="1600" i="1" dirty="0"/>
              <a:t>), held with </a:t>
            </a:r>
            <a:r>
              <a:rPr lang="en-US" sz="1600" i="1" dirty="0">
                <a:hlinkClick r:id="rId4"/>
              </a:rPr>
              <a:t>HiPEAC 2021 Conference</a:t>
            </a:r>
            <a:r>
              <a:rPr lang="en-US" sz="1600" dirty="0"/>
              <a:t>, Virtual, 19 January 2021.</a:t>
            </a:r>
            <a:br>
              <a:rPr lang="en-US" sz="1600" dirty="0"/>
            </a:br>
            <a:r>
              <a:rPr lang="en-US" sz="1600" dirty="0"/>
              <a:t>[</a:t>
            </a:r>
            <a:r>
              <a:rPr lang="en-US" sz="1600" dirty="0">
                <a:hlinkClick r:id="rId2"/>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Talk Video</a:t>
            </a:r>
            <a:r>
              <a:rPr lang="en-US" sz="1600" dirty="0"/>
              <a:t> (1 </a:t>
            </a:r>
            <a:r>
              <a:rPr lang="en-US" sz="1600" dirty="0" err="1"/>
              <a:t>hr</a:t>
            </a:r>
            <a:r>
              <a:rPr lang="en-US" sz="1600" dirty="0"/>
              <a:t> 15 minutes, with Q&amp;A)]</a:t>
            </a: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3B6C85BC-E1D4-CE46-B0F7-E149869B2D17}"/>
              </a:ext>
            </a:extLst>
          </p:cNvPr>
          <p:cNvPicPr>
            <a:picLocks noChangeAspect="1"/>
          </p:cNvPicPr>
          <p:nvPr/>
        </p:nvPicPr>
        <p:blipFill>
          <a:blip r:embed="rId7"/>
          <a:stretch>
            <a:fillRect/>
          </a:stretch>
        </p:blipFill>
        <p:spPr>
          <a:xfrm>
            <a:off x="1547664" y="2422891"/>
            <a:ext cx="6264696" cy="4318477"/>
          </a:xfrm>
          <a:prstGeom prst="rect">
            <a:avLst/>
          </a:prstGeom>
        </p:spPr>
      </p:pic>
      <p:sp>
        <p:nvSpPr>
          <p:cNvPr id="5" name="TextBox 4">
            <a:extLst>
              <a:ext uri="{FF2B5EF4-FFF2-40B4-BE49-F238E27FC236}">
                <a16:creationId xmlns:a16="http://schemas.microsoft.com/office/drawing/2014/main" id="{BBC5F87A-7D79-2748-8FC3-ED1DCFBCB44E}"/>
              </a:ext>
            </a:extLst>
          </p:cNvPr>
          <p:cNvSpPr txBox="1"/>
          <p:nvPr/>
        </p:nvSpPr>
        <p:spPr>
          <a:xfrm>
            <a:off x="2724026" y="6481410"/>
            <a:ext cx="369594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https://www.youtube.com/watch?v=sgd7PHQQ1AI</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997162544"/>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915400" cy="1066800"/>
          </a:xfrm>
        </p:spPr>
        <p:txBody>
          <a:bodyPr/>
          <a:lstStyle/>
          <a:p>
            <a:r>
              <a:rPr lang="en-US" b="1" dirty="0"/>
              <a:t>10 Years of RowHammer </a:t>
            </a:r>
            <a:r>
              <a:rPr lang="en-US" dirty="0"/>
              <a:t>in 20 Minutes</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"The Story of RowHammer"</a:t>
            </a:r>
            <a:br>
              <a:rPr lang="en-US" sz="1600" dirty="0">
                <a:solidFill>
                  <a:srgbClr val="0000FF"/>
                </a:solidFill>
              </a:rPr>
            </a:br>
            <a:r>
              <a:rPr lang="en-US" sz="1600" i="1" dirty="0"/>
              <a:t>Invited Talk at the </a:t>
            </a:r>
            <a:r>
              <a:rPr lang="en-US" sz="1600" i="1" dirty="0">
                <a:hlinkClick r:id="rId3"/>
              </a:rPr>
              <a:t>Workshop on Robust and Safe Software 2.0 (</a:t>
            </a:r>
            <a:r>
              <a:rPr lang="en-US" sz="1600" b="1" i="1" dirty="0">
                <a:hlinkClick r:id="rId3"/>
              </a:rPr>
              <a:t>RSS2</a:t>
            </a:r>
            <a:r>
              <a:rPr lang="en-US" sz="1600" i="1" dirty="0">
                <a:hlinkClick r:id="rId3"/>
              </a:rPr>
              <a:t>)</a:t>
            </a:r>
            <a:r>
              <a:rPr lang="en-US" sz="1600" dirty="0"/>
              <a:t>, held with </a:t>
            </a:r>
            <a:r>
              <a:rPr lang="en-US" sz="1600" i="1" dirty="0">
                <a:hlinkClick r:id="rId4"/>
              </a:rPr>
              <a:t>the 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28 February 2022.</a:t>
            </a:r>
            <a:br>
              <a:rPr lang="en-US" sz="1600" dirty="0"/>
            </a:br>
            <a:r>
              <a:rPr lang="en-US" sz="1600" dirty="0"/>
              <a:t>[</a:t>
            </a:r>
            <a:r>
              <a:rPr lang="en-US" sz="1600" dirty="0">
                <a:hlinkClick r:id="rId2"/>
              </a:rPr>
              <a:t>Slides (pptx)</a:t>
            </a:r>
            <a:r>
              <a:rPr lang="en-US" sz="1600" dirty="0"/>
              <a:t> </a:t>
            </a:r>
            <a:r>
              <a:rPr lang="en-US" sz="1600" dirty="0">
                <a:hlinkClick r:id="rId5"/>
              </a:rPr>
              <a:t>(pdf)</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2E4723C9-FE25-9385-0C6B-05C68AF3F487}"/>
              </a:ext>
            </a:extLst>
          </p:cNvPr>
          <p:cNvPicPr>
            <a:picLocks noChangeAspect="1"/>
          </p:cNvPicPr>
          <p:nvPr/>
        </p:nvPicPr>
        <p:blipFill>
          <a:blip r:embed="rId6"/>
          <a:stretch>
            <a:fillRect/>
          </a:stretch>
        </p:blipFill>
        <p:spPr>
          <a:xfrm>
            <a:off x="1848524" y="2456204"/>
            <a:ext cx="5531788" cy="4347943"/>
          </a:xfrm>
          <a:prstGeom prst="rect">
            <a:avLst/>
          </a:prstGeom>
        </p:spPr>
      </p:pic>
      <p:sp>
        <p:nvSpPr>
          <p:cNvPr id="5" name="TextBox 4">
            <a:extLst>
              <a:ext uri="{FF2B5EF4-FFF2-40B4-BE49-F238E27FC236}">
                <a16:creationId xmlns:a16="http://schemas.microsoft.com/office/drawing/2014/main" id="{BBC5F87A-7D79-2748-8FC3-ED1DCFBCB44E}"/>
              </a:ext>
            </a:extLst>
          </p:cNvPr>
          <p:cNvSpPr txBox="1"/>
          <p:nvPr/>
        </p:nvSpPr>
        <p:spPr>
          <a:xfrm>
            <a:off x="3014425" y="6536377"/>
            <a:ext cx="357379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https://www.youtube.com/watch?v=ctKTRyi96Bk</a:t>
            </a:r>
            <a:r>
              <a:rPr kumimoji="0" lang="en-US" sz="12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1645141593"/>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1970812447"/>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solidFill>
                  <a:srgbClr val="0000FF"/>
                </a:solidFill>
                <a:hlinkClick r:id="rId3">
                  <a:extLst>
                    <a:ext uri="{A12FA001-AC4F-418D-AE19-62706E023703}">
                      <ahyp:hlinkClr xmlns:ahyp="http://schemas.microsoft.com/office/drawing/2018/hyperlinkcolor" val="tx"/>
                    </a:ext>
                  </a:extLst>
                </a:hlinkClick>
              </a:rPr>
              <a:t>"The RowHammer Problem and Other Issues We May Face as Memory Becomes Denser"</a:t>
            </a:r>
            <a:r>
              <a:rPr lang="en-US" sz="2000" dirty="0">
                <a:solidFill>
                  <a:srgbClr val="0000FF"/>
                </a:solidFill>
              </a:rPr>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3972560843"/>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Memory Scaling Issues </a:t>
            </a:r>
            <a:r>
              <a:rPr lang="en-US" b="1" dirty="0"/>
              <a:t>Are</a:t>
            </a:r>
            <a:r>
              <a:rPr lang="en-US" dirty="0"/>
              <a:t> Real</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3396749188"/>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Hybrid Memory Enables Better Scaling</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CPU</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13658" y="4365104"/>
            <a:ext cx="8253863"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&amp;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516085804"/>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28355251"/>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a:t>An Example Intelligent Controller</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Yaglikci</a:t>
            </a:r>
            <a:r>
              <a:rPr lang="en-US" sz="1800" dirty="0"/>
              <a:t>, </a:t>
            </a:r>
            <a:r>
              <a:rPr lang="en-US" sz="1800" dirty="0" err="1"/>
              <a:t>Minesh</a:t>
            </a:r>
            <a:r>
              <a:rPr lang="en-US" sz="1800" dirty="0"/>
              <a:t> Patel, </a:t>
            </a:r>
            <a:r>
              <a:rPr lang="en-US" sz="1800" dirty="0" err="1"/>
              <a:t>Jeremie</a:t>
            </a:r>
            <a:r>
              <a:rPr lang="en-US" sz="1800" dirty="0"/>
              <a:t> S. Kim, </a:t>
            </a:r>
            <a:r>
              <a:rPr lang="en-US" sz="1800" dirty="0" err="1"/>
              <a:t>Roknoddin</a:t>
            </a:r>
            <a:r>
              <a:rPr lang="en-US" sz="1800" dirty="0"/>
              <a:t> Azizi, </a:t>
            </a:r>
            <a:r>
              <a:rPr lang="en-US" sz="1800" dirty="0" err="1"/>
              <a:t>Ataberk</a:t>
            </a:r>
            <a:r>
              <a:rPr lang="en-US" sz="1800" dirty="0"/>
              <a:t> </a:t>
            </a:r>
            <a:r>
              <a:rPr lang="en-US" sz="1800" dirty="0" err="1"/>
              <a:t>Olgun</a:t>
            </a:r>
            <a:r>
              <a:rPr lang="en-US" sz="1800" dirty="0"/>
              <a:t>, Lois </a:t>
            </a:r>
            <a:r>
              <a:rPr lang="en-US" sz="1800" dirty="0" err="1"/>
              <a:t>Orosa</a:t>
            </a:r>
            <a:r>
              <a:rPr lang="en-US" sz="1800" dirty="0"/>
              <a:t>, Hasan Hassan, </a:t>
            </a:r>
            <a:r>
              <a:rPr lang="en-US" sz="1800" dirty="0" err="1"/>
              <a:t>Jisung</a:t>
            </a:r>
            <a:r>
              <a:rPr lang="en-US" sz="1800" dirty="0"/>
              <a:t> Park, Konstantinos </a:t>
            </a:r>
            <a:r>
              <a:rPr lang="en-US" sz="1800" dirty="0" err="1"/>
              <a:t>Kanellopoulos</a:t>
            </a:r>
            <a:r>
              <a:rPr lang="en-US" sz="1800" dirty="0"/>
              <a:t>, Taha </a:t>
            </a:r>
            <a:r>
              <a:rPr lang="en-US" sz="1800" dirty="0" err="1"/>
              <a:t>Shahroodi</a:t>
            </a:r>
            <a:r>
              <a:rPr lang="en-US" sz="1800" dirty="0"/>
              <a:t>, </a:t>
            </a:r>
            <a:r>
              <a:rPr lang="en-US" sz="1800" dirty="0" err="1"/>
              <a:t>Saugata</a:t>
            </a:r>
            <a:r>
              <a:rPr lang="en-US" sz="1800" dirty="0"/>
              <a:t> Ghose,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"BlockHammer: Preventing RowHammer at Low Cost by Blacklisting Rapidly-Accessed DRAM Rows"</a:t>
            </a:r>
            <a:br>
              <a:rPr lang="en-US" sz="1800" dirty="0">
                <a:solidFill>
                  <a:srgbClr val="0432FF"/>
                </a:solidFill>
              </a:rPr>
            </a:br>
            <a:r>
              <a:rPr lang="en-US" sz="1800" i="1" dirty="0"/>
              <a:t>Proceedings of the </a:t>
            </a:r>
            <a:r>
              <a:rPr lang="en-US" sz="1800" i="1" dirty="0">
                <a:hlinkClick r:id="rId3"/>
              </a:rPr>
              <a:t>27th International Symposium on High-Performance Computer Architecture</a:t>
            </a:r>
            <a:r>
              <a:rPr lang="en-US" sz="1800" i="1" dirty="0"/>
              <a:t> (</a:t>
            </a:r>
            <a:r>
              <a:rPr lang="en-US" sz="1800" b="1" i="1" dirty="0"/>
              <a:t>HPCA</a:t>
            </a:r>
            <a:r>
              <a:rPr lang="en-US" sz="1800" i="1" dirty="0"/>
              <a:t>)</a:t>
            </a:r>
            <a:r>
              <a:rPr lang="en-US" sz="1800" dirty="0"/>
              <a:t>, Virtual, February-March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Short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(22 minutes)]</a:t>
            </a:r>
            <a:br>
              <a:rPr lang="en-US" sz="1800" dirty="0"/>
            </a:br>
            <a:r>
              <a:rPr lang="en-US" sz="1800" dirty="0"/>
              <a:t>[</a:t>
            </a:r>
            <a:r>
              <a:rPr lang="en-US" sz="1800" dirty="0">
                <a:hlinkClick r:id="rId9"/>
              </a:rPr>
              <a:t>Short Talk Video</a:t>
            </a:r>
            <a:r>
              <a:rPr lang="en-US" sz="1800" dirty="0"/>
              <a:t> (7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0"/>
          <a:stretch>
            <a:fillRect/>
          </a:stretch>
        </p:blipFill>
        <p:spPr>
          <a:xfrm>
            <a:off x="0" y="4667288"/>
            <a:ext cx="9144000" cy="1498016"/>
          </a:xfrm>
          <a:prstGeom prst="rect">
            <a:avLst/>
          </a:prstGeom>
        </p:spPr>
      </p:pic>
    </p:spTree>
    <p:extLst>
      <p:ext uri="{BB962C8B-B14F-4D97-AF65-F5344CB8AC3E}">
        <p14:creationId xmlns:p14="http://schemas.microsoft.com/office/powerpoint/2010/main" val="3313286720"/>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11199951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064891533"/>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a:t>Another Example Intelligent Controller</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a:xfrm>
            <a:off x="228600" y="908721"/>
            <a:ext cx="8610600" cy="5339680"/>
          </a:xfrm>
        </p:spPr>
        <p:txBody>
          <a:bodyPr/>
          <a:lstStyle/>
          <a:p>
            <a:r>
              <a:rPr lang="en-US" sz="1700" dirty="0"/>
              <a:t>Minesh Patel, Geraldo F. de Oliveira Jr.,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"HARP: Practically and Effectively Identifying Uncorrectable Errors in Memory Chips That Use On-Die Error-Correcting Codes"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(20 minutes)]</a:t>
            </a:r>
            <a:br>
              <a:rPr lang="en-US" sz="1700" dirty="0"/>
            </a:br>
            <a:r>
              <a:rPr lang="en-US" sz="1700" dirty="0"/>
              <a:t>[</a:t>
            </a:r>
            <a:r>
              <a:rPr lang="en-US" sz="1700" dirty="0">
                <a:hlinkClick r:id="rId11"/>
              </a:rPr>
              <a:t>Lightning Talk Video</a:t>
            </a:r>
            <a:r>
              <a:rPr lang="en-US" sz="1700" dirty="0"/>
              <a:t> (1.5 minutes)]</a:t>
            </a:r>
            <a:br>
              <a:rPr lang="en-US" sz="1700" dirty="0"/>
            </a:br>
            <a:r>
              <a:rPr lang="en-US" sz="1700" dirty="0"/>
              <a:t>[</a:t>
            </a:r>
            <a:r>
              <a:rPr lang="en-US" sz="1700" dirty="0">
                <a:hlinkClick r:id="rId12"/>
              </a:rPr>
              <a:t>HARP Source Code (Officially Artifact Evaluated with All Badges)</a:t>
            </a:r>
            <a:r>
              <a:rPr lang="en-US" sz="1700" dirty="0"/>
              <a:t>]</a:t>
            </a:r>
            <a:br>
              <a:rPr lang="en-US" sz="1700" dirty="0"/>
            </a:br>
            <a:endParaRPr lang="en-US" sz="17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5D8B64E-794F-4F4B-9AF2-3651B2BA0DEB}"/>
              </a:ext>
            </a:extLst>
          </p:cNvPr>
          <p:cNvPicPr>
            <a:picLocks noChangeAspect="1"/>
          </p:cNvPicPr>
          <p:nvPr/>
        </p:nvPicPr>
        <p:blipFill>
          <a:blip r:embed="rId13"/>
          <a:stretch>
            <a:fillRect/>
          </a:stretch>
        </p:blipFill>
        <p:spPr>
          <a:xfrm>
            <a:off x="329732" y="4021220"/>
            <a:ext cx="8325048" cy="2795541"/>
          </a:xfrm>
          <a:prstGeom prst="rect">
            <a:avLst/>
          </a:prstGeom>
        </p:spPr>
      </p:pic>
    </p:spTree>
    <p:extLst>
      <p:ext uri="{BB962C8B-B14F-4D97-AF65-F5344CB8AC3E}">
        <p14:creationId xmlns:p14="http://schemas.microsoft.com/office/powerpoint/2010/main" val="1768082431"/>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FFFF00"/>
                </a:solidFill>
                <a:effectLst/>
                <a:uLnTx/>
                <a:uFillTx/>
                <a:latin typeface="Arial" charset="0"/>
                <a:ea typeface="MS PGothic" charset="0"/>
              </a:rPr>
              <a:t>Virtex</a:t>
            </a:r>
            <a:r>
              <a:rPr kumimoji="0" lang="en-US" sz="1800" b="0" i="0" u="none" strike="noStrike" kern="0" cap="none" spc="0" normalizeH="0" baseline="0" noProof="0" dirty="0">
                <a:ln>
                  <a:noFill/>
                </a:ln>
                <a:solidFill>
                  <a:srgbClr val="FFFF00"/>
                </a:solidFill>
                <a:effectLst/>
                <a:uLnTx/>
                <a:uFillTx/>
                <a:latin typeface="Arial" charset="0"/>
                <a:ea typeface="MS PGothic" charset="0"/>
              </a:rPr>
              <a:t>-V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489403648"/>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Proceedings of the IEEE, Sept. 2017</a:t>
            </a:r>
          </a:p>
        </p:txBody>
      </p:sp>
      <p:sp>
        <p:nvSpPr>
          <p:cNvPr id="10" name="Title 1"/>
          <p:cNvSpPr>
            <a:spLocks noGrp="1"/>
          </p:cNvSpPr>
          <p:nvPr>
            <p:ph type="title"/>
          </p:nvPr>
        </p:nvSpPr>
        <p:spPr>
          <a:xfrm>
            <a:off x="228600" y="152400"/>
            <a:ext cx="8915400" cy="1066800"/>
          </a:xfrm>
        </p:spPr>
        <p:txBody>
          <a:bodyPr/>
          <a:lstStyle/>
          <a:p>
            <a:r>
              <a:rPr lang="en-US" dirty="0"/>
              <a:t>Intelligent Flash Controllers </a:t>
            </a:r>
            <a:r>
              <a:rPr lang="en-US" sz="3000" b="1" dirty="0"/>
              <a:t>[PIEEE’17]</a:t>
            </a:r>
          </a:p>
        </p:txBody>
      </p:sp>
    </p:spTree>
    <p:extLst>
      <p:ext uri="{BB962C8B-B14F-4D97-AF65-F5344CB8AC3E}">
        <p14:creationId xmlns:p14="http://schemas.microsoft.com/office/powerpoint/2010/main" val="2879967634"/>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220200" cy="1066800"/>
          </a:xfrm>
        </p:spPr>
        <p:txBody>
          <a:bodyPr/>
          <a:lstStyle/>
          <a:p>
            <a:r>
              <a:rPr lang="en-US" sz="3200" dirty="0"/>
              <a:t>Emerging Memories Also Need Intelligent Controllers</a:t>
            </a:r>
          </a:p>
        </p:txBody>
      </p:sp>
      <p:sp>
        <p:nvSpPr>
          <p:cNvPr id="3" name="Content Placeholder 2"/>
          <p:cNvSpPr>
            <a:spLocks noGrp="1"/>
          </p:cNvSpPr>
          <p:nvPr>
            <p:ph idx="1"/>
          </p:nvPr>
        </p:nvSpPr>
        <p:spPr>
          <a:xfrm>
            <a:off x="0" y="997527"/>
            <a:ext cx="9144000" cy="5193723"/>
          </a:xfrm>
        </p:spPr>
        <p:txBody>
          <a:bodyPr/>
          <a:lstStyle/>
          <a:p>
            <a:r>
              <a:rPr lang="en-US" sz="1900" dirty="0"/>
              <a:t>Benjamin C. Lee, Engin Ipek, Onur Mutlu, and Doug Burger,</a:t>
            </a:r>
            <a:br>
              <a:rPr lang="en-US" sz="1900" dirty="0"/>
            </a:br>
            <a:r>
              <a:rPr lang="en-US" sz="1900" b="1" dirty="0">
                <a:solidFill>
                  <a:srgbClr val="0000FF"/>
                </a:solidFill>
                <a:hlinkClick r:id="rId2">
                  <a:extLst>
                    <a:ext uri="{A12FA001-AC4F-418D-AE19-62706E023703}">
                      <ahyp:hlinkClr xmlns:ahyp="http://schemas.microsoft.com/office/drawing/2018/hyperlinkcolor" val="tx"/>
                    </a:ext>
                  </a:extLst>
                </a:hlinkClick>
              </a:rPr>
              <a:t>"Architecting Phase Change Memory as a Scalable DRAM Alternative"</a:t>
            </a:r>
            <a:br>
              <a:rPr lang="en-US" sz="1900" dirty="0">
                <a:solidFill>
                  <a:srgbClr val="0000FF"/>
                </a:solidFill>
              </a:rPr>
            </a:br>
            <a:r>
              <a:rPr lang="en-US" sz="1900" i="1" dirty="0"/>
              <a:t>Proceedings of the </a:t>
            </a:r>
            <a:r>
              <a:rPr lang="en-US" sz="1900" i="1" dirty="0">
                <a:hlinkClick r:id="rId3"/>
              </a:rPr>
              <a:t>36th International Symposium on Computer Architecture</a:t>
            </a:r>
            <a:r>
              <a:rPr lang="en-US" sz="1900" i="1" dirty="0"/>
              <a:t> (</a:t>
            </a:r>
            <a:r>
              <a:rPr lang="en-US" sz="1900" b="1" i="1" dirty="0"/>
              <a:t>ISCA</a:t>
            </a:r>
            <a:r>
              <a:rPr lang="en-US" sz="1900" i="1" dirty="0"/>
              <a:t>)</a:t>
            </a:r>
            <a:r>
              <a:rPr lang="en-US" sz="1900" dirty="0"/>
              <a:t>, pages 2-13, Austin, TX, June 2009. </a:t>
            </a:r>
            <a:r>
              <a:rPr lang="en-US" sz="1900" dirty="0">
                <a:hlinkClick r:id="rId4"/>
              </a:rPr>
              <a:t>Slides (pdf)</a:t>
            </a:r>
            <a:br>
              <a:rPr lang="en-US" sz="1900" dirty="0"/>
            </a:br>
            <a:r>
              <a:rPr lang="en-US" sz="1900" b="1" i="1" dirty="0">
                <a:solidFill>
                  <a:srgbClr val="FF0000"/>
                </a:solidFill>
              </a:rPr>
              <a:t>One of the 13 computer architecture papers of 2009 selected as Top Picks by IEEE Micro. Selected as a CACM Research Highlight.           2022 Persistent Impact Prize.</a:t>
            </a:r>
          </a:p>
          <a:p>
            <a:endParaRPr lang="en-US" sz="1900" dirty="0">
              <a:solidFill>
                <a:srgbClr val="FF0000"/>
              </a:solidFill>
            </a:endParaRPr>
          </a:p>
          <a:p>
            <a:pPr marL="0" indent="0">
              <a:buNone/>
            </a:pPr>
            <a:br>
              <a:rPr lang="en-US" sz="1900" dirty="0"/>
            </a:br>
            <a:endParaRPr lang="en-US" sz="1900" dirty="0"/>
          </a:p>
          <a:p>
            <a:endParaRPr lang="en-US" sz="1900"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3573016"/>
            <a:ext cx="9144000" cy="2857500"/>
          </a:xfrm>
          <a:prstGeom prst="rect">
            <a:avLst/>
          </a:prstGeom>
        </p:spPr>
      </p:pic>
    </p:spTree>
    <p:extLst>
      <p:ext uri="{BB962C8B-B14F-4D97-AF65-F5344CB8AC3E}">
        <p14:creationId xmlns:p14="http://schemas.microsoft.com/office/powerpoint/2010/main" val="17946256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a:t>
            </a:r>
          </a:p>
        </p:txBody>
      </p:sp>
      <p:sp>
        <p:nvSpPr>
          <p:cNvPr id="3" name="Content Placeholder 2"/>
          <p:cNvSpPr>
            <a:spLocks noGrp="1"/>
          </p:cNvSpPr>
          <p:nvPr>
            <p:ph idx="1"/>
          </p:nvPr>
        </p:nvSpPr>
        <p:spPr>
          <a:xfrm>
            <a:off x="0" y="1268760"/>
            <a:ext cx="9144000" cy="2376264"/>
          </a:xfrm>
        </p:spPr>
        <p:txBody>
          <a:bodyPr/>
          <a:lstStyle/>
          <a:p>
            <a:pPr marL="0" indent="0" algn="ctr">
              <a:buNone/>
            </a:pPr>
            <a:r>
              <a:rPr lang="en-US" sz="6400" dirty="0">
                <a:solidFill>
                  <a:srgbClr val="0000FF"/>
                </a:solidFill>
              </a:rPr>
              <a:t>Intelligent </a:t>
            </a:r>
          </a:p>
          <a:p>
            <a:pPr marL="0" indent="0" algn="ctr">
              <a:buNone/>
            </a:pPr>
            <a:r>
              <a:rPr lang="en-US" sz="6400" dirty="0">
                <a:solidFill>
                  <a:srgbClr val="0000FF"/>
                </a:solidFill>
              </a:rPr>
              <a:t>Memory Controllers</a:t>
            </a:r>
          </a:p>
          <a:p>
            <a:pPr marL="0" indent="0" algn="ctr">
              <a:buNone/>
            </a:pPr>
            <a:r>
              <a:rPr lang="en-US" sz="6400" dirty="0">
                <a:solidFill>
                  <a:srgbClr val="FF0000"/>
                </a:solidFill>
              </a:rPr>
              <a:t>Can Avoid Many Failures</a:t>
            </a:r>
          </a:p>
          <a:p>
            <a:pPr marL="0" indent="0" algn="ctr">
              <a:buNone/>
            </a:pPr>
            <a:r>
              <a:rPr lang="en-US" sz="6400" dirty="0">
                <a:solidFill>
                  <a:srgbClr val="FF0000"/>
                </a:solidFill>
              </a:rPr>
              <a:t>&amp; Enable Better Scaling</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90076480"/>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091033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&amp; Application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72823029"/>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7800" y="1295400"/>
            <a:ext cx="65024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512" y="1213891"/>
            <a:ext cx="8763000" cy="4951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179512" y="1412776"/>
            <a:ext cx="8712968"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a:p>
            <a:pPr marL="0" indent="0" algn="ctr">
              <a:buNone/>
            </a:pPr>
            <a:r>
              <a:rPr lang="en-US" sz="6400" dirty="0"/>
              <a:t>(All at the Same Time)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56635961"/>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19672" y="3861048"/>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6" descr="dim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a:r>
            <a:r>
              <a:rPr lang="en-US" dirty="0">
                <a:solidFill>
                  <a:srgbClr val="0000FF"/>
                </a:solidFill>
                <a:sym typeface="Wingdings"/>
              </a:rPr>
              <a:t>at great system cost</a:t>
            </a:r>
            <a:endParaRPr lang="en-US" dirty="0">
              <a:solidFill>
                <a:srgbClr val="0000FF"/>
              </a:solidFill>
            </a:endParaRPr>
          </a:p>
          <a:p>
            <a:r>
              <a:rPr lang="en-US" dirty="0"/>
              <a:t>Processor is heavily optimized and is considered the master</a:t>
            </a:r>
          </a:p>
          <a:p>
            <a:r>
              <a:rPr lang="en-US" dirty="0">
                <a:solidFill>
                  <a:srgbClr val="FF0000"/>
                </a:solidFill>
              </a:rPr>
              <a:t>Data storage units are dumb </a:t>
            </a:r>
            <a:r>
              <a:rPr lang="en-US" dirty="0"/>
              <a:t>and are largely unoptimized </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583384"/>
            <a:ext cx="6669360" cy="3047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56073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r>
              <a:rPr lang="en-US" sz="1800" dirty="0"/>
              <a:t>Onur Mutlu, Jared Stark, Chris Wilkerson, and Yale N. </a:t>
            </a:r>
            <a:r>
              <a:rPr lang="en-US" sz="1800" dirty="0" err="1"/>
              <a:t>Patt</a:t>
            </a:r>
            <a:r>
              <a:rPr lang="en-US" sz="1800" dirty="0"/>
              <a:t>, </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"Runahead Execution: An Alternative to Very Large Instruction Windows for Out-of-order Processors"</a:t>
            </a:r>
            <a:br>
              <a:rPr lang="en-US" sz="1800" dirty="0">
                <a:solidFill>
                  <a:srgbClr val="0432FF"/>
                </a:solidFill>
              </a:rPr>
            </a:br>
            <a:r>
              <a:rPr lang="en-US" sz="1800" i="1" dirty="0"/>
              <a:t>Proceedings of the </a:t>
            </a:r>
            <a:r>
              <a:rPr lang="en-US" sz="1800" i="1" dirty="0">
                <a:hlinkClick r:id="rId3"/>
              </a:rPr>
              <a:t>9th International Symposium on High-Performance Computer Architecture</a:t>
            </a:r>
            <a:r>
              <a:rPr lang="en-US" sz="1800" i="1" dirty="0"/>
              <a:t> (</a:t>
            </a:r>
            <a:r>
              <a:rPr lang="en-US" sz="1800" b="1" i="1" dirty="0"/>
              <a:t>HPCA</a:t>
            </a:r>
            <a:r>
              <a:rPr lang="en-US" sz="1800" i="1" dirty="0"/>
              <a:t>)</a:t>
            </a:r>
            <a:r>
              <a:rPr lang="en-US" sz="1800" dirty="0"/>
              <a:t>, pages 129-140, Anaheim, CA, February 2003. </a:t>
            </a:r>
            <a:r>
              <a:rPr lang="en-US" sz="1800" dirty="0">
                <a:hlinkClick r:id="rId4"/>
              </a:rPr>
              <a:t>Slides (pdf)</a:t>
            </a:r>
            <a:r>
              <a:rPr lang="en-US" sz="1800" dirty="0"/>
              <a:t> </a:t>
            </a:r>
            <a:r>
              <a:rPr lang="en-US" sz="1800" b="1" i="1" dirty="0"/>
              <a:t> </a:t>
            </a:r>
          </a:p>
          <a:p>
            <a:pPr marL="327025" lvl="1" indent="0">
              <a:buNone/>
            </a:pPr>
            <a:r>
              <a:rPr lang="en-US" sz="1600" b="1" i="1" dirty="0">
                <a:solidFill>
                  <a:srgbClr val="FF0000"/>
                </a:solidFill>
              </a:rPr>
              <a:t>One of the 15 computer arch. papers of 2003 selected as Top Picks by IEEE Micro.</a:t>
            </a:r>
            <a:br>
              <a:rPr lang="en-US" sz="1600" dirty="0">
                <a:solidFill>
                  <a:srgbClr val="FF0000"/>
                </a:solidFill>
              </a:rPr>
            </a:br>
            <a:r>
              <a:rPr lang="en-US" sz="1600" b="1" i="1" dirty="0">
                <a:solidFill>
                  <a:srgbClr val="FF0000"/>
                </a:solidFill>
              </a:rPr>
              <a:t>HPCA Test of Time Award (awarded in 2021).</a:t>
            </a:r>
            <a:endParaRPr lang="en-US" sz="1600" dirty="0">
              <a:solidFill>
                <a:srgbClr val="FF0000"/>
              </a:solidFill>
            </a:endParaRPr>
          </a:p>
          <a:p>
            <a:pPr marL="0" indent="0">
              <a:buNone/>
            </a:pPr>
            <a:br>
              <a:rPr lang="en-US" sz="1800" dirty="0"/>
            </a:br>
            <a:endParaRPr lang="en-US" sz="18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82</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542891243"/>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98148118"/>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All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7686934"/>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
        <p:nvSpPr>
          <p:cNvPr id="10" name="TextBox 9">
            <a:extLst>
              <a:ext uri="{FF2B5EF4-FFF2-40B4-BE49-F238E27FC236}">
                <a16:creationId xmlns:a16="http://schemas.microsoft.com/office/drawing/2014/main" id="{6CFFCC99-3452-BA49-AB68-C679680D9811}"/>
              </a:ext>
            </a:extLst>
          </p:cNvPr>
          <p:cNvSpPr txBox="1"/>
          <p:nvPr/>
        </p:nvSpPr>
        <p:spPr>
          <a:xfrm>
            <a:off x="1599443" y="6457890"/>
            <a:ext cx="58689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rPr>
              <a:t>Yet,</a:t>
            </a:r>
            <a:r>
              <a:rPr kumimoji="0" lang="en-US" sz="2000" b="1" i="0" u="none" strike="noStrike" kern="1200" cap="none" spc="0" normalizeH="0" noProof="0" dirty="0">
                <a:ln>
                  <a:noFill/>
                </a:ln>
                <a:solidFill>
                  <a:srgbClr val="0000FF"/>
                </a:solidFill>
                <a:effectLst/>
                <a:uLnTx/>
                <a:uFillTx/>
                <a:latin typeface="Tahoma"/>
                <a:ea typeface="+mn-ea"/>
                <a:cs typeface="+mn-cs"/>
              </a:rPr>
              <a:t> system is still bottlenecked by memory</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2706181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26EC4-A15A-354C-9F10-B13F9551D205}"/>
              </a:ext>
            </a:extLst>
          </p:cNvPr>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4" name="Slide Number Placeholder 3">
            <a:extLst>
              <a:ext uri="{FF2B5EF4-FFF2-40B4-BE49-F238E27FC236}">
                <a16:creationId xmlns:a16="http://schemas.microsoft.com/office/drawing/2014/main" id="{2A49BD5A-66B4-0246-ABA0-C450E950874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graphicFrame>
        <p:nvGraphicFramePr>
          <p:cNvPr id="5" name="Chart 4">
            <a:extLst>
              <a:ext uri="{FF2B5EF4-FFF2-40B4-BE49-F238E27FC236}">
                <a16:creationId xmlns:a16="http://schemas.microsoft.com/office/drawing/2014/main" id="{4273B9C7-2C8E-0A45-976F-C3F7499F2EF0}"/>
              </a:ext>
            </a:extLst>
          </p:cNvPr>
          <p:cNvGraphicFramePr>
            <a:graphicFrameLocks/>
          </p:cNvGraphicFramePr>
          <p:nvPr/>
        </p:nvGraphicFramePr>
        <p:xfrm>
          <a:off x="-1600200" y="309916"/>
          <a:ext cx="11201400" cy="5933722"/>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B0F6603D-44EC-1B49-91F1-F9C4B6635C9F}"/>
              </a:ext>
            </a:extLst>
          </p:cNvPr>
          <p:cNvSpPr txBox="1"/>
          <p:nvPr/>
        </p:nvSpPr>
        <p:spPr>
          <a:xfrm>
            <a:off x="1595132" y="6428250"/>
            <a:ext cx="656333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Han</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EIE: Efficient Inference Engine on Compressed Deep Neural Network,</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ISCA 2016.</a:t>
            </a:r>
          </a:p>
        </p:txBody>
      </p:sp>
    </p:spTree>
    <p:extLst>
      <p:ext uri="{BB962C8B-B14F-4D97-AF65-F5344CB8AC3E}">
        <p14:creationId xmlns:p14="http://schemas.microsoft.com/office/powerpoint/2010/main" val="97128948"/>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26EC4-A15A-354C-9F10-B13F9551D205}"/>
              </a:ext>
            </a:extLst>
          </p:cNvPr>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4" name="Slide Number Placeholder 3">
            <a:extLst>
              <a:ext uri="{FF2B5EF4-FFF2-40B4-BE49-F238E27FC236}">
                <a16:creationId xmlns:a16="http://schemas.microsoft.com/office/drawing/2014/main" id="{2A49BD5A-66B4-0246-ABA0-C450E950874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graphicFrame>
        <p:nvGraphicFramePr>
          <p:cNvPr id="5" name="Chart 4">
            <a:extLst>
              <a:ext uri="{FF2B5EF4-FFF2-40B4-BE49-F238E27FC236}">
                <a16:creationId xmlns:a16="http://schemas.microsoft.com/office/drawing/2014/main" id="{4273B9C7-2C8E-0A45-976F-C3F7499F2EF0}"/>
              </a:ext>
            </a:extLst>
          </p:cNvPr>
          <p:cNvGraphicFramePr>
            <a:graphicFrameLocks/>
          </p:cNvGraphicFramePr>
          <p:nvPr/>
        </p:nvGraphicFramePr>
        <p:xfrm>
          <a:off x="-1600200" y="309916"/>
          <a:ext cx="11201400" cy="5933722"/>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B0F6603D-44EC-1B49-91F1-F9C4B6635C9F}"/>
              </a:ext>
            </a:extLst>
          </p:cNvPr>
          <p:cNvSpPr txBox="1"/>
          <p:nvPr/>
        </p:nvSpPr>
        <p:spPr>
          <a:xfrm>
            <a:off x="1595132" y="6428250"/>
            <a:ext cx="656333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Han</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EIE: Efficient Inference Engine on Compressed Deep Neural Network,</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ISCA 2016.</a:t>
            </a:r>
          </a:p>
        </p:txBody>
      </p:sp>
      <p:cxnSp>
        <p:nvCxnSpPr>
          <p:cNvPr id="7" name="Straight Arrow Connector 6">
            <a:extLst>
              <a:ext uri="{FF2B5EF4-FFF2-40B4-BE49-F238E27FC236}">
                <a16:creationId xmlns:a16="http://schemas.microsoft.com/office/drawing/2014/main" id="{F1008893-8A27-9240-93C2-6EECFADC9969}"/>
              </a:ext>
            </a:extLst>
          </p:cNvPr>
          <p:cNvCxnSpPr>
            <a:cxnSpLocks/>
          </p:cNvCxnSpPr>
          <p:nvPr/>
        </p:nvCxnSpPr>
        <p:spPr>
          <a:xfrm flipV="1">
            <a:off x="1905000" y="1676400"/>
            <a:ext cx="6477000" cy="28956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708F94A4-B4A7-C941-9E76-8E5F06CE95CE}"/>
              </a:ext>
            </a:extLst>
          </p:cNvPr>
          <p:cNvSpPr/>
          <p:nvPr/>
        </p:nvSpPr>
        <p:spPr>
          <a:xfrm>
            <a:off x="7848600" y="1129460"/>
            <a:ext cx="1176925" cy="461665"/>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6400X</a:t>
            </a:r>
            <a:endParaRPr kumimoji="0" lang="en-US" sz="24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endParaRPr>
          </a:p>
        </p:txBody>
      </p:sp>
      <p:sp>
        <p:nvSpPr>
          <p:cNvPr id="10" name="TextBox 9">
            <a:extLst>
              <a:ext uri="{FF2B5EF4-FFF2-40B4-BE49-F238E27FC236}">
                <a16:creationId xmlns:a16="http://schemas.microsoft.com/office/drawing/2014/main" id="{CC7F9D75-0F0F-1055-1031-865FCB768539}"/>
              </a:ext>
            </a:extLst>
          </p:cNvPr>
          <p:cNvSpPr txBox="1"/>
          <p:nvPr/>
        </p:nvSpPr>
        <p:spPr>
          <a:xfrm>
            <a:off x="0" y="5623500"/>
            <a:ext cx="9144000" cy="1261884"/>
          </a:xfrm>
          <a:prstGeom prst="rect">
            <a:avLst/>
          </a:prstGeom>
          <a:solidFill>
            <a:srgbClr val="FF6600"/>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6400X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simple integer addition </a:t>
            </a:r>
          </a:p>
        </p:txBody>
      </p:sp>
    </p:spTree>
    <p:extLst>
      <p:ext uri="{BB962C8B-B14F-4D97-AF65-F5344CB8AC3E}">
        <p14:creationId xmlns:p14="http://schemas.microsoft.com/office/powerpoint/2010/main" val="2734386006"/>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3460921291"/>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solidFill>
                  <a:srgbClr val="0432FF"/>
                </a:solidFill>
              </a:rPr>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897160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a:t>
            </a:r>
            <a:r>
              <a:rPr lang="en-US" b="1" dirty="0"/>
              <a:t>Paradigm Shift </a:t>
            </a:r>
            <a:r>
              <a:rPr lang="en-US" dirty="0"/>
              <a:t>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dirty="0">
                <a:latin typeface="Tahoma"/>
                <a:cs typeface="Tahoma"/>
              </a:rPr>
              <a:t>p</a:t>
            </a:r>
            <a:r>
              <a:rPr lang="en-US" sz="2200" dirty="0">
                <a:latin typeface="Tahoma"/>
                <a:cs typeface="Tahoma"/>
              </a:rPr>
              <a:t>rocessors </a:t>
            </a:r>
            <a:r>
              <a:rPr lang="en-US" dirty="0">
                <a:latin typeface="Tahoma"/>
                <a:cs typeface="Tahoma"/>
              </a:rPr>
              <a:t>&amp;</a:t>
            </a:r>
            <a:r>
              <a:rPr lang="en-US" sz="2200" dirty="0">
                <a:latin typeface="Tahoma"/>
                <a:cs typeface="Tahoma"/>
              </a:rPr>
              <a:t> communication units?</a:t>
            </a:r>
          </a:p>
          <a:p>
            <a:pPr lvl="1"/>
            <a:r>
              <a:rPr lang="en-US" dirty="0">
                <a:latin typeface="Tahoma"/>
                <a:cs typeface="Tahoma"/>
              </a:rPr>
              <a:t>s</a:t>
            </a:r>
            <a:r>
              <a:rPr lang="en-US" sz="2200" dirty="0">
                <a:latin typeface="Tahoma"/>
                <a:cs typeface="Tahoma"/>
              </a:rPr>
              <a:t>oftware &amp; hardware interfaces?</a:t>
            </a:r>
          </a:p>
          <a:p>
            <a:pPr lvl="1"/>
            <a:r>
              <a:rPr lang="en-US" sz="2200" dirty="0">
                <a:latin typeface="Tahoma"/>
                <a:cs typeface="Tahoma"/>
              </a:rPr>
              <a:t>system software, compilers, languages?</a:t>
            </a:r>
          </a:p>
          <a:p>
            <a:pPr lvl="1"/>
            <a:r>
              <a:rPr lang="en-US" sz="2200" dirty="0">
                <a:latin typeface="Tahoma"/>
                <a:cs typeface="Tahoma"/>
              </a:rPr>
              <a:t>algorithms &amp;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34915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38601712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2567D-A796-D347-A81C-53A42C0F54B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A1D145C-B1CC-0248-8402-DB3B402EA31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D74E4B9-8C28-2246-BBD1-89AFB3653A3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32E59C2-C60B-164F-8152-5EAEA0A62FE5}"/>
              </a:ext>
            </a:extLst>
          </p:cNvPr>
          <p:cNvPicPr>
            <a:picLocks noChangeAspect="1"/>
          </p:cNvPicPr>
          <p:nvPr/>
        </p:nvPicPr>
        <p:blipFill>
          <a:blip r:embed="rId2"/>
          <a:stretch>
            <a:fillRect/>
          </a:stretch>
        </p:blipFill>
        <p:spPr>
          <a:xfrm>
            <a:off x="1835150" y="196850"/>
            <a:ext cx="5473700" cy="6464300"/>
          </a:xfrm>
          <a:prstGeom prst="rect">
            <a:avLst/>
          </a:prstGeom>
        </p:spPr>
      </p:pic>
    </p:spTree>
    <p:extLst>
      <p:ext uri="{BB962C8B-B14F-4D97-AF65-F5344CB8AC3E}">
        <p14:creationId xmlns:p14="http://schemas.microsoft.com/office/powerpoint/2010/main" val="1892590674"/>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89408-568D-D849-B20B-D14F7C0146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809458-3406-614B-8614-09C6E86A51A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829EE78-77DE-774E-8E3C-547D2974177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DF97FCE-1C93-7F47-B714-6E5EA092E7B6}"/>
              </a:ext>
            </a:extLst>
          </p:cNvPr>
          <p:cNvPicPr>
            <a:picLocks noChangeAspect="1"/>
          </p:cNvPicPr>
          <p:nvPr/>
        </p:nvPicPr>
        <p:blipFill>
          <a:blip r:embed="rId2"/>
          <a:stretch>
            <a:fillRect/>
          </a:stretch>
        </p:blipFill>
        <p:spPr>
          <a:xfrm>
            <a:off x="1955617" y="0"/>
            <a:ext cx="5232765" cy="6858000"/>
          </a:xfrm>
          <a:prstGeom prst="rect">
            <a:avLst/>
          </a:prstGeom>
        </p:spPr>
      </p:pic>
    </p:spTree>
    <p:extLst>
      <p:ext uri="{BB962C8B-B14F-4D97-AF65-F5344CB8AC3E}">
        <p14:creationId xmlns:p14="http://schemas.microsoft.com/office/powerpoint/2010/main" val="1126066395"/>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D9B52-F2B8-8348-BBF0-9CC3383732A5}"/>
              </a:ext>
            </a:extLst>
          </p:cNvPr>
          <p:cNvSpPr>
            <a:spLocks noGrp="1"/>
          </p:cNvSpPr>
          <p:nvPr>
            <p:ph type="ctrTitle"/>
          </p:nvPr>
        </p:nvSpPr>
        <p:spPr>
          <a:xfrm>
            <a:off x="660343" y="1412776"/>
            <a:ext cx="7924800" cy="1752600"/>
          </a:xfrm>
        </p:spPr>
        <p:txBody>
          <a:bodyPr/>
          <a:lstStyle/>
          <a:p>
            <a:pPr algn="ctr"/>
            <a:r>
              <a:rPr lang="en-US" dirty="0"/>
              <a:t>We Need to Think Differently from the Past Approaches</a:t>
            </a:r>
          </a:p>
        </p:txBody>
      </p:sp>
      <p:sp>
        <p:nvSpPr>
          <p:cNvPr id="3" name="Subtitle 2">
            <a:extLst>
              <a:ext uri="{FF2B5EF4-FFF2-40B4-BE49-F238E27FC236}">
                <a16:creationId xmlns:a16="http://schemas.microsoft.com/office/drawing/2014/main" id="{C9E3E67C-D070-004D-ADD7-E5EC7486AAB3}"/>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2ADEE094-EFFB-5A43-AF3E-891771815A6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28238693"/>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Processing using Memory</a:t>
            </a:r>
          </a:p>
          <a:p>
            <a:pPr algn="l"/>
            <a:r>
              <a:rPr lang="en-US" sz="3600" dirty="0">
                <a:solidFill>
                  <a:srgbClr val="0432FF"/>
                </a:solidFill>
              </a:rPr>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99215898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41AE0-544C-AA4C-B8F5-232DBF7EB8E6}"/>
              </a:ext>
            </a:extLst>
          </p:cNvPr>
          <p:cNvSpPr>
            <a:spLocks noGrp="1"/>
          </p:cNvSpPr>
          <p:nvPr>
            <p:ph type="title"/>
          </p:nvPr>
        </p:nvSpPr>
        <p:spPr/>
        <p:txBody>
          <a:bodyPr/>
          <a:lstStyle/>
          <a:p>
            <a:r>
              <a:rPr lang="en-US" dirty="0"/>
              <a:t>Two PIM Approaches</a:t>
            </a:r>
          </a:p>
        </p:txBody>
      </p:sp>
      <p:sp>
        <p:nvSpPr>
          <p:cNvPr id="3" name="Content Placeholder 2">
            <a:extLst>
              <a:ext uri="{FF2B5EF4-FFF2-40B4-BE49-F238E27FC236}">
                <a16:creationId xmlns:a16="http://schemas.microsoft.com/office/drawing/2014/main" id="{ABAF999D-0C9A-9C49-95EE-90346FD7FE9E}"/>
              </a:ext>
            </a:extLst>
          </p:cNvPr>
          <p:cNvSpPr>
            <a:spLocks noGrp="1"/>
          </p:cNvSpPr>
          <p:nvPr>
            <p:ph idx="1"/>
          </p:nvPr>
        </p:nvSpPr>
        <p:spPr>
          <a:xfrm>
            <a:off x="5364088" y="2443336"/>
            <a:ext cx="3475112" cy="1993776"/>
          </a:xfrm>
        </p:spPr>
        <p:txBody>
          <a:bodyPr/>
          <a:lstStyle/>
          <a:p>
            <a:pPr marL="0" indent="0">
              <a:buNone/>
            </a:pPr>
            <a:r>
              <a:rPr lang="en-US" sz="1200" dirty="0"/>
              <a:t>Onur Mutlu, </a:t>
            </a:r>
            <a:r>
              <a:rPr lang="en-US" sz="1200" dirty="0" err="1"/>
              <a:t>Saugata</a:t>
            </a:r>
            <a:r>
              <a:rPr lang="en-US" sz="1200" dirty="0"/>
              <a:t> Ghose, Juan Gomez-Luna, and </a:t>
            </a:r>
            <a:r>
              <a:rPr lang="en-US" sz="1200" dirty="0" err="1"/>
              <a:t>Rachata</a:t>
            </a:r>
            <a:r>
              <a:rPr lang="en-US" sz="1200" dirty="0"/>
              <a:t> </a:t>
            </a:r>
            <a:r>
              <a:rPr lang="en-US" sz="1200" dirty="0" err="1"/>
              <a:t>Ausavarungnirun</a:t>
            </a:r>
            <a:r>
              <a:rPr lang="en-US" sz="1200" dirty="0"/>
              <a:t>,</a:t>
            </a:r>
            <a:br>
              <a:rPr lang="en-US" sz="1200" dirty="0"/>
            </a:br>
            <a:r>
              <a:rPr lang="en-US" sz="1200" b="1" dirty="0">
                <a:solidFill>
                  <a:srgbClr val="0432FF"/>
                </a:solidFill>
                <a:hlinkClick r:id="rId2">
                  <a:extLst>
                    <a:ext uri="{A12FA001-AC4F-418D-AE19-62706E023703}">
                      <ahyp:hlinkClr xmlns:ahyp="http://schemas.microsoft.com/office/drawing/2018/hyperlinkcolor" val="tx"/>
                    </a:ext>
                  </a:extLst>
                </a:hlinkClick>
              </a:rPr>
              <a:t>"A Modern Primer on Processing in Memory"</a:t>
            </a:r>
            <a:br>
              <a:rPr lang="en-US" sz="1200" dirty="0"/>
            </a:br>
            <a:r>
              <a:rPr lang="en-US" sz="1200" i="1" dirty="0"/>
              <a:t>Invited Book Chapter in </a:t>
            </a:r>
            <a:r>
              <a:rPr lang="en-US" sz="1200" b="1" i="1" dirty="0">
                <a:hlinkClick r:id="rId3"/>
              </a:rPr>
              <a:t>Emerging Computing: From Devices to Systems - Looking Beyond Moore and Von Neumann</a:t>
            </a:r>
            <a:r>
              <a:rPr lang="en-US" sz="1200" dirty="0"/>
              <a:t>, Springer, to be published in 2021.</a:t>
            </a:r>
            <a:br>
              <a:rPr lang="en-US" sz="1200" dirty="0"/>
            </a:br>
            <a:r>
              <a:rPr lang="en-US" sz="1200" dirty="0"/>
              <a:t>[</a:t>
            </a:r>
            <a:r>
              <a:rPr lang="en-US" sz="1200" dirty="0">
                <a:solidFill>
                  <a:srgbClr val="0432FF"/>
                </a:solidFill>
                <a:hlinkClick r:id="rId4">
                  <a:extLst>
                    <a:ext uri="{A12FA001-AC4F-418D-AE19-62706E023703}">
                      <ahyp:hlinkClr xmlns:ahyp="http://schemas.microsoft.com/office/drawing/2018/hyperlinkcolor" val="tx"/>
                    </a:ext>
                  </a:extLst>
                </a:hlinkClick>
              </a:rPr>
              <a:t>Tutorial Video on "Memory-Centric Computing Systems"</a:t>
            </a:r>
            <a:r>
              <a:rPr lang="en-US" sz="1200" dirty="0">
                <a:solidFill>
                  <a:srgbClr val="0432FF"/>
                </a:solidFill>
              </a:rPr>
              <a:t> </a:t>
            </a:r>
            <a:r>
              <a:rPr lang="en-US" sz="1200" dirty="0"/>
              <a:t>(1 hour 51 minutes)]</a:t>
            </a:r>
          </a:p>
        </p:txBody>
      </p:sp>
      <p:sp>
        <p:nvSpPr>
          <p:cNvPr id="4" name="Slide Number Placeholder 3">
            <a:extLst>
              <a:ext uri="{FF2B5EF4-FFF2-40B4-BE49-F238E27FC236}">
                <a16:creationId xmlns:a16="http://schemas.microsoft.com/office/drawing/2014/main" id="{32ED8FFF-445C-E441-A3A7-FFE2CB54C3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210C78A-C3C7-F84B-93B1-8931C94B9121}"/>
              </a:ext>
            </a:extLst>
          </p:cNvPr>
          <p:cNvPicPr>
            <a:picLocks noChangeAspect="1"/>
          </p:cNvPicPr>
          <p:nvPr/>
        </p:nvPicPr>
        <p:blipFill>
          <a:blip r:embed="rId5"/>
          <a:stretch>
            <a:fillRect/>
          </a:stretch>
        </p:blipFill>
        <p:spPr>
          <a:xfrm>
            <a:off x="1115616" y="1052736"/>
            <a:ext cx="3760116" cy="5112568"/>
          </a:xfrm>
          <a:prstGeom prst="rect">
            <a:avLst/>
          </a:prstGeom>
        </p:spPr>
      </p:pic>
      <p:sp>
        <p:nvSpPr>
          <p:cNvPr id="6" name="TextBox 5">
            <a:extLst>
              <a:ext uri="{FF2B5EF4-FFF2-40B4-BE49-F238E27FC236}">
                <a16:creationId xmlns:a16="http://schemas.microsoft.com/office/drawing/2014/main" id="{C4C491F0-7113-1E49-91B6-188FB8991FFE}"/>
              </a:ext>
            </a:extLst>
          </p:cNvPr>
          <p:cNvSpPr txBox="1"/>
          <p:nvPr/>
        </p:nvSpPr>
        <p:spPr>
          <a:xfrm>
            <a:off x="1338545" y="6472238"/>
            <a:ext cx="7074373"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https://people.inf.ethz.ch/omutlu/pub/ModernPrimerOnPIM_springer-emerging-computing-bookchapter21.pdf</a:t>
            </a:r>
            <a:r>
              <a:rPr kumimoji="0" lang="en-US" sz="11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456391050"/>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Mindset: 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18755731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Specialization: In-Memory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4986622"/>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2156591362"/>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927684142"/>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3143248922"/>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3429687911"/>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396580334"/>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5931198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2701947285"/>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605364444"/>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8441803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a:xfrm>
            <a:off x="228600" y="152400"/>
            <a:ext cx="9239944" cy="1066800"/>
          </a:xfrm>
        </p:spPr>
        <p:txBody>
          <a:bodyPr/>
          <a:lstStyle/>
          <a:p>
            <a:r>
              <a:rPr lang="en-US" dirty="0"/>
              <a:t>In-Storage Genomic Data Filtering </a:t>
            </a:r>
            <a:r>
              <a:rPr lang="en-US" sz="2200" b="1" dirty="0">
                <a:solidFill>
                  <a:srgbClr val="006633"/>
                </a:solidFill>
              </a:rPr>
              <a:t>[ASPLOS 2022]</a:t>
            </a:r>
            <a:r>
              <a:rPr lang="en-US" sz="2200" dirty="0"/>
              <a:t> </a:t>
            </a:r>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solidFill>
                  <a:srgbClr val="0432FF"/>
                </a:solidFill>
              </a:rPr>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Lightning 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Video</a:t>
            </a:r>
            <a:r>
              <a:rPr lang="en-US" sz="1600" dirty="0"/>
              <a:t> (90 seconds)]</a:t>
            </a:r>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7"/>
          <a:stretch>
            <a:fillRect/>
          </a:stretch>
        </p:blipFill>
        <p:spPr>
          <a:xfrm>
            <a:off x="0" y="4114800"/>
            <a:ext cx="9144000" cy="2009981"/>
          </a:xfrm>
          <a:prstGeom prst="rect">
            <a:avLst/>
          </a:prstGeom>
        </p:spPr>
      </p:pic>
    </p:spTree>
    <p:extLst>
      <p:ext uri="{BB962C8B-B14F-4D97-AF65-F5344CB8AC3E}">
        <p14:creationId xmlns:p14="http://schemas.microsoft.com/office/powerpoint/2010/main" val="458271846"/>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Genome Sequence Analysis</a:t>
            </a:r>
          </a:p>
        </p:txBody>
      </p:sp>
      <p:sp>
        <p:nvSpPr>
          <p:cNvPr id="21" name="Rectangle 20">
            <a:extLst>
              <a:ext uri="{FF2B5EF4-FFF2-40B4-BE49-F238E27FC236}">
                <a16:creationId xmlns:a16="http://schemas.microsoft.com/office/drawing/2014/main" id="{E01ACC52-BF73-DA42-AD9D-F8B156EAD431}"/>
              </a:ext>
            </a:extLst>
          </p:cNvPr>
          <p:cNvSpPr/>
          <p:nvPr/>
        </p:nvSpPr>
        <p:spPr>
          <a:xfrm>
            <a:off x="0" y="4374560"/>
            <a:ext cx="9144000" cy="76392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sp>
        <p:nvSpPr>
          <p:cNvPr id="22" name="Rectangle 21">
            <a:extLst>
              <a:ext uri="{FF2B5EF4-FFF2-40B4-BE49-F238E27FC236}">
                <a16:creationId xmlns:a16="http://schemas.microsoft.com/office/drawing/2014/main" id="{F3671EFC-1331-174D-B84F-34BC5F4A4A6B}"/>
              </a:ext>
            </a:extLst>
          </p:cNvPr>
          <p:cNvSpPr/>
          <p:nvPr/>
        </p:nvSpPr>
        <p:spPr>
          <a:xfrm>
            <a:off x="-1" y="5303763"/>
            <a:ext cx="9144000" cy="74892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pic>
        <p:nvPicPr>
          <p:cNvPr id="24" name="Graphic 23" descr="Close">
            <a:extLst>
              <a:ext uri="{FF2B5EF4-FFF2-40B4-BE49-F238E27FC236}">
                <a16:creationId xmlns:a16="http://schemas.microsoft.com/office/drawing/2014/main" id="{481E8CAD-DA0B-DE49-AE7E-ADF48238749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8837" y="4306723"/>
            <a:ext cx="914400" cy="914400"/>
          </a:xfrm>
          <a:prstGeom prst="rect">
            <a:avLst/>
          </a:prstGeom>
        </p:spPr>
      </p:pic>
      <p:sp>
        <p:nvSpPr>
          <p:cNvPr id="26" name="Rounded Rectangle 25">
            <a:extLst>
              <a:ext uri="{FF2B5EF4-FFF2-40B4-BE49-F238E27FC236}">
                <a16:creationId xmlns:a16="http://schemas.microsoft.com/office/drawing/2014/main" id="{529F4988-C678-5947-BDB2-49390A868FE9}"/>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7" name="Rounded Rectangle 26">
            <a:extLst>
              <a:ext uri="{FF2B5EF4-FFF2-40B4-BE49-F238E27FC236}">
                <a16:creationId xmlns:a16="http://schemas.microsoft.com/office/drawing/2014/main" id="{2B63E99D-D1E4-8245-8CB2-BCD3BEAAF8DA}"/>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8" name="Rounded Rectangle 27">
            <a:extLst>
              <a:ext uri="{FF2B5EF4-FFF2-40B4-BE49-F238E27FC236}">
                <a16:creationId xmlns:a16="http://schemas.microsoft.com/office/drawing/2014/main" id="{4E6BADFB-FFE1-4E42-8501-08F12E36204A}"/>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0" name="Rectangle 29">
            <a:extLst>
              <a:ext uri="{FF2B5EF4-FFF2-40B4-BE49-F238E27FC236}">
                <a16:creationId xmlns:a16="http://schemas.microsoft.com/office/drawing/2014/main" id="{84709FEE-9362-744D-BD7D-4090E60D2C2C}"/>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31" name="Rectangle 30">
            <a:extLst>
              <a:ext uri="{FF2B5EF4-FFF2-40B4-BE49-F238E27FC236}">
                <a16:creationId xmlns:a16="http://schemas.microsoft.com/office/drawing/2014/main" id="{3271D223-4AC2-EF42-ACC1-66113579DA7F}"/>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32" name="Rectangle 31">
            <a:extLst>
              <a:ext uri="{FF2B5EF4-FFF2-40B4-BE49-F238E27FC236}">
                <a16:creationId xmlns:a16="http://schemas.microsoft.com/office/drawing/2014/main" id="{64F2603E-EC35-944A-B5BF-522099302E4A}"/>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14" name="Rectangle 13">
            <a:extLst>
              <a:ext uri="{FF2B5EF4-FFF2-40B4-BE49-F238E27FC236}">
                <a16:creationId xmlns:a16="http://schemas.microsoft.com/office/drawing/2014/main" id="{24B28578-0EA7-1344-8553-2880F1E40B36}"/>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15" name="Rectangle 14">
            <a:extLst>
              <a:ext uri="{FF2B5EF4-FFF2-40B4-BE49-F238E27FC236}">
                <a16:creationId xmlns:a16="http://schemas.microsoft.com/office/drawing/2014/main" id="{71102E78-13BB-5F40-8AB1-CDB1BEB38F0B}"/>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16" name="Rectangle 15">
            <a:extLst>
              <a:ext uri="{FF2B5EF4-FFF2-40B4-BE49-F238E27FC236}">
                <a16:creationId xmlns:a16="http://schemas.microsoft.com/office/drawing/2014/main" id="{66AF30CC-AFFD-C243-B35B-C66C856DFAAA}"/>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7" name="Rectangle 16">
            <a:extLst>
              <a:ext uri="{FF2B5EF4-FFF2-40B4-BE49-F238E27FC236}">
                <a16:creationId xmlns:a16="http://schemas.microsoft.com/office/drawing/2014/main" id="{7382F4E4-D6C2-1545-B09F-1D6880140494}"/>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8" name="Rectangle 17">
            <a:extLst>
              <a:ext uri="{FF2B5EF4-FFF2-40B4-BE49-F238E27FC236}">
                <a16:creationId xmlns:a16="http://schemas.microsoft.com/office/drawing/2014/main" id="{5F0239A0-AC43-254F-986D-684EDE49C650}"/>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9" name="Rectangle 18">
            <a:extLst>
              <a:ext uri="{FF2B5EF4-FFF2-40B4-BE49-F238E27FC236}">
                <a16:creationId xmlns:a16="http://schemas.microsoft.com/office/drawing/2014/main" id="{4A46DDE2-1447-5147-855B-E194AB338B55}"/>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4" name="TextBox 3">
            <a:extLst>
              <a:ext uri="{FF2B5EF4-FFF2-40B4-BE49-F238E27FC236}">
                <a16:creationId xmlns:a16="http://schemas.microsoft.com/office/drawing/2014/main" id="{7289B15F-EA14-7F42-9071-0F136A6363FF}"/>
              </a:ext>
            </a:extLst>
          </p:cNvPr>
          <p:cNvSpPr txBox="1"/>
          <p:nvPr/>
        </p:nvSpPr>
        <p:spPr>
          <a:xfrm>
            <a:off x="6841354" y="1768561"/>
            <a:ext cx="181491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Alignment</a:t>
            </a:r>
          </a:p>
        </p:txBody>
      </p:sp>
      <p:sp>
        <p:nvSpPr>
          <p:cNvPr id="5" name="Striped Right Arrow 4">
            <a:extLst>
              <a:ext uri="{FF2B5EF4-FFF2-40B4-BE49-F238E27FC236}">
                <a16:creationId xmlns:a16="http://schemas.microsoft.com/office/drawing/2014/main" id="{E8DE3FB2-0066-CC44-88B8-5F3645C02031}"/>
              </a:ext>
            </a:extLst>
          </p:cNvPr>
          <p:cNvSpPr/>
          <p:nvPr/>
        </p:nvSpPr>
        <p:spPr>
          <a:xfrm>
            <a:off x="1445366" y="910326"/>
            <a:ext cx="5886717" cy="985838"/>
          </a:xfrm>
          <a:prstGeom prst="striped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Data Movement from Storage</a:t>
            </a:r>
          </a:p>
        </p:txBody>
      </p:sp>
      <p:pic>
        <p:nvPicPr>
          <p:cNvPr id="23" name="Graphic 22" descr="Close">
            <a:extLst>
              <a:ext uri="{FF2B5EF4-FFF2-40B4-BE49-F238E27FC236}">
                <a16:creationId xmlns:a16="http://schemas.microsoft.com/office/drawing/2014/main" id="{5C074053-199E-AE4B-94E6-C5A21A2B6B4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8837" y="5219357"/>
            <a:ext cx="914400" cy="914400"/>
          </a:xfrm>
          <a:prstGeom prst="rect">
            <a:avLst/>
          </a:prstGeom>
        </p:spPr>
      </p:pic>
      <p:sp>
        <p:nvSpPr>
          <p:cNvPr id="25" name="Rounded Rectangle 24">
            <a:extLst>
              <a:ext uri="{FF2B5EF4-FFF2-40B4-BE49-F238E27FC236}">
                <a16:creationId xmlns:a16="http://schemas.microsoft.com/office/drawing/2014/main" id="{A33E3FE5-D2D1-A64A-BCDD-FDAE87FF39D1}"/>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Tree>
    <p:custDataLst>
      <p:tags r:id="rId1"/>
    </p:custDataLst>
    <p:extLst>
      <p:ext uri="{BB962C8B-B14F-4D97-AF65-F5344CB8AC3E}">
        <p14:creationId xmlns:p14="http://schemas.microsoft.com/office/powerpoint/2010/main" val="971560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2.77778E-6 2.96296E-6 L 0.75781 0.21203 " pathEditMode="relative" rAng="0" ptsTypes="AA">
                                      <p:cBhvr>
                                        <p:cTn id="6" dur="500" fill="hold"/>
                                        <p:tgtEl>
                                          <p:spTgt spid="30"/>
                                        </p:tgtEl>
                                        <p:attrNameLst>
                                          <p:attrName>ppt_x</p:attrName>
                                          <p:attrName>ppt_y</p:attrName>
                                        </p:attrNameLst>
                                      </p:cBhvr>
                                      <p:rCtr x="37882" y="10602"/>
                                    </p:animMotion>
                                  </p:childTnLst>
                                </p:cTn>
                              </p:par>
                            </p:childTnLst>
                          </p:cTn>
                        </p:par>
                        <p:par>
                          <p:cTn id="7" fill="hold">
                            <p:stCondLst>
                              <p:cond delay="500"/>
                            </p:stCondLst>
                            <p:childTnLst>
                              <p:par>
                                <p:cTn id="8" presetID="0" presetClass="path" presetSubtype="0" accel="50000" decel="50000" fill="hold" grpId="0" nodeType="afterEffect">
                                  <p:stCondLst>
                                    <p:cond delay="0"/>
                                  </p:stCondLst>
                                  <p:childTnLst>
                                    <p:animMotion origin="layout" path="M 0.01458 0.10856 L 0.73472 0.15185 " pathEditMode="relative" rAng="0" ptsTypes="AA">
                                      <p:cBhvr>
                                        <p:cTn id="9" dur="500" fill="hold"/>
                                        <p:tgtEl>
                                          <p:spTgt spid="31"/>
                                        </p:tgtEl>
                                        <p:attrNameLst>
                                          <p:attrName>ppt_x</p:attrName>
                                          <p:attrName>ppt_y</p:attrName>
                                        </p:attrNameLst>
                                      </p:cBhvr>
                                      <p:rCtr x="36007" y="2153"/>
                                    </p:animMotion>
                                  </p:childTnLst>
                                </p:cTn>
                              </p:par>
                            </p:childTnLst>
                          </p:cTn>
                        </p:par>
                        <p:par>
                          <p:cTn id="10" fill="hold">
                            <p:stCondLst>
                              <p:cond delay="1000"/>
                            </p:stCondLst>
                            <p:childTnLst>
                              <p:par>
                                <p:cTn id="11" presetID="0" presetClass="path" presetSubtype="0" accel="50000" decel="50000" fill="hold" grpId="0" nodeType="afterEffect">
                                  <p:stCondLst>
                                    <p:cond delay="0"/>
                                  </p:stCondLst>
                                  <p:childTnLst>
                                    <p:animMotion origin="layout" path="M 0.01458 0.0449 L 0.73472 0.08819 " pathEditMode="relative" rAng="0" ptsTypes="AA">
                                      <p:cBhvr>
                                        <p:cTn id="12" dur="500" fill="hold"/>
                                        <p:tgtEl>
                                          <p:spTgt spid="32"/>
                                        </p:tgtEl>
                                        <p:attrNameLst>
                                          <p:attrName>ppt_x</p:attrName>
                                          <p:attrName>ppt_y</p:attrName>
                                        </p:attrNameLst>
                                      </p:cBhvr>
                                      <p:rCtr x="36007" y="2153"/>
                                    </p:animMotion>
                                  </p:childTnLst>
                                </p:cTn>
                              </p:par>
                            </p:childTnLst>
                          </p:cTn>
                        </p:par>
                        <p:par>
                          <p:cTn id="13" fill="hold">
                            <p:stCondLst>
                              <p:cond delay="1500"/>
                            </p:stCondLst>
                            <p:childTnLst>
                              <p:par>
                                <p:cTn id="14" presetID="0" presetClass="path" presetSubtype="0" accel="50000" decel="50000" fill="hold" grpId="0" nodeType="afterEffect">
                                  <p:stCondLst>
                                    <p:cond delay="0"/>
                                  </p:stCondLst>
                                  <p:childTnLst>
                                    <p:animMotion origin="layout" path="M -0.01268 -0.08611 L 0.71024 0.05162 " pathEditMode="relative" rAng="0" ptsTypes="AA">
                                      <p:cBhvr>
                                        <p:cTn id="15" dur="500" fill="hold"/>
                                        <p:tgtEl>
                                          <p:spTgt spid="14"/>
                                        </p:tgtEl>
                                        <p:attrNameLst>
                                          <p:attrName>ppt_x</p:attrName>
                                          <p:attrName>ppt_y</p:attrName>
                                        </p:attrNameLst>
                                      </p:cBhvr>
                                      <p:rCtr x="36146" y="6875"/>
                                    </p:animMotion>
                                  </p:childTnLst>
                                </p:cTn>
                              </p:par>
                            </p:childTnLst>
                          </p:cTn>
                        </p:par>
                        <p:par>
                          <p:cTn id="16" fill="hold">
                            <p:stCondLst>
                              <p:cond delay="2000"/>
                            </p:stCondLst>
                            <p:childTnLst>
                              <p:par>
                                <p:cTn id="17" presetID="0" presetClass="path" presetSubtype="0" accel="50000" decel="50000" fill="hold" grpId="0" nodeType="afterEffect">
                                  <p:stCondLst>
                                    <p:cond delay="0"/>
                                  </p:stCondLst>
                                  <p:childTnLst>
                                    <p:animMotion origin="layout" path="M -0.01597 2.59259E-6 L 0.71406 0.19097 " pathEditMode="relative" rAng="0" ptsTypes="AA">
                                      <p:cBhvr>
                                        <p:cTn id="18" dur="500" fill="hold"/>
                                        <p:tgtEl>
                                          <p:spTgt spid="15"/>
                                        </p:tgtEl>
                                        <p:attrNameLst>
                                          <p:attrName>ppt_x</p:attrName>
                                          <p:attrName>ppt_y</p:attrName>
                                        </p:attrNameLst>
                                      </p:cBhvr>
                                      <p:rCtr x="36493" y="9537"/>
                                    </p:animMotion>
                                  </p:childTnLst>
                                </p:cTn>
                              </p:par>
                            </p:childTnLst>
                          </p:cTn>
                        </p:par>
                        <p:par>
                          <p:cTn id="19" fill="hold">
                            <p:stCondLst>
                              <p:cond delay="2500"/>
                            </p:stCondLst>
                            <p:childTnLst>
                              <p:par>
                                <p:cTn id="20" presetID="0" presetClass="path" presetSubtype="0" accel="50000" decel="50000" fill="hold" grpId="0" nodeType="afterEffect">
                                  <p:stCondLst>
                                    <p:cond delay="0"/>
                                  </p:stCondLst>
                                  <p:childTnLst>
                                    <p:animMotion origin="layout" path="M 0.00521 0.03611 L 0.70747 0.13472 " pathEditMode="relative" rAng="0" ptsTypes="AA">
                                      <p:cBhvr>
                                        <p:cTn id="21" dur="500" fill="hold"/>
                                        <p:tgtEl>
                                          <p:spTgt spid="16"/>
                                        </p:tgtEl>
                                        <p:attrNameLst>
                                          <p:attrName>ppt_x</p:attrName>
                                          <p:attrName>ppt_y</p:attrName>
                                        </p:attrNameLst>
                                      </p:cBhvr>
                                      <p:rCtr x="35104" y="4931"/>
                                    </p:animMotion>
                                  </p:childTnLst>
                                </p:cTn>
                              </p:par>
                            </p:childTnLst>
                          </p:cTn>
                        </p:par>
                        <p:par>
                          <p:cTn id="22" fill="hold">
                            <p:stCondLst>
                              <p:cond delay="3000"/>
                            </p:stCondLst>
                            <p:childTnLst>
                              <p:par>
                                <p:cTn id="23" presetID="0" presetClass="path" presetSubtype="0" accel="50000" decel="50000" fill="hold" grpId="0" nodeType="afterEffect">
                                  <p:stCondLst>
                                    <p:cond delay="0"/>
                                  </p:stCondLst>
                                  <p:childTnLst>
                                    <p:animMotion origin="layout" path="M 0.00174 0.02384 L 0.70677 0.09537 " pathEditMode="relative" rAng="0" ptsTypes="AA">
                                      <p:cBhvr>
                                        <p:cTn id="24" dur="500" fill="hold"/>
                                        <p:tgtEl>
                                          <p:spTgt spid="17"/>
                                        </p:tgtEl>
                                        <p:attrNameLst>
                                          <p:attrName>ppt_x</p:attrName>
                                          <p:attrName>ppt_y</p:attrName>
                                        </p:attrNameLst>
                                      </p:cBhvr>
                                      <p:rCtr x="35243" y="3565"/>
                                    </p:animMotion>
                                  </p:childTnLst>
                                </p:cTn>
                              </p:par>
                            </p:childTnLst>
                          </p:cTn>
                        </p:par>
                        <p:par>
                          <p:cTn id="25" fill="hold">
                            <p:stCondLst>
                              <p:cond delay="3500"/>
                            </p:stCondLst>
                            <p:childTnLst>
                              <p:par>
                                <p:cTn id="26" presetID="0" presetClass="path" presetSubtype="0" accel="50000" decel="50000" fill="hold" grpId="0" nodeType="afterEffect">
                                  <p:stCondLst>
                                    <p:cond delay="0"/>
                                  </p:stCondLst>
                                  <p:childTnLst>
                                    <p:animMotion origin="layout" path="M 0.00538 0.02616 L 0.7342 0.16458 " pathEditMode="relative" rAng="0" ptsTypes="AA">
                                      <p:cBhvr>
                                        <p:cTn id="27" dur="500" fill="hold"/>
                                        <p:tgtEl>
                                          <p:spTgt spid="18"/>
                                        </p:tgtEl>
                                        <p:attrNameLst>
                                          <p:attrName>ppt_x</p:attrName>
                                          <p:attrName>ppt_y</p:attrName>
                                        </p:attrNameLst>
                                      </p:cBhvr>
                                      <p:rCtr x="36441" y="6921"/>
                                    </p:animMotion>
                                  </p:childTnLst>
                                </p:cTn>
                              </p:par>
                            </p:childTnLst>
                          </p:cTn>
                        </p:par>
                        <p:par>
                          <p:cTn id="28" fill="hold">
                            <p:stCondLst>
                              <p:cond delay="4000"/>
                            </p:stCondLst>
                            <p:childTnLst>
                              <p:par>
                                <p:cTn id="29" presetID="0" presetClass="path" presetSubtype="0" accel="50000" decel="50000" fill="hold" grpId="0" nodeType="afterEffect">
                                  <p:stCondLst>
                                    <p:cond delay="0"/>
                                  </p:stCondLst>
                                  <p:childTnLst>
                                    <p:animMotion origin="layout" path="M 0.00695 0.01759 L 0.72361 0.22292 " pathEditMode="relative" rAng="0" ptsTypes="AA">
                                      <p:cBhvr>
                                        <p:cTn id="30" dur="500" fill="hold"/>
                                        <p:tgtEl>
                                          <p:spTgt spid="19"/>
                                        </p:tgtEl>
                                        <p:attrNameLst>
                                          <p:attrName>ppt_x</p:attrName>
                                          <p:attrName>ppt_y</p:attrName>
                                        </p:attrNameLst>
                                      </p:cBhvr>
                                      <p:rCtr x="35833" y="10255"/>
                                    </p:animMotion>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22" presetClass="entr" presetSubtype="8" fill="hold" grpId="0" nodeType="with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left)">
                                      <p:cBhvr>
                                        <p:cTn id="45" dur="250"/>
                                        <p:tgtEl>
                                          <p:spTgt spid="5"/>
                                        </p:tgtEl>
                                      </p:cBhvr>
                                    </p:animEffect>
                                  </p:childTnLst>
                                </p:cTn>
                              </p:par>
                              <p:par>
                                <p:cTn id="46" presetID="1" presetClass="entr" presetSubtype="0" fill="hold" nodeType="withEffect">
                                  <p:stCondLst>
                                    <p:cond delay="0"/>
                                  </p:stCondLst>
                                  <p:childTnLst>
                                    <p:set>
                                      <p:cBhvr>
                                        <p:cTn id="47"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2" grpId="0" animBg="1"/>
      <p:bldP spid="14" grpId="0" animBg="1"/>
      <p:bldP spid="15" grpId="0" animBg="1"/>
      <p:bldP spid="16" grpId="0" animBg="1"/>
      <p:bldP spid="17" grpId="0" animBg="1"/>
      <p:bldP spid="18" grpId="0" animBg="1"/>
      <p:bldP spid="19" grpId="0" animBg="1"/>
      <p:bldP spid="4" grpId="0"/>
      <p:bldP spid="5"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8AD54C5-BF55-4E41-8C0F-3556E47BC5A0}"/>
              </a:ext>
            </a:extLst>
          </p:cNvPr>
          <p:cNvSpPr/>
          <p:nvPr/>
        </p:nvSpPr>
        <p:spPr>
          <a:xfrm>
            <a:off x="3721994" y="2113937"/>
            <a:ext cx="5232447" cy="183303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descr="Processor">
            <a:extLst>
              <a:ext uri="{FF2B5EF4-FFF2-40B4-BE49-F238E27FC236}">
                <a16:creationId xmlns:a16="http://schemas.microsoft.com/office/drawing/2014/main" id="{71065E2A-7362-3A42-A4EE-680E81E7CCF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49529" y="1207214"/>
            <a:ext cx="955855" cy="955855"/>
          </a:xfrm>
          <a:prstGeom prst="rect">
            <a:avLst/>
          </a:prstGeom>
        </p:spPr>
      </p:pic>
      <p:pic>
        <p:nvPicPr>
          <p:cNvPr id="10" name="Graphic 9" descr="Gears">
            <a:extLst>
              <a:ext uri="{FF2B5EF4-FFF2-40B4-BE49-F238E27FC236}">
                <a16:creationId xmlns:a16="http://schemas.microsoft.com/office/drawing/2014/main" id="{3274706B-9FCF-B74A-AEEE-2613B8773C7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044410" y="1249505"/>
            <a:ext cx="955854" cy="955854"/>
          </a:xfrm>
          <a:prstGeom prst="rect">
            <a:avLst/>
          </a:prstGeom>
        </p:spPr>
      </p:pic>
      <p:pic>
        <p:nvPicPr>
          <p:cNvPr id="12" name="Graphic 11" descr="Filter">
            <a:extLst>
              <a:ext uri="{FF2B5EF4-FFF2-40B4-BE49-F238E27FC236}">
                <a16:creationId xmlns:a16="http://schemas.microsoft.com/office/drawing/2014/main" id="{A3C1ACFA-1681-2944-95D5-336F827DAD7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577325" y="1258620"/>
            <a:ext cx="914400" cy="914400"/>
          </a:xfrm>
          <a:prstGeom prst="rect">
            <a:avLst/>
          </a:prstGeom>
        </p:spPr>
      </p:pic>
      <p:sp>
        <p:nvSpPr>
          <p:cNvPr id="13" name="TextBox 12">
            <a:extLst>
              <a:ext uri="{FF2B5EF4-FFF2-40B4-BE49-F238E27FC236}">
                <a16:creationId xmlns:a16="http://schemas.microsoft.com/office/drawing/2014/main" id="{689D6EC6-9E53-1942-BA75-E28E28CB8EE7}"/>
              </a:ext>
            </a:extLst>
          </p:cNvPr>
          <p:cNvSpPr txBox="1"/>
          <p:nvPr/>
        </p:nvSpPr>
        <p:spPr>
          <a:xfrm>
            <a:off x="3986741" y="897913"/>
            <a:ext cx="174025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Heuristics</a:t>
            </a:r>
          </a:p>
        </p:txBody>
      </p:sp>
      <p:sp>
        <p:nvSpPr>
          <p:cNvPr id="23" name="TextBox 22">
            <a:extLst>
              <a:ext uri="{FF2B5EF4-FFF2-40B4-BE49-F238E27FC236}">
                <a16:creationId xmlns:a16="http://schemas.microsoft.com/office/drawing/2014/main" id="{9E6BE85F-9B13-E947-BE2F-9258663BDA08}"/>
              </a:ext>
            </a:extLst>
          </p:cNvPr>
          <p:cNvSpPr txBox="1"/>
          <p:nvPr/>
        </p:nvSpPr>
        <p:spPr>
          <a:xfrm>
            <a:off x="5620127" y="910197"/>
            <a:ext cx="213140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Accelerators</a:t>
            </a:r>
          </a:p>
        </p:txBody>
      </p:sp>
      <p:sp>
        <p:nvSpPr>
          <p:cNvPr id="26" name="TextBox 25">
            <a:extLst>
              <a:ext uri="{FF2B5EF4-FFF2-40B4-BE49-F238E27FC236}">
                <a16:creationId xmlns:a16="http://schemas.microsoft.com/office/drawing/2014/main" id="{6BAB6890-0F63-B747-9D57-26D84D7D6A66}"/>
              </a:ext>
            </a:extLst>
          </p:cNvPr>
          <p:cNvSpPr txBox="1"/>
          <p:nvPr/>
        </p:nvSpPr>
        <p:spPr>
          <a:xfrm>
            <a:off x="7503786" y="910197"/>
            <a:ext cx="106147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Filters</a:t>
            </a:r>
          </a:p>
        </p:txBody>
      </p:sp>
      <p:sp>
        <p:nvSpPr>
          <p:cNvPr id="27" name="Rectangle 26">
            <a:extLst>
              <a:ext uri="{FF2B5EF4-FFF2-40B4-BE49-F238E27FC236}">
                <a16:creationId xmlns:a16="http://schemas.microsoft.com/office/drawing/2014/main" id="{2358D5AA-DFFA-8D4D-A741-7934E03EFF46}"/>
              </a:ext>
            </a:extLst>
          </p:cNvPr>
          <p:cNvSpPr/>
          <p:nvPr/>
        </p:nvSpPr>
        <p:spPr>
          <a:xfrm>
            <a:off x="0" y="4266028"/>
            <a:ext cx="9144000" cy="76392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sp>
        <p:nvSpPr>
          <p:cNvPr id="52" name="Rectangle 51">
            <a:extLst>
              <a:ext uri="{FF2B5EF4-FFF2-40B4-BE49-F238E27FC236}">
                <a16:creationId xmlns:a16="http://schemas.microsoft.com/office/drawing/2014/main" id="{A99E118C-EEAB-9C49-907C-AC67626CAD41}"/>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53" name="Rectangle 52">
            <a:extLst>
              <a:ext uri="{FF2B5EF4-FFF2-40B4-BE49-F238E27FC236}">
                <a16:creationId xmlns:a16="http://schemas.microsoft.com/office/drawing/2014/main" id="{2C535C70-FB4A-0241-B25F-8F569683D1E5}"/>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54" name="Rectangle 53">
            <a:extLst>
              <a:ext uri="{FF2B5EF4-FFF2-40B4-BE49-F238E27FC236}">
                <a16:creationId xmlns:a16="http://schemas.microsoft.com/office/drawing/2014/main" id="{D31397B8-63FB-714A-8F18-1A7789063CED}"/>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55" name="Rectangle 54">
            <a:extLst>
              <a:ext uri="{FF2B5EF4-FFF2-40B4-BE49-F238E27FC236}">
                <a16:creationId xmlns:a16="http://schemas.microsoft.com/office/drawing/2014/main" id="{0FFBA1F1-98E0-564F-83B1-193D6086B1E4}"/>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6" name="Rectangle 55">
            <a:extLst>
              <a:ext uri="{FF2B5EF4-FFF2-40B4-BE49-F238E27FC236}">
                <a16:creationId xmlns:a16="http://schemas.microsoft.com/office/drawing/2014/main" id="{3ED6AC3D-DFCB-1945-82BC-D3D9AF46B12B}"/>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7" name="Rectangle 56">
            <a:extLst>
              <a:ext uri="{FF2B5EF4-FFF2-40B4-BE49-F238E27FC236}">
                <a16:creationId xmlns:a16="http://schemas.microsoft.com/office/drawing/2014/main" id="{B7EDA0B1-A141-CD43-8FC8-CDAF384C8271}"/>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8" name="Rectangle 57">
            <a:extLst>
              <a:ext uri="{FF2B5EF4-FFF2-40B4-BE49-F238E27FC236}">
                <a16:creationId xmlns:a16="http://schemas.microsoft.com/office/drawing/2014/main" id="{AF4C7A2B-3783-764D-B20A-AFF30FE38B8F}"/>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9" name="Rectangle 58">
            <a:extLst>
              <a:ext uri="{FF2B5EF4-FFF2-40B4-BE49-F238E27FC236}">
                <a16:creationId xmlns:a16="http://schemas.microsoft.com/office/drawing/2014/main" id="{94A0BB08-190C-7B4C-9FA8-C453C2421161}"/>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60" name="Rectangle 59">
            <a:extLst>
              <a:ext uri="{FF2B5EF4-FFF2-40B4-BE49-F238E27FC236}">
                <a16:creationId xmlns:a16="http://schemas.microsoft.com/office/drawing/2014/main" id="{05B4C9C8-047E-2449-8F6D-7E55DC35146F}"/>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30" name="Rounded Rectangle 29">
            <a:extLst>
              <a:ext uri="{FF2B5EF4-FFF2-40B4-BE49-F238E27FC236}">
                <a16:creationId xmlns:a16="http://schemas.microsoft.com/office/drawing/2014/main" id="{1E9FD74E-F3A3-EC4F-A031-2E50E586A05F}"/>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31" name="Rounded Rectangle 30">
            <a:extLst>
              <a:ext uri="{FF2B5EF4-FFF2-40B4-BE49-F238E27FC236}">
                <a16:creationId xmlns:a16="http://schemas.microsoft.com/office/drawing/2014/main" id="{E4A3B81D-25E3-8A4C-A2DB-AB9E43C288AE}"/>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2" name="Rounded Rectangle 31">
            <a:extLst>
              <a:ext uri="{FF2B5EF4-FFF2-40B4-BE49-F238E27FC236}">
                <a16:creationId xmlns:a16="http://schemas.microsoft.com/office/drawing/2014/main" id="{45F2E9F3-46D4-2D48-A408-9382652ADA44}"/>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4" name="Rounded Rectangle 33">
            <a:extLst>
              <a:ext uri="{FF2B5EF4-FFF2-40B4-BE49-F238E27FC236}">
                <a16:creationId xmlns:a16="http://schemas.microsoft.com/office/drawing/2014/main" id="{CB2E5EEA-9D8D-454B-9C48-5D4302BF02CD}"/>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3" name="Rectangle 32">
            <a:extLst>
              <a:ext uri="{FF2B5EF4-FFF2-40B4-BE49-F238E27FC236}">
                <a16:creationId xmlns:a16="http://schemas.microsoft.com/office/drawing/2014/main" id="{0E6B0398-ADCD-1145-B0F6-748316A7EEF2}"/>
              </a:ext>
            </a:extLst>
          </p:cNvPr>
          <p:cNvSpPr/>
          <p:nvPr/>
        </p:nvSpPr>
        <p:spPr>
          <a:xfrm>
            <a:off x="-1" y="5303763"/>
            <a:ext cx="9144000" cy="74892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pic>
        <p:nvPicPr>
          <p:cNvPr id="35" name="Graphic 34" descr="Close">
            <a:extLst>
              <a:ext uri="{FF2B5EF4-FFF2-40B4-BE49-F238E27FC236}">
                <a16:creationId xmlns:a16="http://schemas.microsoft.com/office/drawing/2014/main" id="{B7548304-289F-9447-8091-9F3A785960B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78837" y="5219357"/>
            <a:ext cx="914400" cy="914400"/>
          </a:xfrm>
          <a:prstGeom prst="rect">
            <a:avLst/>
          </a:prstGeom>
        </p:spPr>
      </p:pic>
      <p:sp>
        <p:nvSpPr>
          <p:cNvPr id="36" name="TextBox 35">
            <a:extLst>
              <a:ext uri="{FF2B5EF4-FFF2-40B4-BE49-F238E27FC236}">
                <a16:creationId xmlns:a16="http://schemas.microsoft.com/office/drawing/2014/main" id="{29A9BA6C-26AE-E74A-87A1-95A82D67BAE7}"/>
              </a:ext>
            </a:extLst>
          </p:cNvPr>
          <p:cNvSpPr txBox="1"/>
          <p:nvPr/>
        </p:nvSpPr>
        <p:spPr>
          <a:xfrm>
            <a:off x="632697" y="4093991"/>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724BFA13-9C6A-A84C-8779-352B3F958673}"/>
              </a:ext>
            </a:extLst>
          </p:cNvPr>
          <p:cNvSpPr>
            <a:spLocks noGrp="1"/>
          </p:cNvSpPr>
          <p:nvPr>
            <p:ph type="title"/>
          </p:nvPr>
        </p:nvSpPr>
        <p:spPr/>
        <p:txBody>
          <a:bodyPr/>
          <a:lstStyle/>
          <a:p>
            <a:r>
              <a:rPr lang="en-CH" dirty="0"/>
              <a:t>Accelerating Genome Sequence Analysis</a:t>
            </a:r>
          </a:p>
        </p:txBody>
      </p:sp>
    </p:spTree>
    <p:custDataLst>
      <p:tags r:id="rId1"/>
    </p:custDataLst>
    <p:extLst>
      <p:ext uri="{BB962C8B-B14F-4D97-AF65-F5344CB8AC3E}">
        <p14:creationId xmlns:p14="http://schemas.microsoft.com/office/powerpoint/2010/main" val="4097420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par>
                                <p:cTn id="33" presetID="0" presetClass="path" presetSubtype="0" accel="50000" decel="50000" fill="hold" grpId="0" nodeType="withEffect">
                                  <p:stCondLst>
                                    <p:cond delay="0"/>
                                  </p:stCondLst>
                                  <p:childTnLst>
                                    <p:animMotion origin="layout" path="M 2.77778E-6 2.96296E-6 L 0.75781 0.21203 " pathEditMode="relative" rAng="0" ptsTypes="AA">
                                      <p:cBhvr>
                                        <p:cTn id="34" dur="500" fill="hold"/>
                                        <p:tgtEl>
                                          <p:spTgt spid="52"/>
                                        </p:tgtEl>
                                        <p:attrNameLst>
                                          <p:attrName>ppt_x</p:attrName>
                                          <p:attrName>ppt_y</p:attrName>
                                        </p:attrNameLst>
                                      </p:cBhvr>
                                      <p:rCtr x="37882" y="10602"/>
                                    </p:animMotion>
                                  </p:childTnLst>
                                </p:cTn>
                              </p:par>
                            </p:childTnLst>
                          </p:cTn>
                        </p:par>
                        <p:par>
                          <p:cTn id="35" fill="hold">
                            <p:stCondLst>
                              <p:cond delay="500"/>
                            </p:stCondLst>
                            <p:childTnLst>
                              <p:par>
                                <p:cTn id="36" presetID="0" presetClass="path" presetSubtype="0" accel="50000" decel="50000" fill="hold" grpId="0" nodeType="afterEffect">
                                  <p:stCondLst>
                                    <p:cond delay="0"/>
                                  </p:stCondLst>
                                  <p:childTnLst>
                                    <p:animMotion origin="layout" path="M 0.01458 0.10856 L 0.73472 0.15185 " pathEditMode="relative" rAng="0" ptsTypes="AA">
                                      <p:cBhvr>
                                        <p:cTn id="37" dur="500" fill="hold"/>
                                        <p:tgtEl>
                                          <p:spTgt spid="53"/>
                                        </p:tgtEl>
                                        <p:attrNameLst>
                                          <p:attrName>ppt_x</p:attrName>
                                          <p:attrName>ppt_y</p:attrName>
                                        </p:attrNameLst>
                                      </p:cBhvr>
                                      <p:rCtr x="36007" y="2153"/>
                                    </p:animMotion>
                                  </p:childTnLst>
                                </p:cTn>
                              </p:par>
                            </p:childTnLst>
                          </p:cTn>
                        </p:par>
                        <p:par>
                          <p:cTn id="38" fill="hold">
                            <p:stCondLst>
                              <p:cond delay="1000"/>
                            </p:stCondLst>
                            <p:childTnLst>
                              <p:par>
                                <p:cTn id="39" presetID="0" presetClass="path" presetSubtype="0" accel="50000" decel="50000" fill="hold" grpId="0" nodeType="afterEffect">
                                  <p:stCondLst>
                                    <p:cond delay="0"/>
                                  </p:stCondLst>
                                  <p:childTnLst>
                                    <p:animMotion origin="layout" path="M 0.01458 0.0449 L 0.73472 0.08819 " pathEditMode="relative" rAng="0" ptsTypes="AA">
                                      <p:cBhvr>
                                        <p:cTn id="40" dur="500" fill="hold"/>
                                        <p:tgtEl>
                                          <p:spTgt spid="54"/>
                                        </p:tgtEl>
                                        <p:attrNameLst>
                                          <p:attrName>ppt_x</p:attrName>
                                          <p:attrName>ppt_y</p:attrName>
                                        </p:attrNameLst>
                                      </p:cBhvr>
                                      <p:rCtr x="36007" y="2153"/>
                                    </p:animMotion>
                                  </p:childTnLst>
                                </p:cTn>
                              </p:par>
                            </p:childTnLst>
                          </p:cTn>
                        </p:par>
                        <p:par>
                          <p:cTn id="41" fill="hold">
                            <p:stCondLst>
                              <p:cond delay="1500"/>
                            </p:stCondLst>
                            <p:childTnLst>
                              <p:par>
                                <p:cTn id="42" presetID="0" presetClass="path" presetSubtype="0" accel="50000" decel="50000" fill="hold" grpId="0" nodeType="afterEffect">
                                  <p:stCondLst>
                                    <p:cond delay="0"/>
                                  </p:stCondLst>
                                  <p:childTnLst>
                                    <p:animMotion origin="layout" path="M -0.01268 -0.08611 L 0.71024 0.05162 " pathEditMode="relative" rAng="0" ptsTypes="AA">
                                      <p:cBhvr>
                                        <p:cTn id="43" dur="500" fill="hold"/>
                                        <p:tgtEl>
                                          <p:spTgt spid="55"/>
                                        </p:tgtEl>
                                        <p:attrNameLst>
                                          <p:attrName>ppt_x</p:attrName>
                                          <p:attrName>ppt_y</p:attrName>
                                        </p:attrNameLst>
                                      </p:cBhvr>
                                      <p:rCtr x="36146" y="6875"/>
                                    </p:animMotion>
                                  </p:childTnLst>
                                </p:cTn>
                              </p:par>
                            </p:childTnLst>
                          </p:cTn>
                        </p:par>
                        <p:par>
                          <p:cTn id="44" fill="hold">
                            <p:stCondLst>
                              <p:cond delay="2000"/>
                            </p:stCondLst>
                            <p:childTnLst>
                              <p:par>
                                <p:cTn id="45" presetID="0" presetClass="path" presetSubtype="0" accel="50000" decel="50000" fill="hold" grpId="0" nodeType="afterEffect">
                                  <p:stCondLst>
                                    <p:cond delay="0"/>
                                  </p:stCondLst>
                                  <p:childTnLst>
                                    <p:animMotion origin="layout" path="M -0.01597 2.59259E-6 L 0.71406 0.19097 " pathEditMode="relative" rAng="0" ptsTypes="AA">
                                      <p:cBhvr>
                                        <p:cTn id="46" dur="500" fill="hold"/>
                                        <p:tgtEl>
                                          <p:spTgt spid="56"/>
                                        </p:tgtEl>
                                        <p:attrNameLst>
                                          <p:attrName>ppt_x</p:attrName>
                                          <p:attrName>ppt_y</p:attrName>
                                        </p:attrNameLst>
                                      </p:cBhvr>
                                      <p:rCtr x="36493" y="9537"/>
                                    </p:animMotion>
                                  </p:childTnLst>
                                </p:cTn>
                              </p:par>
                            </p:childTnLst>
                          </p:cTn>
                        </p:par>
                        <p:par>
                          <p:cTn id="47" fill="hold">
                            <p:stCondLst>
                              <p:cond delay="2500"/>
                            </p:stCondLst>
                            <p:childTnLst>
                              <p:par>
                                <p:cTn id="48" presetID="0" presetClass="path" presetSubtype="0" accel="50000" decel="50000" fill="hold" grpId="0" nodeType="afterEffect">
                                  <p:stCondLst>
                                    <p:cond delay="0"/>
                                  </p:stCondLst>
                                  <p:childTnLst>
                                    <p:animMotion origin="layout" path="M 0.00521 0.03611 L 0.70747 0.13472 " pathEditMode="relative" rAng="0" ptsTypes="AA">
                                      <p:cBhvr>
                                        <p:cTn id="49" dur="500" fill="hold"/>
                                        <p:tgtEl>
                                          <p:spTgt spid="57"/>
                                        </p:tgtEl>
                                        <p:attrNameLst>
                                          <p:attrName>ppt_x</p:attrName>
                                          <p:attrName>ppt_y</p:attrName>
                                        </p:attrNameLst>
                                      </p:cBhvr>
                                      <p:rCtr x="35104" y="4931"/>
                                    </p:animMotion>
                                  </p:childTnLst>
                                </p:cTn>
                              </p:par>
                            </p:childTnLst>
                          </p:cTn>
                        </p:par>
                        <p:par>
                          <p:cTn id="50" fill="hold">
                            <p:stCondLst>
                              <p:cond delay="3000"/>
                            </p:stCondLst>
                            <p:childTnLst>
                              <p:par>
                                <p:cTn id="51" presetID="0" presetClass="path" presetSubtype="0" accel="50000" decel="50000" fill="hold" grpId="0" nodeType="afterEffect">
                                  <p:stCondLst>
                                    <p:cond delay="0"/>
                                  </p:stCondLst>
                                  <p:childTnLst>
                                    <p:animMotion origin="layout" path="M 0.00174 0.02384 L 0.70677 0.09537 " pathEditMode="relative" rAng="0" ptsTypes="AA">
                                      <p:cBhvr>
                                        <p:cTn id="52" dur="500" fill="hold"/>
                                        <p:tgtEl>
                                          <p:spTgt spid="58"/>
                                        </p:tgtEl>
                                        <p:attrNameLst>
                                          <p:attrName>ppt_x</p:attrName>
                                          <p:attrName>ppt_y</p:attrName>
                                        </p:attrNameLst>
                                      </p:cBhvr>
                                      <p:rCtr x="35243" y="3565"/>
                                    </p:animMotion>
                                  </p:childTnLst>
                                </p:cTn>
                              </p:par>
                            </p:childTnLst>
                          </p:cTn>
                        </p:par>
                        <p:par>
                          <p:cTn id="53" fill="hold">
                            <p:stCondLst>
                              <p:cond delay="3500"/>
                            </p:stCondLst>
                            <p:childTnLst>
                              <p:par>
                                <p:cTn id="54" presetID="0" presetClass="path" presetSubtype="0" accel="50000" decel="50000" fill="hold" grpId="0" nodeType="afterEffect">
                                  <p:stCondLst>
                                    <p:cond delay="0"/>
                                  </p:stCondLst>
                                  <p:childTnLst>
                                    <p:animMotion origin="layout" path="M 0.00538 0.02616 L 0.7342 0.16458 " pathEditMode="relative" rAng="0" ptsTypes="AA">
                                      <p:cBhvr>
                                        <p:cTn id="55" dur="500" fill="hold"/>
                                        <p:tgtEl>
                                          <p:spTgt spid="59"/>
                                        </p:tgtEl>
                                        <p:attrNameLst>
                                          <p:attrName>ppt_x</p:attrName>
                                          <p:attrName>ppt_y</p:attrName>
                                        </p:attrNameLst>
                                      </p:cBhvr>
                                      <p:rCtr x="36441" y="6921"/>
                                    </p:animMotion>
                                  </p:childTnLst>
                                </p:cTn>
                              </p:par>
                            </p:childTnLst>
                          </p:cTn>
                        </p:par>
                        <p:par>
                          <p:cTn id="56" fill="hold">
                            <p:stCondLst>
                              <p:cond delay="4000"/>
                            </p:stCondLst>
                            <p:childTnLst>
                              <p:par>
                                <p:cTn id="57" presetID="0" presetClass="path" presetSubtype="0" accel="50000" decel="50000" fill="hold" grpId="0" nodeType="afterEffect">
                                  <p:stCondLst>
                                    <p:cond delay="0"/>
                                  </p:stCondLst>
                                  <p:childTnLst>
                                    <p:animMotion origin="layout" path="M 0.00695 0.01759 L 0.72361 0.22292 " pathEditMode="relative" rAng="0" ptsTypes="AA">
                                      <p:cBhvr>
                                        <p:cTn id="58" dur="500" fill="hold"/>
                                        <p:tgtEl>
                                          <p:spTgt spid="60"/>
                                        </p:tgtEl>
                                        <p:attrNameLst>
                                          <p:attrName>ppt_x</p:attrName>
                                          <p:attrName>ppt_y</p:attrName>
                                        </p:attrNameLst>
                                      </p:cBhvr>
                                      <p:rCtr x="35833" y="1025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3" grpId="0"/>
      <p:bldP spid="26" grpId="0"/>
      <p:bldP spid="27" grpId="0" animBg="1"/>
      <p:bldP spid="52" grpId="0" animBg="1"/>
      <p:bldP spid="53" grpId="0" animBg="1"/>
      <p:bldP spid="54" grpId="0" animBg="1"/>
      <p:bldP spid="55" grpId="0" animBg="1"/>
      <p:bldP spid="56" grpId="0" animBg="1"/>
      <p:bldP spid="57" grpId="0" animBg="1"/>
      <p:bldP spid="58" grpId="0" animBg="1"/>
      <p:bldP spid="59" grpId="0" animBg="1"/>
      <p:bldP spid="60" grpId="0" animBg="1"/>
      <p:bldP spid="33" grpId="0" animBg="1"/>
      <p:bldP spid="36"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ounded Rectangle 41">
            <a:extLst>
              <a:ext uri="{FF2B5EF4-FFF2-40B4-BE49-F238E27FC236}">
                <a16:creationId xmlns:a16="http://schemas.microsoft.com/office/drawing/2014/main" id="{0A16E4E7-6240-3A4D-A6E2-73D5B4FA814B}"/>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Key Idea</a:t>
            </a:r>
          </a:p>
        </p:txBody>
      </p:sp>
      <p:sp>
        <p:nvSpPr>
          <p:cNvPr id="31" name="Rectangle 30">
            <a:extLst>
              <a:ext uri="{FF2B5EF4-FFF2-40B4-BE49-F238E27FC236}">
                <a16:creationId xmlns:a16="http://schemas.microsoft.com/office/drawing/2014/main" id="{3B38894D-FB68-B24E-9D5F-2AD8A3884AEB}"/>
              </a:ext>
            </a:extLst>
          </p:cNvPr>
          <p:cNvSpPr/>
          <p:nvPr/>
        </p:nvSpPr>
        <p:spPr>
          <a:xfrm>
            <a:off x="1" y="5233752"/>
            <a:ext cx="9143999" cy="90861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Non-matching</a:t>
            </a: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reads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Do not have potential matching locations and can skip alignment</a:t>
            </a:r>
          </a:p>
        </p:txBody>
      </p:sp>
      <p:pic>
        <p:nvPicPr>
          <p:cNvPr id="23" name="Graphic 22" descr="Filter">
            <a:extLst>
              <a:ext uri="{FF2B5EF4-FFF2-40B4-BE49-F238E27FC236}">
                <a16:creationId xmlns:a16="http://schemas.microsoft.com/office/drawing/2014/main" id="{E016CCEE-DD32-534E-B29D-D486E595FD0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9560" y="1084746"/>
            <a:ext cx="914400" cy="914400"/>
          </a:xfrm>
          <a:prstGeom prst="rect">
            <a:avLst/>
          </a:prstGeom>
        </p:spPr>
      </p:pic>
      <p:sp>
        <p:nvSpPr>
          <p:cNvPr id="27" name="TextBox 26">
            <a:extLst>
              <a:ext uri="{FF2B5EF4-FFF2-40B4-BE49-F238E27FC236}">
                <a16:creationId xmlns:a16="http://schemas.microsoft.com/office/drawing/2014/main" id="{701FA4EA-1EC5-684B-ACB6-6B618B3ACE16}"/>
              </a:ext>
            </a:extLst>
          </p:cNvPr>
          <p:cNvSpPr txBox="1"/>
          <p:nvPr/>
        </p:nvSpPr>
        <p:spPr>
          <a:xfrm>
            <a:off x="1103960" y="1191465"/>
            <a:ext cx="557819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reads that do </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not</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require alignment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i</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nside the storage system</a:t>
            </a:r>
          </a:p>
        </p:txBody>
      </p:sp>
      <p:sp>
        <p:nvSpPr>
          <p:cNvPr id="46" name="Rectangle 45">
            <a:extLst>
              <a:ext uri="{FF2B5EF4-FFF2-40B4-BE49-F238E27FC236}">
                <a16:creationId xmlns:a16="http://schemas.microsoft.com/office/drawing/2014/main" id="{16252BD6-E81D-774E-B217-0E78268A2455}"/>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47" name="Rectangle 46">
            <a:extLst>
              <a:ext uri="{FF2B5EF4-FFF2-40B4-BE49-F238E27FC236}">
                <a16:creationId xmlns:a16="http://schemas.microsoft.com/office/drawing/2014/main" id="{AD5DD12A-65AD-D047-ADD7-F69A1A2A4E95}"/>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48" name="Rectangle 47">
            <a:extLst>
              <a:ext uri="{FF2B5EF4-FFF2-40B4-BE49-F238E27FC236}">
                <a16:creationId xmlns:a16="http://schemas.microsoft.com/office/drawing/2014/main" id="{BE1A92AC-0255-0449-A490-549F83E19104}"/>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49" name="Rectangle 48">
            <a:extLst>
              <a:ext uri="{FF2B5EF4-FFF2-40B4-BE49-F238E27FC236}">
                <a16:creationId xmlns:a16="http://schemas.microsoft.com/office/drawing/2014/main" id="{202C3FD7-F724-4C45-AF22-D1FE70F45D07}"/>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0" name="Rectangle 49">
            <a:extLst>
              <a:ext uri="{FF2B5EF4-FFF2-40B4-BE49-F238E27FC236}">
                <a16:creationId xmlns:a16="http://schemas.microsoft.com/office/drawing/2014/main" id="{66028373-6D13-FE46-822D-6665058A07F2}"/>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1" name="Rectangle 50">
            <a:extLst>
              <a:ext uri="{FF2B5EF4-FFF2-40B4-BE49-F238E27FC236}">
                <a16:creationId xmlns:a16="http://schemas.microsoft.com/office/drawing/2014/main" id="{54D4533A-F368-B14F-9D17-73B2AC9B61F4}"/>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2" name="Rectangle 51">
            <a:extLst>
              <a:ext uri="{FF2B5EF4-FFF2-40B4-BE49-F238E27FC236}">
                <a16:creationId xmlns:a16="http://schemas.microsoft.com/office/drawing/2014/main" id="{5EF3DA5A-84E5-FA47-A104-F468BD1F32B1}"/>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3" name="Rectangle 52">
            <a:extLst>
              <a:ext uri="{FF2B5EF4-FFF2-40B4-BE49-F238E27FC236}">
                <a16:creationId xmlns:a16="http://schemas.microsoft.com/office/drawing/2014/main" id="{7671E869-4C18-1F4D-BDCE-18FC3B9FE175}"/>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4" name="Rectangle 53">
            <a:extLst>
              <a:ext uri="{FF2B5EF4-FFF2-40B4-BE49-F238E27FC236}">
                <a16:creationId xmlns:a16="http://schemas.microsoft.com/office/drawing/2014/main" id="{6C5B6CF7-93A9-FB4A-AD54-41CEAA4655B2}"/>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7" name="TextBox 56">
            <a:extLst>
              <a:ext uri="{FF2B5EF4-FFF2-40B4-BE49-F238E27FC236}">
                <a16:creationId xmlns:a16="http://schemas.microsoft.com/office/drawing/2014/main" id="{E1DE9BA9-8DA1-F24B-BE80-49C0F1FBB77F}"/>
              </a:ext>
            </a:extLst>
          </p:cNvPr>
          <p:cNvSpPr txBox="1"/>
          <p:nvPr/>
        </p:nvSpPr>
        <p:spPr>
          <a:xfrm>
            <a:off x="401293" y="3750196"/>
            <a:ext cx="20813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Filtered Reads</a:t>
            </a:r>
            <a:endPar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endParaRPr>
          </a:p>
        </p:txBody>
      </p:sp>
      <p:sp>
        <p:nvSpPr>
          <p:cNvPr id="21" name="Rounded Rectangle 20">
            <a:extLst>
              <a:ext uri="{FF2B5EF4-FFF2-40B4-BE49-F238E27FC236}">
                <a16:creationId xmlns:a16="http://schemas.microsoft.com/office/drawing/2014/main" id="{50576CD0-C7EF-B54A-95C4-329CB6109292}"/>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2" name="Rounded Rectangle 21">
            <a:extLst>
              <a:ext uri="{FF2B5EF4-FFF2-40B4-BE49-F238E27FC236}">
                <a16:creationId xmlns:a16="http://schemas.microsoft.com/office/drawing/2014/main" id="{53DD1F9D-0083-5945-BB36-749D9762E256}"/>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4" name="Rounded Rectangle 23">
            <a:extLst>
              <a:ext uri="{FF2B5EF4-FFF2-40B4-BE49-F238E27FC236}">
                <a16:creationId xmlns:a16="http://schemas.microsoft.com/office/drawing/2014/main" id="{7E84C462-985F-2640-8B0F-31B31457E0D7}"/>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25" name="Rectangle 24">
            <a:extLst>
              <a:ext uri="{FF2B5EF4-FFF2-40B4-BE49-F238E27FC236}">
                <a16:creationId xmlns:a16="http://schemas.microsoft.com/office/drawing/2014/main" id="{BF5D7342-430B-5542-A930-5DC036F06B4B}"/>
              </a:ext>
            </a:extLst>
          </p:cNvPr>
          <p:cNvSpPr/>
          <p:nvPr/>
        </p:nvSpPr>
        <p:spPr>
          <a:xfrm>
            <a:off x="-223" y="4267200"/>
            <a:ext cx="9143999" cy="90861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Exactly-matching</a:t>
            </a: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reads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Do not need expensive approximate string matching during alignment</a:t>
            </a:r>
          </a:p>
        </p:txBody>
      </p:sp>
    </p:spTree>
    <p:custDataLst>
      <p:tags r:id="rId1"/>
    </p:custDataLst>
    <p:extLst>
      <p:ext uri="{BB962C8B-B14F-4D97-AF65-F5344CB8AC3E}">
        <p14:creationId xmlns:p14="http://schemas.microsoft.com/office/powerpoint/2010/main" val="656845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4"/>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mph" presetSubtype="0" grpId="1" nodeType="clickEffect">
                                  <p:stCondLst>
                                    <p:cond delay="0"/>
                                  </p:stCondLst>
                                  <p:childTnLst>
                                    <p:set>
                                      <p:cBhvr>
                                        <p:cTn id="26" dur="indefinite"/>
                                        <p:tgtEl>
                                          <p:spTgt spid="54"/>
                                        </p:tgtEl>
                                        <p:attrNameLst>
                                          <p:attrName>style.opacity</p:attrName>
                                        </p:attrNameLst>
                                      </p:cBhvr>
                                      <p:to>
                                        <p:strVal val="0.5"/>
                                      </p:to>
                                    </p:set>
                                    <p:animEffect filter="image" prLst="opacity: 0.5">
                                      <p:cBhvr rctx="IE">
                                        <p:cTn id="27" dur="indefinite"/>
                                        <p:tgtEl>
                                          <p:spTgt spid="54"/>
                                        </p:tgtEl>
                                      </p:cBhvr>
                                    </p:animEffect>
                                  </p:childTnLst>
                                </p:cTn>
                              </p:par>
                              <p:par>
                                <p:cTn id="28" presetID="9" presetClass="emph" presetSubtype="0" grpId="1" nodeType="withEffect">
                                  <p:stCondLst>
                                    <p:cond delay="0"/>
                                  </p:stCondLst>
                                  <p:childTnLst>
                                    <p:set>
                                      <p:cBhvr>
                                        <p:cTn id="29" dur="indefinite"/>
                                        <p:tgtEl>
                                          <p:spTgt spid="50"/>
                                        </p:tgtEl>
                                        <p:attrNameLst>
                                          <p:attrName>style.opacity</p:attrName>
                                        </p:attrNameLst>
                                      </p:cBhvr>
                                      <p:to>
                                        <p:strVal val="0.5"/>
                                      </p:to>
                                    </p:set>
                                    <p:animEffect filter="image" prLst="opacity: 0.5">
                                      <p:cBhvr rctx="IE">
                                        <p:cTn id="30" dur="indefinite"/>
                                        <p:tgtEl>
                                          <p:spTgt spid="50"/>
                                        </p:tgtEl>
                                      </p:cBhvr>
                                    </p:animEffect>
                                  </p:childTnLst>
                                </p:cTn>
                              </p:par>
                              <p:par>
                                <p:cTn id="31" presetID="9" presetClass="emph" presetSubtype="0" grpId="1" nodeType="withEffect">
                                  <p:stCondLst>
                                    <p:cond delay="0"/>
                                  </p:stCondLst>
                                  <p:childTnLst>
                                    <p:set>
                                      <p:cBhvr>
                                        <p:cTn id="32" dur="indefinite"/>
                                        <p:tgtEl>
                                          <p:spTgt spid="53"/>
                                        </p:tgtEl>
                                        <p:attrNameLst>
                                          <p:attrName>style.opacity</p:attrName>
                                        </p:attrNameLst>
                                      </p:cBhvr>
                                      <p:to>
                                        <p:strVal val="0.5"/>
                                      </p:to>
                                    </p:set>
                                    <p:animEffect filter="image" prLst="opacity: 0.5">
                                      <p:cBhvr rctx="IE">
                                        <p:cTn id="33" dur="indefinite"/>
                                        <p:tgtEl>
                                          <p:spTgt spid="53"/>
                                        </p:tgtEl>
                                      </p:cBhvr>
                                    </p:animEffect>
                                  </p:childTnLst>
                                </p:cTn>
                              </p:par>
                              <p:par>
                                <p:cTn id="34" presetID="9" presetClass="emph" presetSubtype="0" grpId="1" nodeType="withEffect">
                                  <p:stCondLst>
                                    <p:cond delay="0"/>
                                  </p:stCondLst>
                                  <p:childTnLst>
                                    <p:set>
                                      <p:cBhvr>
                                        <p:cTn id="35" dur="indefinite"/>
                                        <p:tgtEl>
                                          <p:spTgt spid="51"/>
                                        </p:tgtEl>
                                        <p:attrNameLst>
                                          <p:attrName>style.opacity</p:attrName>
                                        </p:attrNameLst>
                                      </p:cBhvr>
                                      <p:to>
                                        <p:strVal val="0.5"/>
                                      </p:to>
                                    </p:set>
                                    <p:animEffect filter="image" prLst="opacity: 0.5">
                                      <p:cBhvr rctx="IE">
                                        <p:cTn id="36" dur="indefinite"/>
                                        <p:tgtEl>
                                          <p:spTgt spid="51"/>
                                        </p:tgtEl>
                                      </p:cBhvr>
                                    </p:animEffect>
                                  </p:childTnLst>
                                </p:cTn>
                              </p:par>
                              <p:par>
                                <p:cTn id="37" presetID="9" presetClass="emph" presetSubtype="0" grpId="1" nodeType="withEffect">
                                  <p:stCondLst>
                                    <p:cond delay="0"/>
                                  </p:stCondLst>
                                  <p:childTnLst>
                                    <p:set>
                                      <p:cBhvr>
                                        <p:cTn id="38" dur="indefinite"/>
                                        <p:tgtEl>
                                          <p:spTgt spid="52"/>
                                        </p:tgtEl>
                                        <p:attrNameLst>
                                          <p:attrName>style.opacity</p:attrName>
                                        </p:attrNameLst>
                                      </p:cBhvr>
                                      <p:to>
                                        <p:strVal val="0.5"/>
                                      </p:to>
                                    </p:set>
                                    <p:animEffect filter="image" prLst="opacity: 0.5">
                                      <p:cBhvr rctx="IE">
                                        <p:cTn id="39" dur="indefinite"/>
                                        <p:tgtEl>
                                          <p:spTgt spid="52"/>
                                        </p:tgtEl>
                                      </p:cBhvr>
                                    </p:animEffect>
                                  </p:childTnLst>
                                </p:cTn>
                              </p:par>
                              <p:par>
                                <p:cTn id="40" presetID="9" presetClass="emph" presetSubtype="0" grpId="1" nodeType="withEffect">
                                  <p:stCondLst>
                                    <p:cond delay="0"/>
                                  </p:stCondLst>
                                  <p:childTnLst>
                                    <p:set>
                                      <p:cBhvr>
                                        <p:cTn id="41" dur="indefinite"/>
                                        <p:tgtEl>
                                          <p:spTgt spid="49"/>
                                        </p:tgtEl>
                                        <p:attrNameLst>
                                          <p:attrName>style.opacity</p:attrName>
                                        </p:attrNameLst>
                                      </p:cBhvr>
                                      <p:to>
                                        <p:strVal val="0.5"/>
                                      </p:to>
                                    </p:set>
                                    <p:animEffect filter="image" prLst="opacity: 0.5">
                                      <p:cBhvr rctx="IE">
                                        <p:cTn id="42" dur="indefinite"/>
                                        <p:tgtEl>
                                          <p:spTgt spid="49"/>
                                        </p:tgtEl>
                                      </p:cBhvr>
                                    </p:animEffect>
                                  </p:childTnLst>
                                </p:cTn>
                              </p:par>
                              <p:par>
                                <p:cTn id="43" presetID="1" presetClass="entr" presetSubtype="0" fill="hold" grpId="0" nodeType="withEffect">
                                  <p:stCondLst>
                                    <p:cond delay="0"/>
                                  </p:stCondLst>
                                  <p:childTnLst>
                                    <p:set>
                                      <p:cBhvr>
                                        <p:cTn id="44" dur="1" fill="hold">
                                          <p:stCondLst>
                                            <p:cond delay="0"/>
                                          </p:stCondLst>
                                        </p:cTn>
                                        <p:tgtEl>
                                          <p:spTgt spid="5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0" presetClass="path" presetSubtype="0" accel="50000" decel="50000" fill="hold" grpId="0" nodeType="clickEffect">
                                  <p:stCondLst>
                                    <p:cond delay="0"/>
                                  </p:stCondLst>
                                  <p:childTnLst>
                                    <p:animMotion origin="layout" path="M 2.77778E-6 2.96296E-6 L 0.69861 0.20046 " pathEditMode="relative" rAng="0" ptsTypes="AA">
                                      <p:cBhvr>
                                        <p:cTn id="48" dur="250" fill="hold"/>
                                        <p:tgtEl>
                                          <p:spTgt spid="46"/>
                                        </p:tgtEl>
                                        <p:attrNameLst>
                                          <p:attrName>ppt_x</p:attrName>
                                          <p:attrName>ppt_y</p:attrName>
                                        </p:attrNameLst>
                                      </p:cBhvr>
                                      <p:rCtr x="34931" y="10023"/>
                                    </p:animMotion>
                                  </p:childTnLst>
                                </p:cTn>
                              </p:par>
                            </p:childTnLst>
                          </p:cTn>
                        </p:par>
                        <p:par>
                          <p:cTn id="49" fill="hold">
                            <p:stCondLst>
                              <p:cond delay="250"/>
                            </p:stCondLst>
                            <p:childTnLst>
                              <p:par>
                                <p:cTn id="50" presetID="0" presetClass="path" presetSubtype="0" accel="50000" decel="50000" fill="hold" grpId="0" nodeType="afterEffect">
                                  <p:stCondLst>
                                    <p:cond delay="0"/>
                                  </p:stCondLst>
                                  <p:childTnLst>
                                    <p:animMotion origin="layout" path="M 2.77778E-6 3.7037E-6 L 0.70087 0.14213 " pathEditMode="relative" rAng="0" ptsTypes="AA">
                                      <p:cBhvr>
                                        <p:cTn id="51" dur="250" fill="hold"/>
                                        <p:tgtEl>
                                          <p:spTgt spid="47"/>
                                        </p:tgtEl>
                                        <p:attrNameLst>
                                          <p:attrName>ppt_x</p:attrName>
                                          <p:attrName>ppt_y</p:attrName>
                                        </p:attrNameLst>
                                      </p:cBhvr>
                                      <p:rCtr x="35035" y="7106"/>
                                    </p:animMotion>
                                  </p:childTnLst>
                                </p:cTn>
                              </p:par>
                            </p:childTnLst>
                          </p:cTn>
                        </p:par>
                        <p:par>
                          <p:cTn id="52" fill="hold">
                            <p:stCondLst>
                              <p:cond delay="500"/>
                            </p:stCondLst>
                            <p:childTnLst>
                              <p:par>
                                <p:cTn id="53" presetID="0" presetClass="path" presetSubtype="0" accel="50000" decel="50000" fill="hold" grpId="0" nodeType="afterEffect">
                                  <p:stCondLst>
                                    <p:cond delay="0"/>
                                  </p:stCondLst>
                                  <p:childTnLst>
                                    <p:animMotion origin="layout" path="M 2.77778E-6 4.44444E-6 L 0.71163 0.08657 " pathEditMode="relative" rAng="0" ptsTypes="AA">
                                      <p:cBhvr>
                                        <p:cTn id="54" dur="250" fill="hold"/>
                                        <p:tgtEl>
                                          <p:spTgt spid="48"/>
                                        </p:tgtEl>
                                        <p:attrNameLst>
                                          <p:attrName>ppt_x</p:attrName>
                                          <p:attrName>ppt_y</p:attrName>
                                        </p:attrNameLst>
                                      </p:cBhvr>
                                      <p:rCtr x="35573" y="4329"/>
                                    </p:animMotion>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52" grpId="0" animBg="1"/>
      <p:bldP spid="52" grpId="1" animBg="1"/>
      <p:bldP spid="53" grpId="0" animBg="1"/>
      <p:bldP spid="53" grpId="1" animBg="1"/>
      <p:bldP spid="54" grpId="0" animBg="1"/>
      <p:bldP spid="54" grpId="1" animBg="1"/>
      <p:bldP spid="57" grpId="0"/>
      <p:bldP spid="25"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GenStore</a:t>
            </a:r>
          </a:p>
        </p:txBody>
      </p:sp>
      <p:sp>
        <p:nvSpPr>
          <p:cNvPr id="16" name="Rectangle 15">
            <a:extLst>
              <a:ext uri="{FF2B5EF4-FFF2-40B4-BE49-F238E27FC236}">
                <a16:creationId xmlns:a16="http://schemas.microsoft.com/office/drawing/2014/main" id="{4370B287-BAD8-4542-8D2C-4A8E6592DB15}"/>
              </a:ext>
            </a:extLst>
          </p:cNvPr>
          <p:cNvSpPr/>
          <p:nvPr/>
        </p:nvSpPr>
        <p:spPr>
          <a:xfrm>
            <a:off x="-1" y="3816725"/>
            <a:ext cx="9144000" cy="74872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a:t>
            </a:r>
          </a:p>
        </p:txBody>
      </p:sp>
      <p:sp>
        <p:nvSpPr>
          <p:cNvPr id="17" name="Rectangle 16">
            <a:extLst>
              <a:ext uri="{FF2B5EF4-FFF2-40B4-BE49-F238E27FC236}">
                <a16:creationId xmlns:a16="http://schemas.microsoft.com/office/drawing/2014/main" id="{EBD1BA12-CAEE-1444-9A7D-EFF6CA2E8F96}"/>
              </a:ext>
            </a:extLst>
          </p:cNvPr>
          <p:cNvSpPr/>
          <p:nvPr/>
        </p:nvSpPr>
        <p:spPr>
          <a:xfrm>
            <a:off x="-1" y="4673964"/>
            <a:ext cx="9144000" cy="74872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a:t>
            </a:r>
          </a:p>
        </p:txBody>
      </p:sp>
      <p:sp>
        <p:nvSpPr>
          <p:cNvPr id="27" name="Rectangle 26">
            <a:extLst>
              <a:ext uri="{FF2B5EF4-FFF2-40B4-BE49-F238E27FC236}">
                <a16:creationId xmlns:a16="http://schemas.microsoft.com/office/drawing/2014/main" id="{6D3C8E0D-B892-A54E-B98B-2BF91DABD861}"/>
              </a:ext>
            </a:extLst>
          </p:cNvPr>
          <p:cNvSpPr/>
          <p:nvPr/>
        </p:nvSpPr>
        <p:spPr>
          <a:xfrm>
            <a:off x="-1" y="5504396"/>
            <a:ext cx="9144000" cy="92078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marR="0" lvl="1" indent="-185738"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dirty="0" err="1">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GenStore</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 provides significant speedup (</a:t>
            </a:r>
            <a:r>
              <a:rPr kumimoji="0" lang="en-US" sz="2000" b="1" i="0" u="none" strike="noStrike" kern="1200" cap="none" spc="0" normalizeH="0" baseline="0" noProof="0" dirty="0">
                <a:ln>
                  <a:noFill/>
                </a:ln>
                <a:solidFill>
                  <a:srgbClr val="7030A0"/>
                </a:solidFill>
                <a:effectLst/>
                <a:uLnTx/>
                <a:uFillTx/>
                <a:latin typeface="Verdana" panose="020B0604030504040204" pitchFamily="34" charset="0"/>
                <a:ea typeface="Verdana" panose="020B0604030504040204" pitchFamily="34" charset="0"/>
                <a:cs typeface="Verdana" panose="020B0604030504040204" pitchFamily="34" charset="0"/>
              </a:rPr>
              <a:t>1.4x - 33.6x</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 and  </a:t>
            </a:r>
          </a:p>
          <a:p>
            <a:pPr marL="363538" marR="0" lvl="1" indent="-185738"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energy reduction </a:t>
            </a:r>
            <a:r>
              <a:rPr kumimoji="0" lang="en-US" sz="2000" b="1" i="0" u="none" strike="noStrike" kern="1200" cap="none" spc="0" normalizeH="0" baseline="0" noProof="0" dirty="0">
                <a:ln>
                  <a:noFill/>
                </a:ln>
                <a:solidFill>
                  <a:srgbClr val="7030A0"/>
                </a:solidFill>
                <a:effectLst/>
                <a:uLnTx/>
                <a:uFillTx/>
                <a:latin typeface="Verdana" panose="020B0604030504040204" pitchFamily="34" charset="0"/>
                <a:ea typeface="Verdana" panose="020B0604030504040204" pitchFamily="34" charset="0"/>
                <a:cs typeface="Verdana" panose="020B0604030504040204" pitchFamily="34" charset="0"/>
              </a:rPr>
              <a:t>(3.9x – 29.2x) </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at low cost</a:t>
            </a:r>
          </a:p>
        </p:txBody>
      </p:sp>
      <p:pic>
        <p:nvPicPr>
          <p:cNvPr id="25" name="Graphic 24" descr="Filter">
            <a:extLst>
              <a:ext uri="{FF2B5EF4-FFF2-40B4-BE49-F238E27FC236}">
                <a16:creationId xmlns:a16="http://schemas.microsoft.com/office/drawing/2014/main" id="{8B25414C-F63C-6F43-896D-900C1C60313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9560" y="1084746"/>
            <a:ext cx="914400" cy="914400"/>
          </a:xfrm>
          <a:prstGeom prst="rect">
            <a:avLst/>
          </a:prstGeom>
        </p:spPr>
      </p:pic>
      <p:sp>
        <p:nvSpPr>
          <p:cNvPr id="28" name="TextBox 27">
            <a:extLst>
              <a:ext uri="{FF2B5EF4-FFF2-40B4-BE49-F238E27FC236}">
                <a16:creationId xmlns:a16="http://schemas.microsoft.com/office/drawing/2014/main" id="{85A1149C-150A-D144-A3DF-0426926EEAFF}"/>
              </a:ext>
            </a:extLst>
          </p:cNvPr>
          <p:cNvSpPr txBox="1"/>
          <p:nvPr/>
        </p:nvSpPr>
        <p:spPr>
          <a:xfrm>
            <a:off x="1103960" y="1191465"/>
            <a:ext cx="557819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reads that do </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not</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require alignment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i</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nside the storage system</a:t>
            </a:r>
          </a:p>
        </p:txBody>
      </p:sp>
      <p:sp>
        <p:nvSpPr>
          <p:cNvPr id="24" name="Rounded Rectangle 23">
            <a:extLst>
              <a:ext uri="{FF2B5EF4-FFF2-40B4-BE49-F238E27FC236}">
                <a16:creationId xmlns:a16="http://schemas.microsoft.com/office/drawing/2014/main" id="{ADF88CDD-0907-5444-A601-79E5591035C3}"/>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6" name="Rounded Rectangle 25">
            <a:extLst>
              <a:ext uri="{FF2B5EF4-FFF2-40B4-BE49-F238E27FC236}">
                <a16:creationId xmlns:a16="http://schemas.microsoft.com/office/drawing/2014/main" id="{F9B73524-4D68-1F49-A997-CA80B3318EBB}"/>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3" name="Rounded Rectangle 32">
            <a:extLst>
              <a:ext uri="{FF2B5EF4-FFF2-40B4-BE49-F238E27FC236}">
                <a16:creationId xmlns:a16="http://schemas.microsoft.com/office/drawing/2014/main" id="{BCDB42AB-3D54-2344-AEEE-31EFE51B1B0E}"/>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4" name="Rounded Rectangle 33">
            <a:extLst>
              <a:ext uri="{FF2B5EF4-FFF2-40B4-BE49-F238E27FC236}">
                <a16:creationId xmlns:a16="http://schemas.microsoft.com/office/drawing/2014/main" id="{B09568AC-8F7F-2B41-B1AD-ECC78E17C170}"/>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GenStore-Enabled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1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14" name="TextBox 13">
            <a:extLst>
              <a:ext uri="{FF2B5EF4-FFF2-40B4-BE49-F238E27FC236}">
                <a16:creationId xmlns:a16="http://schemas.microsoft.com/office/drawing/2014/main" id="{D7160C5E-41BC-2B49-BA56-FA2AE0BE124C}"/>
              </a:ext>
            </a:extLst>
          </p:cNvPr>
          <p:cNvSpPr txBox="1"/>
          <p:nvPr/>
        </p:nvSpPr>
        <p:spPr>
          <a:xfrm>
            <a:off x="646760" y="3637091"/>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5186C003-ED69-D042-A19F-C0D5BD294DB6}"/>
              </a:ext>
            </a:extLst>
          </p:cNvPr>
          <p:cNvSpPr txBox="1"/>
          <p:nvPr/>
        </p:nvSpPr>
        <p:spPr>
          <a:xfrm>
            <a:off x="646759" y="4494329"/>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772009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7" grpId="0" uiExpand="1" bldLvl="2" animBg="1"/>
      <p:bldP spid="14" grpId="0"/>
      <p:bldP spid="15"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a:xfrm>
            <a:off x="228600" y="152400"/>
            <a:ext cx="9144000" cy="1066800"/>
          </a:xfrm>
        </p:spPr>
        <p:txBody>
          <a:bodyPr/>
          <a:lstStyle/>
          <a:p>
            <a:r>
              <a:rPr lang="en-US" dirty="0"/>
              <a:t>In-Storage Genomic Data Filtering </a:t>
            </a:r>
            <a:r>
              <a:rPr lang="en-US" sz="2200" b="1" dirty="0">
                <a:solidFill>
                  <a:srgbClr val="006633"/>
                </a:solidFill>
              </a:rPr>
              <a:t>[ASPLOS 2022]</a:t>
            </a:r>
            <a:r>
              <a:rPr lang="en-US" sz="2200" dirty="0"/>
              <a:t> </a:t>
            </a:r>
            <a:endParaRPr lang="en-US" dirty="0"/>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solidFill>
                  <a:srgbClr val="0432FF"/>
                </a:solidFill>
              </a:rPr>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Lightning 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Video</a:t>
            </a:r>
            <a:r>
              <a:rPr lang="en-US" sz="1600" dirty="0"/>
              <a:t> (90 seconds)]</a:t>
            </a:r>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7"/>
          <a:stretch>
            <a:fillRect/>
          </a:stretch>
        </p:blipFill>
        <p:spPr>
          <a:xfrm>
            <a:off x="0" y="4114800"/>
            <a:ext cx="9144000" cy="2009981"/>
          </a:xfrm>
          <a:prstGeom prst="rect">
            <a:avLst/>
          </a:prstGeom>
        </p:spPr>
      </p:pic>
    </p:spTree>
    <p:extLst>
      <p:ext uri="{BB962C8B-B14F-4D97-AF65-F5344CB8AC3E}">
        <p14:creationId xmlns:p14="http://schemas.microsoft.com/office/powerpoint/2010/main" val="3024679291"/>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315957592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286247654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399078332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2406425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2.3X and 2.2X</a:t>
            </a:r>
          </a:p>
        </p:txBody>
      </p:sp>
    </p:spTree>
    <p:extLst>
      <p:ext uri="{BB962C8B-B14F-4D97-AF65-F5344CB8AC3E}">
        <p14:creationId xmlns:p14="http://schemas.microsoft.com/office/powerpoint/2010/main" val="3875048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20032745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48772400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"Google Workloads for Consumer Devices: Mitigating Data Movement Bottlenecks"</a:t>
            </a:r>
            <a:br>
              <a:rPr lang="en-US" sz="1700" dirty="0">
                <a:solidFill>
                  <a:srgbClr val="0000FF"/>
                </a:solidFill>
              </a:rPr>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pPr marL="0" indent="0">
              <a:buNone/>
            </a:pP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2448423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67712020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"Transparent Offloading and Mapping (TOM): Enabling Programmer-Transparent Near-Data Processing in GPU Systems"</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3691175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Onur Mutlu, and Chita R. Das,</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"Scheduling Techniques for GPU Architectures with Processing-In-Memory Capabilities"</a:t>
            </a:r>
            <a:br>
              <a:rPr lang="en-US" sz="2000" dirty="0">
                <a:solidFill>
                  <a:srgbClr val="0432FF"/>
                </a:solidFill>
              </a:rPr>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5174516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37078684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Dependent Cache Misses with an Enhanced Memory Controller"</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2382299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Accelerating Runahead Execution </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"Continuous Runahead: Transparent Hardware Acceleration for Memory Intensive Workloads"</a:t>
            </a:r>
            <a:br>
              <a:rPr lang="en-US" sz="2000" dirty="0">
                <a:solidFill>
                  <a:srgbClr val="0432FF"/>
                </a:solidFill>
              </a:rPr>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10433181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3196043978"/>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002388316"/>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Sequence-to-Graph Mapping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600" dirty="0" err="1"/>
              <a:t>Damla</a:t>
            </a:r>
            <a:r>
              <a:rPr lang="en-US" sz="1600" dirty="0"/>
              <a:t> </a:t>
            </a:r>
            <a:r>
              <a:rPr lang="en-US" sz="1600" dirty="0" err="1"/>
              <a:t>Senol</a:t>
            </a:r>
            <a:r>
              <a:rPr lang="en-US" sz="1600" dirty="0"/>
              <a:t> Cali, Konstantinos </a:t>
            </a:r>
            <a:r>
              <a:rPr lang="en-US" sz="1600" dirty="0" err="1"/>
              <a:t>Kanellopoulos</a:t>
            </a:r>
            <a:r>
              <a:rPr lang="en-US" sz="1600" dirty="0"/>
              <a:t>, Joel </a:t>
            </a:r>
            <a:r>
              <a:rPr lang="en-US" sz="1600" dirty="0" err="1"/>
              <a:t>Lindegger</a:t>
            </a:r>
            <a:r>
              <a:rPr lang="en-US" sz="1600" dirty="0"/>
              <a:t>, </a:t>
            </a:r>
            <a:r>
              <a:rPr lang="en-US" sz="1600" dirty="0" err="1"/>
              <a:t>Zulal</a:t>
            </a:r>
            <a:r>
              <a:rPr lang="en-US" sz="1600" dirty="0"/>
              <a:t> </a:t>
            </a:r>
            <a:r>
              <a:rPr lang="en-US" sz="1600" dirty="0" err="1"/>
              <a:t>Bingol</a:t>
            </a:r>
            <a:r>
              <a:rPr lang="en-US" sz="1600" dirty="0"/>
              <a:t>, Gurpreet S. Kalsi, </a:t>
            </a:r>
            <a:r>
              <a:rPr lang="en-US" sz="1600" dirty="0" err="1"/>
              <a:t>Ziyi</a:t>
            </a:r>
            <a:r>
              <a:rPr lang="en-US" sz="1600" dirty="0"/>
              <a:t> </a:t>
            </a:r>
            <a:r>
              <a:rPr lang="en-US" sz="1600" dirty="0" err="1"/>
              <a:t>Zuo</a:t>
            </a:r>
            <a:r>
              <a:rPr lang="en-US" sz="1600" dirty="0"/>
              <a:t>, Can </a:t>
            </a:r>
            <a:r>
              <a:rPr lang="en-US" sz="1600" dirty="0" err="1"/>
              <a:t>Firtina</a:t>
            </a:r>
            <a:r>
              <a:rPr lang="en-US" sz="1600" dirty="0"/>
              <a:t>, </a:t>
            </a:r>
            <a:r>
              <a:rPr lang="en-US" sz="1600" dirty="0" err="1"/>
              <a:t>Meryem</a:t>
            </a:r>
            <a:r>
              <a:rPr lang="en-US" sz="1600" dirty="0"/>
              <a:t> Banu </a:t>
            </a:r>
            <a:r>
              <a:rPr lang="en-US" sz="1600" dirty="0" err="1"/>
              <a:t>Cavlak</a:t>
            </a:r>
            <a:r>
              <a:rPr lang="en-US" sz="1600" dirty="0"/>
              <a:t>, </a:t>
            </a:r>
            <a:r>
              <a:rPr lang="en-US" sz="1600" dirty="0" err="1"/>
              <a:t>Jeremie</a:t>
            </a:r>
            <a:r>
              <a:rPr lang="en-US" sz="1600" dirty="0"/>
              <a:t> Kim, Nika </a:t>
            </a:r>
            <a:r>
              <a:rPr lang="en-US" sz="1600" dirty="0" err="1"/>
              <a:t>MansouriGhiasi</a:t>
            </a:r>
            <a:r>
              <a:rPr lang="en-US" sz="1600" dirty="0"/>
              <a:t>, Gagandeep Singh, Juan Gomez-Luna, Nour </a:t>
            </a:r>
            <a:r>
              <a:rPr lang="en-US" sz="1600" dirty="0" err="1"/>
              <a:t>Almadhoun</a:t>
            </a:r>
            <a:r>
              <a:rPr lang="en-US" sz="1600" dirty="0"/>
              <a:t> </a:t>
            </a:r>
            <a:r>
              <a:rPr lang="en-US" sz="1600" dirty="0" err="1"/>
              <a:t>Alserr</a:t>
            </a:r>
            <a:r>
              <a:rPr lang="en-US" sz="1600" dirty="0"/>
              <a:t>, Mohammed </a:t>
            </a:r>
            <a:r>
              <a:rPr lang="en-US" sz="1600" dirty="0" err="1"/>
              <a:t>Alser</a:t>
            </a:r>
            <a:r>
              <a:rPr lang="en-US" sz="1600" dirty="0"/>
              <a:t>, Sreenivas </a:t>
            </a:r>
            <a:r>
              <a:rPr lang="en-US" sz="1600" dirty="0" err="1"/>
              <a:t>Subramoney</a:t>
            </a:r>
            <a:r>
              <a:rPr lang="en-US" sz="1600" dirty="0"/>
              <a:t>, Can </a:t>
            </a:r>
            <a:r>
              <a:rPr lang="en-US" sz="1600" dirty="0" err="1"/>
              <a:t>Alkan</a:t>
            </a:r>
            <a:r>
              <a:rPr lang="en-US" sz="1600" dirty="0"/>
              <a:t>, </a:t>
            </a:r>
            <a:r>
              <a:rPr lang="en-US" sz="1600" dirty="0" err="1"/>
              <a:t>Saugata</a:t>
            </a:r>
            <a:r>
              <a:rPr lang="en-US" sz="1600" dirty="0"/>
              <a:t> Ghose,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"SeGraM: A Universal Hardware Accelerator for Genomic Sequence-to-Graph and Sequence-to-Sequence Mapping"</a:t>
            </a:r>
            <a:br>
              <a:rPr lang="en-US" sz="1600" dirty="0"/>
            </a:br>
            <a:r>
              <a:rPr lang="en-US" sz="1600" i="1" dirty="0"/>
              <a:t>Proceedings of the </a:t>
            </a:r>
            <a:r>
              <a:rPr lang="en-US" sz="1600" i="1" dirty="0">
                <a:hlinkClick r:id="rId3"/>
              </a:rPr>
              <a:t>49th International Symposium on Computer Architecture</a:t>
            </a:r>
            <a:r>
              <a:rPr lang="en-US" sz="1600" i="1" dirty="0"/>
              <a:t> (</a:t>
            </a:r>
            <a:r>
              <a:rPr lang="en-US" sz="1600" b="1" i="1" dirty="0"/>
              <a:t>ISCA</a:t>
            </a:r>
            <a:r>
              <a:rPr lang="en-US" sz="1600" i="1" dirty="0"/>
              <a:t>)</a:t>
            </a:r>
            <a:r>
              <a:rPr lang="en-US" sz="1600" dirty="0"/>
              <a:t>, New York, June 2022.</a:t>
            </a:r>
            <a:br>
              <a:rPr lang="en-US" sz="1600" dirty="0"/>
            </a:br>
            <a:r>
              <a:rPr lang="en-US" sz="1600" dirty="0"/>
              <a:t>[</a:t>
            </a:r>
            <a:r>
              <a:rPr lang="en-US" sz="1600" dirty="0">
                <a:hlinkClick r:id="rId4"/>
              </a:rPr>
              <a:t>arXiv version</a:t>
            </a:r>
            <a:r>
              <a:rPr lang="en-US" sz="1600" dirty="0"/>
              <a:t>]</a:t>
            </a:r>
          </a:p>
          <a:p>
            <a:pPr marL="0" indent="0">
              <a:buNone/>
            </a:pPr>
            <a:br>
              <a:rPr lang="en-US" sz="1600" dirty="0"/>
            </a:b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0B477C33-B9F9-1DE8-0190-AA7C750B3BB4}"/>
              </a:ext>
            </a:extLst>
          </p:cNvPr>
          <p:cNvPicPr>
            <a:picLocks noChangeAspect="1"/>
          </p:cNvPicPr>
          <p:nvPr/>
        </p:nvPicPr>
        <p:blipFill>
          <a:blip r:embed="rId5"/>
          <a:stretch>
            <a:fillRect/>
          </a:stretch>
        </p:blipFill>
        <p:spPr>
          <a:xfrm>
            <a:off x="0" y="3562568"/>
            <a:ext cx="9144000" cy="2458720"/>
          </a:xfrm>
          <a:prstGeom prst="rect">
            <a:avLst/>
          </a:prstGeom>
        </p:spPr>
      </p:pic>
      <p:sp>
        <p:nvSpPr>
          <p:cNvPr id="5" name="TextBox 4">
            <a:extLst>
              <a:ext uri="{FF2B5EF4-FFF2-40B4-BE49-F238E27FC236}">
                <a16:creationId xmlns:a16="http://schemas.microsoft.com/office/drawing/2014/main" id="{EFD7793F-70F0-ABDA-8C95-C6EAE74CBBCA}"/>
              </a:ext>
            </a:extLst>
          </p:cNvPr>
          <p:cNvSpPr txBox="1"/>
          <p:nvPr/>
        </p:nvSpPr>
        <p:spPr>
          <a:xfrm>
            <a:off x="1489265" y="6351711"/>
            <a:ext cx="61654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https://arxiv.org/pdf/2205.05883.pdf</a:t>
            </a:r>
            <a:endParaRPr kumimoji="0" lang="en-US" sz="24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200251986"/>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891982931"/>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CF6E8-1782-6643-8F8C-01860653BFD1}"/>
              </a:ext>
            </a:extLst>
          </p:cNvPr>
          <p:cNvSpPr>
            <a:spLocks noGrp="1"/>
          </p:cNvSpPr>
          <p:nvPr>
            <p:ph type="title"/>
          </p:nvPr>
        </p:nvSpPr>
        <p:spPr/>
        <p:txBody>
          <a:bodyPr/>
          <a:lstStyle/>
          <a:p>
            <a:r>
              <a:rPr lang="en-US" dirty="0"/>
              <a:t>Accelerating Graph Pattern Mining</a:t>
            </a:r>
          </a:p>
        </p:txBody>
      </p:sp>
      <p:sp>
        <p:nvSpPr>
          <p:cNvPr id="3" name="Content Placeholder 2">
            <a:extLst>
              <a:ext uri="{FF2B5EF4-FFF2-40B4-BE49-F238E27FC236}">
                <a16:creationId xmlns:a16="http://schemas.microsoft.com/office/drawing/2014/main" id="{F343E170-D71E-634F-A533-6F399A423E3F}"/>
              </a:ext>
            </a:extLst>
          </p:cNvPr>
          <p:cNvSpPr>
            <a:spLocks noGrp="1"/>
          </p:cNvSpPr>
          <p:nvPr>
            <p:ph idx="1"/>
          </p:nvPr>
        </p:nvSpPr>
        <p:spPr>
          <a:xfrm>
            <a:off x="228600" y="908720"/>
            <a:ext cx="8610600" cy="5267672"/>
          </a:xfrm>
        </p:spPr>
        <p:txBody>
          <a:bodyPr/>
          <a:lstStyle/>
          <a:p>
            <a:r>
              <a:rPr lang="en-US" sz="1500" dirty="0"/>
              <a:t>Maciej Besta, Raghavendra </a:t>
            </a:r>
            <a:r>
              <a:rPr lang="en-US" sz="1500" dirty="0" err="1"/>
              <a:t>Kanakagiri</a:t>
            </a:r>
            <a:r>
              <a:rPr lang="en-US" sz="1500" dirty="0"/>
              <a:t>, Grzegorz Kwasniewski, </a:t>
            </a:r>
            <a:r>
              <a:rPr lang="en-US" sz="1500" dirty="0" err="1"/>
              <a:t>Rachata</a:t>
            </a:r>
            <a:r>
              <a:rPr lang="en-US" sz="1500" dirty="0"/>
              <a:t> </a:t>
            </a:r>
            <a:r>
              <a:rPr lang="en-US" sz="1500" dirty="0" err="1"/>
              <a:t>Ausavarungnirun</a:t>
            </a:r>
            <a:r>
              <a:rPr lang="en-US" sz="1500" dirty="0"/>
              <a:t>, Jakub </a:t>
            </a:r>
            <a:r>
              <a:rPr lang="en-US" sz="1500" dirty="0" err="1"/>
              <a:t>Beránek</a:t>
            </a:r>
            <a:r>
              <a:rPr lang="en-US" sz="1500" dirty="0"/>
              <a:t>, Konstantinos </a:t>
            </a:r>
            <a:r>
              <a:rPr lang="en-US" sz="1500" dirty="0" err="1"/>
              <a:t>Kanellopoulos</a:t>
            </a:r>
            <a:r>
              <a:rPr lang="en-US" sz="1500" dirty="0"/>
              <a:t>, </a:t>
            </a:r>
            <a:r>
              <a:rPr lang="en-US" sz="1500" dirty="0" err="1"/>
              <a:t>Kacper</a:t>
            </a:r>
            <a:r>
              <a:rPr lang="en-US" sz="1500" dirty="0"/>
              <a:t> </a:t>
            </a:r>
            <a:r>
              <a:rPr lang="en-US" sz="1500" dirty="0" err="1"/>
              <a:t>Janda</a:t>
            </a:r>
            <a:r>
              <a:rPr lang="en-US" sz="1500" dirty="0"/>
              <a:t>, </a:t>
            </a:r>
            <a:r>
              <a:rPr lang="en-US" sz="1500" dirty="0" err="1"/>
              <a:t>Zur</a:t>
            </a:r>
            <a:r>
              <a:rPr lang="en-US" sz="1500" dirty="0"/>
              <a:t> </a:t>
            </a:r>
            <a:r>
              <a:rPr lang="en-US" sz="1500" dirty="0" err="1"/>
              <a:t>Vonarburg-Shmaria</a:t>
            </a:r>
            <a:r>
              <a:rPr lang="en-US" sz="1500" dirty="0"/>
              <a:t>, Lukas </a:t>
            </a:r>
            <a:r>
              <a:rPr lang="en-US" sz="1500" dirty="0" err="1"/>
              <a:t>Gianinazzi</a:t>
            </a:r>
            <a:r>
              <a:rPr lang="en-US" sz="1500" dirty="0"/>
              <a:t>, Ioana Stefan, Juan Gómez-Luna, Marcin </a:t>
            </a:r>
            <a:r>
              <a:rPr lang="en-US" sz="1500" dirty="0" err="1"/>
              <a:t>Copik</a:t>
            </a:r>
            <a:r>
              <a:rPr lang="en-US" sz="1500" dirty="0"/>
              <a:t>, Lukas Kapp-</a:t>
            </a:r>
            <a:r>
              <a:rPr lang="en-US" sz="1500" dirty="0" err="1"/>
              <a:t>Schwoerer</a:t>
            </a:r>
            <a:r>
              <a:rPr lang="en-US" sz="1500" dirty="0"/>
              <a:t>, Salvatore Di Girolamo, Nils </a:t>
            </a:r>
            <a:r>
              <a:rPr lang="en-US" sz="1500" dirty="0" err="1"/>
              <a:t>Blach</a:t>
            </a:r>
            <a:r>
              <a:rPr lang="en-US" sz="1500" dirty="0"/>
              <a:t>, Marek Konieczny, Onur Mutlu, and </a:t>
            </a:r>
            <a:r>
              <a:rPr lang="en-US" sz="1500" dirty="0" err="1"/>
              <a:t>Torsten</a:t>
            </a:r>
            <a:r>
              <a:rPr lang="en-US" sz="1500" dirty="0"/>
              <a:t> </a:t>
            </a:r>
            <a:r>
              <a:rPr lang="en-US" sz="1500" dirty="0" err="1"/>
              <a:t>Hoefler</a:t>
            </a:r>
            <a:r>
              <a:rPr lang="en-US" sz="1500" dirty="0"/>
              <a:t>,</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"SISA: Set-Centric Instruction Set Architecture for Graph Mining on Processing-in-Memory Systems"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(pdf)</a:t>
            </a:r>
            <a:r>
              <a:rPr lang="en-US" sz="1500" dirty="0"/>
              <a:t>]</a:t>
            </a:r>
            <a:br>
              <a:rPr lang="en-US" sz="1500" dirty="0"/>
            </a:br>
            <a:r>
              <a:rPr lang="en-US" sz="1500" dirty="0"/>
              <a:t>[</a:t>
            </a:r>
            <a:r>
              <a:rPr lang="en-US" sz="1500" dirty="0">
                <a:hlinkClick r:id="rId5"/>
              </a:rPr>
              <a:t>Talk Video</a:t>
            </a:r>
            <a:r>
              <a:rPr lang="en-US" sz="1500" dirty="0"/>
              <a:t> (22 minutes)]</a:t>
            </a:r>
            <a:br>
              <a:rPr lang="en-US" sz="1500" dirty="0"/>
            </a:br>
            <a:r>
              <a:rPr lang="en-US" sz="1500" dirty="0"/>
              <a:t>[</a:t>
            </a:r>
            <a:r>
              <a:rPr lang="en-US" sz="1500" dirty="0">
                <a:hlinkClick r:id="rId6"/>
              </a:rPr>
              <a:t>Lightning Talk Video</a:t>
            </a:r>
            <a:r>
              <a:rPr lang="en-US" sz="1500" dirty="0"/>
              <a:t> (1.5 minutes)]</a:t>
            </a:r>
            <a:br>
              <a:rPr lang="en-US" sz="1500" dirty="0"/>
            </a:br>
            <a:r>
              <a:rPr lang="en-US" sz="1500" dirty="0"/>
              <a:t>[</a:t>
            </a:r>
            <a:r>
              <a:rPr lang="en-US" sz="1500" dirty="0">
                <a:hlinkClick r:id="rId7"/>
              </a:rPr>
              <a:t>Full arXiv version</a:t>
            </a:r>
            <a:r>
              <a:rPr lang="en-US" sz="1500" dirty="0"/>
              <a:t>]</a:t>
            </a:r>
          </a:p>
          <a:p>
            <a:pPr marL="0" indent="0">
              <a:buNone/>
            </a:pPr>
            <a:br>
              <a:rPr lang="en-US" sz="1500" dirty="0"/>
            </a:br>
            <a:endParaRPr lang="en-US" sz="1500" dirty="0"/>
          </a:p>
        </p:txBody>
      </p:sp>
      <p:sp>
        <p:nvSpPr>
          <p:cNvPr id="4" name="Slide Number Placeholder 3">
            <a:extLst>
              <a:ext uri="{FF2B5EF4-FFF2-40B4-BE49-F238E27FC236}">
                <a16:creationId xmlns:a16="http://schemas.microsoft.com/office/drawing/2014/main" id="{5A48F706-A831-C54E-B91E-4FFC8E0C8AC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041EA71-B1C7-FF49-BB1B-C78853115E49}"/>
              </a:ext>
            </a:extLst>
          </p:cNvPr>
          <p:cNvPicPr>
            <a:picLocks noChangeAspect="1"/>
          </p:cNvPicPr>
          <p:nvPr/>
        </p:nvPicPr>
        <p:blipFill>
          <a:blip r:embed="rId8"/>
          <a:stretch>
            <a:fillRect/>
          </a:stretch>
        </p:blipFill>
        <p:spPr>
          <a:xfrm>
            <a:off x="0" y="3861048"/>
            <a:ext cx="9144000" cy="2481246"/>
          </a:xfrm>
          <a:prstGeom prst="rect">
            <a:avLst/>
          </a:prstGeom>
        </p:spPr>
      </p:pic>
    </p:spTree>
    <p:extLst>
      <p:ext uri="{BB962C8B-B14F-4D97-AF65-F5344CB8AC3E}">
        <p14:creationId xmlns:p14="http://schemas.microsoft.com/office/powerpoint/2010/main" val="488012307"/>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E8B4-949E-9F09-043F-5209533A1F31}"/>
              </a:ext>
            </a:extLst>
          </p:cNvPr>
          <p:cNvSpPr>
            <a:spLocks noGrp="1"/>
          </p:cNvSpPr>
          <p:nvPr>
            <p:ph type="title"/>
          </p:nvPr>
        </p:nvSpPr>
        <p:spPr>
          <a:xfrm>
            <a:off x="228600" y="152400"/>
            <a:ext cx="9816008" cy="1066800"/>
          </a:xfrm>
        </p:spPr>
        <p:txBody>
          <a:bodyPr/>
          <a:lstStyle/>
          <a:p>
            <a:r>
              <a:rPr lang="en-US" dirty="0">
                <a:solidFill>
                  <a:srgbClr val="006633"/>
                </a:solidFill>
              </a:rPr>
              <a:t>Accelerating HTAP Database Systems</a:t>
            </a:r>
            <a:endParaRPr lang="en-US" sz="3800" dirty="0"/>
          </a:p>
        </p:txBody>
      </p:sp>
      <p:sp>
        <p:nvSpPr>
          <p:cNvPr id="3" name="Content Placeholder 2">
            <a:extLst>
              <a:ext uri="{FF2B5EF4-FFF2-40B4-BE49-F238E27FC236}">
                <a16:creationId xmlns:a16="http://schemas.microsoft.com/office/drawing/2014/main" id="{B6DD14E2-BB96-C8B9-DAB3-23B6688E34E3}"/>
              </a:ext>
            </a:extLst>
          </p:cNvPr>
          <p:cNvSpPr>
            <a:spLocks noGrp="1"/>
          </p:cNvSpPr>
          <p:nvPr>
            <p:ph idx="1"/>
          </p:nvPr>
        </p:nvSpPr>
        <p:spPr>
          <a:xfrm>
            <a:off x="228600" y="1124744"/>
            <a:ext cx="8610600" cy="5123656"/>
          </a:xfrm>
        </p:spPr>
        <p:txBody>
          <a:bodyPr/>
          <a:lstStyle/>
          <a:p>
            <a:r>
              <a:rPr lang="en-US" sz="1700" dirty="0" err="1"/>
              <a:t>Amirali</a:t>
            </a:r>
            <a:r>
              <a:rPr lang="en-US" sz="1700" dirty="0"/>
              <a:t> </a:t>
            </a:r>
            <a:r>
              <a:rPr lang="en-US" sz="1700" dirty="0" err="1"/>
              <a:t>Boroumand</a:t>
            </a:r>
            <a:r>
              <a:rPr lang="en-US" sz="1700" dirty="0"/>
              <a:t>, </a:t>
            </a:r>
            <a:r>
              <a:rPr lang="en-US" sz="1700" dirty="0" err="1"/>
              <a:t>Saugata</a:t>
            </a:r>
            <a:r>
              <a:rPr lang="en-US" sz="1700" dirty="0"/>
              <a:t> Ghose, Geraldo F. Oliveira,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"Polynesia: Enabling High-Performance and Energy-Efficient Hybrid Transactional/Analytical Databases with Hardware/Software Co-Design"</a:t>
            </a:r>
            <a:br>
              <a:rPr lang="en-US" sz="1700" dirty="0">
                <a:solidFill>
                  <a:srgbClr val="0000FF"/>
                </a:solidFill>
              </a:rPr>
            </a:br>
            <a:r>
              <a:rPr lang="en-US" sz="1700" i="1" dirty="0"/>
              <a:t>Proceedings of the </a:t>
            </a:r>
            <a:r>
              <a:rPr lang="en-US" sz="1700" i="1" dirty="0">
                <a:hlinkClick r:id="rId3"/>
              </a:rPr>
              <a:t>38th International Conference on Data Engineering</a:t>
            </a:r>
            <a:r>
              <a:rPr lang="en-US" sz="1700" i="1" dirty="0"/>
              <a:t> (</a:t>
            </a:r>
            <a:r>
              <a:rPr lang="en-US" sz="1700" b="1" i="1" dirty="0"/>
              <a:t>ICDE</a:t>
            </a:r>
            <a:r>
              <a:rPr lang="en-US" sz="1700" i="1" dirty="0"/>
              <a:t>)</a:t>
            </a:r>
            <a:r>
              <a:rPr lang="en-US" sz="1700" dirty="0"/>
              <a:t>, Virtual, May 2022.</a:t>
            </a:r>
            <a:br>
              <a:rPr lang="en-US" sz="1700" dirty="0"/>
            </a:br>
            <a:r>
              <a:rPr lang="en-US" sz="1700" dirty="0"/>
              <a:t>[</a:t>
            </a:r>
            <a:r>
              <a:rPr lang="en-US" sz="1700" dirty="0">
                <a:hlinkClick r:id="rId4"/>
              </a:rPr>
              <a:t>arXiv version</a:t>
            </a:r>
            <a:r>
              <a:rPr lang="en-US" sz="1700" dirty="0"/>
              <a:t>]</a:t>
            </a:r>
            <a:br>
              <a:rPr lang="en-US" sz="1700" dirty="0"/>
            </a:br>
            <a:r>
              <a:rPr lang="en-US" sz="1700" dirty="0"/>
              <a:t>[</a:t>
            </a:r>
            <a:r>
              <a:rPr lang="en-US" sz="1700" dirty="0">
                <a:hlinkClick r:id="rId5"/>
              </a:rPr>
              <a:t>Slides (pptx)</a:t>
            </a:r>
            <a:r>
              <a:rPr lang="en-US" sz="1700" dirty="0"/>
              <a:t> </a:t>
            </a:r>
            <a:r>
              <a:rPr lang="en-US" sz="1700" dirty="0">
                <a:hlinkClick r:id="rId6"/>
              </a:rPr>
              <a:t>(pdf)</a:t>
            </a:r>
            <a:r>
              <a:rPr lang="en-US" sz="1700" dirty="0"/>
              <a:t>]</a:t>
            </a:r>
            <a:br>
              <a:rPr lang="en-US" sz="1700" dirty="0"/>
            </a:br>
            <a:r>
              <a:rPr lang="en-US" sz="1700" dirty="0"/>
              <a:t>[</a:t>
            </a:r>
            <a:r>
              <a:rPr lang="en-US" sz="1700" dirty="0">
                <a:hlinkClick r:id="rId7"/>
              </a:rPr>
              <a:t>Short Talk Slides (pptx)</a:t>
            </a:r>
            <a:r>
              <a:rPr lang="en-US" sz="1700" dirty="0"/>
              <a:t> </a:t>
            </a:r>
            <a:r>
              <a:rPr lang="en-US" sz="1700" dirty="0">
                <a:hlinkClick r:id="rId8"/>
              </a:rPr>
              <a:t>(pdf)</a:t>
            </a:r>
            <a:r>
              <a:rPr lang="en-US" sz="1700" dirty="0"/>
              <a:t>]</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CBDCB64F-3910-12B7-4D3E-28FB26AB451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B20A66B2-A34D-555A-B962-7CC892A81C76}"/>
              </a:ext>
            </a:extLst>
          </p:cNvPr>
          <p:cNvPicPr>
            <a:picLocks noChangeAspect="1"/>
          </p:cNvPicPr>
          <p:nvPr/>
        </p:nvPicPr>
        <p:blipFill>
          <a:blip r:embed="rId9"/>
          <a:stretch>
            <a:fillRect/>
          </a:stretch>
        </p:blipFill>
        <p:spPr>
          <a:xfrm>
            <a:off x="0" y="4077072"/>
            <a:ext cx="9144000" cy="1912243"/>
          </a:xfrm>
          <a:prstGeom prst="rect">
            <a:avLst/>
          </a:prstGeom>
        </p:spPr>
      </p:pic>
      <p:sp>
        <p:nvSpPr>
          <p:cNvPr id="6" name="TextBox 5">
            <a:extLst>
              <a:ext uri="{FF2B5EF4-FFF2-40B4-BE49-F238E27FC236}">
                <a16:creationId xmlns:a16="http://schemas.microsoft.com/office/drawing/2014/main" id="{8062D7E6-31B2-D4AC-7E0C-D0BA16566789}"/>
              </a:ext>
            </a:extLst>
          </p:cNvPr>
          <p:cNvSpPr txBox="1"/>
          <p:nvPr/>
        </p:nvSpPr>
        <p:spPr>
          <a:xfrm>
            <a:off x="1657151" y="6381328"/>
            <a:ext cx="5753498" cy="43088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https://arxiv.org/pdf/2204.11275.pdf</a:t>
            </a:r>
            <a:r>
              <a:rPr kumimoji="0" lang="en-US" sz="22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4007046316"/>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Neural Network Inference</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1884582645"/>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0"/>
            <a:ext cx="9144000" cy="2864653"/>
          </a:xfrm>
          <a:solidFill>
            <a:schemeClr val="tx2">
              <a:lumMod val="75000"/>
            </a:schemeClr>
          </a:solidFill>
        </p:spPr>
        <p:txBody>
          <a:bodyPr/>
          <a:lstStyle/>
          <a:p>
            <a:r>
              <a:rPr lang="en-US" sz="3000" b="1" dirty="0">
                <a:solidFill>
                  <a:schemeClr val="bg1">
                    <a:lumMod val="95000"/>
                  </a:schemeClr>
                </a:solidFill>
                <a:latin typeface="Gill Sans MT" panose="020B0502020104020203" pitchFamily="34" charset="77"/>
              </a:rPr>
              <a:t>Google Neural Network Models for Edge Devices: </a:t>
            </a:r>
            <a:br>
              <a:rPr lang="en-US" sz="3000" b="1" dirty="0">
                <a:solidFill>
                  <a:schemeClr val="bg1">
                    <a:lumMod val="95000"/>
                  </a:schemeClr>
                </a:solidFill>
                <a:latin typeface="Gill Sans MT" panose="020B0502020104020203" pitchFamily="34" charset="77"/>
              </a:rPr>
            </a:br>
            <a:r>
              <a:rPr lang="en-US" sz="3000" b="1" dirty="0">
                <a:solidFill>
                  <a:schemeClr val="bg1">
                    <a:lumMod val="95000"/>
                  </a:schemeClr>
                </a:solidFill>
                <a:latin typeface="Gill Sans MT" panose="020B0502020104020203" pitchFamily="34" charset="77"/>
              </a:rPr>
              <a:t>Analyzing and Mitigating </a:t>
            </a:r>
            <a:br>
              <a:rPr lang="en-US" sz="3000" b="1" dirty="0">
                <a:solidFill>
                  <a:schemeClr val="bg1">
                    <a:lumMod val="95000"/>
                  </a:schemeClr>
                </a:solidFill>
                <a:latin typeface="Gill Sans MT" panose="020B0502020104020203" pitchFamily="34" charset="77"/>
              </a:rPr>
            </a:br>
            <a:r>
              <a:rPr lang="en-US" sz="3000" b="1" dirty="0">
                <a:solidFill>
                  <a:schemeClr val="bg1">
                    <a:lumMod val="95000"/>
                  </a:schemeClr>
                </a:solidFill>
                <a:latin typeface="Gill Sans MT" panose="020B0502020104020203" pitchFamily="34" charset="77"/>
              </a:rPr>
              <a:t>Machine Learning Inference Bottlenecks</a:t>
            </a: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0" y="3056347"/>
            <a:ext cx="9144000" cy="126188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Amirali</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Boroumand</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Saugata</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Ghose</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Berkin</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Akin	</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endParaRPr kumimoji="0" lang="en-US" sz="5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Ravi Narayanaswami</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a:ln>
                  <a:noFill/>
                </a:ln>
                <a:solidFill>
                  <a:srgbClr val="C00000"/>
                </a:solidFill>
                <a:effectLst/>
                <a:uLnTx/>
                <a:uFillTx/>
                <a:latin typeface="Gill Sans MT" panose="020B0502020104020203" pitchFamily="34" charset="77"/>
                <a:ea typeface="+mn-ea"/>
                <a:cs typeface="+mn-cs"/>
              </a:rPr>
              <a:t>Geraldo F. Oliveira</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Xiaoyu</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Ma</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r>
              <a:rPr kumimoji="0" lang="en-US" sz="5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Eric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Shiu</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Onur</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Mutlu</a:t>
            </a:r>
            <a:endPar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8" name="Graphic 7">
            <a:extLst>
              <a:ext uri="{FF2B5EF4-FFF2-40B4-BE49-F238E27FC236}">
                <a16:creationId xmlns:a16="http://schemas.microsoft.com/office/drawing/2014/main" id="{43B2F70C-CDC6-A642-9D6B-32E6A8EA358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29000" y="5530813"/>
            <a:ext cx="2286000" cy="439783"/>
          </a:xfrm>
          <a:prstGeom prst="rect">
            <a:avLst/>
          </a:prstGeom>
        </p:spPr>
      </p:pic>
      <p:sp>
        <p:nvSpPr>
          <p:cNvPr id="11" name="Rectangle 10">
            <a:extLst>
              <a:ext uri="{FF2B5EF4-FFF2-40B4-BE49-F238E27FC236}">
                <a16:creationId xmlns:a16="http://schemas.microsoft.com/office/drawing/2014/main" id="{824F8868-9941-514D-88E1-0ACB358D9EC9}"/>
              </a:ext>
            </a:extLst>
          </p:cNvPr>
          <p:cNvSpPr/>
          <p:nvPr/>
        </p:nvSpPr>
        <p:spPr>
          <a:xfrm>
            <a:off x="0" y="4509926"/>
            <a:ext cx="9144000" cy="43088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PACT 2021</a:t>
            </a:r>
            <a:endPar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pic>
        <p:nvPicPr>
          <p:cNvPr id="12" name="Picture 11">
            <a:extLst>
              <a:ext uri="{FF2B5EF4-FFF2-40B4-BE49-F238E27FC236}">
                <a16:creationId xmlns:a16="http://schemas.microsoft.com/office/drawing/2014/main" id="{AE53EB73-9E00-244C-B2EA-E33C2F8B2514}"/>
              </a:ext>
            </a:extLst>
          </p:cNvPr>
          <p:cNvPicPr>
            <a:picLocks noChangeAspect="1"/>
          </p:cNvPicPr>
          <p:nvPr/>
        </p:nvPicPr>
        <p:blipFill rotWithShape="1">
          <a:blip r:embed="rId5"/>
          <a:srcRect t="16962" b="27098"/>
          <a:stretch/>
        </p:blipFill>
        <p:spPr>
          <a:xfrm>
            <a:off x="58146" y="6173160"/>
            <a:ext cx="2534307" cy="511945"/>
          </a:xfrm>
          <a:prstGeom prst="rect">
            <a:avLst/>
          </a:prstGeom>
        </p:spPr>
      </p:pic>
      <p:pic>
        <p:nvPicPr>
          <p:cNvPr id="13" name="Picture 12">
            <a:extLst>
              <a:ext uri="{FF2B5EF4-FFF2-40B4-BE49-F238E27FC236}">
                <a16:creationId xmlns:a16="http://schemas.microsoft.com/office/drawing/2014/main" id="{5BB3B014-CC27-D142-BF69-04643810126E}"/>
              </a:ext>
            </a:extLst>
          </p:cNvPr>
          <p:cNvPicPr>
            <a:picLocks noChangeAspect="1"/>
          </p:cNvPicPr>
          <p:nvPr/>
        </p:nvPicPr>
        <p:blipFill rotWithShape="1">
          <a:blip r:embed="rId6"/>
          <a:srcRect l="5935" t="23510" r="5031" b="23990"/>
          <a:stretch/>
        </p:blipFill>
        <p:spPr>
          <a:xfrm>
            <a:off x="4678100" y="5959344"/>
            <a:ext cx="2286000" cy="898656"/>
          </a:xfrm>
          <a:prstGeom prst="rect">
            <a:avLst/>
          </a:prstGeom>
        </p:spPr>
      </p:pic>
      <p:pic>
        <p:nvPicPr>
          <p:cNvPr id="14" name="Picture 2" descr="http://www.euroc-project.eu/fileadmin/imgEuroc/eurocConsortiumLogos/ethLogo.png">
            <a:extLst>
              <a:ext uri="{FF2B5EF4-FFF2-40B4-BE49-F238E27FC236}">
                <a16:creationId xmlns:a16="http://schemas.microsoft.com/office/drawing/2014/main" id="{8E6DF52C-6D6F-1D47-92E5-A4DDA60A3E2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99224" y="6173160"/>
            <a:ext cx="1998476" cy="41052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B8B85FF5-57D1-D247-8B48-4263EDD6952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37124" y="5979804"/>
            <a:ext cx="2175266" cy="898656"/>
          </a:xfrm>
          <a:prstGeom prst="rect">
            <a:avLst/>
          </a:prstGeom>
        </p:spPr>
      </p:pic>
    </p:spTree>
    <p:extLst>
      <p:ext uri="{BB962C8B-B14F-4D97-AF65-F5344CB8AC3E}">
        <p14:creationId xmlns:p14="http://schemas.microsoft.com/office/powerpoint/2010/main" val="351162532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48969F0-2D37-9B4F-89A4-C9739461369A}"/>
              </a:ext>
            </a:extLst>
          </p:cNvPr>
          <p:cNvSpPr/>
          <p:nvPr/>
        </p:nvSpPr>
        <p:spPr>
          <a:xfrm>
            <a:off x="0" y="743205"/>
            <a:ext cx="9144000" cy="914400"/>
          </a:xfrm>
          <a:prstGeom prst="rect">
            <a:avLst/>
          </a:prstGeom>
          <a:solidFill>
            <a:srgbClr val="FFF4CC">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7" name="Rectangle 6">
            <a:extLst>
              <a:ext uri="{FF2B5EF4-FFF2-40B4-BE49-F238E27FC236}">
                <a16:creationId xmlns:a16="http://schemas.microsoft.com/office/drawing/2014/main" id="{A8C8C6C2-2540-E14E-8598-187AFA9373A3}"/>
              </a:ext>
            </a:extLst>
          </p:cNvPr>
          <p:cNvSpPr/>
          <p:nvPr/>
        </p:nvSpPr>
        <p:spPr>
          <a:xfrm>
            <a:off x="0" y="1928020"/>
            <a:ext cx="9144000" cy="1261494"/>
          </a:xfrm>
          <a:prstGeom prst="rect">
            <a:avLst/>
          </a:prstGeom>
          <a:solidFill>
            <a:srgbClr val="FFBFB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8" name="Rectangle 7">
            <a:extLst>
              <a:ext uri="{FF2B5EF4-FFF2-40B4-BE49-F238E27FC236}">
                <a16:creationId xmlns:a16="http://schemas.microsoft.com/office/drawing/2014/main" id="{592513E4-C4B7-F242-9A0D-35F07BCED5C7}"/>
              </a:ext>
            </a:extLst>
          </p:cNvPr>
          <p:cNvSpPr/>
          <p:nvPr/>
        </p:nvSpPr>
        <p:spPr>
          <a:xfrm>
            <a:off x="0" y="3429001"/>
            <a:ext cx="9144000" cy="925286"/>
          </a:xfrm>
          <a:prstGeom prst="rect">
            <a:avLst/>
          </a:prstGeom>
          <a:solidFill>
            <a:srgbClr val="CCD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0" name="Rectangle 9">
            <a:extLst>
              <a:ext uri="{FF2B5EF4-FFF2-40B4-BE49-F238E27FC236}">
                <a16:creationId xmlns:a16="http://schemas.microsoft.com/office/drawing/2014/main" id="{3E440315-C009-E346-A212-93C50C707296}"/>
              </a:ext>
            </a:extLst>
          </p:cNvPr>
          <p:cNvSpPr/>
          <p:nvPr/>
        </p:nvSpPr>
        <p:spPr>
          <a:xfrm>
            <a:off x="0" y="4542080"/>
            <a:ext cx="9144000" cy="925286"/>
          </a:xfrm>
          <a:prstGeom prst="rect">
            <a:avLst/>
          </a:prstGeom>
          <a:solidFill>
            <a:srgbClr val="B8CF9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1" name="Rectangle 10">
            <a:extLst>
              <a:ext uri="{FF2B5EF4-FFF2-40B4-BE49-F238E27FC236}">
                <a16:creationId xmlns:a16="http://schemas.microsoft.com/office/drawing/2014/main" id="{32042D8A-F894-404E-8CDA-6FFCBB190FD3}"/>
              </a:ext>
            </a:extLst>
          </p:cNvPr>
          <p:cNvSpPr/>
          <p:nvPr/>
        </p:nvSpPr>
        <p:spPr>
          <a:xfrm>
            <a:off x="0" y="5655159"/>
            <a:ext cx="9144000" cy="925286"/>
          </a:xfrm>
          <a:prstGeom prst="rect">
            <a:avLst/>
          </a:prstGeom>
          <a:solidFill>
            <a:srgbClr val="AF9CD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 name="Title 1"/>
          <p:cNvSpPr>
            <a:spLocks noGrp="1"/>
          </p:cNvSpPr>
          <p:nvPr>
            <p:ph type="title"/>
          </p:nvPr>
        </p:nvSpPr>
        <p:spPr>
          <a:xfrm>
            <a:off x="0" y="-76200"/>
            <a:ext cx="9144000" cy="914400"/>
          </a:xfrm>
        </p:spPr>
        <p:txBody>
          <a:bodyPr/>
          <a:lstStyle/>
          <a:p>
            <a:r>
              <a:rPr lang="en-US" dirty="0"/>
              <a:t>Executive Summary</a:t>
            </a:r>
          </a:p>
        </p:txBody>
      </p:sp>
      <p:sp>
        <p:nvSpPr>
          <p:cNvPr id="3" name="Content Placeholder 2"/>
          <p:cNvSpPr>
            <a:spLocks noGrp="1"/>
          </p:cNvSpPr>
          <p:nvPr>
            <p:ph idx="1"/>
          </p:nvPr>
        </p:nvSpPr>
        <p:spPr>
          <a:xfrm>
            <a:off x="152400" y="743204"/>
            <a:ext cx="8991600" cy="6019800"/>
          </a:xfrm>
        </p:spPr>
        <p:txBody>
          <a:bodyPr>
            <a:normAutofit lnSpcReduction="10000"/>
          </a:bodyPr>
          <a:lstStyle/>
          <a:p>
            <a:pPr marL="0" indent="0">
              <a:buNone/>
            </a:pPr>
            <a:r>
              <a:rPr lang="en-US" sz="2000" u="sng" dirty="0">
                <a:solidFill>
                  <a:schemeClr val="tx2"/>
                </a:solidFill>
              </a:rPr>
              <a:t>Context</a:t>
            </a:r>
            <a:r>
              <a:rPr lang="en-US" sz="2000" dirty="0">
                <a:solidFill>
                  <a:schemeClr val="tx2"/>
                </a:solidFill>
              </a:rPr>
              <a:t>:  We extensively analyze </a:t>
            </a:r>
            <a:r>
              <a:rPr lang="en-US" sz="2000" dirty="0">
                <a:solidFill>
                  <a:srgbClr val="0000FF"/>
                </a:solidFill>
              </a:rPr>
              <a:t>a state-of-the-art edge ML accelerator (Google Edge TPU) </a:t>
            </a:r>
            <a:r>
              <a:rPr lang="en-US" sz="2000" dirty="0">
                <a:solidFill>
                  <a:schemeClr val="tx2"/>
                </a:solidFill>
              </a:rPr>
              <a:t>using </a:t>
            </a:r>
            <a:r>
              <a:rPr lang="en-US" sz="2000" dirty="0">
                <a:solidFill>
                  <a:srgbClr val="0000FF"/>
                </a:solidFill>
              </a:rPr>
              <a:t>24 Google edge models</a:t>
            </a:r>
          </a:p>
          <a:p>
            <a:pPr lvl="1"/>
            <a:r>
              <a:rPr lang="en-US" sz="1800" dirty="0">
                <a:cs typeface="Adobe Garamond Pro"/>
              </a:rPr>
              <a:t> Wide range of models (CNNs, LSTMs, Transducers, RCNNs)</a:t>
            </a:r>
            <a:br>
              <a:rPr lang="en-US" sz="1800" dirty="0">
                <a:cs typeface="Adobe Garamond Pro"/>
              </a:rPr>
            </a:br>
            <a:endParaRPr lang="en-US" sz="1800" dirty="0">
              <a:solidFill>
                <a:schemeClr val="tx2"/>
              </a:solidFill>
            </a:endParaRPr>
          </a:p>
          <a:p>
            <a:pPr marL="0" indent="0">
              <a:buNone/>
            </a:pPr>
            <a:r>
              <a:rPr lang="en-US" sz="2000" u="sng" dirty="0">
                <a:solidFill>
                  <a:schemeClr val="tx2"/>
                </a:solidFill>
              </a:rPr>
              <a:t>Problem</a:t>
            </a:r>
            <a:r>
              <a:rPr lang="en-US" sz="2000" dirty="0">
                <a:solidFill>
                  <a:schemeClr val="tx2"/>
                </a:solidFill>
              </a:rPr>
              <a:t>:  The Edge TPU accelerator suffers from </a:t>
            </a:r>
            <a:r>
              <a:rPr lang="en-US" sz="2000" dirty="0">
                <a:solidFill>
                  <a:srgbClr val="800000"/>
                </a:solidFill>
              </a:rPr>
              <a:t>three challenges:</a:t>
            </a:r>
          </a:p>
          <a:p>
            <a:pPr lvl="1"/>
            <a:r>
              <a:rPr lang="en-US" sz="1800" dirty="0">
                <a:cs typeface="Adobe Garamond Pro"/>
              </a:rPr>
              <a:t>It operates </a:t>
            </a:r>
            <a:r>
              <a:rPr lang="en-US" sz="1800" dirty="0">
                <a:solidFill>
                  <a:srgbClr val="800000"/>
                </a:solidFill>
                <a:cs typeface="Adobe Garamond Pro"/>
              </a:rPr>
              <a:t>significantly below</a:t>
            </a:r>
            <a:r>
              <a:rPr lang="en-US" sz="1800" dirty="0">
                <a:solidFill>
                  <a:srgbClr val="C00000"/>
                </a:solidFill>
                <a:cs typeface="Adobe Garamond Pro"/>
              </a:rPr>
              <a:t> </a:t>
            </a:r>
            <a:r>
              <a:rPr lang="en-US" sz="1800" dirty="0">
                <a:solidFill>
                  <a:srgbClr val="595959"/>
                </a:solidFill>
                <a:cs typeface="Adobe Garamond Pro"/>
              </a:rPr>
              <a:t>its</a:t>
            </a:r>
            <a:r>
              <a:rPr lang="en-US" sz="1800" dirty="0">
                <a:solidFill>
                  <a:srgbClr val="C00000"/>
                </a:solidFill>
                <a:cs typeface="Adobe Garamond Pro"/>
              </a:rPr>
              <a:t> </a:t>
            </a:r>
            <a:r>
              <a:rPr lang="en-US" sz="1800" u="sng" dirty="0">
                <a:cs typeface="Adobe Garamond Pro"/>
              </a:rPr>
              <a:t>peak throughput</a:t>
            </a:r>
          </a:p>
          <a:p>
            <a:pPr lvl="1"/>
            <a:r>
              <a:rPr lang="en-US" sz="1800" dirty="0">
                <a:cs typeface="Adobe Garamond Pro"/>
              </a:rPr>
              <a:t>It operates </a:t>
            </a:r>
            <a:r>
              <a:rPr lang="en-US" sz="1800" dirty="0">
                <a:solidFill>
                  <a:srgbClr val="800000"/>
                </a:solidFill>
                <a:cs typeface="Adobe Garamond Pro"/>
              </a:rPr>
              <a:t>significantly below </a:t>
            </a:r>
            <a:r>
              <a:rPr lang="en-US" sz="1800" dirty="0">
                <a:solidFill>
                  <a:srgbClr val="595959"/>
                </a:solidFill>
                <a:cs typeface="Adobe Garamond Pro"/>
              </a:rPr>
              <a:t>its</a:t>
            </a:r>
            <a:r>
              <a:rPr lang="en-US" sz="1800" dirty="0">
                <a:solidFill>
                  <a:srgbClr val="800000"/>
                </a:solidFill>
                <a:cs typeface="Adobe Garamond Pro"/>
              </a:rPr>
              <a:t> </a:t>
            </a:r>
            <a:r>
              <a:rPr lang="en-US" sz="1800" u="sng" dirty="0">
                <a:cs typeface="Adobe Garamond Pro"/>
              </a:rPr>
              <a:t>theoretical energy efficiency</a:t>
            </a:r>
          </a:p>
          <a:p>
            <a:pPr lvl="1"/>
            <a:r>
              <a:rPr lang="en-US" sz="1800" dirty="0">
                <a:solidFill>
                  <a:srgbClr val="595959"/>
                </a:solidFill>
                <a:cs typeface="Adobe Garamond Pro"/>
              </a:rPr>
              <a:t>It</a:t>
            </a:r>
            <a:r>
              <a:rPr lang="en-US" sz="1800" dirty="0">
                <a:solidFill>
                  <a:srgbClr val="800000"/>
                </a:solidFill>
                <a:cs typeface="Adobe Garamond Pro"/>
              </a:rPr>
              <a:t> inefficiently </a:t>
            </a:r>
            <a:r>
              <a:rPr lang="en-US" sz="1800" dirty="0">
                <a:solidFill>
                  <a:srgbClr val="595959"/>
                </a:solidFill>
                <a:cs typeface="Adobe Garamond Pro"/>
              </a:rPr>
              <a:t>handles</a:t>
            </a:r>
            <a:r>
              <a:rPr lang="en-US" sz="1800" dirty="0">
                <a:solidFill>
                  <a:srgbClr val="800000"/>
                </a:solidFill>
                <a:cs typeface="Adobe Garamond Pro"/>
              </a:rPr>
              <a:t> </a:t>
            </a:r>
            <a:r>
              <a:rPr lang="en-US" sz="1800" u="sng" dirty="0">
                <a:cs typeface="Adobe Garamond Pro"/>
              </a:rPr>
              <a:t>memory accesses</a:t>
            </a:r>
            <a:br>
              <a:rPr lang="en-US" sz="1800" dirty="0">
                <a:cs typeface="Adobe Garamond Pro"/>
              </a:rPr>
            </a:br>
            <a:endParaRPr lang="en-US" sz="1800" dirty="0">
              <a:cs typeface="Adobe Garamond Pro"/>
            </a:endParaRPr>
          </a:p>
          <a:p>
            <a:pPr marL="0" lvl="1" indent="0">
              <a:buNone/>
            </a:pPr>
            <a:r>
              <a:rPr lang="en-US" sz="2000" u="sng" dirty="0">
                <a:solidFill>
                  <a:schemeClr val="tx2"/>
                </a:solidFill>
              </a:rPr>
              <a:t>Key Insight</a:t>
            </a:r>
            <a:r>
              <a:rPr lang="en-US" sz="2000" dirty="0">
                <a:solidFill>
                  <a:schemeClr val="tx2"/>
                </a:solidFill>
              </a:rPr>
              <a:t>:  These shortcomings arise from </a:t>
            </a:r>
            <a:r>
              <a:rPr lang="en-US" sz="2000" dirty="0">
                <a:solidFill>
                  <a:srgbClr val="0000FF"/>
                </a:solidFill>
              </a:rPr>
              <a:t>the monolithic design</a:t>
            </a:r>
            <a:r>
              <a:rPr lang="en-US" sz="2000" dirty="0">
                <a:solidFill>
                  <a:schemeClr val="tx2"/>
                </a:solidFill>
              </a:rPr>
              <a:t> of the Edge TPU accelerator</a:t>
            </a:r>
          </a:p>
          <a:p>
            <a:pPr lvl="1"/>
            <a:r>
              <a:rPr lang="en-US" sz="1800" dirty="0">
                <a:cs typeface="Adobe Garamond Pro"/>
              </a:rPr>
              <a:t>The Edge TPU accelerator design does not account for </a:t>
            </a:r>
            <a:r>
              <a:rPr lang="en-US" sz="1800" dirty="0">
                <a:solidFill>
                  <a:srgbClr val="0000FF"/>
                </a:solidFill>
                <a:cs typeface="Adobe Garamond Pro"/>
              </a:rPr>
              <a:t>layer heterogeneity </a:t>
            </a:r>
            <a:br>
              <a:rPr lang="en-US" sz="1800" dirty="0">
                <a:solidFill>
                  <a:srgbClr val="0000FF"/>
                </a:solidFill>
                <a:cs typeface="Adobe Garamond Pro"/>
              </a:rPr>
            </a:br>
            <a:endParaRPr lang="en-US" sz="1800" dirty="0">
              <a:solidFill>
                <a:srgbClr val="0000FF"/>
              </a:solidFill>
            </a:endParaRPr>
          </a:p>
          <a:p>
            <a:pPr marL="0" lvl="1" indent="0">
              <a:buNone/>
            </a:pPr>
            <a:r>
              <a:rPr lang="en-US" sz="2000" u="sng" dirty="0">
                <a:solidFill>
                  <a:schemeClr val="tx2"/>
                </a:solidFill>
              </a:rPr>
              <a:t>Key Mechanism</a:t>
            </a:r>
            <a:r>
              <a:rPr lang="en-US" sz="2000" dirty="0">
                <a:solidFill>
                  <a:schemeClr val="tx2"/>
                </a:solidFill>
              </a:rPr>
              <a:t>:  A new framework called </a:t>
            </a:r>
            <a:r>
              <a:rPr lang="en-US" sz="2000" dirty="0">
                <a:solidFill>
                  <a:srgbClr val="0000FF"/>
                </a:solidFill>
              </a:rPr>
              <a:t>Mensa</a:t>
            </a:r>
          </a:p>
          <a:p>
            <a:pPr lvl="1"/>
            <a:r>
              <a:rPr lang="en-US" sz="1800" dirty="0">
                <a:cs typeface="Adobe Garamond Pro"/>
              </a:rPr>
              <a:t>Mensa consists of heterogeneous accelerators whose dataflow and hardware are specialized for specific families of layers</a:t>
            </a:r>
            <a:br>
              <a:rPr lang="en-US" sz="1800" dirty="0">
                <a:cs typeface="Adobe Garamond Pro"/>
              </a:rPr>
            </a:br>
            <a:endParaRPr lang="en-US" sz="1800" dirty="0">
              <a:solidFill>
                <a:schemeClr val="tx2"/>
              </a:solidFill>
            </a:endParaRPr>
          </a:p>
          <a:p>
            <a:pPr marL="0" lvl="1" indent="0">
              <a:buNone/>
            </a:pPr>
            <a:r>
              <a:rPr lang="en-US" sz="2000" u="sng" dirty="0">
                <a:solidFill>
                  <a:schemeClr val="tx2"/>
                </a:solidFill>
              </a:rPr>
              <a:t>Key Results</a:t>
            </a:r>
            <a:r>
              <a:rPr lang="en-US" sz="2000" dirty="0">
                <a:solidFill>
                  <a:schemeClr val="tx2"/>
                </a:solidFill>
              </a:rPr>
              <a:t>:  We design a version of Mensa for Google edge ML models</a:t>
            </a:r>
          </a:p>
          <a:p>
            <a:pPr lvl="1"/>
            <a:r>
              <a:rPr lang="en-US" sz="1800" dirty="0">
                <a:cs typeface="Adobe Garamond Pro"/>
              </a:rPr>
              <a:t>Mensa improves performance and energy by </a:t>
            </a:r>
            <a:r>
              <a:rPr lang="en-US" sz="1800" dirty="0">
                <a:solidFill>
                  <a:srgbClr val="0000FF"/>
                </a:solidFill>
                <a:cs typeface="Adobe Garamond Pro"/>
              </a:rPr>
              <a:t>3.0X</a:t>
            </a:r>
            <a:r>
              <a:rPr lang="en-US" sz="1800" dirty="0">
                <a:cs typeface="Adobe Garamond Pro"/>
              </a:rPr>
              <a:t> and </a:t>
            </a:r>
            <a:r>
              <a:rPr lang="en-US" sz="1800" dirty="0">
                <a:solidFill>
                  <a:srgbClr val="0000FF"/>
                </a:solidFill>
                <a:cs typeface="Adobe Garamond Pro"/>
              </a:rPr>
              <a:t>3.1X</a:t>
            </a:r>
          </a:p>
          <a:p>
            <a:pPr lvl="1"/>
            <a:r>
              <a:rPr lang="en-US" sz="1800" dirty="0">
                <a:cs typeface="Adobe Garamond Pro"/>
              </a:rPr>
              <a:t>Mensa reduces cost and improves area efficiency</a:t>
            </a:r>
            <a:endParaRPr lang="en-US" sz="1800" dirty="0">
              <a:solidFill>
                <a:srgbClr val="0000FF"/>
              </a:solidFill>
              <a:cs typeface="Adobe Garamond Pro"/>
            </a:endParaRPr>
          </a:p>
          <a:p>
            <a:pPr lvl="1"/>
            <a:endParaRPr lang="en-US" sz="2000" dirty="0">
              <a:solidFill>
                <a:schemeClr val="accent2"/>
              </a:solidFill>
              <a:cs typeface="Gill Sans MT"/>
            </a:endParaRPr>
          </a:p>
          <a:p>
            <a:pPr marL="342900" lvl="1" indent="-342900">
              <a:buFont typeface="Arial" pitchFamily="34" charset="0"/>
              <a:buChar char="•"/>
            </a:pPr>
            <a:endParaRPr lang="en-US" sz="2600" dirty="0">
              <a:solidFill>
                <a:schemeClr val="accent2"/>
              </a:solidFill>
              <a:cs typeface="Gill Sans MT"/>
            </a:endParaRPr>
          </a:p>
          <a:p>
            <a:endParaRPr lang="en-US" sz="2600" dirty="0">
              <a:solidFill>
                <a:srgbClr val="0000FF"/>
              </a:solidFill>
            </a:endParaRPr>
          </a:p>
          <a:p>
            <a:pPr lvl="1"/>
            <a:endParaRPr lang="en-US" sz="2200" dirty="0">
              <a:solidFill>
                <a:srgbClr val="C00000"/>
              </a:solidFill>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Slide Number Placeholder 4"/>
          <p:cNvSpPr>
            <a:spLocks noGrp="1"/>
          </p:cNvSpPr>
          <p:nvPr>
            <p:ph type="sldNum" sz="quarter" idx="12"/>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2400" b="1" i="0" u="none" strike="noStrike" kern="1200" cap="none" spc="0" normalizeH="0" baseline="0" noProof="0" dirty="0">
              <a:ln>
                <a:noFill/>
              </a:ln>
              <a:solidFill>
                <a:srgbClr val="0070C0"/>
              </a:solidFill>
              <a:effectLst/>
              <a:uLnTx/>
              <a:uFillTx/>
              <a:latin typeface="Gill Sans MT"/>
              <a:ea typeface="+mn-ea"/>
              <a:cs typeface="+mn-cs"/>
            </a:endParaRPr>
          </a:p>
        </p:txBody>
      </p:sp>
    </p:spTree>
    <p:extLst>
      <p:ext uri="{BB962C8B-B14F-4D97-AF65-F5344CB8AC3E}">
        <p14:creationId xmlns:p14="http://schemas.microsoft.com/office/powerpoint/2010/main" val="194054600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536" y="0"/>
            <a:ext cx="9540552" cy="914400"/>
          </a:xfrm>
        </p:spPr>
        <p:txBody>
          <a:bodyPr/>
          <a:lstStyle/>
          <a:p>
            <a:r>
              <a:rPr lang="en-US" sz="4000" dirty="0">
                <a:cs typeface="Gill Sans MT"/>
              </a:rPr>
              <a:t>Google Edge Neural Network Models</a:t>
            </a:r>
            <a:endParaRPr lang="en-US" sz="4200" dirty="0">
              <a:latin typeface="Gill Sans MT"/>
              <a:cs typeface="Gill Sans MT"/>
            </a:endParaRPr>
          </a:p>
        </p:txBody>
      </p:sp>
      <p:sp>
        <p:nvSpPr>
          <p:cNvPr id="18" name="Rectangle 17"/>
          <p:cNvSpPr/>
          <p:nvPr/>
        </p:nvSpPr>
        <p:spPr>
          <a:xfrm>
            <a:off x="0" y="1172716"/>
            <a:ext cx="9144000" cy="477054"/>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white"/>
                </a:solidFill>
                <a:effectLst/>
                <a:uLnTx/>
                <a:uFillTx/>
                <a:latin typeface="Gill Sans MT"/>
                <a:ea typeface="+mn-ea"/>
                <a:cs typeface="Gill Sans MT"/>
              </a:rPr>
              <a:t>We analyze inference execution using 24 edge NN models </a:t>
            </a:r>
          </a:p>
        </p:txBody>
      </p:sp>
      <p:grpSp>
        <p:nvGrpSpPr>
          <p:cNvPr id="5" name="Group 4">
            <a:extLst>
              <a:ext uri="{FF2B5EF4-FFF2-40B4-BE49-F238E27FC236}">
                <a16:creationId xmlns:a16="http://schemas.microsoft.com/office/drawing/2014/main" id="{084FA3DE-5D66-5046-95E6-96CEBE688732}"/>
              </a:ext>
            </a:extLst>
          </p:cNvPr>
          <p:cNvGrpSpPr/>
          <p:nvPr/>
        </p:nvGrpSpPr>
        <p:grpSpPr>
          <a:xfrm>
            <a:off x="-39388" y="4008859"/>
            <a:ext cx="3745342" cy="1520809"/>
            <a:chOff x="436390" y="4008859"/>
            <a:chExt cx="3745342" cy="1520809"/>
          </a:xfrm>
        </p:grpSpPr>
        <p:cxnSp>
          <p:nvCxnSpPr>
            <p:cNvPr id="23" name="Straight Arrow Connector 22"/>
            <p:cNvCxnSpPr/>
            <p:nvPr/>
          </p:nvCxnSpPr>
          <p:spPr>
            <a:xfrm flipH="1">
              <a:off x="2722390" y="4234268"/>
              <a:ext cx="914400" cy="451103"/>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rot="19870791">
              <a:off x="1916542" y="4008859"/>
              <a:ext cx="226519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13 CNN</a:t>
              </a:r>
            </a:p>
          </p:txBody>
        </p:sp>
        <p:pic>
          <p:nvPicPr>
            <p:cNvPr id="40" name="Picture 39"/>
            <p:cNvPicPr>
              <a:picLocks noChangeAspect="1"/>
            </p:cNvPicPr>
            <p:nvPr/>
          </p:nvPicPr>
          <p:blipFill>
            <a:blip r:embed="rId3"/>
            <a:stretch>
              <a:fillRect/>
            </a:stretch>
          </p:blipFill>
          <p:spPr>
            <a:xfrm>
              <a:off x="1045990" y="4124314"/>
              <a:ext cx="1016000" cy="1016000"/>
            </a:xfrm>
            <a:prstGeom prst="rect">
              <a:avLst/>
            </a:prstGeom>
          </p:spPr>
        </p:pic>
        <p:sp>
          <p:nvSpPr>
            <p:cNvPr id="41" name="TextBox 40"/>
            <p:cNvSpPr txBox="1"/>
            <p:nvPr/>
          </p:nvSpPr>
          <p:spPr>
            <a:xfrm>
              <a:off x="436390" y="5191114"/>
              <a:ext cx="2265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Face Detection</a:t>
              </a:r>
            </a:p>
          </p:txBody>
        </p:sp>
      </p:grpSp>
      <p:grpSp>
        <p:nvGrpSpPr>
          <p:cNvPr id="3" name="Group 2">
            <a:extLst>
              <a:ext uri="{FF2B5EF4-FFF2-40B4-BE49-F238E27FC236}">
                <a16:creationId xmlns:a16="http://schemas.microsoft.com/office/drawing/2014/main" id="{AC5BBC32-1605-554F-BCB3-A240D470CEE3}"/>
              </a:ext>
            </a:extLst>
          </p:cNvPr>
          <p:cNvGrpSpPr/>
          <p:nvPr/>
        </p:nvGrpSpPr>
        <p:grpSpPr>
          <a:xfrm>
            <a:off x="-247178" y="2295514"/>
            <a:ext cx="3665496" cy="1405354"/>
            <a:chOff x="228600" y="2295514"/>
            <a:chExt cx="3665496" cy="1405354"/>
          </a:xfrm>
        </p:grpSpPr>
        <p:pic>
          <p:nvPicPr>
            <p:cNvPr id="12" name="Picture 11"/>
            <p:cNvPicPr>
              <a:picLocks noChangeAspect="1"/>
            </p:cNvPicPr>
            <p:nvPr/>
          </p:nvPicPr>
          <p:blipFill>
            <a:blip r:embed="rId4"/>
            <a:stretch>
              <a:fillRect/>
            </a:stretch>
          </p:blipFill>
          <p:spPr>
            <a:xfrm>
              <a:off x="990600" y="2295514"/>
              <a:ext cx="1041400" cy="1041400"/>
            </a:xfrm>
            <a:prstGeom prst="rect">
              <a:avLst/>
            </a:prstGeom>
          </p:spPr>
        </p:pic>
        <p:cxnSp>
          <p:nvCxnSpPr>
            <p:cNvPr id="21" name="Straight Arrow Connector 20"/>
            <p:cNvCxnSpPr/>
            <p:nvPr/>
          </p:nvCxnSpPr>
          <p:spPr>
            <a:xfrm flipH="1" flipV="1">
              <a:off x="2493790" y="3015068"/>
              <a:ext cx="914400" cy="219454"/>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rot="690717">
              <a:off x="2203817" y="2415234"/>
              <a:ext cx="169027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6 RNN</a:t>
              </a:r>
              <a:b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Transducers</a:t>
              </a:r>
            </a:p>
          </p:txBody>
        </p:sp>
        <p:sp>
          <p:nvSpPr>
            <p:cNvPr id="42" name="TextBox 41"/>
            <p:cNvSpPr txBox="1"/>
            <p:nvPr/>
          </p:nvSpPr>
          <p:spPr>
            <a:xfrm>
              <a:off x="228600" y="3362314"/>
              <a:ext cx="2646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Speech Recognition</a:t>
              </a:r>
            </a:p>
          </p:txBody>
        </p:sp>
      </p:grpSp>
      <p:grpSp>
        <p:nvGrpSpPr>
          <p:cNvPr id="6" name="Group 5">
            <a:extLst>
              <a:ext uri="{FF2B5EF4-FFF2-40B4-BE49-F238E27FC236}">
                <a16:creationId xmlns:a16="http://schemas.microsoft.com/office/drawing/2014/main" id="{4D173D8C-CB41-7D42-8BF3-46C2710D7CEC}"/>
              </a:ext>
            </a:extLst>
          </p:cNvPr>
          <p:cNvGrpSpPr/>
          <p:nvPr/>
        </p:nvGrpSpPr>
        <p:grpSpPr>
          <a:xfrm>
            <a:off x="5603391" y="2253068"/>
            <a:ext cx="3726087" cy="1329154"/>
            <a:chOff x="5016103" y="2253068"/>
            <a:chExt cx="3726087" cy="1329154"/>
          </a:xfrm>
        </p:grpSpPr>
        <p:pic>
          <p:nvPicPr>
            <p:cNvPr id="13" name="Picture 12"/>
            <p:cNvPicPr>
              <a:picLocks noChangeAspect="1"/>
            </p:cNvPicPr>
            <p:nvPr/>
          </p:nvPicPr>
          <p:blipFill>
            <a:blip r:embed="rId5"/>
            <a:stretch>
              <a:fillRect/>
            </a:stretch>
          </p:blipFill>
          <p:spPr>
            <a:xfrm>
              <a:off x="6760990" y="2253068"/>
              <a:ext cx="1143000" cy="1143000"/>
            </a:xfrm>
            <a:prstGeom prst="rect">
              <a:avLst/>
            </a:prstGeom>
          </p:spPr>
        </p:pic>
        <p:cxnSp>
          <p:nvCxnSpPr>
            <p:cNvPr id="25" name="Straight Arrow Connector 24"/>
            <p:cNvCxnSpPr/>
            <p:nvPr/>
          </p:nvCxnSpPr>
          <p:spPr>
            <a:xfrm flipV="1">
              <a:off x="5617990" y="2862668"/>
              <a:ext cx="914400" cy="381000"/>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rot="20281783">
              <a:off x="5016103" y="2632046"/>
              <a:ext cx="169027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2 LSTMs</a:t>
              </a:r>
            </a:p>
          </p:txBody>
        </p:sp>
        <p:sp>
          <p:nvSpPr>
            <p:cNvPr id="44" name="TextBox 43"/>
            <p:cNvSpPr txBox="1"/>
            <p:nvPr/>
          </p:nvSpPr>
          <p:spPr>
            <a:xfrm>
              <a:off x="6075190" y="3243668"/>
              <a:ext cx="266700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Language Translation</a:t>
              </a:r>
            </a:p>
          </p:txBody>
        </p:sp>
      </p:grpSp>
      <p:grpSp>
        <p:nvGrpSpPr>
          <p:cNvPr id="7" name="Group 6">
            <a:extLst>
              <a:ext uri="{FF2B5EF4-FFF2-40B4-BE49-F238E27FC236}">
                <a16:creationId xmlns:a16="http://schemas.microsoft.com/office/drawing/2014/main" id="{C67ADE98-1B8B-E442-B4D1-C13216050E3C}"/>
              </a:ext>
            </a:extLst>
          </p:cNvPr>
          <p:cNvGrpSpPr/>
          <p:nvPr/>
        </p:nvGrpSpPr>
        <p:grpSpPr>
          <a:xfrm>
            <a:off x="5758020" y="4068053"/>
            <a:ext cx="3266658" cy="1342969"/>
            <a:chOff x="5170732" y="4068053"/>
            <a:chExt cx="3266658" cy="1342969"/>
          </a:xfrm>
        </p:grpSpPr>
        <p:pic>
          <p:nvPicPr>
            <p:cNvPr id="38" name="Picture 37"/>
            <p:cNvPicPr>
              <a:picLocks noChangeAspect="1"/>
            </p:cNvPicPr>
            <p:nvPr/>
          </p:nvPicPr>
          <p:blipFill>
            <a:blip r:embed="rId6"/>
            <a:stretch>
              <a:fillRect/>
            </a:stretch>
          </p:blipFill>
          <p:spPr>
            <a:xfrm>
              <a:off x="6862590" y="4183468"/>
              <a:ext cx="889000" cy="889000"/>
            </a:xfrm>
            <a:prstGeom prst="rect">
              <a:avLst/>
            </a:prstGeom>
          </p:spPr>
        </p:pic>
        <p:sp>
          <p:nvSpPr>
            <p:cNvPr id="43" name="TextBox 42"/>
            <p:cNvSpPr txBox="1"/>
            <p:nvPr/>
          </p:nvSpPr>
          <p:spPr>
            <a:xfrm>
              <a:off x="6172200" y="5072468"/>
              <a:ext cx="2265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Image Captioning</a:t>
              </a:r>
            </a:p>
          </p:txBody>
        </p:sp>
        <p:cxnSp>
          <p:nvCxnSpPr>
            <p:cNvPr id="45" name="Straight Arrow Connector 44"/>
            <p:cNvCxnSpPr/>
            <p:nvPr/>
          </p:nvCxnSpPr>
          <p:spPr>
            <a:xfrm>
              <a:off x="5389390" y="4310468"/>
              <a:ext cx="914400" cy="381000"/>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rot="1399497">
              <a:off x="5170732" y="4068053"/>
              <a:ext cx="154605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3 RCNN</a:t>
              </a:r>
            </a:p>
          </p:txBody>
        </p:sp>
      </p:grpSp>
      <p:pic>
        <p:nvPicPr>
          <p:cNvPr id="24" name="Picture 23" descr="safari.png"/>
          <p:cNvPicPr>
            <a:picLocks noChangeAspect="1"/>
          </p:cNvPicPr>
          <p:nvPr/>
        </p:nvPicPr>
        <p:blipFill>
          <a:blip r:embed="rId7" cstate="print"/>
          <a:stretch>
            <a:fillRect/>
          </a:stretch>
        </p:blipFill>
        <p:spPr>
          <a:xfrm>
            <a:off x="76200" y="6580445"/>
            <a:ext cx="959296" cy="277563"/>
          </a:xfrm>
          <a:prstGeom prst="rect">
            <a:avLst/>
          </a:prstGeom>
        </p:spPr>
      </p:pic>
      <p:grpSp>
        <p:nvGrpSpPr>
          <p:cNvPr id="26" name="Group 25">
            <a:extLst>
              <a:ext uri="{FF2B5EF4-FFF2-40B4-BE49-F238E27FC236}">
                <a16:creationId xmlns:a16="http://schemas.microsoft.com/office/drawing/2014/main" id="{728D0EC9-A5FF-EF49-9065-E63C4F1F200F}"/>
              </a:ext>
            </a:extLst>
          </p:cNvPr>
          <p:cNvGrpSpPr/>
          <p:nvPr/>
        </p:nvGrpSpPr>
        <p:grpSpPr>
          <a:xfrm>
            <a:off x="3037210" y="2414650"/>
            <a:ext cx="3091868" cy="2246806"/>
            <a:chOff x="5380192" y="4385166"/>
            <a:chExt cx="3091868" cy="2246806"/>
          </a:xfrm>
        </p:grpSpPr>
        <p:sp>
          <p:nvSpPr>
            <p:cNvPr id="27" name="TextBox 26">
              <a:extLst>
                <a:ext uri="{FF2B5EF4-FFF2-40B4-BE49-F238E27FC236}">
                  <a16:creationId xmlns:a16="http://schemas.microsoft.com/office/drawing/2014/main" id="{48727FEC-3FA4-3E4F-83C7-BAE3582E5637}"/>
                </a:ext>
              </a:extLst>
            </p:cNvPr>
            <p:cNvSpPr txBox="1"/>
            <p:nvPr/>
          </p:nvSpPr>
          <p:spPr>
            <a:xfrm>
              <a:off x="5380192" y="6170307"/>
              <a:ext cx="309186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Google Edge TPU</a:t>
              </a:r>
            </a:p>
          </p:txBody>
        </p:sp>
        <p:pic>
          <p:nvPicPr>
            <p:cNvPr id="28" name="Picture 27">
              <a:extLst>
                <a:ext uri="{FF2B5EF4-FFF2-40B4-BE49-F238E27FC236}">
                  <a16:creationId xmlns:a16="http://schemas.microsoft.com/office/drawing/2014/main" id="{FB386743-9593-C343-B987-372F277CC027}"/>
                </a:ext>
              </a:extLst>
            </p:cNvPr>
            <p:cNvPicPr>
              <a:picLocks noChangeAspect="1"/>
            </p:cNvPicPr>
            <p:nvPr/>
          </p:nvPicPr>
          <p:blipFill>
            <a:blip r:embed="rId8"/>
            <a:stretch>
              <a:fillRect/>
            </a:stretch>
          </p:blipFill>
          <p:spPr>
            <a:xfrm>
              <a:off x="5841742" y="4385166"/>
              <a:ext cx="2057400" cy="2057400"/>
            </a:xfrm>
            <a:prstGeom prst="rect">
              <a:avLst/>
            </a:prstGeom>
          </p:spPr>
        </p:pic>
      </p:grpSp>
    </p:spTree>
    <p:extLst>
      <p:ext uri="{BB962C8B-B14F-4D97-AF65-F5344CB8AC3E}">
        <p14:creationId xmlns:p14="http://schemas.microsoft.com/office/powerpoint/2010/main" val="407616699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914400"/>
          </a:xfrm>
        </p:spPr>
        <p:txBody>
          <a:bodyPr/>
          <a:lstStyle/>
          <a:p>
            <a:r>
              <a:rPr lang="en-US" sz="4000" dirty="0">
                <a:latin typeface="Gill Sans MT"/>
                <a:cs typeface="Gill Sans MT"/>
              </a:rPr>
              <a:t>Diversity Across the Models</a:t>
            </a:r>
          </a:p>
        </p:txBody>
      </p:sp>
      <p:sp>
        <p:nvSpPr>
          <p:cNvPr id="3" name="Content Placeholder 2"/>
          <p:cNvSpPr>
            <a:spLocks noGrp="1"/>
          </p:cNvSpPr>
          <p:nvPr>
            <p:ph idx="1"/>
          </p:nvPr>
        </p:nvSpPr>
        <p:spPr>
          <a:xfrm>
            <a:off x="152400" y="914400"/>
            <a:ext cx="8610600" cy="5562600"/>
          </a:xfrm>
        </p:spPr>
        <p:txBody>
          <a:bodyPr>
            <a:noAutofit/>
          </a:bodyPr>
          <a:lstStyle/>
          <a:p>
            <a:pPr marL="457200" lvl="1" indent="0">
              <a:buNone/>
            </a:pPr>
            <a:endParaRPr lang="en-US" sz="2400" dirty="0">
              <a:solidFill>
                <a:srgbClr val="595959"/>
              </a:solidFill>
              <a:latin typeface="Gill Sans MT"/>
              <a:cs typeface="Gill Sans MT"/>
            </a:endParaRPr>
          </a:p>
          <a:p>
            <a:pPr lvl="2"/>
            <a:endParaRPr lang="en-US" sz="1800" dirty="0">
              <a:solidFill>
                <a:srgbClr val="595959"/>
              </a:solidFill>
              <a:latin typeface="Gill Sans MT"/>
              <a:cs typeface="Gill Sans MT"/>
            </a:endParaRPr>
          </a:p>
          <a:p>
            <a:pPr marL="914400" lvl="2" indent="0">
              <a:buNone/>
            </a:pPr>
            <a:endParaRPr lang="en-US" sz="1400" dirty="0">
              <a:solidFill>
                <a:srgbClr val="0000FF"/>
              </a:solidFill>
              <a:latin typeface="Gill Sans MT"/>
              <a:cs typeface="Gill Sans MT"/>
            </a:endParaRPr>
          </a:p>
          <a:p>
            <a:pPr lvl="1"/>
            <a:endParaRPr lang="en-US" sz="1600" dirty="0">
              <a:latin typeface="Gill Sans MT"/>
              <a:cs typeface="Gill Sans MT"/>
            </a:endParaRPr>
          </a:p>
        </p:txBody>
      </p:sp>
      <p:sp>
        <p:nvSpPr>
          <p:cNvPr id="16" name="Rectangle 15"/>
          <p:cNvSpPr/>
          <p:nvPr/>
        </p:nvSpPr>
        <p:spPr>
          <a:xfrm>
            <a:off x="0" y="9144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F497D"/>
                </a:solidFill>
                <a:effectLst/>
                <a:uLnTx/>
                <a:uFillTx/>
                <a:latin typeface="Gill Sans MT"/>
                <a:ea typeface="+mn-ea"/>
                <a:cs typeface="Gill Sans MT"/>
              </a:rPr>
              <a:t>Insight 1</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there is</a:t>
            </a: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 significant variation </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in terms of </a:t>
            </a:r>
            <a:b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2600" b="1" i="0" u="sng" strike="noStrike" kern="1200" cap="none" spc="0" normalizeH="0" baseline="0" noProof="0" dirty="0">
                <a:ln>
                  <a:noFill/>
                </a:ln>
                <a:solidFill>
                  <a:srgbClr val="000000"/>
                </a:solidFill>
                <a:effectLst/>
                <a:uLnTx/>
                <a:uFillTx/>
                <a:latin typeface="Gill Sans MT"/>
                <a:ea typeface="+mn-ea"/>
                <a:cs typeface="Gill Sans MT"/>
              </a:rPr>
              <a:t>layer characteristics</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a:t>
            </a:r>
            <a:r>
              <a:rPr kumimoji="0" lang="en-US" sz="2600" b="1" i="0" u="none" strike="noStrike" kern="1200" cap="none" spc="0" normalizeH="0" baseline="0" noProof="0" dirty="0">
                <a:ln>
                  <a:noFill/>
                </a:ln>
                <a:solidFill>
                  <a:srgbClr val="0000FF"/>
                </a:solidFill>
                <a:effectLst/>
                <a:uLnTx/>
                <a:uFillTx/>
                <a:latin typeface="Gill Sans MT"/>
                <a:ea typeface="+mn-ea"/>
                <a:cs typeface="Gill Sans MT"/>
              </a:rPr>
              <a:t>across the models</a:t>
            </a:r>
          </a:p>
        </p:txBody>
      </p:sp>
      <p:graphicFrame>
        <p:nvGraphicFramePr>
          <p:cNvPr id="14" name="Chart 13"/>
          <p:cNvGraphicFramePr>
            <a:graphicFrameLocks/>
          </p:cNvGraphicFramePr>
          <p:nvPr/>
        </p:nvGraphicFramePr>
        <p:xfrm>
          <a:off x="546240" y="2542401"/>
          <a:ext cx="8162544" cy="3236976"/>
        </p:xfrm>
        <a:graphic>
          <a:graphicData uri="http://schemas.openxmlformats.org/drawingml/2006/chart">
            <c:chart xmlns:c="http://schemas.openxmlformats.org/drawingml/2006/chart" xmlns:r="http://schemas.openxmlformats.org/officeDocument/2006/relationships" r:id="rId3"/>
          </a:graphicData>
        </a:graphic>
      </p:graphicFrame>
      <p:sp>
        <p:nvSpPr>
          <p:cNvPr id="7" name="Shape 6"/>
          <p:cNvSpPr/>
          <p:nvPr/>
        </p:nvSpPr>
        <p:spPr>
          <a:xfrm>
            <a:off x="4965840" y="4800600"/>
            <a:ext cx="1905000" cy="581799"/>
          </a:xfrm>
          <a:prstGeom prst="ellipse">
            <a:avLst/>
          </a:prstGeom>
          <a:solidFill>
            <a:schemeClr val="bg1">
              <a:lumMod val="65000"/>
              <a:alpha val="38823"/>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ill Sans MT"/>
              <a:ea typeface="Twentieth Century"/>
              <a:cs typeface="Gill Sans MT"/>
              <a:sym typeface="Twentieth Century"/>
            </a:endParaRPr>
          </a:p>
        </p:txBody>
      </p:sp>
      <p:sp>
        <p:nvSpPr>
          <p:cNvPr id="8" name="Rectangle 7"/>
          <p:cNvSpPr/>
          <p:nvPr/>
        </p:nvSpPr>
        <p:spPr>
          <a:xfrm>
            <a:off x="6032640" y="5867400"/>
            <a:ext cx="2730360"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Layers from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LSTMs and Transducers</a:t>
            </a:r>
          </a:p>
        </p:txBody>
      </p:sp>
      <p:cxnSp>
        <p:nvCxnSpPr>
          <p:cNvPr id="9" name="Straight Arrow Connector 8"/>
          <p:cNvCxnSpPr/>
          <p:nvPr/>
        </p:nvCxnSpPr>
        <p:spPr>
          <a:xfrm>
            <a:off x="6553200" y="5410200"/>
            <a:ext cx="533400" cy="457200"/>
          </a:xfrm>
          <a:prstGeom prst="straightConnector1">
            <a:avLst/>
          </a:prstGeom>
          <a:ln w="28575"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pic>
        <p:nvPicPr>
          <p:cNvPr id="10" name="Picture 9"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11" name="Shape 6"/>
          <p:cNvSpPr/>
          <p:nvPr/>
        </p:nvSpPr>
        <p:spPr>
          <a:xfrm>
            <a:off x="1524000" y="2819401"/>
            <a:ext cx="4101960" cy="1981199"/>
          </a:xfrm>
          <a:prstGeom prst="ellipse">
            <a:avLst/>
          </a:prstGeom>
          <a:solidFill>
            <a:schemeClr val="bg1">
              <a:lumMod val="65000"/>
              <a:alpha val="38823"/>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ill Sans MT"/>
              <a:ea typeface="Twentieth Century"/>
              <a:cs typeface="Gill Sans MT"/>
              <a:sym typeface="Twentieth Century"/>
            </a:endParaRPr>
          </a:p>
        </p:txBody>
      </p:sp>
      <p:sp>
        <p:nvSpPr>
          <p:cNvPr id="13" name="Rectangle 12"/>
          <p:cNvSpPr/>
          <p:nvPr/>
        </p:nvSpPr>
        <p:spPr>
          <a:xfrm>
            <a:off x="4953000" y="1981200"/>
            <a:ext cx="2994102"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Layers from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CNNs and RCNNs</a:t>
            </a:r>
          </a:p>
        </p:txBody>
      </p:sp>
      <p:cxnSp>
        <p:nvCxnSpPr>
          <p:cNvPr id="15" name="Straight Arrow Connector 14"/>
          <p:cNvCxnSpPr/>
          <p:nvPr/>
        </p:nvCxnSpPr>
        <p:spPr>
          <a:xfrm flipV="1">
            <a:off x="4800600" y="2514600"/>
            <a:ext cx="609600" cy="457200"/>
          </a:xfrm>
          <a:prstGeom prst="straightConnector1">
            <a:avLst/>
          </a:prstGeom>
          <a:ln w="28575"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487621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1"/>
          <p:cNvSpPr>
            <a:spLocks noGrp="1"/>
          </p:cNvSpPr>
          <p:nvPr>
            <p:ph type="title"/>
          </p:nvPr>
        </p:nvSpPr>
        <p:spPr>
          <a:xfrm>
            <a:off x="0" y="-76200"/>
            <a:ext cx="9144000" cy="914400"/>
          </a:xfrm>
        </p:spPr>
        <p:txBody>
          <a:bodyPr/>
          <a:lstStyle/>
          <a:p>
            <a:r>
              <a:rPr lang="en-US" sz="4000" dirty="0">
                <a:cs typeface="Gill Sans MT"/>
              </a:rPr>
              <a:t>Diversity Within the Models</a:t>
            </a:r>
            <a:endParaRPr lang="en-US" sz="4000" dirty="0">
              <a:latin typeface="Gill Sans MT"/>
              <a:cs typeface="Gill Sans MT"/>
            </a:endParaRPr>
          </a:p>
        </p:txBody>
      </p:sp>
      <p:sp>
        <p:nvSpPr>
          <p:cNvPr id="20" name="Rectangle 19"/>
          <p:cNvSpPr/>
          <p:nvPr/>
        </p:nvSpPr>
        <p:spPr>
          <a:xfrm>
            <a:off x="342900" y="2132799"/>
            <a:ext cx="8458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For example, our analysis of edge CNN models shows: </a:t>
            </a:r>
            <a:endParaRPr kumimoji="0" lang="en-US" sz="2400" b="1" i="0" u="none" strike="noStrike" kern="1200" cap="none" spc="0" normalizeH="0" baseline="0" noProof="0" dirty="0">
              <a:ln>
                <a:noFill/>
              </a:ln>
              <a:solidFill>
                <a:srgbClr val="C00000"/>
              </a:solidFill>
              <a:effectLst/>
              <a:uLnTx/>
              <a:uFillTx/>
              <a:latin typeface="Gill Sans MT"/>
              <a:ea typeface="+mn-ea"/>
              <a:cs typeface="Gill Sans MT"/>
            </a:endParaRPr>
          </a:p>
        </p:txBody>
      </p:sp>
      <p:sp>
        <p:nvSpPr>
          <p:cNvPr id="18" name="TextBox 17"/>
          <p:cNvSpPr txBox="1"/>
          <p:nvPr/>
        </p:nvSpPr>
        <p:spPr>
          <a:xfrm>
            <a:off x="50526" y="2487717"/>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sp>
        <p:nvSpPr>
          <p:cNvPr id="27" name="TextBox 26"/>
          <p:cNvSpPr txBox="1"/>
          <p:nvPr/>
        </p:nvSpPr>
        <p:spPr>
          <a:xfrm>
            <a:off x="33715" y="3775914"/>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a:t>
            </a: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23" name="Rectangle 22"/>
          <p:cNvSpPr/>
          <p:nvPr/>
        </p:nvSpPr>
        <p:spPr>
          <a:xfrm>
            <a:off x="-25674" y="94536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F497D"/>
                </a:solidFill>
                <a:effectLst/>
                <a:uLnTx/>
                <a:uFillTx/>
                <a:latin typeface="Gill Sans MT"/>
                <a:ea typeface="+mn-ea"/>
                <a:cs typeface="Gill Sans MT"/>
              </a:rPr>
              <a:t>Insight 2</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even </a:t>
            </a:r>
            <a:r>
              <a:rPr kumimoji="0" lang="en-US" sz="2600" b="1" i="0" u="none" strike="noStrike" kern="1200" cap="none" spc="0" normalizeH="0" baseline="0" noProof="0" dirty="0">
                <a:ln>
                  <a:noFill/>
                </a:ln>
                <a:solidFill>
                  <a:srgbClr val="0000FF"/>
                </a:solidFill>
                <a:effectLst/>
                <a:uLnTx/>
                <a:uFillTx/>
                <a:latin typeface="Gill Sans MT"/>
                <a:ea typeface="+mn-ea"/>
                <a:cs typeface="Gill Sans MT"/>
              </a:rPr>
              <a:t>within</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each model, layers exhibit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significant variation </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in terms of layer characteristics</a:t>
            </a:r>
            <a:endParaRPr kumimoji="0" lang="en-US" sz="2600" b="1" i="0" u="none" strike="noStrike" kern="1200" cap="none" spc="0" normalizeH="0" baseline="0" noProof="0" dirty="0">
              <a:ln>
                <a:noFill/>
              </a:ln>
              <a:solidFill>
                <a:srgbClr val="0000FF"/>
              </a:solidFill>
              <a:effectLst/>
              <a:uLnTx/>
              <a:uFillTx/>
              <a:latin typeface="Gill Sans MT"/>
              <a:ea typeface="+mn-ea"/>
              <a:cs typeface="Gill Sans MT"/>
            </a:endParaRPr>
          </a:p>
        </p:txBody>
      </p:sp>
      <p:graphicFrame>
        <p:nvGraphicFramePr>
          <p:cNvPr id="46" name="Chart 45">
            <a:extLst>
              <a:ext uri="{FF2B5EF4-FFF2-40B4-BE49-F238E27FC236}">
                <a16:creationId xmlns:a16="http://schemas.microsoft.com/office/drawing/2014/main" id="{89F66459-07FF-704F-BEE4-E8D56557CA28}"/>
              </a:ext>
            </a:extLst>
          </p:cNvPr>
          <p:cNvGraphicFramePr>
            <a:graphicFrameLocks/>
          </p:cNvGraphicFramePr>
          <p:nvPr/>
        </p:nvGraphicFramePr>
        <p:xfrm>
          <a:off x="-25674" y="2594661"/>
          <a:ext cx="4572000" cy="2577500"/>
        </p:xfrm>
        <a:graphic>
          <a:graphicData uri="http://schemas.openxmlformats.org/drawingml/2006/chart">
            <c:chart xmlns:c="http://schemas.openxmlformats.org/drawingml/2006/chart" xmlns:r="http://schemas.openxmlformats.org/officeDocument/2006/relationships" r:id="rId4"/>
          </a:graphicData>
        </a:graphic>
      </p:graphicFrame>
      <p:grpSp>
        <p:nvGrpSpPr>
          <p:cNvPr id="47" name="Group 46">
            <a:extLst>
              <a:ext uri="{FF2B5EF4-FFF2-40B4-BE49-F238E27FC236}">
                <a16:creationId xmlns:a16="http://schemas.microsoft.com/office/drawing/2014/main" id="{064D1AA3-0F57-CD4A-A9C8-CB56ECBD228D}"/>
              </a:ext>
            </a:extLst>
          </p:cNvPr>
          <p:cNvGrpSpPr/>
          <p:nvPr/>
        </p:nvGrpSpPr>
        <p:grpSpPr>
          <a:xfrm>
            <a:off x="1166311" y="3627425"/>
            <a:ext cx="3189515" cy="932685"/>
            <a:chOff x="1230085" y="1447800"/>
            <a:chExt cx="3189515" cy="932685"/>
          </a:xfrm>
        </p:grpSpPr>
        <p:sp>
          <p:nvSpPr>
            <p:cNvPr id="48" name="Rounded Rectangle 47">
              <a:extLst>
                <a:ext uri="{FF2B5EF4-FFF2-40B4-BE49-F238E27FC236}">
                  <a16:creationId xmlns:a16="http://schemas.microsoft.com/office/drawing/2014/main" id="{63915C18-60E5-E94C-854A-20EE478DA660}"/>
                </a:ext>
              </a:extLst>
            </p:cNvPr>
            <p:cNvSpPr/>
            <p:nvPr/>
          </p:nvSpPr>
          <p:spPr bwMode="auto">
            <a:xfrm>
              <a:off x="3429000" y="1694685"/>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50" name="Rounded Rectangle 49">
              <a:extLst>
                <a:ext uri="{FF2B5EF4-FFF2-40B4-BE49-F238E27FC236}">
                  <a16:creationId xmlns:a16="http://schemas.microsoft.com/office/drawing/2014/main" id="{5879BFA2-420D-4743-B01C-5AE31A8115FC}"/>
                </a:ext>
              </a:extLst>
            </p:cNvPr>
            <p:cNvSpPr/>
            <p:nvPr/>
          </p:nvSpPr>
          <p:spPr bwMode="auto">
            <a:xfrm>
              <a:off x="1230085" y="1447800"/>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grpSp>
      <p:graphicFrame>
        <p:nvGraphicFramePr>
          <p:cNvPr id="53" name="Chart 52">
            <a:extLst>
              <a:ext uri="{FF2B5EF4-FFF2-40B4-BE49-F238E27FC236}">
                <a16:creationId xmlns:a16="http://schemas.microsoft.com/office/drawing/2014/main" id="{B237B0FF-BF9C-BB47-AAD5-580D7A9A9D41}"/>
              </a:ext>
            </a:extLst>
          </p:cNvPr>
          <p:cNvGraphicFramePr>
            <a:graphicFrameLocks/>
          </p:cNvGraphicFramePr>
          <p:nvPr/>
        </p:nvGraphicFramePr>
        <p:xfrm>
          <a:off x="4462272" y="2796617"/>
          <a:ext cx="4681728" cy="2391771"/>
        </p:xfrm>
        <a:graphic>
          <a:graphicData uri="http://schemas.openxmlformats.org/drawingml/2006/chart">
            <c:chart xmlns:c="http://schemas.openxmlformats.org/drawingml/2006/chart" xmlns:r="http://schemas.openxmlformats.org/officeDocument/2006/relationships" r:id="rId5"/>
          </a:graphicData>
        </a:graphic>
      </p:graphicFrame>
      <p:sp>
        <p:nvSpPr>
          <p:cNvPr id="57" name="Rectangle 56">
            <a:extLst>
              <a:ext uri="{FF2B5EF4-FFF2-40B4-BE49-F238E27FC236}">
                <a16:creationId xmlns:a16="http://schemas.microsoft.com/office/drawing/2014/main" id="{55C3E561-DA5A-E843-8E03-B446ADEF3F3C}"/>
              </a:ext>
            </a:extLst>
          </p:cNvPr>
          <p:cNvSpPr/>
          <p:nvPr/>
        </p:nvSpPr>
        <p:spPr>
          <a:xfrm>
            <a:off x="-25674" y="5869871"/>
            <a:ext cx="9169674"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Variation in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FLOP/Byte: </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up to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244x</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 across layers</a:t>
            </a:r>
          </a:p>
        </p:txBody>
      </p:sp>
      <p:sp>
        <p:nvSpPr>
          <p:cNvPr id="58" name="Rounded Rectangle 57">
            <a:extLst>
              <a:ext uri="{FF2B5EF4-FFF2-40B4-BE49-F238E27FC236}">
                <a16:creationId xmlns:a16="http://schemas.microsoft.com/office/drawing/2014/main" id="{15F8C434-3BB6-3442-93DD-EFCD378945D3}"/>
              </a:ext>
            </a:extLst>
          </p:cNvPr>
          <p:cNvSpPr/>
          <p:nvPr/>
        </p:nvSpPr>
        <p:spPr bwMode="auto">
          <a:xfrm>
            <a:off x="5919715" y="3452961"/>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59" name="Rounded Rectangle 58">
            <a:extLst>
              <a:ext uri="{FF2B5EF4-FFF2-40B4-BE49-F238E27FC236}">
                <a16:creationId xmlns:a16="http://schemas.microsoft.com/office/drawing/2014/main" id="{7F9AAB31-AD36-5D44-B004-0EEC8C56B9CB}"/>
              </a:ext>
            </a:extLst>
          </p:cNvPr>
          <p:cNvSpPr/>
          <p:nvPr/>
        </p:nvSpPr>
        <p:spPr bwMode="auto">
          <a:xfrm>
            <a:off x="7016761" y="3930212"/>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60" name="Rectangle 59">
            <a:extLst>
              <a:ext uri="{FF2B5EF4-FFF2-40B4-BE49-F238E27FC236}">
                <a16:creationId xmlns:a16="http://schemas.microsoft.com/office/drawing/2014/main" id="{27255C45-7B86-5745-B1B2-7E93DF5FBD83}"/>
              </a:ext>
            </a:extLst>
          </p:cNvPr>
          <p:cNvSpPr/>
          <p:nvPr/>
        </p:nvSpPr>
        <p:spPr>
          <a:xfrm>
            <a:off x="-25674" y="5248258"/>
            <a:ext cx="9169674"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Variation in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MAC intensity: </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up to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200x</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 across layers</a:t>
            </a:r>
          </a:p>
        </p:txBody>
      </p:sp>
    </p:spTree>
    <p:extLst>
      <p:ext uri="{BB962C8B-B14F-4D97-AF65-F5344CB8AC3E}">
        <p14:creationId xmlns:p14="http://schemas.microsoft.com/office/powerpoint/2010/main" val="356898489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1"/>
          <p:cNvSpPr>
            <a:spLocks noGrp="1"/>
          </p:cNvSpPr>
          <p:nvPr>
            <p:ph type="title"/>
          </p:nvPr>
        </p:nvSpPr>
        <p:spPr>
          <a:xfrm>
            <a:off x="0" y="-228600"/>
            <a:ext cx="9144000" cy="914400"/>
          </a:xfrm>
        </p:spPr>
        <p:txBody>
          <a:bodyPr/>
          <a:lstStyle/>
          <a:p>
            <a:r>
              <a:rPr lang="en-US" sz="4000" dirty="0">
                <a:latin typeface="Gill Sans MT"/>
                <a:cs typeface="Gill Sans MT"/>
              </a:rPr>
              <a:t>Mensa High-Level Overview</a:t>
            </a:r>
          </a:p>
        </p:txBody>
      </p:sp>
      <p:grpSp>
        <p:nvGrpSpPr>
          <p:cNvPr id="14" name="Group 13"/>
          <p:cNvGrpSpPr/>
          <p:nvPr/>
        </p:nvGrpSpPr>
        <p:grpSpPr>
          <a:xfrm>
            <a:off x="6696511" y="4158818"/>
            <a:ext cx="451102" cy="703013"/>
            <a:chOff x="5486400" y="4419599"/>
            <a:chExt cx="533400" cy="703013"/>
          </a:xfrm>
        </p:grpSpPr>
        <p:sp>
          <p:nvSpPr>
            <p:cNvPr id="16" name="Rounded Rectangle 15"/>
            <p:cNvSpPr/>
            <p:nvPr/>
          </p:nvSpPr>
          <p:spPr bwMode="auto">
            <a:xfrm>
              <a:off x="5486400" y="4419599"/>
              <a:ext cx="533400" cy="703013"/>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25" name="Group 24"/>
            <p:cNvGrpSpPr/>
            <p:nvPr/>
          </p:nvGrpSpPr>
          <p:grpSpPr>
            <a:xfrm rot="5400000">
              <a:off x="5358057" y="4714812"/>
              <a:ext cx="561486" cy="152400"/>
              <a:chOff x="2743200" y="2590800"/>
              <a:chExt cx="1447800" cy="228600"/>
            </a:xfrm>
            <a:solidFill>
              <a:schemeClr val="accent1"/>
            </a:solidFill>
          </p:grpSpPr>
          <p:grpSp>
            <p:nvGrpSpPr>
              <p:cNvPr id="26" name="Group 25"/>
              <p:cNvGrpSpPr/>
              <p:nvPr/>
            </p:nvGrpSpPr>
            <p:grpSpPr>
              <a:xfrm>
                <a:off x="3124200" y="2590800"/>
                <a:ext cx="1066800" cy="228600"/>
                <a:chOff x="3505200" y="2590800"/>
                <a:chExt cx="1066800" cy="228600"/>
              </a:xfrm>
              <a:grpFill/>
            </p:grpSpPr>
            <p:sp>
              <p:nvSpPr>
                <p:cNvPr id="28" name="Oval 27"/>
                <p:cNvSpPr/>
                <p:nvPr/>
              </p:nvSpPr>
              <p:spPr>
                <a:xfrm>
                  <a:off x="3505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9" name="Oval 28"/>
                <p:cNvSpPr/>
                <p:nvPr/>
              </p:nvSpPr>
              <p:spPr>
                <a:xfrm>
                  <a:off x="3886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30" name="Oval 29"/>
                <p:cNvSpPr/>
                <p:nvPr/>
              </p:nvSpPr>
              <p:spPr>
                <a:xfrm>
                  <a:off x="4267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7" name="Oval 26"/>
              <p:cNvSpPr/>
              <p:nvPr/>
            </p:nvSpPr>
            <p:spPr>
              <a:xfrm>
                <a:off x="2743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41" name="Group 40"/>
            <p:cNvGrpSpPr/>
            <p:nvPr/>
          </p:nvGrpSpPr>
          <p:grpSpPr>
            <a:xfrm rot="5400000">
              <a:off x="5734417" y="4733628"/>
              <a:ext cx="265967" cy="152401"/>
              <a:chOff x="3505203" y="3505190"/>
              <a:chExt cx="685796" cy="228601"/>
            </a:xfrm>
            <a:solidFill>
              <a:srgbClr val="45CB27"/>
            </a:solidFill>
          </p:grpSpPr>
          <p:sp>
            <p:nvSpPr>
              <p:cNvPr id="43" name="Oval 42"/>
              <p:cNvSpPr/>
              <p:nvPr/>
            </p:nvSpPr>
            <p:spPr>
              <a:xfrm>
                <a:off x="3505203" y="3505191"/>
                <a:ext cx="304798"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44" name="Oval 43"/>
              <p:cNvSpPr/>
              <p:nvPr/>
            </p:nvSpPr>
            <p:spPr>
              <a:xfrm>
                <a:off x="3886201" y="3505190"/>
                <a:ext cx="304798"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sp>
        <p:nvSpPr>
          <p:cNvPr id="136" name="TextBox 135"/>
          <p:cNvSpPr txBox="1"/>
          <p:nvPr/>
        </p:nvSpPr>
        <p:spPr>
          <a:xfrm>
            <a:off x="800109" y="5867400"/>
            <a:ext cx="2933691"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Monolithic Accelerator</a:t>
            </a:r>
          </a:p>
        </p:txBody>
      </p:sp>
      <p:cxnSp>
        <p:nvCxnSpPr>
          <p:cNvPr id="173" name="Straight Arrow Connector 172"/>
          <p:cNvCxnSpPr/>
          <p:nvPr/>
        </p:nvCxnSpPr>
        <p:spPr>
          <a:xfrm>
            <a:off x="5547413" y="4975683"/>
            <a:ext cx="0" cy="326136"/>
          </a:xfrm>
          <a:prstGeom prst="straightConnector1">
            <a:avLst/>
          </a:prstGeom>
          <a:noFill/>
          <a:ln w="38100" cap="flat" cmpd="sng" algn="ctr">
            <a:solidFill>
              <a:schemeClr val="tx1"/>
            </a:solidFill>
            <a:prstDash val="solid"/>
            <a:miter lim="800000"/>
            <a:headEnd type="none"/>
            <a:tailEnd type="arrow"/>
          </a:ln>
          <a:effectLst/>
        </p:spPr>
      </p:cxnSp>
      <p:cxnSp>
        <p:nvCxnSpPr>
          <p:cNvPr id="174" name="Straight Arrow Connector 173"/>
          <p:cNvCxnSpPr>
            <a:stCxn id="242" idx="2"/>
            <a:endCxn id="209" idx="0"/>
          </p:cNvCxnSpPr>
          <p:nvPr/>
        </p:nvCxnSpPr>
        <p:spPr>
          <a:xfrm flipH="1">
            <a:off x="6875329" y="3429000"/>
            <a:ext cx="20771" cy="272619"/>
          </a:xfrm>
          <a:prstGeom prst="straightConnector1">
            <a:avLst/>
          </a:prstGeom>
          <a:noFill/>
          <a:ln w="38100" cap="flat" cmpd="sng" algn="ctr">
            <a:solidFill>
              <a:schemeClr val="tx1"/>
            </a:solidFill>
            <a:prstDash val="solid"/>
            <a:miter lim="800000"/>
            <a:headEnd type="none"/>
            <a:tailEnd type="arrow"/>
          </a:ln>
          <a:effectLst/>
        </p:spPr>
      </p:cxnSp>
      <p:grpSp>
        <p:nvGrpSpPr>
          <p:cNvPr id="12" name="Group 11"/>
          <p:cNvGrpSpPr/>
          <p:nvPr/>
        </p:nvGrpSpPr>
        <p:grpSpPr>
          <a:xfrm>
            <a:off x="140816" y="1219200"/>
            <a:ext cx="1546410" cy="1295400"/>
            <a:chOff x="1143000" y="1581090"/>
            <a:chExt cx="1546410" cy="1295400"/>
          </a:xfrm>
        </p:grpSpPr>
        <p:pic>
          <p:nvPicPr>
            <p:cNvPr id="75" name="Picture 74"/>
            <p:cNvPicPr>
              <a:picLocks noChangeAspect="1"/>
            </p:cNvPicPr>
            <p:nvPr/>
          </p:nvPicPr>
          <p:blipFill>
            <a:blip r:embed="rId3"/>
            <a:stretch>
              <a:fillRect/>
            </a:stretch>
          </p:blipFill>
          <p:spPr>
            <a:xfrm>
              <a:off x="1143000" y="1981200"/>
              <a:ext cx="1546410" cy="895290"/>
            </a:xfrm>
            <a:prstGeom prst="rect">
              <a:avLst/>
            </a:prstGeom>
          </p:spPr>
        </p:pic>
        <p:sp>
          <p:nvSpPr>
            <p:cNvPr id="77" name="TextBox 76"/>
            <p:cNvSpPr txBox="1"/>
            <p:nvPr/>
          </p:nvSpPr>
          <p:spPr>
            <a:xfrm>
              <a:off x="1320172" y="158109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A</a:t>
              </a:r>
            </a:p>
          </p:txBody>
        </p:sp>
      </p:grpSp>
      <p:sp>
        <p:nvSpPr>
          <p:cNvPr id="209" name="TextBox 208"/>
          <p:cNvSpPr txBox="1"/>
          <p:nvPr/>
        </p:nvSpPr>
        <p:spPr>
          <a:xfrm>
            <a:off x="6277857"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2</a:t>
            </a:r>
          </a:p>
        </p:txBody>
      </p:sp>
      <p:sp>
        <p:nvSpPr>
          <p:cNvPr id="210" name="TextBox 209"/>
          <p:cNvSpPr txBox="1"/>
          <p:nvPr/>
        </p:nvSpPr>
        <p:spPr>
          <a:xfrm>
            <a:off x="7660630"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3</a:t>
            </a:r>
          </a:p>
        </p:txBody>
      </p:sp>
      <p:sp>
        <p:nvSpPr>
          <p:cNvPr id="99" name="TextBox 98"/>
          <p:cNvSpPr txBox="1"/>
          <p:nvPr/>
        </p:nvSpPr>
        <p:spPr>
          <a:xfrm>
            <a:off x="198932" y="609600"/>
            <a:ext cx="3912610"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Gill Sans MT"/>
              </a:rPr>
              <a:t>Edge TPU Accelerator</a:t>
            </a:r>
          </a:p>
        </p:txBody>
      </p:sp>
      <p:sp>
        <p:nvSpPr>
          <p:cNvPr id="102" name="TextBox 101"/>
          <p:cNvSpPr txBox="1"/>
          <p:nvPr/>
        </p:nvSpPr>
        <p:spPr>
          <a:xfrm>
            <a:off x="6213539" y="533400"/>
            <a:ext cx="1261884"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Gill Sans MT"/>
                <a:ea typeface="+mn-ea"/>
                <a:cs typeface="Gill Sans MT"/>
              </a:rPr>
              <a:t>Mensa</a:t>
            </a:r>
          </a:p>
        </p:txBody>
      </p:sp>
      <p:cxnSp>
        <p:nvCxnSpPr>
          <p:cNvPr id="109" name="Straight Arrow Connector 108"/>
          <p:cNvCxnSpPr>
            <a:cxnSpLocks/>
          </p:cNvCxnSpPr>
          <p:nvPr/>
        </p:nvCxnSpPr>
        <p:spPr>
          <a:xfrm>
            <a:off x="2356192" y="2891297"/>
            <a:ext cx="0" cy="810322"/>
          </a:xfrm>
          <a:prstGeom prst="straightConnector1">
            <a:avLst/>
          </a:prstGeom>
          <a:noFill/>
          <a:ln w="57150" cap="flat" cmpd="sng" algn="ctr">
            <a:solidFill>
              <a:schemeClr val="tx1"/>
            </a:solidFill>
            <a:prstDash val="solid"/>
            <a:miter lim="800000"/>
            <a:headEnd type="none"/>
            <a:tailEnd type="arrow"/>
          </a:ln>
          <a:effectLst/>
        </p:spPr>
      </p:cxnSp>
      <p:cxnSp>
        <p:nvCxnSpPr>
          <p:cNvPr id="137" name="Straight Arrow Connector 136"/>
          <p:cNvCxnSpPr>
            <a:cxnSpLocks/>
          </p:cNvCxnSpPr>
          <p:nvPr/>
        </p:nvCxnSpPr>
        <p:spPr>
          <a:xfrm flipV="1">
            <a:off x="4648200" y="1066800"/>
            <a:ext cx="0" cy="5167690"/>
          </a:xfrm>
          <a:prstGeom prst="straightConnector1">
            <a:avLst/>
          </a:prstGeom>
          <a:ln w="19050" cmpd="sng">
            <a:solidFill>
              <a:schemeClr val="tx1"/>
            </a:solidFill>
            <a:prstDash val="sysDash"/>
            <a:headEnd type="none" w="med" len="med"/>
            <a:tailEnd type="none"/>
          </a:ln>
        </p:spPr>
        <p:style>
          <a:lnRef idx="1">
            <a:schemeClr val="accent1"/>
          </a:lnRef>
          <a:fillRef idx="0">
            <a:schemeClr val="accent1"/>
          </a:fillRef>
          <a:effectRef idx="0">
            <a:schemeClr val="accent1"/>
          </a:effectRef>
          <a:fontRef idx="minor">
            <a:schemeClr val="tx1"/>
          </a:fontRef>
        </p:style>
      </p:cxnSp>
      <p:grpSp>
        <p:nvGrpSpPr>
          <p:cNvPr id="138" name="Group 137"/>
          <p:cNvGrpSpPr/>
          <p:nvPr/>
        </p:nvGrpSpPr>
        <p:grpSpPr>
          <a:xfrm>
            <a:off x="990599" y="4571997"/>
            <a:ext cx="2667001" cy="1219202"/>
            <a:chOff x="1656735" y="4190999"/>
            <a:chExt cx="1696065" cy="914403"/>
          </a:xfrm>
        </p:grpSpPr>
        <p:sp>
          <p:nvSpPr>
            <p:cNvPr id="139" name="Rounded Rectangle 138"/>
            <p:cNvSpPr/>
            <p:nvPr/>
          </p:nvSpPr>
          <p:spPr>
            <a:xfrm>
              <a:off x="1656735" y="4191000"/>
              <a:ext cx="1696065"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140" name="Group 139"/>
            <p:cNvGrpSpPr/>
            <p:nvPr/>
          </p:nvGrpSpPr>
          <p:grpSpPr>
            <a:xfrm>
              <a:off x="1728012" y="4190999"/>
              <a:ext cx="380998" cy="914400"/>
              <a:chOff x="3778929" y="5410199"/>
              <a:chExt cx="670320" cy="1219200"/>
            </a:xfrm>
          </p:grpSpPr>
          <p:sp>
            <p:nvSpPr>
              <p:cNvPr id="225" name="Rounded Rectangle 224"/>
              <p:cNvSpPr/>
              <p:nvPr/>
            </p:nvSpPr>
            <p:spPr>
              <a:xfrm>
                <a:off x="3778929" y="5486401"/>
                <a:ext cx="670320" cy="1036983"/>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226" name="TextBox 225"/>
              <p:cNvSpPr txBox="1"/>
              <p:nvPr/>
            </p:nvSpPr>
            <p:spPr>
              <a:xfrm rot="16200000">
                <a:off x="3503998" y="5795964"/>
                <a:ext cx="1219200" cy="4476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141" name="Group 140"/>
            <p:cNvGrpSpPr/>
            <p:nvPr/>
          </p:nvGrpSpPr>
          <p:grpSpPr>
            <a:xfrm>
              <a:off x="2165557" y="4191002"/>
              <a:ext cx="359620" cy="914400"/>
              <a:chOff x="3655823" y="5410202"/>
              <a:chExt cx="476852" cy="1219200"/>
            </a:xfrm>
          </p:grpSpPr>
          <p:sp>
            <p:nvSpPr>
              <p:cNvPr id="223" name="Rounded Rectangle 222"/>
              <p:cNvSpPr/>
              <p:nvPr/>
            </p:nvSpPr>
            <p:spPr>
              <a:xfrm>
                <a:off x="3655823" y="5486401"/>
                <a:ext cx="476852" cy="1036983"/>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224" name="TextBox 223"/>
              <p:cNvSpPr txBox="1"/>
              <p:nvPr/>
            </p:nvSpPr>
            <p:spPr>
              <a:xfrm rot="16200000">
                <a:off x="3267073" y="5851104"/>
                <a:ext cx="1219200" cy="3373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20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142" name="Group 141"/>
            <p:cNvGrpSpPr/>
            <p:nvPr/>
          </p:nvGrpSpPr>
          <p:grpSpPr>
            <a:xfrm>
              <a:off x="2590801" y="4267200"/>
              <a:ext cx="685800" cy="762000"/>
              <a:chOff x="1905000" y="4876800"/>
              <a:chExt cx="4370698" cy="2998047"/>
            </a:xfrm>
          </p:grpSpPr>
          <p:grpSp>
            <p:nvGrpSpPr>
              <p:cNvPr id="143" name="Group 142"/>
              <p:cNvGrpSpPr/>
              <p:nvPr/>
            </p:nvGrpSpPr>
            <p:grpSpPr>
              <a:xfrm>
                <a:off x="1905000" y="4876800"/>
                <a:ext cx="4370698" cy="1474047"/>
                <a:chOff x="1905000" y="4876800"/>
                <a:chExt cx="4370698" cy="1474047"/>
              </a:xfrm>
            </p:grpSpPr>
            <p:grpSp>
              <p:nvGrpSpPr>
                <p:cNvPr id="185" name="Group 184"/>
                <p:cNvGrpSpPr/>
                <p:nvPr/>
              </p:nvGrpSpPr>
              <p:grpSpPr>
                <a:xfrm>
                  <a:off x="1905000" y="4876800"/>
                  <a:ext cx="2160898" cy="1474047"/>
                  <a:chOff x="1823106" y="5168762"/>
                  <a:chExt cx="1687788" cy="1155838"/>
                </a:xfrm>
              </p:grpSpPr>
              <p:sp>
                <p:nvSpPr>
                  <p:cNvPr id="203" name="Rounded Rectangle 20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4" name="Rounded Rectangle 20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5" name="Rounded Rectangle 20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6" name="Rounded Rectangle 20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8" name="Rounded Rectangle 207"/>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1" name="Rounded Rectangle 210"/>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2" name="Rounded Rectangle 211"/>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4" name="Rounded Rectangle 21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5" name="Rounded Rectangle 21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6" name="Rounded Rectangle 21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7" name="Rounded Rectangle 21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8" name="Rounded Rectangle 21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9" name="Rounded Rectangle 21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0" name="Rounded Rectangle 21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1" name="Rounded Rectangle 22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2" name="Rounded Rectangle 22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186" name="Group 185"/>
                <p:cNvGrpSpPr/>
                <p:nvPr/>
              </p:nvGrpSpPr>
              <p:grpSpPr>
                <a:xfrm>
                  <a:off x="4114800" y="4876800"/>
                  <a:ext cx="2160898" cy="1474047"/>
                  <a:chOff x="1823106" y="5168762"/>
                  <a:chExt cx="1687788" cy="1155838"/>
                </a:xfrm>
              </p:grpSpPr>
              <p:sp>
                <p:nvSpPr>
                  <p:cNvPr id="187" name="Rounded Rectangle 18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8" name="Rounded Rectangle 18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9" name="Rounded Rectangle 18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0" name="Rounded Rectangle 18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1" name="Rounded Rectangle 19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2" name="Rounded Rectangle 19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3" name="Rounded Rectangle 19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4" name="Rounded Rectangle 19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5" name="Rounded Rectangle 19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6" name="Rounded Rectangle 19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7" name="Rounded Rectangle 19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8" name="Rounded Rectangle 19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9" name="Rounded Rectangle 19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0" name="Rounded Rectangle 19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1" name="Rounded Rectangle 20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2" name="Rounded Rectangle 20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144" name="Group 143"/>
              <p:cNvGrpSpPr/>
              <p:nvPr/>
            </p:nvGrpSpPr>
            <p:grpSpPr>
              <a:xfrm>
                <a:off x="1905000" y="6400800"/>
                <a:ext cx="4370698" cy="1474047"/>
                <a:chOff x="1905000" y="4876800"/>
                <a:chExt cx="4370698" cy="1474047"/>
              </a:xfrm>
            </p:grpSpPr>
            <p:grpSp>
              <p:nvGrpSpPr>
                <p:cNvPr id="145" name="Group 144"/>
                <p:cNvGrpSpPr/>
                <p:nvPr/>
              </p:nvGrpSpPr>
              <p:grpSpPr>
                <a:xfrm>
                  <a:off x="1905000" y="4876800"/>
                  <a:ext cx="2160898" cy="1474047"/>
                  <a:chOff x="1823106" y="5168762"/>
                  <a:chExt cx="1687788" cy="1155838"/>
                </a:xfrm>
              </p:grpSpPr>
              <p:sp>
                <p:nvSpPr>
                  <p:cNvPr id="163" name="Rounded Rectangle 16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4" name="Rounded Rectangle 16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5" name="Rounded Rectangle 16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6" name="Rounded Rectangle 16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7" name="Rounded Rectangle 16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8" name="Rounded Rectangle 16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9" name="Rounded Rectangle 16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0" name="Rounded Rectangle 16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1" name="Rounded Rectangle 17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2" name="Rounded Rectangle 17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9" name="Rounded Rectangle 17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0" name="Rounded Rectangle 17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1" name="Rounded Rectangle 18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2" name="Rounded Rectangle 18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3" name="Rounded Rectangle 18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4" name="Rounded Rectangle 18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146" name="Group 145"/>
                <p:cNvGrpSpPr/>
                <p:nvPr/>
              </p:nvGrpSpPr>
              <p:grpSpPr>
                <a:xfrm>
                  <a:off x="4114800" y="4876800"/>
                  <a:ext cx="2160898" cy="1474047"/>
                  <a:chOff x="1823106" y="5168762"/>
                  <a:chExt cx="1687788" cy="1155838"/>
                </a:xfrm>
              </p:grpSpPr>
              <p:sp>
                <p:nvSpPr>
                  <p:cNvPr id="147" name="Rounded Rectangle 14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48" name="Rounded Rectangle 14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49" name="Rounded Rectangle 14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0" name="Rounded Rectangle 14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1" name="Rounded Rectangle 15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2" name="Rounded Rectangle 15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3" name="Rounded Rectangle 15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4" name="Rounded Rectangle 15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5" name="Rounded Rectangle 15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6" name="Rounded Rectangle 15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7" name="Rounded Rectangle 15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8" name="Rounded Rectangle 15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9" name="Rounded Rectangle 15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0" name="Rounded Rectangle 15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1" name="Rounded Rectangle 16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2" name="Rounded Rectangle 16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pic>
        <p:nvPicPr>
          <p:cNvPr id="2" name="Picture 1"/>
          <p:cNvPicPr>
            <a:picLocks noChangeAspect="1"/>
          </p:cNvPicPr>
          <p:nvPr/>
        </p:nvPicPr>
        <p:blipFill>
          <a:blip r:embed="rId4"/>
          <a:stretch>
            <a:fillRect/>
          </a:stretch>
        </p:blipFill>
        <p:spPr>
          <a:xfrm>
            <a:off x="1664816" y="1619310"/>
            <a:ext cx="1219200" cy="810978"/>
          </a:xfrm>
          <a:prstGeom prst="rect">
            <a:avLst/>
          </a:prstGeom>
        </p:spPr>
      </p:pic>
      <p:sp>
        <p:nvSpPr>
          <p:cNvPr id="230" name="TextBox 229"/>
          <p:cNvSpPr txBox="1"/>
          <p:nvPr/>
        </p:nvSpPr>
        <p:spPr>
          <a:xfrm>
            <a:off x="1713628" y="121920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B</a:t>
            </a:r>
          </a:p>
        </p:txBody>
      </p:sp>
      <p:pic>
        <p:nvPicPr>
          <p:cNvPr id="231" name="Picture 230">
            <a:extLst>
              <a:ext uri="{FF2B5EF4-FFF2-40B4-BE49-F238E27FC236}">
                <a16:creationId xmlns:a16="http://schemas.microsoft.com/office/drawing/2014/main" id="{E4F31467-1A4E-A642-A1C4-D3DB55A2A338}"/>
              </a:ext>
            </a:extLst>
          </p:cNvPr>
          <p:cNvPicPr>
            <a:picLocks noChangeAspect="1"/>
          </p:cNvPicPr>
          <p:nvPr/>
        </p:nvPicPr>
        <p:blipFill>
          <a:blip r:embed="rId5"/>
          <a:stretch>
            <a:fillRect/>
          </a:stretch>
        </p:blipFill>
        <p:spPr>
          <a:xfrm>
            <a:off x="3265016" y="1673738"/>
            <a:ext cx="914400" cy="783772"/>
          </a:xfrm>
          <a:prstGeom prst="rect">
            <a:avLst/>
          </a:prstGeom>
        </p:spPr>
      </p:pic>
      <p:sp>
        <p:nvSpPr>
          <p:cNvPr id="232" name="TextBox 231"/>
          <p:cNvSpPr txBox="1"/>
          <p:nvPr/>
        </p:nvSpPr>
        <p:spPr>
          <a:xfrm>
            <a:off x="3073644" y="1219200"/>
            <a:ext cx="1193556"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C</a:t>
            </a:r>
          </a:p>
        </p:txBody>
      </p:sp>
      <p:grpSp>
        <p:nvGrpSpPr>
          <p:cNvPr id="235" name="Group 234"/>
          <p:cNvGrpSpPr/>
          <p:nvPr/>
        </p:nvGrpSpPr>
        <p:grpSpPr>
          <a:xfrm>
            <a:off x="4800600" y="1219200"/>
            <a:ext cx="1546410" cy="1295400"/>
            <a:chOff x="1143000" y="1581090"/>
            <a:chExt cx="1546410" cy="1295400"/>
          </a:xfrm>
        </p:grpSpPr>
        <p:pic>
          <p:nvPicPr>
            <p:cNvPr id="236" name="Picture 235"/>
            <p:cNvPicPr>
              <a:picLocks noChangeAspect="1"/>
            </p:cNvPicPr>
            <p:nvPr/>
          </p:nvPicPr>
          <p:blipFill>
            <a:blip r:embed="rId3"/>
            <a:stretch>
              <a:fillRect/>
            </a:stretch>
          </p:blipFill>
          <p:spPr>
            <a:xfrm>
              <a:off x="1143000" y="1981200"/>
              <a:ext cx="1546410" cy="895290"/>
            </a:xfrm>
            <a:prstGeom prst="rect">
              <a:avLst/>
            </a:prstGeom>
          </p:spPr>
        </p:pic>
        <p:sp>
          <p:nvSpPr>
            <p:cNvPr id="237" name="TextBox 236"/>
            <p:cNvSpPr txBox="1"/>
            <p:nvPr/>
          </p:nvSpPr>
          <p:spPr>
            <a:xfrm>
              <a:off x="1320172" y="158109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A</a:t>
              </a:r>
            </a:p>
          </p:txBody>
        </p:sp>
      </p:grpSp>
      <p:pic>
        <p:nvPicPr>
          <p:cNvPr id="238" name="Picture 237"/>
          <p:cNvPicPr>
            <a:picLocks noChangeAspect="1"/>
          </p:cNvPicPr>
          <p:nvPr/>
        </p:nvPicPr>
        <p:blipFill>
          <a:blip r:embed="rId4"/>
          <a:stretch>
            <a:fillRect/>
          </a:stretch>
        </p:blipFill>
        <p:spPr>
          <a:xfrm>
            <a:off x="6324600" y="1619310"/>
            <a:ext cx="1219200" cy="810978"/>
          </a:xfrm>
          <a:prstGeom prst="rect">
            <a:avLst/>
          </a:prstGeom>
        </p:spPr>
      </p:pic>
      <p:sp>
        <p:nvSpPr>
          <p:cNvPr id="239" name="TextBox 238"/>
          <p:cNvSpPr txBox="1"/>
          <p:nvPr/>
        </p:nvSpPr>
        <p:spPr>
          <a:xfrm>
            <a:off x="6373412" y="121920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B</a:t>
            </a:r>
          </a:p>
        </p:txBody>
      </p:sp>
      <p:pic>
        <p:nvPicPr>
          <p:cNvPr id="240" name="Picture 239">
            <a:extLst>
              <a:ext uri="{FF2B5EF4-FFF2-40B4-BE49-F238E27FC236}">
                <a16:creationId xmlns:a16="http://schemas.microsoft.com/office/drawing/2014/main" id="{E4F31467-1A4E-A642-A1C4-D3DB55A2A338}"/>
              </a:ext>
            </a:extLst>
          </p:cNvPr>
          <p:cNvPicPr>
            <a:picLocks noChangeAspect="1"/>
          </p:cNvPicPr>
          <p:nvPr/>
        </p:nvPicPr>
        <p:blipFill>
          <a:blip r:embed="rId5"/>
          <a:stretch>
            <a:fillRect/>
          </a:stretch>
        </p:blipFill>
        <p:spPr>
          <a:xfrm>
            <a:off x="7924800" y="1673738"/>
            <a:ext cx="914400" cy="783772"/>
          </a:xfrm>
          <a:prstGeom prst="rect">
            <a:avLst/>
          </a:prstGeom>
        </p:spPr>
      </p:pic>
      <p:sp>
        <p:nvSpPr>
          <p:cNvPr id="241" name="TextBox 240"/>
          <p:cNvSpPr txBox="1"/>
          <p:nvPr/>
        </p:nvSpPr>
        <p:spPr>
          <a:xfrm>
            <a:off x="7733428" y="1219200"/>
            <a:ext cx="1193556"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C</a:t>
            </a:r>
          </a:p>
        </p:txBody>
      </p:sp>
      <p:sp>
        <p:nvSpPr>
          <p:cNvPr id="242" name="Rounded Rectangle 241"/>
          <p:cNvSpPr/>
          <p:nvPr/>
        </p:nvSpPr>
        <p:spPr>
          <a:xfrm>
            <a:off x="6172200" y="2971800"/>
            <a:ext cx="1447800" cy="4572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Gill Sans MT"/>
              </a:rPr>
              <a:t>Runtime</a:t>
            </a:r>
          </a:p>
        </p:txBody>
      </p:sp>
      <p:cxnSp>
        <p:nvCxnSpPr>
          <p:cNvPr id="243" name="Straight Arrow Connector 242"/>
          <p:cNvCxnSpPr/>
          <p:nvPr/>
        </p:nvCxnSpPr>
        <p:spPr>
          <a:xfrm>
            <a:off x="6934200" y="2438400"/>
            <a:ext cx="0" cy="457200"/>
          </a:xfrm>
          <a:prstGeom prst="straightConnector1">
            <a:avLst/>
          </a:prstGeom>
          <a:noFill/>
          <a:ln w="57150" cap="flat" cmpd="sng" algn="ctr">
            <a:solidFill>
              <a:schemeClr val="tx1"/>
            </a:solidFill>
            <a:prstDash val="solid"/>
            <a:miter lim="800000"/>
            <a:headEnd type="none"/>
            <a:tailEnd type="arrow"/>
          </a:ln>
          <a:effectLst/>
        </p:spPr>
      </p:cxnSp>
      <p:grpSp>
        <p:nvGrpSpPr>
          <p:cNvPr id="21" name="Group 20"/>
          <p:cNvGrpSpPr/>
          <p:nvPr/>
        </p:nvGrpSpPr>
        <p:grpSpPr>
          <a:xfrm>
            <a:off x="5318813" y="4158822"/>
            <a:ext cx="457200" cy="693869"/>
            <a:chOff x="7848600" y="4419599"/>
            <a:chExt cx="533400" cy="902029"/>
          </a:xfrm>
        </p:grpSpPr>
        <p:sp>
          <p:nvSpPr>
            <p:cNvPr id="74" name="Rounded Rectangle 73"/>
            <p:cNvSpPr/>
            <p:nvPr/>
          </p:nvSpPr>
          <p:spPr bwMode="auto">
            <a:xfrm>
              <a:off x="7848600" y="4419599"/>
              <a:ext cx="533400" cy="902029"/>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17" name="Group 16"/>
            <p:cNvGrpSpPr/>
            <p:nvPr/>
          </p:nvGrpSpPr>
          <p:grpSpPr>
            <a:xfrm rot="5400000">
              <a:off x="7646884" y="4817326"/>
              <a:ext cx="718390" cy="162558"/>
              <a:chOff x="2743200" y="2590800"/>
              <a:chExt cx="1828800" cy="228600"/>
            </a:xfrm>
          </p:grpSpPr>
          <p:grpSp>
            <p:nvGrpSpPr>
              <p:cNvPr id="18" name="Group 17"/>
              <p:cNvGrpSpPr/>
              <p:nvPr/>
            </p:nvGrpSpPr>
            <p:grpSpPr>
              <a:xfrm>
                <a:off x="3124200" y="2590800"/>
                <a:ext cx="1447800" cy="228600"/>
                <a:chOff x="3505200" y="2590800"/>
                <a:chExt cx="1447800" cy="228600"/>
              </a:xfrm>
            </p:grpSpPr>
            <p:sp>
              <p:nvSpPr>
                <p:cNvPr id="20" name="Oval 19"/>
                <p:cNvSpPr/>
                <p:nvPr/>
              </p:nvSpPr>
              <p:spPr>
                <a:xfrm>
                  <a:off x="3505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2" name="Oval 21"/>
                <p:cNvSpPr/>
                <p:nvPr/>
              </p:nvSpPr>
              <p:spPr>
                <a:xfrm>
                  <a:off x="3886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3" name="Oval 22"/>
                <p:cNvSpPr/>
                <p:nvPr/>
              </p:nvSpPr>
              <p:spPr>
                <a:xfrm>
                  <a:off x="4267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 name="Oval 23"/>
                <p:cNvSpPr/>
                <p:nvPr/>
              </p:nvSpPr>
              <p:spPr>
                <a:xfrm>
                  <a:off x="4648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19" name="Oval 18"/>
              <p:cNvSpPr/>
              <p:nvPr/>
            </p:nvSpPr>
            <p:spPr>
              <a:xfrm>
                <a:off x="2743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244" name="Group 243"/>
            <p:cNvGrpSpPr/>
            <p:nvPr/>
          </p:nvGrpSpPr>
          <p:grpSpPr>
            <a:xfrm rot="5400000">
              <a:off x="7865326" y="4817324"/>
              <a:ext cx="718388" cy="162562"/>
              <a:chOff x="2743194" y="1533504"/>
              <a:chExt cx="1828805" cy="228605"/>
            </a:xfrm>
            <a:solidFill>
              <a:srgbClr val="1F497D"/>
            </a:solidFill>
          </p:grpSpPr>
          <p:grpSp>
            <p:nvGrpSpPr>
              <p:cNvPr id="245" name="Group 244"/>
              <p:cNvGrpSpPr/>
              <p:nvPr/>
            </p:nvGrpSpPr>
            <p:grpSpPr>
              <a:xfrm>
                <a:off x="3124198" y="1533505"/>
                <a:ext cx="1447801" cy="228604"/>
                <a:chOff x="3505198" y="1533505"/>
                <a:chExt cx="1447801" cy="228604"/>
              </a:xfrm>
              <a:grpFill/>
            </p:grpSpPr>
            <p:sp>
              <p:nvSpPr>
                <p:cNvPr id="247" name="Oval 246"/>
                <p:cNvSpPr/>
                <p:nvPr/>
              </p:nvSpPr>
              <p:spPr>
                <a:xfrm>
                  <a:off x="3505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8" name="Oval 247"/>
                <p:cNvSpPr/>
                <p:nvPr/>
              </p:nvSpPr>
              <p:spPr>
                <a:xfrm>
                  <a:off x="3886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9" name="Oval 248"/>
                <p:cNvSpPr/>
                <p:nvPr/>
              </p:nvSpPr>
              <p:spPr>
                <a:xfrm>
                  <a:off x="4267201" y="1533505"/>
                  <a:ext cx="304802" cy="22860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0" name="Oval 249"/>
                <p:cNvSpPr/>
                <p:nvPr/>
              </p:nvSpPr>
              <p:spPr>
                <a:xfrm>
                  <a:off x="4648197" y="1533506"/>
                  <a:ext cx="304802"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46" name="Oval 245"/>
              <p:cNvSpPr/>
              <p:nvPr/>
            </p:nvSpPr>
            <p:spPr>
              <a:xfrm>
                <a:off x="2743194" y="1533504"/>
                <a:ext cx="304802" cy="228601"/>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grpSp>
        <p:nvGrpSpPr>
          <p:cNvPr id="31" name="Group 30"/>
          <p:cNvGrpSpPr/>
          <p:nvPr/>
        </p:nvGrpSpPr>
        <p:grpSpPr>
          <a:xfrm>
            <a:off x="8083351" y="4158822"/>
            <a:ext cx="435862" cy="730443"/>
            <a:chOff x="8077199" y="4495798"/>
            <a:chExt cx="533400" cy="869574"/>
          </a:xfrm>
        </p:grpSpPr>
        <p:sp>
          <p:nvSpPr>
            <p:cNvPr id="252" name="Rounded Rectangle 251"/>
            <p:cNvSpPr/>
            <p:nvPr/>
          </p:nvSpPr>
          <p:spPr bwMode="auto">
            <a:xfrm>
              <a:off x="8077199" y="4495798"/>
              <a:ext cx="533400" cy="869574"/>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261" name="Group 260"/>
            <p:cNvGrpSpPr/>
            <p:nvPr/>
          </p:nvGrpSpPr>
          <p:grpSpPr>
            <a:xfrm rot="5400000">
              <a:off x="7950317" y="4892158"/>
              <a:ext cx="568725" cy="162558"/>
              <a:chOff x="3505200" y="2590800"/>
              <a:chExt cx="1447800" cy="228600"/>
            </a:xfrm>
            <a:solidFill>
              <a:schemeClr val="tx2">
                <a:lumMod val="20000"/>
                <a:lumOff val="80000"/>
              </a:schemeClr>
            </a:solidFill>
          </p:grpSpPr>
          <p:sp>
            <p:nvSpPr>
              <p:cNvPr id="263" name="Oval 262"/>
              <p:cNvSpPr/>
              <p:nvPr/>
            </p:nvSpPr>
            <p:spPr>
              <a:xfrm>
                <a:off x="3505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4" name="Oval 263"/>
              <p:cNvSpPr/>
              <p:nvPr/>
            </p:nvSpPr>
            <p:spPr>
              <a:xfrm>
                <a:off x="3886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5" name="Oval 264"/>
              <p:cNvSpPr/>
              <p:nvPr/>
            </p:nvSpPr>
            <p:spPr>
              <a:xfrm>
                <a:off x="4267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6" name="Oval 265"/>
              <p:cNvSpPr/>
              <p:nvPr/>
            </p:nvSpPr>
            <p:spPr>
              <a:xfrm>
                <a:off x="4648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254" name="Group 253"/>
            <p:cNvGrpSpPr/>
            <p:nvPr/>
          </p:nvGrpSpPr>
          <p:grpSpPr>
            <a:xfrm rot="5400000">
              <a:off x="8093926" y="4893525"/>
              <a:ext cx="718388" cy="162562"/>
              <a:chOff x="2743194" y="1533504"/>
              <a:chExt cx="1828805" cy="228605"/>
            </a:xfrm>
            <a:solidFill>
              <a:srgbClr val="FF6600"/>
            </a:solidFill>
          </p:grpSpPr>
          <p:grpSp>
            <p:nvGrpSpPr>
              <p:cNvPr id="255" name="Group 254"/>
              <p:cNvGrpSpPr/>
              <p:nvPr/>
            </p:nvGrpSpPr>
            <p:grpSpPr>
              <a:xfrm>
                <a:off x="3124198" y="1533505"/>
                <a:ext cx="1447801" cy="228604"/>
                <a:chOff x="3505198" y="1533505"/>
                <a:chExt cx="1447801" cy="228604"/>
              </a:xfrm>
              <a:grpFill/>
            </p:grpSpPr>
            <p:sp>
              <p:nvSpPr>
                <p:cNvPr id="257" name="Oval 256"/>
                <p:cNvSpPr/>
                <p:nvPr/>
              </p:nvSpPr>
              <p:spPr>
                <a:xfrm>
                  <a:off x="3505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8" name="Oval 257"/>
                <p:cNvSpPr/>
                <p:nvPr/>
              </p:nvSpPr>
              <p:spPr>
                <a:xfrm>
                  <a:off x="3886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9" name="Oval 258"/>
                <p:cNvSpPr/>
                <p:nvPr/>
              </p:nvSpPr>
              <p:spPr>
                <a:xfrm>
                  <a:off x="4267201" y="1533505"/>
                  <a:ext cx="304802" cy="22860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0" name="Oval 259"/>
                <p:cNvSpPr/>
                <p:nvPr/>
              </p:nvSpPr>
              <p:spPr>
                <a:xfrm>
                  <a:off x="4648197" y="1533506"/>
                  <a:ext cx="304802"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56" name="Oval 255"/>
              <p:cNvSpPr/>
              <p:nvPr/>
            </p:nvSpPr>
            <p:spPr>
              <a:xfrm>
                <a:off x="2743194" y="1533504"/>
                <a:ext cx="304802" cy="228601"/>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grpSp>
        <p:nvGrpSpPr>
          <p:cNvPr id="268" name="Group 267"/>
          <p:cNvGrpSpPr/>
          <p:nvPr/>
        </p:nvGrpSpPr>
        <p:grpSpPr>
          <a:xfrm>
            <a:off x="4861610" y="5445710"/>
            <a:ext cx="1193382" cy="788795"/>
            <a:chOff x="1600200" y="4191000"/>
            <a:chExt cx="1752600" cy="945821"/>
          </a:xfrm>
        </p:grpSpPr>
        <p:sp>
          <p:nvSpPr>
            <p:cNvPr id="269" name="Rounded Rectangle 268"/>
            <p:cNvSpPr/>
            <p:nvPr/>
          </p:nvSpPr>
          <p:spPr>
            <a:xfrm>
              <a:off x="1600200" y="4191000"/>
              <a:ext cx="1752600"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270" name="Group 269"/>
            <p:cNvGrpSpPr/>
            <p:nvPr/>
          </p:nvGrpSpPr>
          <p:grpSpPr>
            <a:xfrm>
              <a:off x="1600204" y="4199971"/>
              <a:ext cx="497200" cy="936850"/>
              <a:chOff x="3554058" y="5422154"/>
              <a:chExt cx="874762" cy="1249132"/>
            </a:xfrm>
          </p:grpSpPr>
          <p:sp>
            <p:nvSpPr>
              <p:cNvPr id="345" name="Rounded Rectangle 344"/>
              <p:cNvSpPr/>
              <p:nvPr/>
            </p:nvSpPr>
            <p:spPr>
              <a:xfrm>
                <a:off x="3688111" y="5486401"/>
                <a:ext cx="670321" cy="10369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346" name="TextBox 345"/>
              <p:cNvSpPr txBox="1"/>
              <p:nvPr/>
            </p:nvSpPr>
            <p:spPr>
              <a:xfrm rot="16200000">
                <a:off x="3366873" y="5609339"/>
                <a:ext cx="1249132" cy="8747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271" name="Group 270"/>
            <p:cNvGrpSpPr/>
            <p:nvPr/>
          </p:nvGrpSpPr>
          <p:grpSpPr>
            <a:xfrm>
              <a:off x="2045070" y="4191002"/>
              <a:ext cx="497200" cy="914400"/>
              <a:chOff x="3496055" y="5410202"/>
              <a:chExt cx="659281" cy="1219200"/>
            </a:xfrm>
          </p:grpSpPr>
          <p:sp>
            <p:nvSpPr>
              <p:cNvPr id="343" name="Rounded Rectangle 342"/>
              <p:cNvSpPr/>
              <p:nvPr/>
            </p:nvSpPr>
            <p:spPr>
              <a:xfrm>
                <a:off x="3613450" y="5486401"/>
                <a:ext cx="476852" cy="1036982"/>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344" name="TextBox 343"/>
              <p:cNvSpPr txBox="1"/>
              <p:nvPr/>
            </p:nvSpPr>
            <p:spPr>
              <a:xfrm rot="16200000">
                <a:off x="3216096" y="5690161"/>
                <a:ext cx="1219200" cy="6592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272" name="Group 271"/>
            <p:cNvGrpSpPr/>
            <p:nvPr/>
          </p:nvGrpSpPr>
          <p:grpSpPr>
            <a:xfrm>
              <a:off x="2590801" y="4267200"/>
              <a:ext cx="685800" cy="762000"/>
              <a:chOff x="1905000" y="4876800"/>
              <a:chExt cx="4370698" cy="2998047"/>
            </a:xfrm>
          </p:grpSpPr>
          <p:grpSp>
            <p:nvGrpSpPr>
              <p:cNvPr id="273" name="Group 272"/>
              <p:cNvGrpSpPr/>
              <p:nvPr/>
            </p:nvGrpSpPr>
            <p:grpSpPr>
              <a:xfrm>
                <a:off x="1905000" y="4876800"/>
                <a:ext cx="4370698" cy="1474047"/>
                <a:chOff x="1905000" y="4876800"/>
                <a:chExt cx="4370698" cy="1474047"/>
              </a:xfrm>
            </p:grpSpPr>
            <p:grpSp>
              <p:nvGrpSpPr>
                <p:cNvPr id="309" name="Group 308"/>
                <p:cNvGrpSpPr/>
                <p:nvPr/>
              </p:nvGrpSpPr>
              <p:grpSpPr>
                <a:xfrm>
                  <a:off x="1905000" y="4876800"/>
                  <a:ext cx="2160898" cy="1474047"/>
                  <a:chOff x="1823106" y="5168762"/>
                  <a:chExt cx="1687788" cy="1155838"/>
                </a:xfrm>
              </p:grpSpPr>
              <p:sp>
                <p:nvSpPr>
                  <p:cNvPr id="327" name="Rounded Rectangle 32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8" name="Rounded Rectangle 32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9" name="Rounded Rectangle 32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0" name="Rounded Rectangle 32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1" name="Rounded Rectangle 33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2" name="Rounded Rectangle 33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3" name="Rounded Rectangle 33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4" name="Rounded Rectangle 33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5" name="Rounded Rectangle 33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6" name="Rounded Rectangle 33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7" name="Rounded Rectangle 33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8" name="Rounded Rectangle 33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9" name="Rounded Rectangle 33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40" name="Rounded Rectangle 33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41" name="Rounded Rectangle 34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42" name="Rounded Rectangle 34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310" name="Group 309"/>
                <p:cNvGrpSpPr/>
                <p:nvPr/>
              </p:nvGrpSpPr>
              <p:grpSpPr>
                <a:xfrm>
                  <a:off x="4114800" y="4876800"/>
                  <a:ext cx="2160898" cy="1474047"/>
                  <a:chOff x="1823106" y="5168762"/>
                  <a:chExt cx="1687788" cy="1155838"/>
                </a:xfrm>
              </p:grpSpPr>
              <p:sp>
                <p:nvSpPr>
                  <p:cNvPr id="311" name="Rounded Rectangle 310"/>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2" name="Rounded Rectangle 311"/>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3" name="Rounded Rectangle 312"/>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4" name="Rounded Rectangle 313"/>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5" name="Rounded Rectangle 314"/>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6" name="Rounded Rectangle 315"/>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7" name="Rounded Rectangle 316"/>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8" name="Rounded Rectangle 317"/>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9" name="Rounded Rectangle 318"/>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0" name="Rounded Rectangle 319"/>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1" name="Rounded Rectangle 320"/>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2" name="Rounded Rectangle 321"/>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3" name="Rounded Rectangle 322"/>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4" name="Rounded Rectangle 323"/>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5" name="Rounded Rectangle 324"/>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6" name="Rounded Rectangle 325"/>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274" name="Group 273"/>
              <p:cNvGrpSpPr/>
              <p:nvPr/>
            </p:nvGrpSpPr>
            <p:grpSpPr>
              <a:xfrm>
                <a:off x="1905000" y="6400800"/>
                <a:ext cx="4370698" cy="1474047"/>
                <a:chOff x="1905000" y="4876800"/>
                <a:chExt cx="4370698" cy="1474047"/>
              </a:xfrm>
            </p:grpSpPr>
            <p:grpSp>
              <p:nvGrpSpPr>
                <p:cNvPr id="275" name="Group 274"/>
                <p:cNvGrpSpPr/>
                <p:nvPr/>
              </p:nvGrpSpPr>
              <p:grpSpPr>
                <a:xfrm>
                  <a:off x="1905000" y="4876800"/>
                  <a:ext cx="2160898" cy="1474047"/>
                  <a:chOff x="1823106" y="5168762"/>
                  <a:chExt cx="1687788" cy="1155838"/>
                </a:xfrm>
              </p:grpSpPr>
              <p:sp>
                <p:nvSpPr>
                  <p:cNvPr id="293" name="Rounded Rectangle 29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4" name="Rounded Rectangle 29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5" name="Rounded Rectangle 29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6" name="Rounded Rectangle 29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7" name="Rounded Rectangle 29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8" name="Rounded Rectangle 29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9" name="Rounded Rectangle 29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0" name="Rounded Rectangle 29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1" name="Rounded Rectangle 30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2" name="Rounded Rectangle 30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3" name="Rounded Rectangle 30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4" name="Rounded Rectangle 30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5" name="Rounded Rectangle 30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6" name="Rounded Rectangle 30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7" name="Rounded Rectangle 30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8" name="Rounded Rectangle 30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276" name="Group 275"/>
                <p:cNvGrpSpPr/>
                <p:nvPr/>
              </p:nvGrpSpPr>
              <p:grpSpPr>
                <a:xfrm>
                  <a:off x="4114800" y="4876800"/>
                  <a:ext cx="2160898" cy="1474047"/>
                  <a:chOff x="1823106" y="5168762"/>
                  <a:chExt cx="1687788" cy="1155838"/>
                </a:xfrm>
              </p:grpSpPr>
              <p:sp>
                <p:nvSpPr>
                  <p:cNvPr id="277" name="Rounded Rectangle 27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78" name="Rounded Rectangle 27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79" name="Rounded Rectangle 27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0" name="Rounded Rectangle 27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1" name="Rounded Rectangle 28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2" name="Rounded Rectangle 28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3" name="Rounded Rectangle 28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4" name="Rounded Rectangle 28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5" name="Rounded Rectangle 28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6" name="Rounded Rectangle 28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7" name="Rounded Rectangle 28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8" name="Rounded Rectangle 28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9" name="Rounded Rectangle 28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0" name="Rounded Rectangle 28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1" name="Rounded Rectangle 29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2" name="Rounded Rectangle 29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sp>
        <p:nvSpPr>
          <p:cNvPr id="348" name="TextBox 347"/>
          <p:cNvSpPr txBox="1"/>
          <p:nvPr/>
        </p:nvSpPr>
        <p:spPr>
          <a:xfrm>
            <a:off x="4917430"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1</a:t>
            </a:r>
          </a:p>
        </p:txBody>
      </p:sp>
      <p:sp>
        <p:nvSpPr>
          <p:cNvPr id="349" name="TextBox 348"/>
          <p:cNvSpPr txBox="1"/>
          <p:nvPr/>
        </p:nvSpPr>
        <p:spPr>
          <a:xfrm>
            <a:off x="5079657" y="6216219"/>
            <a:ext cx="759443"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1</a:t>
            </a:r>
          </a:p>
        </p:txBody>
      </p:sp>
      <p:grpSp>
        <p:nvGrpSpPr>
          <p:cNvPr id="350" name="Group 349"/>
          <p:cNvGrpSpPr/>
          <p:nvPr/>
        </p:nvGrpSpPr>
        <p:grpSpPr>
          <a:xfrm>
            <a:off x="6385613" y="5454218"/>
            <a:ext cx="1101943" cy="780273"/>
            <a:chOff x="1600200" y="4191000"/>
            <a:chExt cx="1752600" cy="914401"/>
          </a:xfrm>
        </p:grpSpPr>
        <p:sp>
          <p:nvSpPr>
            <p:cNvPr id="351" name="Rounded Rectangle 350"/>
            <p:cNvSpPr/>
            <p:nvPr/>
          </p:nvSpPr>
          <p:spPr>
            <a:xfrm>
              <a:off x="1600200" y="4191000"/>
              <a:ext cx="1752600"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352" name="Group 351"/>
            <p:cNvGrpSpPr/>
            <p:nvPr/>
          </p:nvGrpSpPr>
          <p:grpSpPr>
            <a:xfrm>
              <a:off x="1607308" y="4191001"/>
              <a:ext cx="538458" cy="914400"/>
              <a:chOff x="3566559" y="5410202"/>
              <a:chExt cx="947350" cy="1219200"/>
            </a:xfrm>
          </p:grpSpPr>
          <p:sp>
            <p:nvSpPr>
              <p:cNvPr id="427" name="Rounded Rectangle 426"/>
              <p:cNvSpPr/>
              <p:nvPr/>
            </p:nvSpPr>
            <p:spPr>
              <a:xfrm>
                <a:off x="3688111" y="5486401"/>
                <a:ext cx="670321" cy="10369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428" name="TextBox 427"/>
              <p:cNvSpPr txBox="1"/>
              <p:nvPr/>
            </p:nvSpPr>
            <p:spPr>
              <a:xfrm rot="16200000">
                <a:off x="3430634" y="5546127"/>
                <a:ext cx="1219200" cy="9473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353" name="Group 352"/>
            <p:cNvGrpSpPr/>
            <p:nvPr/>
          </p:nvGrpSpPr>
          <p:grpSpPr>
            <a:xfrm>
              <a:off x="2024440" y="4191000"/>
              <a:ext cx="538457" cy="914400"/>
              <a:chOff x="3468703" y="5410199"/>
              <a:chExt cx="713988" cy="1219200"/>
            </a:xfrm>
          </p:grpSpPr>
          <p:sp>
            <p:nvSpPr>
              <p:cNvPr id="425" name="Rounded Rectangle 424"/>
              <p:cNvSpPr/>
              <p:nvPr/>
            </p:nvSpPr>
            <p:spPr>
              <a:xfrm>
                <a:off x="3613450" y="5486401"/>
                <a:ext cx="476852" cy="1036982"/>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426" name="TextBox 425"/>
              <p:cNvSpPr txBox="1"/>
              <p:nvPr/>
            </p:nvSpPr>
            <p:spPr>
              <a:xfrm rot="16200000">
                <a:off x="3216097" y="5662805"/>
                <a:ext cx="1219200" cy="7139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354" name="Group 353"/>
            <p:cNvGrpSpPr/>
            <p:nvPr/>
          </p:nvGrpSpPr>
          <p:grpSpPr>
            <a:xfrm>
              <a:off x="2590801" y="4267200"/>
              <a:ext cx="685800" cy="762000"/>
              <a:chOff x="1905000" y="4876800"/>
              <a:chExt cx="4370698" cy="2998047"/>
            </a:xfrm>
          </p:grpSpPr>
          <p:grpSp>
            <p:nvGrpSpPr>
              <p:cNvPr id="355" name="Group 354"/>
              <p:cNvGrpSpPr/>
              <p:nvPr/>
            </p:nvGrpSpPr>
            <p:grpSpPr>
              <a:xfrm>
                <a:off x="1905000" y="4876800"/>
                <a:ext cx="4370698" cy="1474047"/>
                <a:chOff x="1905000" y="4876800"/>
                <a:chExt cx="4370698" cy="1474047"/>
              </a:xfrm>
            </p:grpSpPr>
            <p:grpSp>
              <p:nvGrpSpPr>
                <p:cNvPr id="391" name="Group 390"/>
                <p:cNvGrpSpPr/>
                <p:nvPr/>
              </p:nvGrpSpPr>
              <p:grpSpPr>
                <a:xfrm>
                  <a:off x="1905000" y="4876800"/>
                  <a:ext cx="2160898" cy="1474047"/>
                  <a:chOff x="1823106" y="5168762"/>
                  <a:chExt cx="1687788" cy="1155838"/>
                </a:xfrm>
              </p:grpSpPr>
              <p:sp>
                <p:nvSpPr>
                  <p:cNvPr id="409" name="Rounded Rectangle 408"/>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0" name="Rounded Rectangle 409"/>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1" name="Rounded Rectangle 410"/>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2" name="Rounded Rectangle 411"/>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3" name="Rounded Rectangle 412"/>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4" name="Rounded Rectangle 413"/>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5" name="Rounded Rectangle 414"/>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6" name="Rounded Rectangle 415"/>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7" name="Rounded Rectangle 416"/>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8" name="Rounded Rectangle 417"/>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9" name="Rounded Rectangle 41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0" name="Rounded Rectangle 41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1" name="Rounded Rectangle 42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2" name="Rounded Rectangle 42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3" name="Rounded Rectangle 42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4" name="Rounded Rectangle 42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392" name="Group 391"/>
                <p:cNvGrpSpPr/>
                <p:nvPr/>
              </p:nvGrpSpPr>
              <p:grpSpPr>
                <a:xfrm>
                  <a:off x="4114800" y="4876800"/>
                  <a:ext cx="2160898" cy="1474047"/>
                  <a:chOff x="1823106" y="5168762"/>
                  <a:chExt cx="1687788" cy="1155838"/>
                </a:xfrm>
              </p:grpSpPr>
              <p:sp>
                <p:nvSpPr>
                  <p:cNvPr id="393" name="Rounded Rectangle 39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4" name="Rounded Rectangle 39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5" name="Rounded Rectangle 39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6" name="Rounded Rectangle 39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7" name="Rounded Rectangle 39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8" name="Rounded Rectangle 39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9" name="Rounded Rectangle 39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0" name="Rounded Rectangle 39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1" name="Rounded Rectangle 40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2" name="Rounded Rectangle 40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3" name="Rounded Rectangle 40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4" name="Rounded Rectangle 40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5" name="Rounded Rectangle 40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6" name="Rounded Rectangle 40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7" name="Rounded Rectangle 40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8" name="Rounded Rectangle 40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356" name="Group 355"/>
              <p:cNvGrpSpPr/>
              <p:nvPr/>
            </p:nvGrpSpPr>
            <p:grpSpPr>
              <a:xfrm>
                <a:off x="1905000" y="6400800"/>
                <a:ext cx="4370698" cy="1474047"/>
                <a:chOff x="1905000" y="4876800"/>
                <a:chExt cx="4370698" cy="1474047"/>
              </a:xfrm>
            </p:grpSpPr>
            <p:grpSp>
              <p:nvGrpSpPr>
                <p:cNvPr id="357" name="Group 356"/>
                <p:cNvGrpSpPr/>
                <p:nvPr/>
              </p:nvGrpSpPr>
              <p:grpSpPr>
                <a:xfrm>
                  <a:off x="1905000" y="4876800"/>
                  <a:ext cx="2160898" cy="1474047"/>
                  <a:chOff x="1823106" y="5168762"/>
                  <a:chExt cx="1687788" cy="1155838"/>
                </a:xfrm>
              </p:grpSpPr>
              <p:sp>
                <p:nvSpPr>
                  <p:cNvPr id="375" name="Rounded Rectangle 374"/>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6" name="Rounded Rectangle 375"/>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7" name="Rounded Rectangle 376"/>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8" name="Rounded Rectangle 377"/>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9" name="Rounded Rectangle 378"/>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0" name="Rounded Rectangle 379"/>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1" name="Rounded Rectangle 380"/>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2" name="Rounded Rectangle 381"/>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3" name="Rounded Rectangle 382"/>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4" name="Rounded Rectangle 383"/>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5" name="Rounded Rectangle 384"/>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6" name="Rounded Rectangle 385"/>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7" name="Rounded Rectangle 386"/>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8" name="Rounded Rectangle 387"/>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9" name="Rounded Rectangle 388"/>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0" name="Rounded Rectangle 389"/>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358" name="Group 357"/>
                <p:cNvGrpSpPr/>
                <p:nvPr/>
              </p:nvGrpSpPr>
              <p:grpSpPr>
                <a:xfrm>
                  <a:off x="4114800" y="4876800"/>
                  <a:ext cx="2160898" cy="1474047"/>
                  <a:chOff x="1823106" y="5168762"/>
                  <a:chExt cx="1687788" cy="1155838"/>
                </a:xfrm>
              </p:grpSpPr>
              <p:sp>
                <p:nvSpPr>
                  <p:cNvPr id="359" name="Rounded Rectangle 358"/>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0" name="Rounded Rectangle 359"/>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1" name="Rounded Rectangle 360"/>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2" name="Rounded Rectangle 361"/>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3" name="Rounded Rectangle 362"/>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4" name="Rounded Rectangle 363"/>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5" name="Rounded Rectangle 364"/>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6" name="Rounded Rectangle 365"/>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7" name="Rounded Rectangle 366"/>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8" name="Rounded Rectangle 367"/>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9" name="Rounded Rectangle 36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0" name="Rounded Rectangle 36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1" name="Rounded Rectangle 37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2" name="Rounded Rectangle 37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3" name="Rounded Rectangle 37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4" name="Rounded Rectangle 37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sp>
        <p:nvSpPr>
          <p:cNvPr id="429" name="TextBox 428"/>
          <p:cNvSpPr txBox="1"/>
          <p:nvPr/>
        </p:nvSpPr>
        <p:spPr>
          <a:xfrm>
            <a:off x="6603657" y="6216219"/>
            <a:ext cx="759443"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2</a:t>
            </a:r>
          </a:p>
        </p:txBody>
      </p:sp>
      <p:cxnSp>
        <p:nvCxnSpPr>
          <p:cNvPr id="430" name="Straight Arrow Connector 429"/>
          <p:cNvCxnSpPr>
            <a:stCxn id="242" idx="2"/>
            <a:endCxn id="348" idx="0"/>
          </p:cNvCxnSpPr>
          <p:nvPr/>
        </p:nvCxnSpPr>
        <p:spPr>
          <a:xfrm flipH="1">
            <a:off x="5514902" y="3429000"/>
            <a:ext cx="1381198" cy="272619"/>
          </a:xfrm>
          <a:prstGeom prst="straightConnector1">
            <a:avLst/>
          </a:prstGeom>
          <a:noFill/>
          <a:ln w="38100" cap="flat" cmpd="sng" algn="ctr">
            <a:solidFill>
              <a:schemeClr val="tx1"/>
            </a:solidFill>
            <a:prstDash val="solid"/>
            <a:miter lim="800000"/>
            <a:headEnd type="none"/>
            <a:tailEnd type="arrow"/>
          </a:ln>
          <a:effectLst/>
        </p:spPr>
      </p:cxnSp>
      <p:cxnSp>
        <p:nvCxnSpPr>
          <p:cNvPr id="431" name="Straight Arrow Connector 430"/>
          <p:cNvCxnSpPr>
            <a:stCxn id="242" idx="2"/>
            <a:endCxn id="210" idx="0"/>
          </p:cNvCxnSpPr>
          <p:nvPr/>
        </p:nvCxnSpPr>
        <p:spPr>
          <a:xfrm>
            <a:off x="6896100" y="3429000"/>
            <a:ext cx="1362002" cy="272619"/>
          </a:xfrm>
          <a:prstGeom prst="straightConnector1">
            <a:avLst/>
          </a:prstGeom>
          <a:noFill/>
          <a:ln w="38100" cap="flat" cmpd="sng" algn="ctr">
            <a:solidFill>
              <a:schemeClr val="tx1"/>
            </a:solidFill>
            <a:prstDash val="solid"/>
            <a:miter lim="800000"/>
            <a:headEnd type="none"/>
            <a:tailEnd type="arrow"/>
          </a:ln>
          <a:effectLst/>
        </p:spPr>
      </p:cxnSp>
      <p:cxnSp>
        <p:nvCxnSpPr>
          <p:cNvPr id="432" name="Straight Arrow Connector 431"/>
          <p:cNvCxnSpPr/>
          <p:nvPr/>
        </p:nvCxnSpPr>
        <p:spPr>
          <a:xfrm>
            <a:off x="6919013" y="4975683"/>
            <a:ext cx="0" cy="326136"/>
          </a:xfrm>
          <a:prstGeom prst="straightConnector1">
            <a:avLst/>
          </a:prstGeom>
          <a:noFill/>
          <a:ln w="38100" cap="flat" cmpd="sng" algn="ctr">
            <a:solidFill>
              <a:schemeClr val="tx1"/>
            </a:solidFill>
            <a:prstDash val="solid"/>
            <a:miter lim="800000"/>
            <a:headEnd type="none"/>
            <a:tailEnd type="arrow"/>
          </a:ln>
          <a:effectLst/>
        </p:spPr>
      </p:cxnSp>
      <p:cxnSp>
        <p:nvCxnSpPr>
          <p:cNvPr id="433" name="Straight Arrow Connector 432"/>
          <p:cNvCxnSpPr/>
          <p:nvPr/>
        </p:nvCxnSpPr>
        <p:spPr>
          <a:xfrm>
            <a:off x="8290613" y="4997019"/>
            <a:ext cx="0" cy="326136"/>
          </a:xfrm>
          <a:prstGeom prst="straightConnector1">
            <a:avLst/>
          </a:prstGeom>
          <a:noFill/>
          <a:ln w="38100" cap="flat" cmpd="sng" algn="ctr">
            <a:solidFill>
              <a:schemeClr val="tx1"/>
            </a:solidFill>
            <a:prstDash val="solid"/>
            <a:miter lim="800000"/>
            <a:headEnd type="none"/>
            <a:tailEnd type="arrow"/>
          </a:ln>
          <a:effectLst/>
        </p:spPr>
      </p:cxnSp>
      <p:grpSp>
        <p:nvGrpSpPr>
          <p:cNvPr id="434" name="Group 433"/>
          <p:cNvGrpSpPr/>
          <p:nvPr/>
        </p:nvGrpSpPr>
        <p:grpSpPr>
          <a:xfrm>
            <a:off x="7771186" y="5379360"/>
            <a:ext cx="1129027" cy="893656"/>
            <a:chOff x="1600200" y="4101242"/>
            <a:chExt cx="1752600" cy="1071556"/>
          </a:xfrm>
        </p:grpSpPr>
        <p:sp>
          <p:nvSpPr>
            <p:cNvPr id="435" name="Rounded Rectangle 434"/>
            <p:cNvSpPr/>
            <p:nvPr/>
          </p:nvSpPr>
          <p:spPr>
            <a:xfrm>
              <a:off x="1600200" y="4191000"/>
              <a:ext cx="1752600"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436" name="Group 435"/>
            <p:cNvGrpSpPr/>
            <p:nvPr/>
          </p:nvGrpSpPr>
          <p:grpSpPr>
            <a:xfrm>
              <a:off x="1609538" y="4101242"/>
              <a:ext cx="525541" cy="1071556"/>
              <a:chOff x="3570485" y="5290519"/>
              <a:chExt cx="924625" cy="1428741"/>
            </a:xfrm>
          </p:grpSpPr>
          <p:sp>
            <p:nvSpPr>
              <p:cNvPr id="511" name="Rounded Rectangle 510"/>
              <p:cNvSpPr/>
              <p:nvPr/>
            </p:nvSpPr>
            <p:spPr>
              <a:xfrm>
                <a:off x="3688111" y="5486401"/>
                <a:ext cx="670321" cy="10369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512" name="TextBox 511"/>
              <p:cNvSpPr txBox="1"/>
              <p:nvPr/>
            </p:nvSpPr>
            <p:spPr>
              <a:xfrm rot="16200000">
                <a:off x="3318427" y="5542577"/>
                <a:ext cx="1428741" cy="9246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437" name="Group 436"/>
            <p:cNvGrpSpPr/>
            <p:nvPr/>
          </p:nvGrpSpPr>
          <p:grpSpPr>
            <a:xfrm>
              <a:off x="2018535" y="4191003"/>
              <a:ext cx="542963" cy="914400"/>
              <a:chOff x="3460873" y="5410203"/>
              <a:chExt cx="719963" cy="1219200"/>
            </a:xfrm>
          </p:grpSpPr>
          <p:sp>
            <p:nvSpPr>
              <p:cNvPr id="509" name="Rounded Rectangle 508"/>
              <p:cNvSpPr/>
              <p:nvPr/>
            </p:nvSpPr>
            <p:spPr>
              <a:xfrm>
                <a:off x="3613450" y="5486401"/>
                <a:ext cx="476852" cy="1036982"/>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510" name="TextBox 509"/>
              <p:cNvSpPr txBox="1"/>
              <p:nvPr/>
            </p:nvSpPr>
            <p:spPr>
              <a:xfrm rot="16200000">
                <a:off x="3211255" y="5659821"/>
                <a:ext cx="1219200" cy="7199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438" name="Group 437"/>
            <p:cNvGrpSpPr/>
            <p:nvPr/>
          </p:nvGrpSpPr>
          <p:grpSpPr>
            <a:xfrm>
              <a:off x="2590801" y="4267200"/>
              <a:ext cx="685800" cy="762000"/>
              <a:chOff x="1905000" y="4876800"/>
              <a:chExt cx="4370698" cy="2998047"/>
            </a:xfrm>
          </p:grpSpPr>
          <p:grpSp>
            <p:nvGrpSpPr>
              <p:cNvPr id="439" name="Group 438"/>
              <p:cNvGrpSpPr/>
              <p:nvPr/>
            </p:nvGrpSpPr>
            <p:grpSpPr>
              <a:xfrm>
                <a:off x="1905000" y="4876800"/>
                <a:ext cx="4370698" cy="1474047"/>
                <a:chOff x="1905000" y="4876800"/>
                <a:chExt cx="4370698" cy="1474047"/>
              </a:xfrm>
            </p:grpSpPr>
            <p:grpSp>
              <p:nvGrpSpPr>
                <p:cNvPr id="475" name="Group 474"/>
                <p:cNvGrpSpPr/>
                <p:nvPr/>
              </p:nvGrpSpPr>
              <p:grpSpPr>
                <a:xfrm>
                  <a:off x="1905000" y="4876800"/>
                  <a:ext cx="2160898" cy="1474047"/>
                  <a:chOff x="1823106" y="5168762"/>
                  <a:chExt cx="1687788" cy="1155838"/>
                </a:xfrm>
              </p:grpSpPr>
              <p:sp>
                <p:nvSpPr>
                  <p:cNvPr id="493" name="Rounded Rectangle 49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4" name="Rounded Rectangle 49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5" name="Rounded Rectangle 49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6" name="Rounded Rectangle 49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7" name="Rounded Rectangle 49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8" name="Rounded Rectangle 49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9" name="Rounded Rectangle 49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0" name="Rounded Rectangle 49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1" name="Rounded Rectangle 50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2" name="Rounded Rectangle 50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3" name="Rounded Rectangle 50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4" name="Rounded Rectangle 50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5" name="Rounded Rectangle 50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6" name="Rounded Rectangle 50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7" name="Rounded Rectangle 50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8" name="Rounded Rectangle 50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476" name="Group 475"/>
                <p:cNvGrpSpPr/>
                <p:nvPr/>
              </p:nvGrpSpPr>
              <p:grpSpPr>
                <a:xfrm>
                  <a:off x="4114800" y="4876800"/>
                  <a:ext cx="2160898" cy="1474047"/>
                  <a:chOff x="1823106" y="5168762"/>
                  <a:chExt cx="1687788" cy="1155838"/>
                </a:xfrm>
              </p:grpSpPr>
              <p:sp>
                <p:nvSpPr>
                  <p:cNvPr id="477" name="Rounded Rectangle 47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8" name="Rounded Rectangle 47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9" name="Rounded Rectangle 47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0" name="Rounded Rectangle 47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1" name="Rounded Rectangle 48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2" name="Rounded Rectangle 48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3" name="Rounded Rectangle 48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4" name="Rounded Rectangle 48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5" name="Rounded Rectangle 48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6" name="Rounded Rectangle 48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7" name="Rounded Rectangle 48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8" name="Rounded Rectangle 48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9" name="Rounded Rectangle 48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0" name="Rounded Rectangle 48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1" name="Rounded Rectangle 49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2" name="Rounded Rectangle 49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440" name="Group 439"/>
              <p:cNvGrpSpPr/>
              <p:nvPr/>
            </p:nvGrpSpPr>
            <p:grpSpPr>
              <a:xfrm>
                <a:off x="1905000" y="6400800"/>
                <a:ext cx="4370698" cy="1474047"/>
                <a:chOff x="1905000" y="4876800"/>
                <a:chExt cx="4370698" cy="1474047"/>
              </a:xfrm>
            </p:grpSpPr>
            <p:grpSp>
              <p:nvGrpSpPr>
                <p:cNvPr id="441" name="Group 440"/>
                <p:cNvGrpSpPr/>
                <p:nvPr/>
              </p:nvGrpSpPr>
              <p:grpSpPr>
                <a:xfrm>
                  <a:off x="1905000" y="4876800"/>
                  <a:ext cx="2160898" cy="1474047"/>
                  <a:chOff x="1823106" y="5168762"/>
                  <a:chExt cx="1687788" cy="1155838"/>
                </a:xfrm>
              </p:grpSpPr>
              <p:sp>
                <p:nvSpPr>
                  <p:cNvPr id="459" name="Rounded Rectangle 458"/>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0" name="Rounded Rectangle 459"/>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1" name="Rounded Rectangle 460"/>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2" name="Rounded Rectangle 461"/>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3" name="Rounded Rectangle 462"/>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4" name="Rounded Rectangle 463"/>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5" name="Rounded Rectangle 464"/>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6" name="Rounded Rectangle 465"/>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7" name="Rounded Rectangle 466"/>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8" name="Rounded Rectangle 467"/>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9" name="Rounded Rectangle 46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0" name="Rounded Rectangle 46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1" name="Rounded Rectangle 47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2" name="Rounded Rectangle 47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3" name="Rounded Rectangle 47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4" name="Rounded Rectangle 47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442" name="Group 441"/>
                <p:cNvGrpSpPr/>
                <p:nvPr/>
              </p:nvGrpSpPr>
              <p:grpSpPr>
                <a:xfrm>
                  <a:off x="4114800" y="4876800"/>
                  <a:ext cx="2160898" cy="1474047"/>
                  <a:chOff x="1823106" y="5168762"/>
                  <a:chExt cx="1687788" cy="1155838"/>
                </a:xfrm>
              </p:grpSpPr>
              <p:sp>
                <p:nvSpPr>
                  <p:cNvPr id="443" name="Rounded Rectangle 44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4" name="Rounded Rectangle 44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5" name="Rounded Rectangle 44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6" name="Rounded Rectangle 44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7" name="Rounded Rectangle 44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8" name="Rounded Rectangle 44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9" name="Rounded Rectangle 44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0" name="Rounded Rectangle 44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1" name="Rounded Rectangle 45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2" name="Rounded Rectangle 45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3" name="Rounded Rectangle 45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4" name="Rounded Rectangle 45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5" name="Rounded Rectangle 45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6" name="Rounded Rectangle 45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7" name="Rounded Rectangle 45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8" name="Rounded Rectangle 45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sp>
        <p:nvSpPr>
          <p:cNvPr id="513" name="TextBox 512"/>
          <p:cNvSpPr txBox="1"/>
          <p:nvPr/>
        </p:nvSpPr>
        <p:spPr>
          <a:xfrm>
            <a:off x="7998926" y="6182465"/>
            <a:ext cx="759443"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3</a:t>
            </a:r>
          </a:p>
        </p:txBody>
      </p:sp>
      <p:pic>
        <p:nvPicPr>
          <p:cNvPr id="514" name="Picture 513" descr="safari.png"/>
          <p:cNvPicPr>
            <a:picLocks noChangeAspect="1"/>
          </p:cNvPicPr>
          <p:nvPr/>
        </p:nvPicPr>
        <p:blipFill>
          <a:blip r:embed="rId6"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232116921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Mensa: Highly-Efficient ML Inference</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2583832617"/>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300110165"/>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BM IT Infrastructure Blog"/>
          <p:cNvPicPr>
            <a:picLocks noChangeAspect="1" noChangeArrowheads="1"/>
          </p:cNvPicPr>
          <p:nvPr/>
        </p:nvPicPr>
        <p:blipFill rotWithShape="1">
          <a:blip r:embed="rId3">
            <a:extLst>
              <a:ext uri="{28A0092B-C50C-407E-A947-70E740481C1C}">
                <a14:useLocalDpi xmlns:a14="http://schemas.microsoft.com/office/drawing/2010/main" val="0"/>
              </a:ext>
            </a:extLst>
          </a:blip>
          <a:srcRect l="8998" t="15263" r="6149" b="7374"/>
          <a:stretch/>
        </p:blipFill>
        <p:spPr bwMode="auto">
          <a:xfrm>
            <a:off x="487230" y="1556792"/>
            <a:ext cx="3543649" cy="162521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www.alpha-data.com/dcp/otherimages/adm-pcie-9h7_001_large.jpg"/>
          <p:cNvPicPr>
            <a:picLocks noChangeAspect="1" noChangeArrowheads="1"/>
          </p:cNvPicPr>
          <p:nvPr/>
        </p:nvPicPr>
        <p:blipFill rotWithShape="1">
          <a:blip r:embed="rId4">
            <a:extLst>
              <a:ext uri="{28A0092B-C50C-407E-A947-70E740481C1C}">
                <a14:useLocalDpi xmlns:a14="http://schemas.microsoft.com/office/drawing/2010/main" val="0"/>
              </a:ext>
            </a:extLst>
          </a:blip>
          <a:srcRect t="20016"/>
          <a:stretch/>
        </p:blipFill>
        <p:spPr bwMode="auto">
          <a:xfrm>
            <a:off x="4923586" y="1556792"/>
            <a:ext cx="3398581" cy="181312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7FBBFD2-7BD5-4A8E-8909-1EF5F8C5F35F}"/>
              </a:ext>
            </a:extLst>
          </p:cNvPr>
          <p:cNvSpPr>
            <a:spLocks noGrp="1"/>
          </p:cNvSpPr>
          <p:nvPr>
            <p:ph type="title"/>
          </p:nvPr>
        </p:nvSpPr>
        <p:spPr/>
        <p:txBody>
          <a:bodyPr>
            <a:noAutofit/>
          </a:bodyPr>
          <a:lstStyle/>
          <a:p>
            <a:r>
              <a:rPr lang="en-CH"/>
              <a:t>Near-Memory Acceleration</a:t>
            </a:r>
            <a:r>
              <a:rPr lang="en-US" dirty="0"/>
              <a:t> Using FPGAs</a:t>
            </a:r>
          </a:p>
        </p:txBody>
      </p:sp>
      <p:sp>
        <p:nvSpPr>
          <p:cNvPr id="4" name="Rectangle 3">
            <a:extLst>
              <a:ext uri="{FF2B5EF4-FFF2-40B4-BE49-F238E27FC236}">
                <a16:creationId xmlns:a16="http://schemas.microsoft.com/office/drawing/2014/main" id="{046A7CE0-CA50-4E29-ACDC-6F6FF42444B3}"/>
              </a:ext>
            </a:extLst>
          </p:cNvPr>
          <p:cNvSpPr/>
          <p:nvPr/>
        </p:nvSpPr>
        <p:spPr>
          <a:xfrm>
            <a:off x="802723" y="3116176"/>
            <a:ext cx="3137693" cy="461665"/>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rPr>
              <a:t>IBM POWER9 CPU</a:t>
            </a:r>
            <a:endParaRPr kumimoji="0" lang="en-US" sz="135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endParaRPr>
          </a:p>
        </p:txBody>
      </p:sp>
      <p:sp>
        <p:nvSpPr>
          <p:cNvPr id="13" name="Rectangle 12">
            <a:extLst>
              <a:ext uri="{FF2B5EF4-FFF2-40B4-BE49-F238E27FC236}">
                <a16:creationId xmlns:a16="http://schemas.microsoft.com/office/drawing/2014/main" id="{F137E71F-D561-4D9D-B83A-232248175A0E}"/>
              </a:ext>
            </a:extLst>
          </p:cNvPr>
          <p:cNvSpPr/>
          <p:nvPr/>
        </p:nvSpPr>
        <p:spPr>
          <a:xfrm>
            <a:off x="4992330" y="3117994"/>
            <a:ext cx="3630736" cy="461665"/>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rPr>
              <a:t>HBM-based FPGA board 	</a:t>
            </a:r>
            <a:endParaRPr kumimoji="0" lang="en-US" sz="135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endParaRPr>
          </a:p>
        </p:txBody>
      </p:sp>
      <p:sp>
        <p:nvSpPr>
          <p:cNvPr id="6" name="Arrow: Left-Right 5">
            <a:extLst>
              <a:ext uri="{FF2B5EF4-FFF2-40B4-BE49-F238E27FC236}">
                <a16:creationId xmlns:a16="http://schemas.microsoft.com/office/drawing/2014/main" id="{C596C06C-D46D-4357-87C7-5C65279A2AAB}"/>
              </a:ext>
            </a:extLst>
          </p:cNvPr>
          <p:cNvSpPr/>
          <p:nvPr/>
        </p:nvSpPr>
        <p:spPr>
          <a:xfrm>
            <a:off x="3907974" y="2065366"/>
            <a:ext cx="1357342" cy="502848"/>
          </a:xfrm>
          <a:prstGeom prst="leftRightArrow">
            <a:avLst/>
          </a:prstGeom>
          <a:solidFill>
            <a:schemeClr val="bg2">
              <a:lumMod val="50000"/>
            </a:schemeClr>
          </a:solidFill>
          <a:ln w="9525">
            <a:solidFill>
              <a:schemeClr val="tx1"/>
            </a:solidFill>
          </a:ln>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1" u="none" strike="noStrike" kern="1200" cap="none" spc="0" normalizeH="0" baseline="0" noProof="0" dirty="0">
                <a:ln>
                  <a:noFill/>
                </a:ln>
                <a:solidFill>
                  <a:srgbClr val="FFFFFF"/>
                </a:solidFill>
                <a:effectLst/>
                <a:uLnTx/>
                <a:uFillTx/>
                <a:latin typeface="Calibri" panose="020F0502020204030204"/>
                <a:ea typeface="+mn-ea"/>
                <a:cs typeface="+mn-cs"/>
              </a:rPr>
              <a:t>OCAPI</a:t>
            </a:r>
            <a:endParaRPr kumimoji="0" lang="en-US" sz="1500" b="1" i="1"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 name="TextBox 6"/>
          <p:cNvSpPr txBox="1"/>
          <p:nvPr/>
        </p:nvSpPr>
        <p:spPr>
          <a:xfrm>
            <a:off x="6978912" y="2810462"/>
            <a:ext cx="1560042"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rPr>
              <a:t>Source: </a:t>
            </a:r>
            <a:r>
              <a:rPr kumimoji="0" lang="en-US" sz="1350" b="1" i="0" u="none" strike="noStrike" kern="1200" cap="none" spc="0" normalizeH="0" baseline="0" noProof="0" dirty="0" err="1">
                <a:ln>
                  <a:noFill/>
                </a:ln>
                <a:solidFill>
                  <a:srgbClr val="1C1C1C"/>
                </a:solidFill>
                <a:effectLst/>
                <a:uLnTx/>
                <a:uFillTx/>
                <a:latin typeface="Garamond" panose="02020404030301010803" pitchFamily="18" charset="0"/>
                <a:ea typeface="+mn-ea"/>
                <a:cs typeface="+mn-cs"/>
              </a:rPr>
              <a:t>AlphaData</a:t>
            </a:r>
            <a:endPar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endParaRPr>
          </a:p>
        </p:txBody>
      </p:sp>
      <p:sp>
        <p:nvSpPr>
          <p:cNvPr id="12" name="TextBox 11"/>
          <p:cNvSpPr txBox="1"/>
          <p:nvPr/>
        </p:nvSpPr>
        <p:spPr>
          <a:xfrm>
            <a:off x="3036704" y="2922986"/>
            <a:ext cx="1114408"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rPr>
              <a:t>Source: IBM</a:t>
            </a:r>
          </a:p>
        </p:txBody>
      </p:sp>
      <p:sp>
        <p:nvSpPr>
          <p:cNvPr id="14" name="Rectangle 13">
            <a:extLst>
              <a:ext uri="{FF2B5EF4-FFF2-40B4-BE49-F238E27FC236}">
                <a16:creationId xmlns:a16="http://schemas.microsoft.com/office/drawing/2014/main" id="{0A6BA7AB-B09E-4C11-BA93-BC8ADAFA3CDC}"/>
              </a:ext>
            </a:extLst>
          </p:cNvPr>
          <p:cNvSpPr/>
          <p:nvPr/>
        </p:nvSpPr>
        <p:spPr>
          <a:xfrm>
            <a:off x="1" y="3960778"/>
            <a:ext cx="9143261" cy="980390"/>
          </a:xfrm>
          <a:prstGeom prst="rect">
            <a:avLst/>
          </a:prstGeom>
          <a:solidFill>
            <a:srgbClr val="EDEFF3"/>
          </a:solidFill>
          <a:ln w="19050">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00359E"/>
                </a:solidFill>
                <a:effectLst/>
                <a:uLnTx/>
                <a:uFillTx/>
                <a:latin typeface="Tahoma" panose="020B0604030504040204" pitchFamily="34" charset="0"/>
                <a:ea typeface="Tahoma" panose="020B0604030504040204" pitchFamily="34" charset="0"/>
                <a:cs typeface="Tahoma" panose="020B0604030504040204" pitchFamily="34" charset="0"/>
              </a:rPr>
              <a:t>Near-HBM FPGA-based accelerator</a:t>
            </a:r>
          </a:p>
        </p:txBody>
      </p:sp>
      <p:sp>
        <p:nvSpPr>
          <p:cNvPr id="5" name="Slide Number Placeholder 4">
            <a:extLst>
              <a:ext uri="{FF2B5EF4-FFF2-40B4-BE49-F238E27FC236}">
                <a16:creationId xmlns:a16="http://schemas.microsoft.com/office/drawing/2014/main" id="{8ADAB484-6E5C-A549-A193-B92DC811278A}"/>
              </a:ext>
            </a:extLst>
          </p:cNvPr>
          <p:cNvSpPr>
            <a:spLocks noGrp="1"/>
          </p:cNvSpPr>
          <p:nvPr>
            <p:ph type="sldNum" sz="quarter" idx="4"/>
          </p:nvPr>
        </p:nvSpPr>
        <p:spPr>
          <a:xfrm>
            <a:off x="8243316" y="6356351"/>
            <a:ext cx="505206" cy="365125"/>
          </a:xfrm>
          <a:prstGeom prst="rect">
            <a:avLst/>
          </a:prstGeom>
        </p:spPr>
        <p:txBody>
          <a:bodyPr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E6742F1-6635-4F3B-A1BB-91C9B3B8DD12}" type="slidenum">
              <a:rPr kumimoji="0" lang="en-US" sz="1200" b="0" i="0" u="none" strike="noStrike" kern="1200" cap="none" spc="0" normalizeH="0" baseline="0" noProof="0" smtClean="0">
                <a:ln>
                  <a:noFill/>
                </a:ln>
                <a:solidFill>
                  <a:srgbClr val="000000"/>
                </a:solidFill>
                <a:effectLst/>
                <a:uLnTx/>
                <a:uFillTx/>
                <a:latin typeface="Tahoma"/>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dirty="0">
              <a:ln>
                <a:noFill/>
              </a:ln>
              <a:solidFill>
                <a:srgbClr val="1C1C1C"/>
              </a:solidFill>
              <a:effectLst/>
              <a:uLnTx/>
              <a:uFillTx/>
              <a:latin typeface="Calibri" panose="020F0502020204030204"/>
              <a:ea typeface="+mn-ea"/>
              <a:cs typeface="+mn-cs"/>
            </a:endParaRPr>
          </a:p>
        </p:txBody>
      </p:sp>
      <p:sp>
        <p:nvSpPr>
          <p:cNvPr id="15" name="Content Placeholder 2">
            <a:extLst>
              <a:ext uri="{FF2B5EF4-FFF2-40B4-BE49-F238E27FC236}">
                <a16:creationId xmlns:a16="http://schemas.microsoft.com/office/drawing/2014/main" id="{BE4B8468-F22F-A64E-A0D5-417E662A5067}"/>
              </a:ext>
            </a:extLst>
          </p:cNvPr>
          <p:cNvSpPr txBox="1">
            <a:spLocks/>
          </p:cNvSpPr>
          <p:nvPr/>
        </p:nvSpPr>
        <p:spPr>
          <a:xfrm>
            <a:off x="395536" y="5502268"/>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communication technologies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t>
            </a:r>
            <a:r>
              <a:rPr kumimoji="0" lang="en-US" sz="15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50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CAPI2</a:t>
            </a:r>
            <a:r>
              <a:rPr kumimoji="0" lang="en-US" sz="15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and </a:t>
            </a:r>
            <a:r>
              <a:rPr kumimoji="0" lang="en-US" sz="150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OCAPI</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6" name="Content Placeholder 2">
            <a:extLst>
              <a:ext uri="{FF2B5EF4-FFF2-40B4-BE49-F238E27FC236}">
                <a16:creationId xmlns:a16="http://schemas.microsoft.com/office/drawing/2014/main" id="{32EE7DC8-95F9-474C-94C4-45A660375705}"/>
              </a:ext>
            </a:extLst>
          </p:cNvPr>
          <p:cNvSpPr txBox="1">
            <a:spLocks/>
          </p:cNvSpPr>
          <p:nvPr/>
        </p:nvSpPr>
        <p:spPr>
          <a:xfrm>
            <a:off x="251520" y="5790300"/>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memory technologies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DDR4</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and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HBM</a:t>
            </a: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7" name="Content Placeholder 2">
            <a:extLst>
              <a:ext uri="{FF2B5EF4-FFF2-40B4-BE49-F238E27FC236}">
                <a16:creationId xmlns:a16="http://schemas.microsoft.com/office/drawing/2014/main" id="{B45DCFD5-25A7-0B45-B861-5FC0D8EDD1A8}"/>
              </a:ext>
            </a:extLst>
          </p:cNvPr>
          <p:cNvSpPr txBox="1">
            <a:spLocks/>
          </p:cNvSpPr>
          <p:nvPr/>
        </p:nvSpPr>
        <p:spPr>
          <a:xfrm>
            <a:off x="251520" y="6078332"/>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workloads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Weather Modeling </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and</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Genome Analysis</a:t>
            </a: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96483686"/>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799322-AC20-684E-9F77-0A7160274166}"/>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984831" y="1087822"/>
            <a:ext cx="2975882" cy="2724875"/>
          </a:xfrm>
          <a:prstGeom prst="rect">
            <a:avLst/>
          </a:prstGeom>
        </p:spPr>
      </p:pic>
      <p:sp>
        <p:nvSpPr>
          <p:cNvPr id="2" name="Title 1">
            <a:extLst>
              <a:ext uri="{FF2B5EF4-FFF2-40B4-BE49-F238E27FC236}">
                <a16:creationId xmlns:a16="http://schemas.microsoft.com/office/drawing/2014/main" id="{27D31D35-E386-D340-99D2-D23BA9C0DC47}"/>
              </a:ext>
            </a:extLst>
          </p:cNvPr>
          <p:cNvSpPr>
            <a:spLocks noGrp="1"/>
          </p:cNvSpPr>
          <p:nvPr>
            <p:ph type="title"/>
          </p:nvPr>
        </p:nvSpPr>
        <p:spPr/>
        <p:txBody>
          <a:bodyPr/>
          <a:lstStyle/>
          <a:p>
            <a:r>
              <a:rPr lang="en-US" dirty="0"/>
              <a:t>Performance &amp; Energy Greatly Improve</a:t>
            </a:r>
          </a:p>
        </p:txBody>
      </p:sp>
      <p:cxnSp>
        <p:nvCxnSpPr>
          <p:cNvPr id="9" name="Straight Connector 8">
            <a:extLst>
              <a:ext uri="{FF2B5EF4-FFF2-40B4-BE49-F238E27FC236}">
                <a16:creationId xmlns:a16="http://schemas.microsoft.com/office/drawing/2014/main" id="{7E49C00D-0FFC-E042-BDE2-45141F23A0E4}"/>
              </a:ext>
            </a:extLst>
          </p:cNvPr>
          <p:cNvCxnSpPr>
            <a:cxnSpLocks/>
          </p:cNvCxnSpPr>
          <p:nvPr/>
        </p:nvCxnSpPr>
        <p:spPr>
          <a:xfrm>
            <a:off x="5362690" y="3388430"/>
            <a:ext cx="2491130"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8A4C7F3C-E6DA-324C-90F8-B69F16B6A645}"/>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635534" y="1066703"/>
            <a:ext cx="3727624" cy="2579018"/>
          </a:xfrm>
          <a:prstGeom prst="rect">
            <a:avLst/>
          </a:prstGeom>
        </p:spPr>
      </p:pic>
      <p:sp>
        <p:nvSpPr>
          <p:cNvPr id="11" name="Rectangle 10">
            <a:extLst>
              <a:ext uri="{FF2B5EF4-FFF2-40B4-BE49-F238E27FC236}">
                <a16:creationId xmlns:a16="http://schemas.microsoft.com/office/drawing/2014/main" id="{69A74B65-F4B0-3846-85E6-63AB2FAC450D}"/>
              </a:ext>
            </a:extLst>
          </p:cNvPr>
          <p:cNvSpPr/>
          <p:nvPr/>
        </p:nvSpPr>
        <p:spPr>
          <a:xfrm>
            <a:off x="1273629" y="980728"/>
            <a:ext cx="2632982" cy="2141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CH"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90953CB8-DCF1-EE40-A622-8E1A2340FE02}"/>
              </a:ext>
            </a:extLst>
          </p:cNvPr>
          <p:cNvCxnSpPr>
            <a:cxnSpLocks/>
          </p:cNvCxnSpPr>
          <p:nvPr/>
        </p:nvCxnSpPr>
        <p:spPr>
          <a:xfrm>
            <a:off x="1257207" y="1474544"/>
            <a:ext cx="3007905"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4A875F00-C15A-A941-BFEB-2509475F7C03}"/>
              </a:ext>
            </a:extLst>
          </p:cNvPr>
          <p:cNvSpPr>
            <a:spLocks noGrp="1"/>
          </p:cNvSpPr>
          <p:nvPr>
            <p:ph type="sldNum" sz="quarter" idx="12"/>
          </p:nvPr>
        </p:nvSpPr>
        <p:spPr>
          <a:xfrm>
            <a:off x="7151339" y="6540399"/>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C3B5F978-99DD-4B09-979A-AB31C135CAD9}" type="slidenum">
              <a:rPr kumimoji="0" lang="en-US" sz="1200" b="1" i="0" u="none" strike="noStrike" kern="1200" cap="none" spc="0" normalizeH="0" baseline="0" noProof="0" smtClean="0">
                <a:ln>
                  <a:noFill/>
                </a:ln>
                <a:solidFill>
                  <a:srgbClr val="000000"/>
                </a:solidFill>
                <a:effectLst/>
                <a:uLnTx/>
                <a:uFillTx/>
                <a:latin typeface="Tahoma"/>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149</a:t>
            </a:fld>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11144B7-9AA2-0F43-B87D-8F2D55E744DE}"/>
              </a:ext>
            </a:extLst>
          </p:cNvPr>
          <p:cNvSpPr/>
          <p:nvPr/>
        </p:nvSpPr>
        <p:spPr>
          <a:xfrm>
            <a:off x="36512" y="4142169"/>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5-27× performance </a:t>
            </a:r>
            <a:r>
              <a:rPr kumimoji="0" lang="en-US" sz="21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vs. </a:t>
            </a:r>
            <a:r>
              <a:rPr kumimoji="0" lang="en-US" sz="21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 16-core (64-thread) IBM POWER9 CPU</a:t>
            </a:r>
          </a:p>
        </p:txBody>
      </p:sp>
      <p:sp>
        <p:nvSpPr>
          <p:cNvPr id="12" name="Rectangle 11">
            <a:extLst>
              <a:ext uri="{FF2B5EF4-FFF2-40B4-BE49-F238E27FC236}">
                <a16:creationId xmlns:a16="http://schemas.microsoft.com/office/drawing/2014/main" id="{C0665E6E-EFAF-C248-86B4-E802E91B2018}"/>
              </a:ext>
            </a:extLst>
          </p:cNvPr>
          <p:cNvSpPr/>
          <p:nvPr/>
        </p:nvSpPr>
        <p:spPr>
          <a:xfrm>
            <a:off x="36512" y="5714672"/>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375"/>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HBM alleviates memory bandwidth contention vs. DDR4</a:t>
            </a:r>
            <a:endParaRPr kumimoji="0" lang="en-US" sz="2100" b="0"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3" name="Rectangle 12">
            <a:extLst>
              <a:ext uri="{FF2B5EF4-FFF2-40B4-BE49-F238E27FC236}">
                <a16:creationId xmlns:a16="http://schemas.microsoft.com/office/drawing/2014/main" id="{DFDB34E3-F705-7440-BDB7-FB68551B6F9B}"/>
              </a:ext>
            </a:extLst>
          </p:cNvPr>
          <p:cNvSpPr/>
          <p:nvPr/>
        </p:nvSpPr>
        <p:spPr>
          <a:xfrm>
            <a:off x="36512" y="4681670"/>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12-133× energy efficiency </a:t>
            </a:r>
            <a:r>
              <a:rPr kumimoji="0" lang="en-US" sz="21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vs. </a:t>
            </a:r>
            <a:r>
              <a:rPr kumimoji="0" lang="en-US" sz="21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 16-core (64-thread) IBM POWER9 CPU</a:t>
            </a:r>
          </a:p>
        </p:txBody>
      </p:sp>
    </p:spTree>
    <p:extLst>
      <p:ext uri="{BB962C8B-B14F-4D97-AF65-F5344CB8AC3E}">
        <p14:creationId xmlns:p14="http://schemas.microsoft.com/office/powerpoint/2010/main" val="3274067670"/>
      </p:ext>
    </p:extLst>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8821329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12187797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7338188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Processing using Memory</a:t>
            </a:r>
          </a:p>
          <a:p>
            <a:pPr algn="l"/>
            <a:r>
              <a:rPr lang="en-US" sz="3600" dirty="0"/>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5970492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41AE0-544C-AA4C-B8F5-232DBF7EB8E6}"/>
              </a:ext>
            </a:extLst>
          </p:cNvPr>
          <p:cNvSpPr>
            <a:spLocks noGrp="1"/>
          </p:cNvSpPr>
          <p:nvPr>
            <p:ph type="title"/>
          </p:nvPr>
        </p:nvSpPr>
        <p:spPr/>
        <p:txBody>
          <a:bodyPr/>
          <a:lstStyle/>
          <a:p>
            <a:r>
              <a:rPr lang="en-US" dirty="0"/>
              <a:t>Two PIM Approaches</a:t>
            </a:r>
          </a:p>
        </p:txBody>
      </p:sp>
      <p:sp>
        <p:nvSpPr>
          <p:cNvPr id="3" name="Content Placeholder 2">
            <a:extLst>
              <a:ext uri="{FF2B5EF4-FFF2-40B4-BE49-F238E27FC236}">
                <a16:creationId xmlns:a16="http://schemas.microsoft.com/office/drawing/2014/main" id="{ABAF999D-0C9A-9C49-95EE-90346FD7FE9E}"/>
              </a:ext>
            </a:extLst>
          </p:cNvPr>
          <p:cNvSpPr>
            <a:spLocks noGrp="1"/>
          </p:cNvSpPr>
          <p:nvPr>
            <p:ph idx="1"/>
          </p:nvPr>
        </p:nvSpPr>
        <p:spPr>
          <a:xfrm>
            <a:off x="5364088" y="2443336"/>
            <a:ext cx="3475112" cy="1993776"/>
          </a:xfrm>
        </p:spPr>
        <p:txBody>
          <a:bodyPr/>
          <a:lstStyle/>
          <a:p>
            <a:pPr marL="0" indent="0">
              <a:buNone/>
            </a:pPr>
            <a:r>
              <a:rPr lang="en-US" sz="1200" dirty="0"/>
              <a:t>Onur Mutlu, </a:t>
            </a:r>
            <a:r>
              <a:rPr lang="en-US" sz="1200" dirty="0" err="1"/>
              <a:t>Saugata</a:t>
            </a:r>
            <a:r>
              <a:rPr lang="en-US" sz="1200" dirty="0"/>
              <a:t> Ghose, Juan Gomez-Luna, and </a:t>
            </a:r>
            <a:r>
              <a:rPr lang="en-US" sz="1200" dirty="0" err="1"/>
              <a:t>Rachata</a:t>
            </a:r>
            <a:r>
              <a:rPr lang="en-US" sz="1200" dirty="0"/>
              <a:t> </a:t>
            </a:r>
            <a:r>
              <a:rPr lang="en-US" sz="1200" dirty="0" err="1"/>
              <a:t>Ausavarungnirun</a:t>
            </a:r>
            <a:r>
              <a:rPr lang="en-US" sz="1200" dirty="0"/>
              <a:t>,</a:t>
            </a:r>
            <a:br>
              <a:rPr lang="en-US" sz="1200" dirty="0"/>
            </a:br>
            <a:r>
              <a:rPr lang="en-US" sz="1200" b="1" dirty="0">
                <a:solidFill>
                  <a:srgbClr val="0432FF"/>
                </a:solidFill>
                <a:hlinkClick r:id="rId2">
                  <a:extLst>
                    <a:ext uri="{A12FA001-AC4F-418D-AE19-62706E023703}">
                      <ahyp:hlinkClr xmlns:ahyp="http://schemas.microsoft.com/office/drawing/2018/hyperlinkcolor" val="tx"/>
                    </a:ext>
                  </a:extLst>
                </a:hlinkClick>
              </a:rPr>
              <a:t>"A Modern Primer on Processing in Memory"</a:t>
            </a:r>
            <a:br>
              <a:rPr lang="en-US" sz="1200" dirty="0"/>
            </a:br>
            <a:r>
              <a:rPr lang="en-US" sz="1200" i="1" dirty="0"/>
              <a:t>Invited Book Chapter in </a:t>
            </a:r>
            <a:r>
              <a:rPr lang="en-US" sz="1200" b="1" i="1" dirty="0">
                <a:hlinkClick r:id="rId3"/>
              </a:rPr>
              <a:t>Emerging Computing: From Devices to Systems - Looking Beyond Moore and Von Neumann</a:t>
            </a:r>
            <a:r>
              <a:rPr lang="en-US" sz="1200" dirty="0"/>
              <a:t>, Springer, to be published in 2021.</a:t>
            </a:r>
            <a:br>
              <a:rPr lang="en-US" sz="1200" dirty="0"/>
            </a:br>
            <a:r>
              <a:rPr lang="en-US" sz="1200" dirty="0"/>
              <a:t>[</a:t>
            </a:r>
            <a:r>
              <a:rPr lang="en-US" sz="1200" dirty="0">
                <a:solidFill>
                  <a:srgbClr val="0432FF"/>
                </a:solidFill>
                <a:hlinkClick r:id="rId4">
                  <a:extLst>
                    <a:ext uri="{A12FA001-AC4F-418D-AE19-62706E023703}">
                      <ahyp:hlinkClr xmlns:ahyp="http://schemas.microsoft.com/office/drawing/2018/hyperlinkcolor" val="tx"/>
                    </a:ext>
                  </a:extLst>
                </a:hlinkClick>
              </a:rPr>
              <a:t>Tutorial Video on "Memory-Centric Computing Systems"</a:t>
            </a:r>
            <a:r>
              <a:rPr lang="en-US" sz="1200" dirty="0">
                <a:solidFill>
                  <a:srgbClr val="0432FF"/>
                </a:solidFill>
              </a:rPr>
              <a:t> </a:t>
            </a:r>
            <a:r>
              <a:rPr lang="en-US" sz="1200" dirty="0"/>
              <a:t>(1 hour 51 minutes)]</a:t>
            </a:r>
          </a:p>
        </p:txBody>
      </p:sp>
      <p:sp>
        <p:nvSpPr>
          <p:cNvPr id="4" name="Slide Number Placeholder 3">
            <a:extLst>
              <a:ext uri="{FF2B5EF4-FFF2-40B4-BE49-F238E27FC236}">
                <a16:creationId xmlns:a16="http://schemas.microsoft.com/office/drawing/2014/main" id="{32ED8FFF-445C-E441-A3A7-FFE2CB54C3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210C78A-C3C7-F84B-93B1-8931C94B9121}"/>
              </a:ext>
            </a:extLst>
          </p:cNvPr>
          <p:cNvPicPr>
            <a:picLocks noChangeAspect="1"/>
          </p:cNvPicPr>
          <p:nvPr/>
        </p:nvPicPr>
        <p:blipFill>
          <a:blip r:embed="rId5"/>
          <a:stretch>
            <a:fillRect/>
          </a:stretch>
        </p:blipFill>
        <p:spPr>
          <a:xfrm>
            <a:off x="1115616" y="1052736"/>
            <a:ext cx="3760116" cy="5112568"/>
          </a:xfrm>
          <a:prstGeom prst="rect">
            <a:avLst/>
          </a:prstGeom>
        </p:spPr>
      </p:pic>
      <p:sp>
        <p:nvSpPr>
          <p:cNvPr id="6" name="TextBox 5">
            <a:extLst>
              <a:ext uri="{FF2B5EF4-FFF2-40B4-BE49-F238E27FC236}">
                <a16:creationId xmlns:a16="http://schemas.microsoft.com/office/drawing/2014/main" id="{C4C491F0-7113-1E49-91B6-188FB8991FFE}"/>
              </a:ext>
            </a:extLst>
          </p:cNvPr>
          <p:cNvSpPr txBox="1"/>
          <p:nvPr/>
        </p:nvSpPr>
        <p:spPr>
          <a:xfrm>
            <a:off x="1338545" y="6472238"/>
            <a:ext cx="7074373"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https://people.inf.ethz.ch/omutlu/pub/ModernPrimerOnPIM_springer-emerging-computing-bookchapter21.pdf</a:t>
            </a:r>
            <a:r>
              <a:rPr kumimoji="0" lang="en-US" sz="11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523484623"/>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Processing Using Memory</a:t>
            </a:r>
          </a:p>
        </p:txBody>
      </p:sp>
      <p:sp>
        <p:nvSpPr>
          <p:cNvPr id="3" name="Content Placeholder 2"/>
          <p:cNvSpPr>
            <a:spLocks noGrp="1"/>
          </p:cNvSpPr>
          <p:nvPr>
            <p:ph idx="1"/>
          </p:nvPr>
        </p:nvSpPr>
        <p:spPr>
          <a:xfrm>
            <a:off x="0" y="969640"/>
            <a:ext cx="9144000" cy="5123656"/>
          </a:xfrm>
        </p:spPr>
        <p:txBody>
          <a:bodyPr/>
          <a:lstStyle/>
          <a:p>
            <a:r>
              <a:rPr lang="en-US" dirty="0"/>
              <a:t>Take advantage of operational principles of memory to perform </a:t>
            </a:r>
            <a:r>
              <a:rPr lang="en-US" dirty="0">
                <a:solidFill>
                  <a:srgbClr val="0000FF"/>
                </a:solidFill>
              </a:rPr>
              <a:t>bulk data movement and computation in memory</a:t>
            </a:r>
            <a:endParaRPr lang="en-US" dirty="0"/>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3467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6375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66909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218763"/>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Times New Roman" panose="02020603050405020304" pitchFamily="18" charset="0"/>
                <a:ea typeface="ヒラギノ角ゴ ProN W6"/>
                <a:cs typeface="Times New Roman" panose="02020603050405020304" pitchFamily="18" charset="0"/>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683816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010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"RowClone: Fast and Energy-Efficient In-DRAM Bulk Data Copy and Initialization"</a:t>
            </a:r>
            <a:br>
              <a:rPr lang="en-US" sz="1800" dirty="0">
                <a:solidFill>
                  <a:srgbClr val="0432FF"/>
                </a:solidFill>
              </a:rPr>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39826280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2266-1D2C-8D48-BB34-6A3BB5936FA8}"/>
              </a:ext>
            </a:extLst>
          </p:cNvPr>
          <p:cNvSpPr>
            <a:spLocks noGrp="1"/>
          </p:cNvSpPr>
          <p:nvPr>
            <p:ph type="title"/>
          </p:nvPr>
        </p:nvSpPr>
        <p:spPr/>
        <p:txBody>
          <a:bodyPr/>
          <a:lstStyle/>
          <a:p>
            <a:r>
              <a:rPr lang="en-US" dirty="0"/>
              <a:t>Real System </a:t>
            </a:r>
            <a:r>
              <a:rPr lang="en-US" dirty="0" err="1"/>
              <a:t>RowClone</a:t>
            </a:r>
            <a:r>
              <a:rPr lang="en-US" dirty="0"/>
              <a:t> Prototype</a:t>
            </a:r>
          </a:p>
        </p:txBody>
      </p:sp>
      <p:sp>
        <p:nvSpPr>
          <p:cNvPr id="3" name="Content Placeholder 2">
            <a:extLst>
              <a:ext uri="{FF2B5EF4-FFF2-40B4-BE49-F238E27FC236}">
                <a16:creationId xmlns:a16="http://schemas.microsoft.com/office/drawing/2014/main" id="{0AD70F19-4C1C-0340-B56E-AAC3CEB668A4}"/>
              </a:ext>
            </a:extLst>
          </p:cNvPr>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b="1" dirty="0">
                <a:solidFill>
                  <a:srgbClr val="0000FF"/>
                </a:solidFill>
                <a:hlinkClick r:id="rId2">
                  <a:extLst>
                    <a:ext uri="{A12FA001-AC4F-418D-AE19-62706E023703}">
                      <ahyp:hlinkClr xmlns:ahyp="http://schemas.microsoft.com/office/drawing/2018/hyperlinkcolor" val="tx"/>
                    </a:ext>
                  </a:extLst>
                </a:hlinkClick>
              </a:rPr>
              <a:t>https://arxiv.org/pdf/2111.00082.pdf</a:t>
            </a:r>
            <a:r>
              <a:rPr lang="en-US" b="1" dirty="0">
                <a:solidFill>
                  <a:srgbClr val="0000FF"/>
                </a:solidFill>
              </a:rPr>
              <a:t> </a:t>
            </a: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https://github.com/cmu-safari/pidram</a:t>
            </a:r>
            <a:r>
              <a:rPr lang="en-US" b="1" dirty="0">
                <a:solidFill>
                  <a:srgbClr val="0000FF"/>
                </a:solidFill>
              </a:rPr>
              <a:t> </a:t>
            </a:r>
          </a:p>
        </p:txBody>
      </p:sp>
      <p:sp>
        <p:nvSpPr>
          <p:cNvPr id="4" name="Slide Number Placeholder 3">
            <a:extLst>
              <a:ext uri="{FF2B5EF4-FFF2-40B4-BE49-F238E27FC236}">
                <a16:creationId xmlns:a16="http://schemas.microsoft.com/office/drawing/2014/main" id="{B2357E5A-0DAE-DD4C-872F-21FDF83ED09C}"/>
              </a:ext>
            </a:extLst>
          </p:cNvPr>
          <p:cNvSpPr>
            <a:spLocks noGrp="1"/>
          </p:cNvSpPr>
          <p:nvPr>
            <p:ph type="sldNum" sz="quarter" idx="11"/>
          </p:nvPr>
        </p:nvSpPr>
        <p:spPr/>
        <p:txBody>
          <a:bodyPr/>
          <a:lstStyle/>
          <a:p>
            <a:pPr>
              <a:defRPr/>
            </a:pPr>
            <a:fld id="{8E574D81-B5DE-384D-B24B-566C679AE608}" type="slidenum">
              <a:rPr lang="en-US" smtClean="0"/>
              <a:pPr>
                <a:defRPr/>
              </a:pPr>
              <a:t>161</a:t>
            </a:fld>
            <a:endParaRPr lang="en-US"/>
          </a:p>
        </p:txBody>
      </p:sp>
      <p:pic>
        <p:nvPicPr>
          <p:cNvPr id="6" name="Picture 5">
            <a:extLst>
              <a:ext uri="{FF2B5EF4-FFF2-40B4-BE49-F238E27FC236}">
                <a16:creationId xmlns:a16="http://schemas.microsoft.com/office/drawing/2014/main" id="{4968A077-68D5-B642-B9B4-2961262DEAA6}"/>
              </a:ext>
            </a:extLst>
          </p:cNvPr>
          <p:cNvPicPr>
            <a:picLocks noChangeAspect="1"/>
          </p:cNvPicPr>
          <p:nvPr/>
        </p:nvPicPr>
        <p:blipFill>
          <a:blip r:embed="rId4"/>
          <a:stretch>
            <a:fillRect/>
          </a:stretch>
        </p:blipFill>
        <p:spPr>
          <a:xfrm>
            <a:off x="0" y="2204864"/>
            <a:ext cx="9144000" cy="1788837"/>
          </a:xfrm>
          <a:prstGeom prst="rect">
            <a:avLst/>
          </a:prstGeom>
        </p:spPr>
      </p:pic>
    </p:spTree>
    <p:extLst>
      <p:ext uri="{BB962C8B-B14F-4D97-AF65-F5344CB8AC3E}">
        <p14:creationId xmlns:p14="http://schemas.microsoft.com/office/powerpoint/2010/main" val="4088157822"/>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2266-1D2C-8D48-BB34-6A3BB5936FA8}"/>
              </a:ext>
            </a:extLst>
          </p:cNvPr>
          <p:cNvSpPr>
            <a:spLocks noGrp="1"/>
          </p:cNvSpPr>
          <p:nvPr>
            <p:ph type="title"/>
          </p:nvPr>
        </p:nvSpPr>
        <p:spPr>
          <a:xfrm>
            <a:off x="228600" y="152400"/>
            <a:ext cx="8915400" cy="1066800"/>
          </a:xfrm>
        </p:spPr>
        <p:txBody>
          <a:bodyPr/>
          <a:lstStyle/>
          <a:p>
            <a:r>
              <a:rPr lang="en-US" dirty="0"/>
              <a:t>Real Processing Using Memory Prototype</a:t>
            </a:r>
          </a:p>
        </p:txBody>
      </p:sp>
      <p:sp>
        <p:nvSpPr>
          <p:cNvPr id="3" name="Content Placeholder 2">
            <a:extLst>
              <a:ext uri="{FF2B5EF4-FFF2-40B4-BE49-F238E27FC236}">
                <a16:creationId xmlns:a16="http://schemas.microsoft.com/office/drawing/2014/main" id="{0AD70F19-4C1C-0340-B56E-AAC3CEB668A4}"/>
              </a:ext>
            </a:extLst>
          </p:cNvPr>
          <p:cNvSpPr>
            <a:spLocks noGrp="1"/>
          </p:cNvSpPr>
          <p:nvPr>
            <p:ph idx="1"/>
          </p:nvPr>
        </p:nvSpPr>
        <p:spPr>
          <a:xfrm>
            <a:off x="228600" y="1124744"/>
            <a:ext cx="8610600" cy="5193723"/>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b="1" dirty="0">
                <a:solidFill>
                  <a:srgbClr val="0000FF"/>
                </a:solidFill>
                <a:hlinkClick r:id="rId2">
                  <a:extLst>
                    <a:ext uri="{A12FA001-AC4F-418D-AE19-62706E023703}">
                      <ahyp:hlinkClr xmlns:ahyp="http://schemas.microsoft.com/office/drawing/2018/hyperlinkcolor" val="tx"/>
                    </a:ext>
                  </a:extLst>
                </a:hlinkClick>
              </a:rPr>
              <a:t>https://arxiv.org/pdf/2111.00082.pdf</a:t>
            </a:r>
            <a:r>
              <a:rPr lang="en-US" b="1" dirty="0">
                <a:solidFill>
                  <a:srgbClr val="0000FF"/>
                </a:solidFill>
              </a:rPr>
              <a:t> </a:t>
            </a: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https://github.com/cmu-safari/pidram</a:t>
            </a:r>
            <a:r>
              <a:rPr lang="en-US" b="1" dirty="0">
                <a:solidFill>
                  <a:srgbClr val="0000FF"/>
                </a:solidFill>
              </a:rPr>
              <a:t> </a:t>
            </a:r>
          </a:p>
        </p:txBody>
      </p:sp>
      <p:sp>
        <p:nvSpPr>
          <p:cNvPr id="4" name="Slide Number Placeholder 3">
            <a:extLst>
              <a:ext uri="{FF2B5EF4-FFF2-40B4-BE49-F238E27FC236}">
                <a16:creationId xmlns:a16="http://schemas.microsoft.com/office/drawing/2014/main" id="{B2357E5A-0DAE-DD4C-872F-21FDF83ED09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20" name="TextBox 19">
            <a:extLst>
              <a:ext uri="{FF2B5EF4-FFF2-40B4-BE49-F238E27FC236}">
                <a16:creationId xmlns:a16="http://schemas.microsoft.com/office/drawing/2014/main" id="{71888F9C-ADAD-3C85-EDCD-C4077ADE1C71}"/>
              </a:ext>
            </a:extLst>
          </p:cNvPr>
          <p:cNvSpPr txBox="1"/>
          <p:nvPr/>
        </p:nvSpPr>
        <p:spPr>
          <a:xfrm>
            <a:off x="2286000" y="3002890"/>
            <a:ext cx="4572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21" name="Picture 20" descr="A picture containing text, electronics, computer&#10;&#10;Description automatically generated">
            <a:extLst>
              <a:ext uri="{FF2B5EF4-FFF2-40B4-BE49-F238E27FC236}">
                <a16:creationId xmlns:a16="http://schemas.microsoft.com/office/drawing/2014/main" id="{90A84942-0C58-EE06-5DCC-7EA31021A407}"/>
              </a:ext>
            </a:extLst>
          </p:cNvPr>
          <p:cNvPicPr>
            <a:picLocks noChangeAspect="1"/>
          </p:cNvPicPr>
          <p:nvPr/>
        </p:nvPicPr>
        <p:blipFill rotWithShape="1">
          <a:blip r:embed="rId4"/>
          <a:srcRect l="11013" r="18661"/>
          <a:stretch/>
        </p:blipFill>
        <p:spPr>
          <a:xfrm rot="5400000">
            <a:off x="2761306" y="-438353"/>
            <a:ext cx="3621387" cy="6858000"/>
          </a:xfrm>
          <a:prstGeom prst="rect">
            <a:avLst/>
          </a:prstGeom>
        </p:spPr>
      </p:pic>
      <p:sp>
        <p:nvSpPr>
          <p:cNvPr id="22" name="Freeform 21">
            <a:extLst>
              <a:ext uri="{FF2B5EF4-FFF2-40B4-BE49-F238E27FC236}">
                <a16:creationId xmlns:a16="http://schemas.microsoft.com/office/drawing/2014/main" id="{F43A5D1A-E45A-26F0-1E29-A341A2FDAFF3}"/>
              </a:ext>
            </a:extLst>
          </p:cNvPr>
          <p:cNvSpPr/>
          <p:nvPr/>
        </p:nvSpPr>
        <p:spPr>
          <a:xfrm>
            <a:off x="2950669" y="1187786"/>
            <a:ext cx="3588444" cy="1283234"/>
          </a:xfrm>
          <a:custGeom>
            <a:avLst/>
            <a:gdLst>
              <a:gd name="connsiteX0" fmla="*/ 0 w 3588444"/>
              <a:gd name="connsiteY0" fmla="*/ 23052 h 1283234"/>
              <a:gd name="connsiteX1" fmla="*/ 276625 w 3588444"/>
              <a:gd name="connsiteY1" fmla="*/ 1283234 h 1283234"/>
              <a:gd name="connsiteX2" fmla="*/ 3281082 w 3588444"/>
              <a:gd name="connsiteY2" fmla="*/ 1221762 h 1283234"/>
              <a:gd name="connsiteX3" fmla="*/ 3588444 w 3588444"/>
              <a:gd name="connsiteY3" fmla="*/ 0 h 1283234"/>
              <a:gd name="connsiteX4" fmla="*/ 0 w 3588444"/>
              <a:gd name="connsiteY4" fmla="*/ 23052 h 1283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8444" h="1283234">
                <a:moveTo>
                  <a:pt x="0" y="23052"/>
                </a:moveTo>
                <a:lnTo>
                  <a:pt x="276625" y="1283234"/>
                </a:lnTo>
                <a:lnTo>
                  <a:pt x="3281082" y="1221762"/>
                </a:lnTo>
                <a:lnTo>
                  <a:pt x="3588444" y="0"/>
                </a:lnTo>
                <a:lnTo>
                  <a:pt x="0" y="23052"/>
                </a:lnTo>
                <a:close/>
              </a:path>
            </a:pathLst>
          </a:custGeom>
          <a:noFill/>
          <a:ln w="38100">
            <a:solidFill>
              <a:srgbClr val="1E7E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3" name="Freeform 22">
            <a:extLst>
              <a:ext uri="{FF2B5EF4-FFF2-40B4-BE49-F238E27FC236}">
                <a16:creationId xmlns:a16="http://schemas.microsoft.com/office/drawing/2014/main" id="{A7A02C61-C625-DC0D-D2CF-B7212AA2C791}"/>
              </a:ext>
            </a:extLst>
          </p:cNvPr>
          <p:cNvSpPr/>
          <p:nvPr/>
        </p:nvSpPr>
        <p:spPr>
          <a:xfrm>
            <a:off x="2957639" y="1207030"/>
            <a:ext cx="1666959" cy="206347"/>
          </a:xfrm>
          <a:custGeom>
            <a:avLst/>
            <a:gdLst>
              <a:gd name="connsiteX0" fmla="*/ 0 w 1533441"/>
              <a:gd name="connsiteY0" fmla="*/ 0 h 206347"/>
              <a:gd name="connsiteX1" fmla="*/ 36414 w 1533441"/>
              <a:gd name="connsiteY1" fmla="*/ 206347 h 206347"/>
              <a:gd name="connsiteX2" fmla="*/ 1424198 w 1533441"/>
              <a:gd name="connsiteY2" fmla="*/ 206347 h 206347"/>
              <a:gd name="connsiteX3" fmla="*/ 1533441 w 1533441"/>
              <a:gd name="connsiteY3" fmla="*/ 12138 h 206347"/>
              <a:gd name="connsiteX4" fmla="*/ 0 w 1533441"/>
              <a:gd name="connsiteY4" fmla="*/ 0 h 2063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3441" h="206347">
                <a:moveTo>
                  <a:pt x="0" y="0"/>
                </a:moveTo>
                <a:lnTo>
                  <a:pt x="36414" y="206347"/>
                </a:lnTo>
                <a:lnTo>
                  <a:pt x="1424198" y="206347"/>
                </a:lnTo>
                <a:lnTo>
                  <a:pt x="1533441" y="12138"/>
                </a:lnTo>
                <a:lnTo>
                  <a:pt x="0" y="0"/>
                </a:lnTo>
                <a:close/>
              </a:path>
            </a:pathLst>
          </a:custGeom>
          <a:solidFill>
            <a:srgbClr val="1E7E42"/>
          </a:solidFill>
          <a:ln>
            <a:solidFill>
              <a:srgbClr val="1E7E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Host Machine</a:t>
            </a:r>
          </a:p>
        </p:txBody>
      </p:sp>
      <p:sp>
        <p:nvSpPr>
          <p:cNvPr id="24" name="Freeform 23">
            <a:extLst>
              <a:ext uri="{FF2B5EF4-FFF2-40B4-BE49-F238E27FC236}">
                <a16:creationId xmlns:a16="http://schemas.microsoft.com/office/drawing/2014/main" id="{88B03DE1-9BDF-A27F-7BB8-8DB98C14839E}"/>
              </a:ext>
            </a:extLst>
          </p:cNvPr>
          <p:cNvSpPr/>
          <p:nvPr/>
        </p:nvSpPr>
        <p:spPr>
          <a:xfrm>
            <a:off x="1917700" y="2431906"/>
            <a:ext cx="5029200" cy="1339850"/>
          </a:xfrm>
          <a:custGeom>
            <a:avLst/>
            <a:gdLst>
              <a:gd name="connsiteX0" fmla="*/ 666750 w 5029200"/>
              <a:gd name="connsiteY0" fmla="*/ 95250 h 1339850"/>
              <a:gd name="connsiteX1" fmla="*/ 0 w 5029200"/>
              <a:gd name="connsiteY1" fmla="*/ 1339850 h 1339850"/>
              <a:gd name="connsiteX2" fmla="*/ 5029200 w 5029200"/>
              <a:gd name="connsiteY2" fmla="*/ 1270000 h 1339850"/>
              <a:gd name="connsiteX3" fmla="*/ 4356100 w 5029200"/>
              <a:gd name="connsiteY3" fmla="*/ 0 h 1339850"/>
              <a:gd name="connsiteX4" fmla="*/ 666750 w 5029200"/>
              <a:gd name="connsiteY4" fmla="*/ 95250 h 1339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29200" h="1339850">
                <a:moveTo>
                  <a:pt x="666750" y="95250"/>
                </a:moveTo>
                <a:lnTo>
                  <a:pt x="0" y="1339850"/>
                </a:lnTo>
                <a:lnTo>
                  <a:pt x="5029200" y="1270000"/>
                </a:lnTo>
                <a:lnTo>
                  <a:pt x="4356100" y="0"/>
                </a:lnTo>
                <a:lnTo>
                  <a:pt x="666750" y="95250"/>
                </a:lnTo>
                <a:close/>
              </a:path>
            </a:pathLst>
          </a:custGeom>
          <a:noFill/>
          <a:ln w="38100">
            <a:solidFill>
              <a:srgbClr val="006C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5" name="Freeform 24">
            <a:extLst>
              <a:ext uri="{FF2B5EF4-FFF2-40B4-BE49-F238E27FC236}">
                <a16:creationId xmlns:a16="http://schemas.microsoft.com/office/drawing/2014/main" id="{0B27AA9E-4C4B-D9AD-ADE1-3836514327AC}"/>
              </a:ext>
            </a:extLst>
          </p:cNvPr>
          <p:cNvSpPr/>
          <p:nvPr/>
        </p:nvSpPr>
        <p:spPr>
          <a:xfrm>
            <a:off x="2443795" y="2489618"/>
            <a:ext cx="1581993" cy="303451"/>
          </a:xfrm>
          <a:custGeom>
            <a:avLst/>
            <a:gdLst>
              <a:gd name="connsiteX0" fmla="*/ 0 w 1581993"/>
              <a:gd name="connsiteY0" fmla="*/ 303451 h 303451"/>
              <a:gd name="connsiteX1" fmla="*/ 1521302 w 1581993"/>
              <a:gd name="connsiteY1" fmla="*/ 283221 h 303451"/>
              <a:gd name="connsiteX2" fmla="*/ 1581993 w 1581993"/>
              <a:gd name="connsiteY2" fmla="*/ 0 h 303451"/>
              <a:gd name="connsiteX3" fmla="*/ 145656 w 1581993"/>
              <a:gd name="connsiteY3" fmla="*/ 32368 h 303451"/>
              <a:gd name="connsiteX4" fmla="*/ 0 w 1581993"/>
              <a:gd name="connsiteY4" fmla="*/ 303451 h 3034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1993" h="303451">
                <a:moveTo>
                  <a:pt x="0" y="303451"/>
                </a:moveTo>
                <a:lnTo>
                  <a:pt x="1521302" y="283221"/>
                </a:lnTo>
                <a:lnTo>
                  <a:pt x="1581993" y="0"/>
                </a:lnTo>
                <a:lnTo>
                  <a:pt x="145656" y="32368"/>
                </a:lnTo>
                <a:lnTo>
                  <a:pt x="0" y="303451"/>
                </a:lnTo>
                <a:close/>
              </a:path>
            </a:pathLst>
          </a:custGeom>
          <a:solidFill>
            <a:srgbClr val="006CBA"/>
          </a:solidFill>
          <a:ln>
            <a:solidFill>
              <a:srgbClr val="006C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FPGA Board</a:t>
            </a:r>
          </a:p>
        </p:txBody>
      </p:sp>
      <p:sp>
        <p:nvSpPr>
          <p:cNvPr id="26" name="Freeform 25">
            <a:extLst>
              <a:ext uri="{FF2B5EF4-FFF2-40B4-BE49-F238E27FC236}">
                <a16:creationId xmlns:a16="http://schemas.microsoft.com/office/drawing/2014/main" id="{25F84937-148A-0176-98A1-3C9A01C9E3CF}"/>
              </a:ext>
            </a:extLst>
          </p:cNvPr>
          <p:cNvSpPr/>
          <p:nvPr/>
        </p:nvSpPr>
        <p:spPr>
          <a:xfrm>
            <a:off x="4381500" y="2501756"/>
            <a:ext cx="615950" cy="450850"/>
          </a:xfrm>
          <a:custGeom>
            <a:avLst/>
            <a:gdLst>
              <a:gd name="connsiteX0" fmla="*/ 0 w 615950"/>
              <a:gd name="connsiteY0" fmla="*/ 450850 h 450850"/>
              <a:gd name="connsiteX1" fmla="*/ 9525 w 615950"/>
              <a:gd name="connsiteY1" fmla="*/ 171450 h 450850"/>
              <a:gd name="connsiteX2" fmla="*/ 57150 w 615950"/>
              <a:gd name="connsiteY2" fmla="*/ 171450 h 450850"/>
              <a:gd name="connsiteX3" fmla="*/ 85725 w 615950"/>
              <a:gd name="connsiteY3" fmla="*/ 44450 h 450850"/>
              <a:gd name="connsiteX4" fmla="*/ 273050 w 615950"/>
              <a:gd name="connsiteY4" fmla="*/ 0 h 450850"/>
              <a:gd name="connsiteX5" fmla="*/ 514350 w 615950"/>
              <a:gd name="connsiteY5" fmla="*/ 63500 h 450850"/>
              <a:gd name="connsiteX6" fmla="*/ 530225 w 615950"/>
              <a:gd name="connsiteY6" fmla="*/ 133350 h 450850"/>
              <a:gd name="connsiteX7" fmla="*/ 568325 w 615950"/>
              <a:gd name="connsiteY7" fmla="*/ 161925 h 450850"/>
              <a:gd name="connsiteX8" fmla="*/ 615950 w 615950"/>
              <a:gd name="connsiteY8" fmla="*/ 450850 h 450850"/>
              <a:gd name="connsiteX9" fmla="*/ 0 w 615950"/>
              <a:gd name="connsiteY9" fmla="*/ 450850 h 45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5950" h="450850">
                <a:moveTo>
                  <a:pt x="0" y="450850"/>
                </a:moveTo>
                <a:lnTo>
                  <a:pt x="9525" y="171450"/>
                </a:lnTo>
                <a:lnTo>
                  <a:pt x="57150" y="171450"/>
                </a:lnTo>
                <a:lnTo>
                  <a:pt x="85725" y="44450"/>
                </a:lnTo>
                <a:lnTo>
                  <a:pt x="273050" y="0"/>
                </a:lnTo>
                <a:lnTo>
                  <a:pt x="514350" y="63500"/>
                </a:lnTo>
                <a:lnTo>
                  <a:pt x="530225" y="133350"/>
                </a:lnTo>
                <a:lnTo>
                  <a:pt x="568325" y="161925"/>
                </a:lnTo>
                <a:lnTo>
                  <a:pt x="615950" y="450850"/>
                </a:lnTo>
                <a:lnTo>
                  <a:pt x="0" y="450850"/>
                </a:lnTo>
                <a:close/>
              </a:path>
            </a:pathLst>
          </a:custGeom>
          <a:noFill/>
          <a:ln w="38100">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Rectangle 26">
            <a:extLst>
              <a:ext uri="{FF2B5EF4-FFF2-40B4-BE49-F238E27FC236}">
                <a16:creationId xmlns:a16="http://schemas.microsoft.com/office/drawing/2014/main" id="{7538B207-8DD0-08B2-6BAE-7EF1510E36E5}"/>
              </a:ext>
            </a:extLst>
          </p:cNvPr>
          <p:cNvSpPr/>
          <p:nvPr/>
        </p:nvSpPr>
        <p:spPr>
          <a:xfrm>
            <a:off x="4624598" y="2952606"/>
            <a:ext cx="45719" cy="361950"/>
          </a:xfrm>
          <a:prstGeom prst="rect">
            <a:avLst/>
          </a:prstGeom>
          <a:solidFill>
            <a:srgbClr val="BA4300"/>
          </a:solidFill>
          <a:ln>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8" name="Rectangle 27">
            <a:extLst>
              <a:ext uri="{FF2B5EF4-FFF2-40B4-BE49-F238E27FC236}">
                <a16:creationId xmlns:a16="http://schemas.microsoft.com/office/drawing/2014/main" id="{00C60EA2-B2F3-02F0-9E0A-294DFB2FED87}"/>
              </a:ext>
            </a:extLst>
          </p:cNvPr>
          <p:cNvSpPr/>
          <p:nvPr/>
        </p:nvSpPr>
        <p:spPr>
          <a:xfrm rot="16200000">
            <a:off x="4466483" y="3110721"/>
            <a:ext cx="45719" cy="361950"/>
          </a:xfrm>
          <a:prstGeom prst="rect">
            <a:avLst/>
          </a:prstGeom>
          <a:solidFill>
            <a:srgbClr val="BA4300"/>
          </a:solidFill>
          <a:ln>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9" name="Rectangle 28">
            <a:extLst>
              <a:ext uri="{FF2B5EF4-FFF2-40B4-BE49-F238E27FC236}">
                <a16:creationId xmlns:a16="http://schemas.microsoft.com/office/drawing/2014/main" id="{30D8093F-4D81-B331-FCCD-AD61838C4100}"/>
              </a:ext>
            </a:extLst>
          </p:cNvPr>
          <p:cNvSpPr/>
          <p:nvPr/>
        </p:nvSpPr>
        <p:spPr>
          <a:xfrm>
            <a:off x="2625725" y="3133581"/>
            <a:ext cx="1682642" cy="273050"/>
          </a:xfrm>
          <a:prstGeom prst="rect">
            <a:avLst/>
          </a:prstGeom>
          <a:solidFill>
            <a:srgbClr val="BA4300"/>
          </a:solidFill>
          <a:ln>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RISC-V System</a:t>
            </a:r>
          </a:p>
        </p:txBody>
      </p:sp>
      <p:sp>
        <p:nvSpPr>
          <p:cNvPr id="30" name="Freeform 29">
            <a:extLst>
              <a:ext uri="{FF2B5EF4-FFF2-40B4-BE49-F238E27FC236}">
                <a16:creationId xmlns:a16="http://schemas.microsoft.com/office/drawing/2014/main" id="{60099585-B42B-89A3-2611-B48DC2F571FD}"/>
              </a:ext>
            </a:extLst>
          </p:cNvPr>
          <p:cNvSpPr/>
          <p:nvPr/>
        </p:nvSpPr>
        <p:spPr>
          <a:xfrm>
            <a:off x="5105400" y="2485881"/>
            <a:ext cx="819150" cy="695325"/>
          </a:xfrm>
          <a:custGeom>
            <a:avLst/>
            <a:gdLst>
              <a:gd name="connsiteX0" fmla="*/ 127000 w 819150"/>
              <a:gd name="connsiteY0" fmla="*/ 695325 h 695325"/>
              <a:gd name="connsiteX1" fmla="*/ 0 w 819150"/>
              <a:gd name="connsiteY1" fmla="*/ 31750 h 695325"/>
              <a:gd name="connsiteX2" fmla="*/ 581025 w 819150"/>
              <a:gd name="connsiteY2" fmla="*/ 0 h 695325"/>
              <a:gd name="connsiteX3" fmla="*/ 819150 w 819150"/>
              <a:gd name="connsiteY3" fmla="*/ 660400 h 695325"/>
              <a:gd name="connsiteX4" fmla="*/ 127000 w 819150"/>
              <a:gd name="connsiteY4" fmla="*/ 695325 h 695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0" h="695325">
                <a:moveTo>
                  <a:pt x="127000" y="695325"/>
                </a:moveTo>
                <a:lnTo>
                  <a:pt x="0" y="31750"/>
                </a:lnTo>
                <a:lnTo>
                  <a:pt x="581025" y="0"/>
                </a:lnTo>
                <a:lnTo>
                  <a:pt x="819150" y="660400"/>
                </a:lnTo>
                <a:lnTo>
                  <a:pt x="127000" y="695325"/>
                </a:lnTo>
                <a:close/>
              </a:path>
            </a:pathLst>
          </a:custGeom>
          <a:noFill/>
          <a:ln w="38100">
            <a:solidFill>
              <a:srgbClr val="B72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31" name="Rectangle 30">
            <a:extLst>
              <a:ext uri="{FF2B5EF4-FFF2-40B4-BE49-F238E27FC236}">
                <a16:creationId xmlns:a16="http://schemas.microsoft.com/office/drawing/2014/main" id="{ABFB4926-DE8D-C9DB-8A39-86B2CE615D7E}"/>
              </a:ext>
            </a:extLst>
          </p:cNvPr>
          <p:cNvSpPr/>
          <p:nvPr/>
        </p:nvSpPr>
        <p:spPr>
          <a:xfrm rot="21330135">
            <a:off x="5580549" y="3164734"/>
            <a:ext cx="45719" cy="321954"/>
          </a:xfrm>
          <a:prstGeom prst="rect">
            <a:avLst/>
          </a:prstGeom>
          <a:solidFill>
            <a:srgbClr val="B726CF"/>
          </a:solidFill>
          <a:ln>
            <a:solidFill>
              <a:srgbClr val="B72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32" name="Rectangle 31">
            <a:extLst>
              <a:ext uri="{FF2B5EF4-FFF2-40B4-BE49-F238E27FC236}">
                <a16:creationId xmlns:a16="http://schemas.microsoft.com/office/drawing/2014/main" id="{4333ED37-5FD2-AB80-5473-32379CD7C9EA}"/>
              </a:ext>
            </a:extLst>
          </p:cNvPr>
          <p:cNvSpPr/>
          <p:nvPr/>
        </p:nvSpPr>
        <p:spPr>
          <a:xfrm>
            <a:off x="4572000" y="3378572"/>
            <a:ext cx="2133644" cy="273050"/>
          </a:xfrm>
          <a:prstGeom prst="rect">
            <a:avLst/>
          </a:prstGeom>
          <a:solidFill>
            <a:srgbClr val="B726CF"/>
          </a:solidFill>
          <a:ln>
            <a:solidFill>
              <a:srgbClr val="B72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PiM-Enabled DIMM</a:t>
            </a:r>
          </a:p>
        </p:txBody>
      </p:sp>
    </p:spTree>
    <p:extLst>
      <p:ext uri="{BB962C8B-B14F-4D97-AF65-F5344CB8AC3E}">
        <p14:creationId xmlns:p14="http://schemas.microsoft.com/office/powerpoint/2010/main" val="1979321199"/>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915400" cy="1066800"/>
          </a:xfrm>
        </p:spPr>
        <p:txBody>
          <a:bodyPr/>
          <a:lstStyle/>
          <a:p>
            <a:r>
              <a:rPr lang="en-US" sz="3400" dirty="0"/>
              <a:t>Lecture on </a:t>
            </a:r>
            <a:r>
              <a:rPr lang="en-US" sz="3400" dirty="0" err="1"/>
              <a:t>RowClone</a:t>
            </a:r>
            <a:r>
              <a:rPr lang="en-US" sz="3400" dirty="0"/>
              <a:t> &amp; Processing using DRAM</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BBC5F87A-7D79-2748-8FC3-ED1DCFBCB44E}"/>
              </a:ext>
            </a:extLst>
          </p:cNvPr>
          <p:cNvSpPr txBox="1"/>
          <p:nvPr/>
        </p:nvSpPr>
        <p:spPr>
          <a:xfrm>
            <a:off x="755576" y="6534219"/>
            <a:ext cx="764093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https://www.youtube.com/watch?v=n6Pwg1qax_E&amp;list=PL5Q2soXY2Zi_7UBNmC9B8Yr5JSwTG9yH4&amp;index=4</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04380BC8-733F-0B4F-B4D8-051CFB4C5038}"/>
              </a:ext>
            </a:extLst>
          </p:cNvPr>
          <p:cNvPicPr>
            <a:picLocks noChangeAspect="1"/>
          </p:cNvPicPr>
          <p:nvPr/>
        </p:nvPicPr>
        <p:blipFill>
          <a:blip r:embed="rId3"/>
          <a:stretch>
            <a:fillRect/>
          </a:stretch>
        </p:blipFill>
        <p:spPr>
          <a:xfrm>
            <a:off x="586780" y="928971"/>
            <a:ext cx="7848872" cy="5497264"/>
          </a:xfrm>
          <a:prstGeom prst="rect">
            <a:avLst/>
          </a:prstGeom>
        </p:spPr>
      </p:pic>
    </p:spTree>
    <p:extLst>
      <p:ext uri="{BB962C8B-B14F-4D97-AF65-F5344CB8AC3E}">
        <p14:creationId xmlns:p14="http://schemas.microsoft.com/office/powerpoint/2010/main" val="1372147802"/>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Mindset: 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28836352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(Truly) In-Memory Computation	</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1149568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192234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2639958783"/>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In-DRAM Acceleration of Database Queries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7876B7DB-EBDD-9B4B-9807-2B4EEC012BDE}"/>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4441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sz="1800" dirty="0"/>
              <a:t>Vivek Seshadri, </a:t>
            </a:r>
            <a:r>
              <a:rPr lang="en-US" sz="1800" dirty="0" err="1"/>
              <a:t>Donghyuk</a:t>
            </a:r>
            <a:r>
              <a:rPr lang="en-US" sz="1800" dirty="0"/>
              <a:t> Lee, Thomas Mullins, Hasan Hassan, </a:t>
            </a:r>
            <a:r>
              <a:rPr lang="en-US" sz="1800" dirty="0" err="1"/>
              <a:t>Amirali</a:t>
            </a:r>
            <a:r>
              <a:rPr lang="en-US" sz="1800" dirty="0"/>
              <a:t> </a:t>
            </a:r>
            <a:r>
              <a:rPr lang="en-US" sz="1800" dirty="0" err="1"/>
              <a:t>Boroumand</a:t>
            </a:r>
            <a:r>
              <a:rPr lang="en-US" sz="1800" dirty="0"/>
              <a:t>, </a:t>
            </a:r>
            <a:r>
              <a:rPr lang="en-US" sz="1800" dirty="0" err="1"/>
              <a:t>Jeremie</a:t>
            </a:r>
            <a:r>
              <a:rPr lang="en-US" sz="1800" dirty="0"/>
              <a:t> Kim, Michael A. </a:t>
            </a:r>
            <a:r>
              <a:rPr lang="en-US" sz="1800" dirty="0" err="1"/>
              <a:t>Kozuch</a:t>
            </a:r>
            <a:r>
              <a:rPr lang="en-US" sz="1800" dirty="0"/>
              <a:t>, Onur Mutlu, Phillip B. Gibbons, and Todd C. Mowry,</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"Ambit: In-Memory Accelerator for Bulk Bitwise Operations Using Commodity DRAM Technology"</a:t>
            </a:r>
            <a:br>
              <a:rPr lang="en-US" sz="1800" dirty="0">
                <a:solidFill>
                  <a:srgbClr val="0432FF"/>
                </a:solidFill>
              </a:rPr>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a:t>
            </a:r>
            <a:br>
              <a:rPr lang="en-US" sz="1800" dirty="0"/>
            </a:br>
            <a:br>
              <a:rPr lang="en-US" sz="1800" dirty="0"/>
            </a:br>
            <a:endParaRPr lang="en-US" sz="18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01095"/>
            <a:ext cx="9144000" cy="2092201"/>
          </a:xfrm>
          <a:prstGeom prst="rect">
            <a:avLst/>
          </a:prstGeom>
        </p:spPr>
      </p:pic>
    </p:spTree>
    <p:extLst>
      <p:ext uri="{BB962C8B-B14F-4D97-AF65-F5344CB8AC3E}">
        <p14:creationId xmlns:p14="http://schemas.microsoft.com/office/powerpoint/2010/main" val="39592337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"In-DRAM Bulk Bitwise Execution Engine"</a:t>
            </a:r>
            <a:r>
              <a:rPr lang="en-US" dirty="0">
                <a:solidFill>
                  <a:srgbClr val="0432FF"/>
                </a:solidFill>
              </a:rPr>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5175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SIMDRAM Framework</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1137957281"/>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Rounded Rectangle 159">
            <a:extLst>
              <a:ext uri="{FF2B5EF4-FFF2-40B4-BE49-F238E27FC236}">
                <a16:creationId xmlns:a16="http://schemas.microsoft.com/office/drawing/2014/main" id="{4AC448A1-D8FC-074B-83B4-F13809959B84}"/>
              </a:ext>
            </a:extLst>
          </p:cNvPr>
          <p:cNvSpPr/>
          <p:nvPr/>
        </p:nvSpPr>
        <p:spPr>
          <a:xfrm>
            <a:off x="3056442" y="3767639"/>
            <a:ext cx="3907140" cy="2443475"/>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4" name="Group 3">
            <a:extLst>
              <a:ext uri="{FF2B5EF4-FFF2-40B4-BE49-F238E27FC236}">
                <a16:creationId xmlns:a16="http://schemas.microsoft.com/office/drawing/2014/main" id="{D15069BC-5B11-7743-B528-35178FAE71ED}"/>
              </a:ext>
            </a:extLst>
          </p:cNvPr>
          <p:cNvGrpSpPr/>
          <p:nvPr/>
        </p:nvGrpSpPr>
        <p:grpSpPr>
          <a:xfrm>
            <a:off x="7116062" y="3738583"/>
            <a:ext cx="2105825" cy="2379840"/>
            <a:chOff x="7116062" y="3738583"/>
            <a:chExt cx="2105825" cy="2379840"/>
          </a:xfrm>
        </p:grpSpPr>
        <p:sp>
          <p:nvSpPr>
            <p:cNvPr id="480" name="Rectangle 479">
              <a:extLst>
                <a:ext uri="{FF2B5EF4-FFF2-40B4-BE49-F238E27FC236}">
                  <a16:creationId xmlns:a16="http://schemas.microsoft.com/office/drawing/2014/main" id="{9AFA37DF-98AF-2A42-A277-2415E78A0DFE}"/>
                </a:ext>
              </a:extLst>
            </p:cNvPr>
            <p:cNvSpPr/>
            <p:nvPr/>
          </p:nvSpPr>
          <p:spPr>
            <a:xfrm>
              <a:off x="7279373" y="4036626"/>
              <a:ext cx="1779205" cy="20817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2" name="Rectangle 511">
              <a:extLst>
                <a:ext uri="{FF2B5EF4-FFF2-40B4-BE49-F238E27FC236}">
                  <a16:creationId xmlns:a16="http://schemas.microsoft.com/office/drawing/2014/main" id="{700FA02F-65ED-7C4E-A239-5A4A264BDB14}"/>
                </a:ext>
              </a:extLst>
            </p:cNvPr>
            <p:cNvSpPr/>
            <p:nvPr/>
          </p:nvSpPr>
          <p:spPr>
            <a:xfrm>
              <a:off x="7116062" y="3738583"/>
              <a:ext cx="2105825"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sp>
          <p:nvSpPr>
            <p:cNvPr id="527" name="Rectangle 526">
              <a:extLst>
                <a:ext uri="{FF2B5EF4-FFF2-40B4-BE49-F238E27FC236}">
                  <a16:creationId xmlns:a16="http://schemas.microsoft.com/office/drawing/2014/main" id="{9784C941-66A3-5040-BA46-DAC418472FA1}"/>
                </a:ext>
              </a:extLst>
            </p:cNvPr>
            <p:cNvSpPr/>
            <p:nvPr/>
          </p:nvSpPr>
          <p:spPr>
            <a:xfrm>
              <a:off x="7365094" y="4022208"/>
              <a:ext cx="1704313" cy="58413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 result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 memory</a:t>
              </a:r>
            </a:p>
          </p:txBody>
        </p:sp>
      </p:grpSp>
      <p:sp>
        <p:nvSpPr>
          <p:cNvPr id="159" name="Rounded Rectangle 158">
            <a:extLst>
              <a:ext uri="{FF2B5EF4-FFF2-40B4-BE49-F238E27FC236}">
                <a16:creationId xmlns:a16="http://schemas.microsoft.com/office/drawing/2014/main" id="{CE0A9994-29A9-8347-A12F-21F4FFB866BF}"/>
              </a:ext>
            </a:extLst>
          </p:cNvPr>
          <p:cNvSpPr/>
          <p:nvPr/>
        </p:nvSpPr>
        <p:spPr>
          <a:xfrm>
            <a:off x="4425755" y="906211"/>
            <a:ext cx="1809803" cy="2494674"/>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57" name="Rounded Rectangle 156">
            <a:extLst>
              <a:ext uri="{FF2B5EF4-FFF2-40B4-BE49-F238E27FC236}">
                <a16:creationId xmlns:a16="http://schemas.microsoft.com/office/drawing/2014/main" id="{2989069A-F661-FE42-B264-D815DC8F0544}"/>
              </a:ext>
            </a:extLst>
          </p:cNvPr>
          <p:cNvSpPr/>
          <p:nvPr/>
        </p:nvSpPr>
        <p:spPr>
          <a:xfrm>
            <a:off x="2517838" y="871442"/>
            <a:ext cx="1754690" cy="2223831"/>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539" name="Group 538">
            <a:extLst>
              <a:ext uri="{FF2B5EF4-FFF2-40B4-BE49-F238E27FC236}">
                <a16:creationId xmlns:a16="http://schemas.microsoft.com/office/drawing/2014/main" id="{69A25650-7088-E942-BE76-58AD68057FC5}"/>
              </a:ext>
            </a:extLst>
          </p:cNvPr>
          <p:cNvGrpSpPr/>
          <p:nvPr/>
        </p:nvGrpSpPr>
        <p:grpSpPr>
          <a:xfrm>
            <a:off x="2784191" y="3749514"/>
            <a:ext cx="4109777" cy="2461604"/>
            <a:chOff x="2784191" y="4268508"/>
            <a:chExt cx="4109777" cy="2461604"/>
          </a:xfrm>
        </p:grpSpPr>
        <p:sp>
          <p:nvSpPr>
            <p:cNvPr id="485" name="Rectangle 484">
              <a:extLst>
                <a:ext uri="{FF2B5EF4-FFF2-40B4-BE49-F238E27FC236}">
                  <a16:creationId xmlns:a16="http://schemas.microsoft.com/office/drawing/2014/main" id="{B6F33155-1D4A-2D44-8995-E31DEBF89CA4}"/>
                </a:ext>
              </a:extLst>
            </p:cNvPr>
            <p:cNvSpPr/>
            <p:nvPr/>
          </p:nvSpPr>
          <p:spPr>
            <a:xfrm>
              <a:off x="3159645" y="4569003"/>
              <a:ext cx="3707606" cy="1836613"/>
            </a:xfrm>
            <a:prstGeom prst="rect">
              <a:avLst/>
            </a:prstGeom>
            <a:solidFill>
              <a:srgbClr val="D4DAD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no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mc:AlternateContent xmlns:mc="http://schemas.openxmlformats.org/markup-compatibility/2006" xmlns:a14="http://schemas.microsoft.com/office/drawing/2010/main">
          <mc:Choice Requires="a14">
            <p:sp>
              <p:nvSpPr>
                <p:cNvPr id="506" name="Rectangle 505">
                  <a:extLst>
                    <a:ext uri="{FF2B5EF4-FFF2-40B4-BE49-F238E27FC236}">
                      <a16:creationId xmlns:a16="http://schemas.microsoft.com/office/drawing/2014/main" id="{AA201954-4CB7-F043-8993-22912F606DF1}"/>
                    </a:ext>
                  </a:extLst>
                </p:cNvPr>
                <p:cNvSpPr/>
                <p:nvPr/>
              </p:nvSpPr>
              <p:spPr>
                <a:xfrm>
                  <a:off x="3202188" y="4268508"/>
                  <a:ext cx="3691780" cy="55399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3: </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Execution according to </a:t>
                  </a:r>
                  <a14:m>
                    <m:oMath xmlns:m="http://schemas.openxmlformats.org/officeDocument/2006/math">
                      <m:r>
                        <m:rPr>
                          <m:sty m:val="p"/>
                        </m:rPr>
                        <a:rPr kumimoji="0" lang="en-US" sz="1400" b="0" i="0"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μ</m:t>
                      </m:r>
                    </m:oMath>
                  </a14:m>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mc:Choice>
          <mc:Fallback xmlns="">
            <p:sp>
              <p:nvSpPr>
                <p:cNvPr id="506" name="Rectangle 505">
                  <a:extLst>
                    <a:ext uri="{FF2B5EF4-FFF2-40B4-BE49-F238E27FC236}">
                      <a16:creationId xmlns:a16="http://schemas.microsoft.com/office/drawing/2014/main" id="{AA201954-4CB7-F043-8993-22912F606DF1}"/>
                    </a:ext>
                  </a:extLst>
                </p:cNvPr>
                <p:cNvSpPr>
                  <a:spLocks noRot="1" noChangeAspect="1" noMove="1" noResize="1" noEditPoints="1" noAdjustHandles="1" noChangeArrowheads="1" noChangeShapeType="1" noTextEdit="1"/>
                </p:cNvSpPr>
                <p:nvPr/>
              </p:nvSpPr>
              <p:spPr>
                <a:xfrm>
                  <a:off x="3202188" y="4268508"/>
                  <a:ext cx="3691780" cy="553998"/>
                </a:xfrm>
                <a:prstGeom prst="rect">
                  <a:avLst/>
                </a:prstGeom>
                <a:blipFill>
                  <a:blip r:embed="rId3"/>
                  <a:stretch>
                    <a:fillRect t="-2273"/>
                  </a:stretch>
                </a:blipFill>
              </p:spPr>
              <p:txBody>
                <a:bodyPr/>
                <a:lstStyle/>
                <a:p>
                  <a:r>
                    <a:rPr lang="en-US">
                      <a:noFill/>
                    </a:rPr>
                    <a:t> </a:t>
                  </a:r>
                </a:p>
              </p:txBody>
            </p:sp>
          </mc:Fallback>
        </mc:AlternateContent>
        <p:sp>
          <p:nvSpPr>
            <p:cNvPr id="509" name="Rectangle 508">
              <a:extLst>
                <a:ext uri="{FF2B5EF4-FFF2-40B4-BE49-F238E27FC236}">
                  <a16:creationId xmlns:a16="http://schemas.microsoft.com/office/drawing/2014/main" id="{11EEB551-2120-B245-8E0A-A96351D3B463}"/>
                </a:ext>
              </a:extLst>
            </p:cNvPr>
            <p:cNvSpPr/>
            <p:nvPr/>
          </p:nvSpPr>
          <p:spPr>
            <a:xfrm>
              <a:off x="4078736" y="6391878"/>
              <a:ext cx="1795300" cy="33823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Memory Controller</a:t>
              </a:r>
            </a:p>
          </p:txBody>
        </p:sp>
        <p:sp>
          <p:nvSpPr>
            <p:cNvPr id="530" name="Right Arrow 529">
              <a:extLst>
                <a:ext uri="{FF2B5EF4-FFF2-40B4-BE49-F238E27FC236}">
                  <a16:creationId xmlns:a16="http://schemas.microsoft.com/office/drawing/2014/main" id="{7C5845D4-4CA6-3E42-B6D7-0362C943D4DB}"/>
                </a:ext>
              </a:extLst>
            </p:cNvPr>
            <p:cNvSpPr/>
            <p:nvPr/>
          </p:nvSpPr>
          <p:spPr>
            <a:xfrm>
              <a:off x="2784191" y="5423150"/>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nvGrpSpPr>
          <p:cNvPr id="538" name="Group 537">
            <a:extLst>
              <a:ext uri="{FF2B5EF4-FFF2-40B4-BE49-F238E27FC236}">
                <a16:creationId xmlns:a16="http://schemas.microsoft.com/office/drawing/2014/main" id="{08AF0EC2-609C-F644-8103-F442ADEE8FB0}"/>
              </a:ext>
            </a:extLst>
          </p:cNvPr>
          <p:cNvGrpSpPr/>
          <p:nvPr/>
        </p:nvGrpSpPr>
        <p:grpSpPr>
          <a:xfrm>
            <a:off x="66283" y="3742548"/>
            <a:ext cx="2652598" cy="2143375"/>
            <a:chOff x="66283" y="4261542"/>
            <a:chExt cx="2652598" cy="2143375"/>
          </a:xfrm>
        </p:grpSpPr>
        <p:sp>
          <p:nvSpPr>
            <p:cNvPr id="482" name="Rectangle 481">
              <a:extLst>
                <a:ext uri="{FF2B5EF4-FFF2-40B4-BE49-F238E27FC236}">
                  <a16:creationId xmlns:a16="http://schemas.microsoft.com/office/drawing/2014/main" id="{7ECC5597-7531-DD4A-A762-4F493DD7DC72}"/>
                </a:ext>
              </a:extLst>
            </p:cNvPr>
            <p:cNvSpPr/>
            <p:nvPr/>
          </p:nvSpPr>
          <p:spPr>
            <a:xfrm>
              <a:off x="66283" y="4555620"/>
              <a:ext cx="2652598" cy="18492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3" name="Rounded Rectangle 482">
              <a:extLst>
                <a:ext uri="{FF2B5EF4-FFF2-40B4-BE49-F238E27FC236}">
                  <a16:creationId xmlns:a16="http://schemas.microsoft.com/office/drawing/2014/main" id="{98B3D348-B9C5-7E40-8AF0-F8D66D07DD9B}"/>
                </a:ext>
              </a:extLst>
            </p:cNvPr>
            <p:cNvSpPr/>
            <p:nvPr/>
          </p:nvSpPr>
          <p:spPr>
            <a:xfrm>
              <a:off x="174824" y="4882613"/>
              <a:ext cx="2446884" cy="1422183"/>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4" name="Rectangle 483">
              <a:extLst>
                <a:ext uri="{FF2B5EF4-FFF2-40B4-BE49-F238E27FC236}">
                  <a16:creationId xmlns:a16="http://schemas.microsoft.com/office/drawing/2014/main" id="{26B285CE-11E6-1743-8406-B4E5D173D7B4}"/>
                </a:ext>
              </a:extLst>
            </p:cNvPr>
            <p:cNvSpPr/>
            <p:nvPr/>
          </p:nvSpPr>
          <p:spPr>
            <a:xfrm>
              <a:off x="777522" y="4261542"/>
              <a:ext cx="1069524"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487" name="Rectangle 486">
              <a:extLst>
                <a:ext uri="{FF2B5EF4-FFF2-40B4-BE49-F238E27FC236}">
                  <a16:creationId xmlns:a16="http://schemas.microsoft.com/office/drawing/2014/main" id="{1BCC0FA6-6593-B848-B7BB-4CB32A174C35}"/>
                </a:ext>
              </a:extLst>
            </p:cNvPr>
            <p:cNvSpPr/>
            <p:nvPr/>
          </p:nvSpPr>
          <p:spPr>
            <a:xfrm>
              <a:off x="291206" y="5444803"/>
              <a:ext cx="2036555" cy="327477"/>
            </a:xfrm>
            <a:prstGeom prst="rect">
              <a:avLst/>
            </a:prstGeom>
            <a:solidFill>
              <a:srgbClr val="FFBFC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1" name="Rectangle 510">
              <a:extLst>
                <a:ext uri="{FF2B5EF4-FFF2-40B4-BE49-F238E27FC236}">
                  <a16:creationId xmlns:a16="http://schemas.microsoft.com/office/drawing/2014/main" id="{6DEB2F96-2CE8-2048-A0CE-39C107EEA67F}"/>
                </a:ext>
              </a:extLst>
            </p:cNvPr>
            <p:cNvSpPr/>
            <p:nvPr/>
          </p:nvSpPr>
          <p:spPr>
            <a:xfrm>
              <a:off x="117482" y="4563039"/>
              <a:ext cx="247805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SIMDRAM-enabled application</a:t>
              </a:r>
            </a:p>
          </p:txBody>
        </p:sp>
      </p:grpSp>
      <p:sp>
        <p:nvSpPr>
          <p:cNvPr id="2" name="Title 1">
            <a:extLst>
              <a:ext uri="{FF2B5EF4-FFF2-40B4-BE49-F238E27FC236}">
                <a16:creationId xmlns:a16="http://schemas.microsoft.com/office/drawing/2014/main" id="{59EB68DD-EA82-D94D-9067-B51AF57C613B}"/>
              </a:ext>
            </a:extLst>
          </p:cNvPr>
          <p:cNvSpPr>
            <a:spLocks noGrp="1"/>
          </p:cNvSpPr>
          <p:nvPr>
            <p:ph type="title"/>
          </p:nvPr>
        </p:nvSpPr>
        <p:spPr/>
        <p:txBody>
          <a:bodyPr/>
          <a:lstStyle/>
          <a:p>
            <a:r>
              <a:rPr lang="en-US" sz="4000" b="1" dirty="0">
                <a:latin typeface="Cambria" panose="02040503050406030204" pitchFamily="18" charset="0"/>
              </a:rPr>
              <a:t>SIMDRAM Framework: Overview </a:t>
            </a:r>
          </a:p>
        </p:txBody>
      </p:sp>
      <p:graphicFrame>
        <p:nvGraphicFramePr>
          <p:cNvPr id="311" name="Table 310">
            <a:extLst>
              <a:ext uri="{FF2B5EF4-FFF2-40B4-BE49-F238E27FC236}">
                <a16:creationId xmlns:a16="http://schemas.microsoft.com/office/drawing/2014/main" id="{50A10DFB-237C-1B45-AB7A-463F2C2CCC5B}"/>
              </a:ext>
            </a:extLst>
          </p:cNvPr>
          <p:cNvGraphicFramePr>
            <a:graphicFrameLocks noGrp="1"/>
          </p:cNvGraphicFramePr>
          <p:nvPr/>
        </p:nvGraphicFramePr>
        <p:xfrm>
          <a:off x="4600883" y="1699346"/>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sp>
        <p:nvSpPr>
          <p:cNvPr id="312" name="Rectangle 311">
            <a:extLst>
              <a:ext uri="{FF2B5EF4-FFF2-40B4-BE49-F238E27FC236}">
                <a16:creationId xmlns:a16="http://schemas.microsoft.com/office/drawing/2014/main" id="{D7280049-9ED3-3947-9F28-E8F495F29C7B}"/>
              </a:ext>
            </a:extLst>
          </p:cNvPr>
          <p:cNvSpPr/>
          <p:nvPr/>
        </p:nvSpPr>
        <p:spPr>
          <a:xfrm>
            <a:off x="6271191" y="1235618"/>
            <a:ext cx="2800096" cy="224445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314" name="Straight Arrow Connector 313">
            <a:extLst>
              <a:ext uri="{FF2B5EF4-FFF2-40B4-BE49-F238E27FC236}">
                <a16:creationId xmlns:a16="http://schemas.microsoft.com/office/drawing/2014/main" id="{989EFE27-25B1-1F44-B095-4CC257B80B80}"/>
              </a:ext>
            </a:extLst>
          </p:cNvPr>
          <p:cNvCxnSpPr>
            <a:cxnSpLocks/>
          </p:cNvCxnSpPr>
          <p:nvPr/>
        </p:nvCxnSpPr>
        <p:spPr>
          <a:xfrm>
            <a:off x="6114414" y="1827291"/>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6" name="Oval 315">
            <a:extLst>
              <a:ext uri="{FF2B5EF4-FFF2-40B4-BE49-F238E27FC236}">
                <a16:creationId xmlns:a16="http://schemas.microsoft.com/office/drawing/2014/main" id="{6770D35C-7264-0049-95CD-58D4DDF3EDED}"/>
              </a:ext>
            </a:extLst>
          </p:cNvPr>
          <p:cNvSpPr/>
          <p:nvPr/>
        </p:nvSpPr>
        <p:spPr>
          <a:xfrm flipH="1">
            <a:off x="11015591" y="2382396"/>
            <a:ext cx="143179" cy="86362"/>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46" name="Rectangle 345">
            <a:extLst>
              <a:ext uri="{FF2B5EF4-FFF2-40B4-BE49-F238E27FC236}">
                <a16:creationId xmlns:a16="http://schemas.microsoft.com/office/drawing/2014/main" id="{1DC1A0F9-70D7-B448-BC54-7750CE6339AE}"/>
              </a:ext>
            </a:extLst>
          </p:cNvPr>
          <p:cNvSpPr/>
          <p:nvPr/>
        </p:nvSpPr>
        <p:spPr>
          <a:xfrm>
            <a:off x="6854162" y="912400"/>
            <a:ext cx="2105825"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grpSp>
        <p:nvGrpSpPr>
          <p:cNvPr id="413" name="Group 412">
            <a:extLst>
              <a:ext uri="{FF2B5EF4-FFF2-40B4-BE49-F238E27FC236}">
                <a16:creationId xmlns:a16="http://schemas.microsoft.com/office/drawing/2014/main" id="{8A315B32-246B-344C-B00D-2D50360431A0}"/>
              </a:ext>
            </a:extLst>
          </p:cNvPr>
          <p:cNvGrpSpPr/>
          <p:nvPr/>
        </p:nvGrpSpPr>
        <p:grpSpPr>
          <a:xfrm>
            <a:off x="96203" y="908217"/>
            <a:ext cx="2108505" cy="2106083"/>
            <a:chOff x="185117" y="1916050"/>
            <a:chExt cx="2355144" cy="2549656"/>
          </a:xfrm>
        </p:grpSpPr>
        <p:sp>
          <p:nvSpPr>
            <p:cNvPr id="347" name="Rectangle 346">
              <a:extLst>
                <a:ext uri="{FF2B5EF4-FFF2-40B4-BE49-F238E27FC236}">
                  <a16:creationId xmlns:a16="http://schemas.microsoft.com/office/drawing/2014/main" id="{926A9443-4A7F-B340-B495-8DEC465CEB8F}"/>
                </a:ext>
              </a:extLst>
            </p:cNvPr>
            <p:cNvSpPr/>
            <p:nvPr/>
          </p:nvSpPr>
          <p:spPr>
            <a:xfrm>
              <a:off x="682041" y="1916050"/>
              <a:ext cx="119936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348" name="Rectangle 347">
              <a:extLst>
                <a:ext uri="{FF2B5EF4-FFF2-40B4-BE49-F238E27FC236}">
                  <a16:creationId xmlns:a16="http://schemas.microsoft.com/office/drawing/2014/main" id="{5DC29713-5DE8-524E-A574-56227018A709}"/>
                </a:ext>
              </a:extLst>
            </p:cNvPr>
            <p:cNvSpPr/>
            <p:nvPr/>
          </p:nvSpPr>
          <p:spPr>
            <a:xfrm>
              <a:off x="185117" y="2303641"/>
              <a:ext cx="2355144" cy="2138313"/>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9" name="Group 408">
              <a:extLst>
                <a:ext uri="{FF2B5EF4-FFF2-40B4-BE49-F238E27FC236}">
                  <a16:creationId xmlns:a16="http://schemas.microsoft.com/office/drawing/2014/main" id="{4BBB42AF-207D-8C44-9BEB-FC30D95D6D4B}"/>
                </a:ext>
              </a:extLst>
            </p:cNvPr>
            <p:cNvGrpSpPr/>
            <p:nvPr/>
          </p:nvGrpSpPr>
          <p:grpSpPr>
            <a:xfrm>
              <a:off x="290791" y="2622675"/>
              <a:ext cx="2112038" cy="1843031"/>
              <a:chOff x="290791" y="2622675"/>
              <a:chExt cx="2112038" cy="1843031"/>
            </a:xfrm>
          </p:grpSpPr>
          <p:sp>
            <p:nvSpPr>
              <p:cNvPr id="350" name="Rounded Rectangle 349">
                <a:extLst>
                  <a:ext uri="{FF2B5EF4-FFF2-40B4-BE49-F238E27FC236}">
                    <a16:creationId xmlns:a16="http://schemas.microsoft.com/office/drawing/2014/main" id="{6D3A1CD3-1656-4A4D-A9A0-DBA1702BECAE}"/>
                  </a:ext>
                </a:extLst>
              </p:cNvPr>
              <p:cNvSpPr/>
              <p:nvPr/>
            </p:nvSpPr>
            <p:spPr>
              <a:xfrm>
                <a:off x="290791" y="2622675"/>
                <a:ext cx="2112038" cy="146859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351" name="Group 350">
                <a:extLst>
                  <a:ext uri="{FF2B5EF4-FFF2-40B4-BE49-F238E27FC236}">
                    <a16:creationId xmlns:a16="http://schemas.microsoft.com/office/drawing/2014/main" id="{5CC6CC20-848A-8E46-936F-05C4F53EC60E}"/>
                  </a:ext>
                </a:extLst>
              </p:cNvPr>
              <p:cNvGrpSpPr/>
              <p:nvPr/>
            </p:nvGrpSpPr>
            <p:grpSpPr>
              <a:xfrm>
                <a:off x="377937" y="2784891"/>
                <a:ext cx="1970675" cy="1263750"/>
                <a:chOff x="867018" y="2489687"/>
                <a:chExt cx="2314002" cy="1360547"/>
              </a:xfrm>
            </p:grpSpPr>
            <p:grpSp>
              <p:nvGrpSpPr>
                <p:cNvPr id="353" name="Group 352">
                  <a:extLst>
                    <a:ext uri="{FF2B5EF4-FFF2-40B4-BE49-F238E27FC236}">
                      <a16:creationId xmlns:a16="http://schemas.microsoft.com/office/drawing/2014/main" id="{D3E7F195-04A5-4B4D-B2B8-43EF22AD9995}"/>
                    </a:ext>
                  </a:extLst>
                </p:cNvPr>
                <p:cNvGrpSpPr/>
                <p:nvPr/>
              </p:nvGrpSpPr>
              <p:grpSpPr>
                <a:xfrm>
                  <a:off x="1143322" y="2489687"/>
                  <a:ext cx="1235746" cy="391038"/>
                  <a:chOff x="2411760" y="3068960"/>
                  <a:chExt cx="6065150" cy="1584176"/>
                </a:xfrm>
                <a:solidFill>
                  <a:schemeClr val="tx1"/>
                </a:solidFill>
              </p:grpSpPr>
              <p:sp>
                <p:nvSpPr>
                  <p:cNvPr id="373" name="Flowchart: Delay 3">
                    <a:extLst>
                      <a:ext uri="{FF2B5EF4-FFF2-40B4-BE49-F238E27FC236}">
                        <a16:creationId xmlns:a16="http://schemas.microsoft.com/office/drawing/2014/main" id="{26B61A90-35A5-B849-8852-2CD7EC13F006}"/>
                      </a:ext>
                    </a:extLst>
                  </p:cNvPr>
                  <p:cNvSpPr/>
                  <p:nvPr/>
                </p:nvSpPr>
                <p:spPr>
                  <a:xfrm>
                    <a:off x="3707904" y="3068960"/>
                    <a:ext cx="1728192"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4" name="Straight Connector 373">
                    <a:extLst>
                      <a:ext uri="{FF2B5EF4-FFF2-40B4-BE49-F238E27FC236}">
                        <a16:creationId xmlns:a16="http://schemas.microsoft.com/office/drawing/2014/main" id="{9628BD32-F67E-7841-9609-8E2EAF01F2C3}"/>
                      </a:ext>
                    </a:extLst>
                  </p:cNvPr>
                  <p:cNvCxnSpPr/>
                  <p:nvPr/>
                </p:nvCxnSpPr>
                <p:spPr>
                  <a:xfrm flipH="1">
                    <a:off x="2627784" y="3284984"/>
                    <a:ext cx="1080120" cy="0"/>
                  </a:xfrm>
                  <a:prstGeom prst="line">
                    <a:avLst/>
                  </a:prstGeom>
                  <a:grpFill/>
                  <a:ln w="12700" cap="flat" cmpd="sng" algn="ctr">
                    <a:solidFill>
                      <a:schemeClr val="tx1"/>
                    </a:solidFill>
                    <a:prstDash val="solid"/>
                  </a:ln>
                  <a:effectLst/>
                </p:spPr>
              </p:cxnSp>
              <p:cxnSp>
                <p:nvCxnSpPr>
                  <p:cNvPr id="375" name="Straight Connector 374">
                    <a:extLst>
                      <a:ext uri="{FF2B5EF4-FFF2-40B4-BE49-F238E27FC236}">
                        <a16:creationId xmlns:a16="http://schemas.microsoft.com/office/drawing/2014/main" id="{BE6B1FC3-6068-1C4B-BCD7-1ADA7298461A}"/>
                      </a:ext>
                    </a:extLst>
                  </p:cNvPr>
                  <p:cNvCxnSpPr/>
                  <p:nvPr/>
                </p:nvCxnSpPr>
                <p:spPr>
                  <a:xfrm flipH="1">
                    <a:off x="2627784" y="4437112"/>
                    <a:ext cx="1080120" cy="0"/>
                  </a:xfrm>
                  <a:prstGeom prst="line">
                    <a:avLst/>
                  </a:prstGeom>
                  <a:grpFill/>
                  <a:ln w="12700" cap="flat" cmpd="sng" algn="ctr">
                    <a:solidFill>
                      <a:schemeClr val="tx1"/>
                    </a:solidFill>
                    <a:prstDash val="solid"/>
                  </a:ln>
                  <a:effectLst/>
                </p:spPr>
              </p:cxnSp>
              <p:cxnSp>
                <p:nvCxnSpPr>
                  <p:cNvPr id="376" name="Straight Connector 375">
                    <a:extLst>
                      <a:ext uri="{FF2B5EF4-FFF2-40B4-BE49-F238E27FC236}">
                        <a16:creationId xmlns:a16="http://schemas.microsoft.com/office/drawing/2014/main" id="{96839A2E-1158-9F4C-AE2B-5D4AF7550023}"/>
                      </a:ext>
                    </a:extLst>
                  </p:cNvPr>
                  <p:cNvCxnSpPr>
                    <a:cxnSpLocks/>
                  </p:cNvCxnSpPr>
                  <p:nvPr/>
                </p:nvCxnSpPr>
                <p:spPr>
                  <a:xfrm flipH="1">
                    <a:off x="5436099" y="3838796"/>
                    <a:ext cx="3040811" cy="0"/>
                  </a:xfrm>
                  <a:prstGeom prst="line">
                    <a:avLst/>
                  </a:prstGeom>
                  <a:grpFill/>
                  <a:ln w="12700" cap="flat" cmpd="sng" algn="ctr">
                    <a:solidFill>
                      <a:schemeClr val="tx1"/>
                    </a:solidFill>
                    <a:prstDash val="solid"/>
                  </a:ln>
                  <a:effectLst/>
                </p:spPr>
              </p:cxnSp>
              <p:sp>
                <p:nvSpPr>
                  <p:cNvPr id="377" name="Flowchart: Connector 8">
                    <a:extLst>
                      <a:ext uri="{FF2B5EF4-FFF2-40B4-BE49-F238E27FC236}">
                        <a16:creationId xmlns:a16="http://schemas.microsoft.com/office/drawing/2014/main" id="{60460D75-4240-344D-B9E2-7077639318F1}"/>
                      </a:ext>
                    </a:extLst>
                  </p:cNvPr>
                  <p:cNvSpPr/>
                  <p:nvPr/>
                </p:nvSpPr>
                <p:spPr>
                  <a:xfrm>
                    <a:off x="2411760" y="3176972"/>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78" name="Flowchart: Connector 9">
                    <a:extLst>
                      <a:ext uri="{FF2B5EF4-FFF2-40B4-BE49-F238E27FC236}">
                        <a16:creationId xmlns:a16="http://schemas.microsoft.com/office/drawing/2014/main" id="{6C096043-331C-E44A-8DFE-DBD98FCF6BAF}"/>
                      </a:ext>
                    </a:extLst>
                  </p:cNvPr>
                  <p:cNvSpPr/>
                  <p:nvPr/>
                </p:nvSpPr>
                <p:spPr>
                  <a:xfrm>
                    <a:off x="2435000" y="4329100"/>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grpSp>
              <p:nvGrpSpPr>
                <p:cNvPr id="354" name="Group 353">
                  <a:extLst>
                    <a:ext uri="{FF2B5EF4-FFF2-40B4-BE49-F238E27FC236}">
                      <a16:creationId xmlns:a16="http://schemas.microsoft.com/office/drawing/2014/main" id="{A4AA7C71-A6FF-2A47-B81E-D0A8BBD9DB39}"/>
                    </a:ext>
                  </a:extLst>
                </p:cNvPr>
                <p:cNvGrpSpPr/>
                <p:nvPr/>
              </p:nvGrpSpPr>
              <p:grpSpPr>
                <a:xfrm>
                  <a:off x="1170063" y="3244568"/>
                  <a:ext cx="1457426" cy="391038"/>
                  <a:chOff x="-636961" y="3068958"/>
                  <a:chExt cx="7153177" cy="1584176"/>
                </a:xfrm>
                <a:solidFill>
                  <a:schemeClr val="tx1"/>
                </a:solidFill>
              </p:grpSpPr>
              <p:sp>
                <p:nvSpPr>
                  <p:cNvPr id="370" name="Flowchart: Delay 3">
                    <a:extLst>
                      <a:ext uri="{FF2B5EF4-FFF2-40B4-BE49-F238E27FC236}">
                        <a16:creationId xmlns:a16="http://schemas.microsoft.com/office/drawing/2014/main" id="{30504E93-59F7-684B-A507-813F29BF6977}"/>
                      </a:ext>
                    </a:extLst>
                  </p:cNvPr>
                  <p:cNvSpPr/>
                  <p:nvPr/>
                </p:nvSpPr>
                <p:spPr>
                  <a:xfrm>
                    <a:off x="3707903" y="3068958"/>
                    <a:ext cx="1728193"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1" name="Straight Connector 370">
                    <a:extLst>
                      <a:ext uri="{FF2B5EF4-FFF2-40B4-BE49-F238E27FC236}">
                        <a16:creationId xmlns:a16="http://schemas.microsoft.com/office/drawing/2014/main" id="{4FF3FDE9-AABF-EC44-B7B5-E4AFB0F3C880}"/>
                      </a:ext>
                    </a:extLst>
                  </p:cNvPr>
                  <p:cNvCxnSpPr>
                    <a:cxnSpLocks/>
                  </p:cNvCxnSpPr>
                  <p:nvPr/>
                </p:nvCxnSpPr>
                <p:spPr>
                  <a:xfrm flipH="1">
                    <a:off x="-636961" y="4437111"/>
                    <a:ext cx="4344865" cy="0"/>
                  </a:xfrm>
                  <a:prstGeom prst="line">
                    <a:avLst/>
                  </a:prstGeom>
                  <a:grpFill/>
                  <a:ln w="12700" cap="flat" cmpd="sng" algn="ctr">
                    <a:solidFill>
                      <a:schemeClr val="tx1"/>
                    </a:solidFill>
                    <a:prstDash val="solid"/>
                  </a:ln>
                  <a:effectLst/>
                </p:spPr>
              </p:cxnSp>
              <p:cxnSp>
                <p:nvCxnSpPr>
                  <p:cNvPr id="372" name="Straight Connector 371">
                    <a:extLst>
                      <a:ext uri="{FF2B5EF4-FFF2-40B4-BE49-F238E27FC236}">
                        <a16:creationId xmlns:a16="http://schemas.microsoft.com/office/drawing/2014/main" id="{48D9C89C-98F2-464D-A5AF-B7A2A5D7A125}"/>
                      </a:ext>
                    </a:extLst>
                  </p:cNvPr>
                  <p:cNvCxnSpPr/>
                  <p:nvPr/>
                </p:nvCxnSpPr>
                <p:spPr>
                  <a:xfrm flipH="1">
                    <a:off x="5436096" y="3838795"/>
                    <a:ext cx="1080120" cy="0"/>
                  </a:xfrm>
                  <a:prstGeom prst="line">
                    <a:avLst/>
                  </a:prstGeom>
                  <a:grpFill/>
                  <a:ln w="12700" cap="flat" cmpd="sng" algn="ctr">
                    <a:solidFill>
                      <a:schemeClr val="tx1"/>
                    </a:solidFill>
                    <a:prstDash val="solid"/>
                  </a:ln>
                  <a:effectLst/>
                </p:spPr>
              </p:cxnSp>
            </p:grpSp>
            <p:grpSp>
              <p:nvGrpSpPr>
                <p:cNvPr id="355" name="Group 354">
                  <a:extLst>
                    <a:ext uri="{FF2B5EF4-FFF2-40B4-BE49-F238E27FC236}">
                      <a16:creationId xmlns:a16="http://schemas.microsoft.com/office/drawing/2014/main" id="{7454E905-B01C-064A-AF64-5A8F34B38732}"/>
                    </a:ext>
                  </a:extLst>
                </p:cNvPr>
                <p:cNvGrpSpPr/>
                <p:nvPr/>
              </p:nvGrpSpPr>
              <p:grpSpPr>
                <a:xfrm>
                  <a:off x="1253356" y="3106816"/>
                  <a:ext cx="792250" cy="386595"/>
                  <a:chOff x="2627784" y="3086962"/>
                  <a:chExt cx="3888432" cy="1566174"/>
                </a:xfrm>
                <a:solidFill>
                  <a:schemeClr val="tx1"/>
                </a:solidFill>
              </p:grpSpPr>
              <p:cxnSp>
                <p:nvCxnSpPr>
                  <p:cNvPr id="366" name="Straight Connector 365">
                    <a:extLst>
                      <a:ext uri="{FF2B5EF4-FFF2-40B4-BE49-F238E27FC236}">
                        <a16:creationId xmlns:a16="http://schemas.microsoft.com/office/drawing/2014/main" id="{F5F217FA-089B-AC49-9004-4DFD2A03B6D5}"/>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AA4E303F-3306-7545-93AB-B999238ABC06}"/>
                      </a:ext>
                    </a:extLst>
                  </p:cNvPr>
                  <p:cNvCxnSpPr>
                    <a:cxnSpLocks/>
                  </p:cNvCxnSpPr>
                  <p:nvPr/>
                </p:nvCxnSpPr>
                <p:spPr>
                  <a:xfrm flipH="1">
                    <a:off x="3059829" y="4437113"/>
                    <a:ext cx="648074"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Straight Connector 367">
                    <a:extLst>
                      <a:ext uri="{FF2B5EF4-FFF2-40B4-BE49-F238E27FC236}">
                        <a16:creationId xmlns:a16="http://schemas.microsoft.com/office/drawing/2014/main" id="{E9205109-4956-B64B-84C3-F775CF6E84F3}"/>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9" name="Flowchart: Stored Data 4">
                    <a:extLst>
                      <a:ext uri="{FF2B5EF4-FFF2-40B4-BE49-F238E27FC236}">
                        <a16:creationId xmlns:a16="http://schemas.microsoft.com/office/drawing/2014/main" id="{CC6CED34-8F4A-5A42-A308-A36DA0341328}"/>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56" name="Straight Connector 355">
                  <a:extLst>
                    <a:ext uri="{FF2B5EF4-FFF2-40B4-BE49-F238E27FC236}">
                      <a16:creationId xmlns:a16="http://schemas.microsoft.com/office/drawing/2014/main" id="{F3100D61-190D-3A45-8CDA-FF7262E0AC57}"/>
                    </a:ext>
                  </a:extLst>
                </p:cNvPr>
                <p:cNvCxnSpPr/>
                <p:nvPr/>
              </p:nvCxnSpPr>
              <p:spPr>
                <a:xfrm>
                  <a:off x="1266365" y="2536344"/>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E0D6ABBF-36FD-F74C-ADAC-B1ADDDDEBC6B}"/>
                    </a:ext>
                  </a:extLst>
                </p:cNvPr>
                <p:cNvCxnSpPr/>
                <p:nvPr/>
              </p:nvCxnSpPr>
              <p:spPr>
                <a:xfrm>
                  <a:off x="1341383" y="2818929"/>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58" name="Flowchart: Connector 9">
                  <a:extLst>
                    <a:ext uri="{FF2B5EF4-FFF2-40B4-BE49-F238E27FC236}">
                      <a16:creationId xmlns:a16="http://schemas.microsoft.com/office/drawing/2014/main" id="{EFD37F48-0A01-FC4C-9164-E0C476E8E86C}"/>
                    </a:ext>
                  </a:extLst>
                </p:cNvPr>
                <p:cNvSpPr/>
                <p:nvPr/>
              </p:nvSpPr>
              <p:spPr>
                <a:xfrm>
                  <a:off x="1148056" y="3555622"/>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59" name="Rectangle 358">
                  <a:extLst>
                    <a:ext uri="{FF2B5EF4-FFF2-40B4-BE49-F238E27FC236}">
                      <a16:creationId xmlns:a16="http://schemas.microsoft.com/office/drawing/2014/main" id="{2D59317E-919D-D54C-8BEA-6FC827BDD41A}"/>
                    </a:ext>
                  </a:extLst>
                </p:cNvPr>
                <p:cNvSpPr/>
                <p:nvPr/>
              </p:nvSpPr>
              <p:spPr>
                <a:xfrm>
                  <a:off x="867018" y="3462467"/>
                  <a:ext cx="242288" cy="387767"/>
                </a:xfrm>
                <a:prstGeom prst="rect">
                  <a:avLst/>
                </a:prstGeom>
                <a:ln w="12700">
                  <a:noFill/>
                </a:ln>
              </p:spPr>
              <p:txBody>
                <a:bodyPr wrap="none">
                  <a:spAutoFit/>
                </a:bodyPr>
                <a:lstStyle/>
                <a:p>
                  <a:pPr marL="0" marR="0" lvl="0" indent="0" algn="l" defTabSz="1761043"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nvGrpSpPr>
                <p:cNvPr id="360" name="Group 359">
                  <a:extLst>
                    <a:ext uri="{FF2B5EF4-FFF2-40B4-BE49-F238E27FC236}">
                      <a16:creationId xmlns:a16="http://schemas.microsoft.com/office/drawing/2014/main" id="{2344E00C-07C5-2848-8171-BE21DAFBD530}"/>
                    </a:ext>
                  </a:extLst>
                </p:cNvPr>
                <p:cNvGrpSpPr/>
                <p:nvPr/>
              </p:nvGrpSpPr>
              <p:grpSpPr>
                <a:xfrm>
                  <a:off x="2364779" y="3102978"/>
                  <a:ext cx="792250" cy="386595"/>
                  <a:chOff x="2627784" y="3086962"/>
                  <a:chExt cx="3888432" cy="1566174"/>
                </a:xfrm>
                <a:solidFill>
                  <a:schemeClr val="tx1"/>
                </a:solidFill>
              </p:grpSpPr>
              <p:cxnSp>
                <p:nvCxnSpPr>
                  <p:cNvPr id="363" name="Straight Connector 362">
                    <a:extLst>
                      <a:ext uri="{FF2B5EF4-FFF2-40B4-BE49-F238E27FC236}">
                        <a16:creationId xmlns:a16="http://schemas.microsoft.com/office/drawing/2014/main" id="{65C91438-F58E-724F-8870-724BC34DB667}"/>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4" name="Straight Connector 363">
                    <a:extLst>
                      <a:ext uri="{FF2B5EF4-FFF2-40B4-BE49-F238E27FC236}">
                        <a16:creationId xmlns:a16="http://schemas.microsoft.com/office/drawing/2014/main" id="{C8F7712D-BC82-E847-96B0-2DBD452D2866}"/>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5" name="Flowchart: Stored Data 4">
                    <a:extLst>
                      <a:ext uri="{FF2B5EF4-FFF2-40B4-BE49-F238E27FC236}">
                        <a16:creationId xmlns:a16="http://schemas.microsoft.com/office/drawing/2014/main" id="{EE06E169-9E9E-B741-939C-F0AFDB6AE525}"/>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61" name="Straight Connector 360">
                  <a:extLst>
                    <a:ext uri="{FF2B5EF4-FFF2-40B4-BE49-F238E27FC236}">
                      <a16:creationId xmlns:a16="http://schemas.microsoft.com/office/drawing/2014/main" id="{A55E3C17-B8F6-2E47-BEB5-1EB898F935BC}"/>
                    </a:ext>
                  </a:extLst>
                </p:cNvPr>
                <p:cNvCxnSpPr>
                  <a:cxnSpLocks/>
                </p:cNvCxnSpPr>
                <p:nvPr/>
              </p:nvCxnSpPr>
              <p:spPr>
                <a:xfrm flipV="1">
                  <a:off x="2371923" y="2683463"/>
                  <a:ext cx="0" cy="475539"/>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62" name="Flowchart: Connector 11">
                  <a:extLst>
                    <a:ext uri="{FF2B5EF4-FFF2-40B4-BE49-F238E27FC236}">
                      <a16:creationId xmlns:a16="http://schemas.microsoft.com/office/drawing/2014/main" id="{1F485AEE-B408-DC4D-8F1C-F6AB053C3062}"/>
                    </a:ext>
                  </a:extLst>
                </p:cNvPr>
                <p:cNvSpPr/>
                <p:nvPr/>
              </p:nvSpPr>
              <p:spPr>
                <a:xfrm>
                  <a:off x="3137006" y="3261899"/>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sp>
            <p:nvSpPr>
              <p:cNvPr id="352" name="Rectangle 351">
                <a:extLst>
                  <a:ext uri="{FF2B5EF4-FFF2-40B4-BE49-F238E27FC236}">
                    <a16:creationId xmlns:a16="http://schemas.microsoft.com/office/drawing/2014/main" id="{07DC30E6-1B5F-0F4F-8959-97CE64645BA2}"/>
                  </a:ext>
                </a:extLst>
              </p:cNvPr>
              <p:cNvSpPr/>
              <p:nvPr/>
            </p:nvSpPr>
            <p:spPr>
              <a:xfrm>
                <a:off x="361555" y="4093106"/>
                <a:ext cx="1905463" cy="37260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AND/OR/NOT logic</a:t>
                </a:r>
              </a:p>
            </p:txBody>
          </p:sp>
        </p:grpSp>
        <p:sp>
          <p:nvSpPr>
            <p:cNvPr id="400" name="Rectangle 399">
              <a:extLst>
                <a:ext uri="{FF2B5EF4-FFF2-40B4-BE49-F238E27FC236}">
                  <a16:creationId xmlns:a16="http://schemas.microsoft.com/office/drawing/2014/main" id="{E336A133-A62A-9446-B18C-C1137BE6BB28}"/>
                </a:ext>
              </a:extLst>
            </p:cNvPr>
            <p:cNvSpPr/>
            <p:nvPr/>
          </p:nvSpPr>
          <p:spPr>
            <a:xfrm>
              <a:off x="407761" y="2294229"/>
              <a:ext cx="180209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Desired operation</a:t>
              </a:r>
            </a:p>
          </p:txBody>
        </p:sp>
      </p:grpSp>
      <p:sp>
        <p:nvSpPr>
          <p:cNvPr id="402" name="Rectangle 401">
            <a:extLst>
              <a:ext uri="{FF2B5EF4-FFF2-40B4-BE49-F238E27FC236}">
                <a16:creationId xmlns:a16="http://schemas.microsoft.com/office/drawing/2014/main" id="{A4C2B0B1-F109-BF40-86A2-AF13430F2E5D}"/>
              </a:ext>
            </a:extLst>
          </p:cNvPr>
          <p:cNvSpPr/>
          <p:nvPr/>
        </p:nvSpPr>
        <p:spPr>
          <a:xfrm>
            <a:off x="6886746" y="2166938"/>
            <a:ext cx="1423788" cy="33823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Main memory</a:t>
            </a:r>
          </a:p>
        </p:txBody>
      </p:sp>
      <p:grpSp>
        <p:nvGrpSpPr>
          <p:cNvPr id="537" name="Group 536">
            <a:extLst>
              <a:ext uri="{FF2B5EF4-FFF2-40B4-BE49-F238E27FC236}">
                <a16:creationId xmlns:a16="http://schemas.microsoft.com/office/drawing/2014/main" id="{683F3061-9834-6644-B7F1-5ED1C37BD9E5}"/>
              </a:ext>
            </a:extLst>
          </p:cNvPr>
          <p:cNvGrpSpPr/>
          <p:nvPr/>
        </p:nvGrpSpPr>
        <p:grpSpPr>
          <a:xfrm>
            <a:off x="6324048" y="2565491"/>
            <a:ext cx="2666557" cy="944792"/>
            <a:chOff x="6324048" y="3191579"/>
            <a:chExt cx="2666557" cy="944792"/>
          </a:xfrm>
        </p:grpSpPr>
        <p:grpSp>
          <p:nvGrpSpPr>
            <p:cNvPr id="410" name="Group 409">
              <a:extLst>
                <a:ext uri="{FF2B5EF4-FFF2-40B4-BE49-F238E27FC236}">
                  <a16:creationId xmlns:a16="http://schemas.microsoft.com/office/drawing/2014/main" id="{94490D99-D821-E243-93B4-A3FF1AF53E3B}"/>
                </a:ext>
              </a:extLst>
            </p:cNvPr>
            <p:cNvGrpSpPr/>
            <p:nvPr/>
          </p:nvGrpSpPr>
          <p:grpSpPr>
            <a:xfrm>
              <a:off x="7658494" y="3191579"/>
              <a:ext cx="1332111" cy="757166"/>
              <a:chOff x="8712770" y="3601416"/>
              <a:chExt cx="1332111" cy="757166"/>
            </a:xfrm>
          </p:grpSpPr>
          <p:grpSp>
            <p:nvGrpSpPr>
              <p:cNvPr id="327" name="Group 326">
                <a:extLst>
                  <a:ext uri="{FF2B5EF4-FFF2-40B4-BE49-F238E27FC236}">
                    <a16:creationId xmlns:a16="http://schemas.microsoft.com/office/drawing/2014/main" id="{FE0C7429-FA54-754D-8C1D-5BF9B31B050D}"/>
                  </a:ext>
                </a:extLst>
              </p:cNvPr>
              <p:cNvGrpSpPr/>
              <p:nvPr/>
            </p:nvGrpSpPr>
            <p:grpSpPr>
              <a:xfrm>
                <a:off x="9235986" y="3601416"/>
                <a:ext cx="808895" cy="757166"/>
                <a:chOff x="4180572" y="1209835"/>
                <a:chExt cx="420003" cy="393144"/>
              </a:xfrm>
            </p:grpSpPr>
            <p:cxnSp>
              <p:nvCxnSpPr>
                <p:cNvPr id="332" name="Straight Connector 331">
                  <a:extLst>
                    <a:ext uri="{FF2B5EF4-FFF2-40B4-BE49-F238E27FC236}">
                      <a16:creationId xmlns:a16="http://schemas.microsoft.com/office/drawing/2014/main" id="{34F1355F-1BFB-C047-BC57-D543E8F10332}"/>
                    </a:ext>
                  </a:extLst>
                </p:cNvPr>
                <p:cNvCxnSpPr>
                  <a:cxnSpLocks/>
                </p:cNvCxnSpPr>
                <p:nvPr/>
              </p:nvCxnSpPr>
              <p:spPr>
                <a:xfrm rot="5400000">
                  <a:off x="4390574" y="1117898"/>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C1CFE73E-19C4-B643-A9BD-39BE8B85C4CA}"/>
                    </a:ext>
                  </a:extLst>
                </p:cNvPr>
                <p:cNvCxnSpPr>
                  <a:cxnSpLocks/>
                </p:cNvCxnSpPr>
                <p:nvPr/>
              </p:nvCxnSpPr>
              <p:spPr>
                <a:xfrm rot="5400000">
                  <a:off x="4390574" y="1157152"/>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F0BB670D-9CEE-BA48-A6A0-071258D82313}"/>
                    </a:ext>
                  </a:extLst>
                </p:cNvPr>
                <p:cNvCxnSpPr>
                  <a:cxnSpLocks/>
                </p:cNvCxnSpPr>
                <p:nvPr/>
              </p:nvCxnSpPr>
              <p:spPr>
                <a:xfrm rot="5400000">
                  <a:off x="4390574" y="1196406"/>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F2CD54D5-0F3E-B346-AB6D-588F2D60AD14}"/>
                    </a:ext>
                  </a:extLst>
                </p:cNvPr>
                <p:cNvCxnSpPr>
                  <a:cxnSpLocks/>
                </p:cNvCxnSpPr>
                <p:nvPr/>
              </p:nvCxnSpPr>
              <p:spPr>
                <a:xfrm rot="5400000">
                  <a:off x="4390574" y="1235660"/>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EF7C06F5-062E-9240-B458-4F9F35B23884}"/>
                    </a:ext>
                  </a:extLst>
                </p:cNvPr>
                <p:cNvCxnSpPr>
                  <a:cxnSpLocks/>
                </p:cNvCxnSpPr>
                <p:nvPr/>
              </p:nvCxnSpPr>
              <p:spPr>
                <a:xfrm rot="5400000">
                  <a:off x="4390574" y="1274913"/>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7" name="Straight Connector 336">
                  <a:extLst>
                    <a:ext uri="{FF2B5EF4-FFF2-40B4-BE49-F238E27FC236}">
                      <a16:creationId xmlns:a16="http://schemas.microsoft.com/office/drawing/2014/main" id="{101AEF7E-71CD-744C-A3E6-029BFA850EB2}"/>
                    </a:ext>
                  </a:extLst>
                </p:cNvPr>
                <p:cNvCxnSpPr>
                  <a:cxnSpLocks/>
                </p:cNvCxnSpPr>
                <p:nvPr/>
              </p:nvCxnSpPr>
              <p:spPr>
                <a:xfrm rot="5400000">
                  <a:off x="4390574" y="1078644"/>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392E9778-4BD5-0B40-9454-8D6E5B7A6E04}"/>
                    </a:ext>
                  </a:extLst>
                </p:cNvPr>
                <p:cNvCxnSpPr>
                  <a:cxnSpLocks/>
                </p:cNvCxnSpPr>
                <p:nvPr/>
              </p:nvCxnSpPr>
              <p:spPr>
                <a:xfrm rot="5400000">
                  <a:off x="4390574" y="1314167"/>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EBC9AE41-85FD-E840-AB4B-9B311BA89CAA}"/>
                    </a:ext>
                  </a:extLst>
                </p:cNvPr>
                <p:cNvCxnSpPr>
                  <a:cxnSpLocks/>
                </p:cNvCxnSpPr>
                <p:nvPr/>
              </p:nvCxnSpPr>
              <p:spPr>
                <a:xfrm>
                  <a:off x="4306703"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E16BDAD3-622F-ED48-8001-40C3260A5787}"/>
                    </a:ext>
                  </a:extLst>
                </p:cNvPr>
                <p:cNvCxnSpPr>
                  <a:cxnSpLocks/>
                </p:cNvCxnSpPr>
                <p:nvPr/>
              </p:nvCxnSpPr>
              <p:spPr>
                <a:xfrm>
                  <a:off x="434863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BFC1505F-B406-394F-BCF5-F52F283D10EE}"/>
                    </a:ext>
                  </a:extLst>
                </p:cNvPr>
                <p:cNvCxnSpPr>
                  <a:cxnSpLocks/>
                </p:cNvCxnSpPr>
                <p:nvPr/>
              </p:nvCxnSpPr>
              <p:spPr>
                <a:xfrm>
                  <a:off x="4390575"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4AC61C37-3EC1-D244-B3CB-BE318676DB72}"/>
                    </a:ext>
                  </a:extLst>
                </p:cNvPr>
                <p:cNvCxnSpPr>
                  <a:cxnSpLocks/>
                </p:cNvCxnSpPr>
                <p:nvPr/>
              </p:nvCxnSpPr>
              <p:spPr>
                <a:xfrm>
                  <a:off x="4432510"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3" name="Straight Connector 342">
                  <a:extLst>
                    <a:ext uri="{FF2B5EF4-FFF2-40B4-BE49-F238E27FC236}">
                      <a16:creationId xmlns:a16="http://schemas.microsoft.com/office/drawing/2014/main" id="{0B04ED13-D8A4-B846-80FC-8F089810E80F}"/>
                    </a:ext>
                  </a:extLst>
                </p:cNvPr>
                <p:cNvCxnSpPr>
                  <a:cxnSpLocks/>
                </p:cNvCxnSpPr>
                <p:nvPr/>
              </p:nvCxnSpPr>
              <p:spPr>
                <a:xfrm>
                  <a:off x="4474446"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DA1CA297-36D5-7746-A2EE-CB518FCB47E0}"/>
                    </a:ext>
                  </a:extLst>
                </p:cNvPr>
                <p:cNvCxnSpPr>
                  <a:cxnSpLocks/>
                </p:cNvCxnSpPr>
                <p:nvPr/>
              </p:nvCxnSpPr>
              <p:spPr>
                <a:xfrm>
                  <a:off x="426476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5" name="Straight Connector 344">
                  <a:extLst>
                    <a:ext uri="{FF2B5EF4-FFF2-40B4-BE49-F238E27FC236}">
                      <a16:creationId xmlns:a16="http://schemas.microsoft.com/office/drawing/2014/main" id="{712090C9-6421-DE43-BD72-8E242FCC3021}"/>
                    </a:ext>
                  </a:extLst>
                </p:cNvPr>
                <p:cNvCxnSpPr>
                  <a:cxnSpLocks/>
                </p:cNvCxnSpPr>
                <p:nvPr/>
              </p:nvCxnSpPr>
              <p:spPr>
                <a:xfrm>
                  <a:off x="4516382"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328" name="Straight Arrow Connector 327">
                <a:extLst>
                  <a:ext uri="{FF2B5EF4-FFF2-40B4-BE49-F238E27FC236}">
                    <a16:creationId xmlns:a16="http://schemas.microsoft.com/office/drawing/2014/main" id="{2CF305BB-4A2B-6D4E-A77F-915E56B27204}"/>
                  </a:ext>
                </a:extLst>
              </p:cNvPr>
              <p:cNvCxnSpPr>
                <a:cxnSpLocks/>
              </p:cNvCxnSpPr>
              <p:nvPr/>
            </p:nvCxnSpPr>
            <p:spPr>
              <a:xfrm flipV="1">
                <a:off x="8712770" y="3786178"/>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sp>
            <p:nvSpPr>
              <p:cNvPr id="329" name="Alternate Process 328">
                <a:extLst>
                  <a:ext uri="{FF2B5EF4-FFF2-40B4-BE49-F238E27FC236}">
                    <a16:creationId xmlns:a16="http://schemas.microsoft.com/office/drawing/2014/main" id="{979AE97D-8066-A045-A4B3-8C6A639EC3A6}"/>
                  </a:ext>
                </a:extLst>
              </p:cNvPr>
              <p:cNvSpPr/>
              <p:nvPr/>
            </p:nvSpPr>
            <p:spPr>
              <a:xfrm>
                <a:off x="9328542" y="3681756"/>
                <a:ext cx="616373" cy="616373"/>
              </a:xfrm>
              <a:prstGeom prst="flowChartAlternateProcess">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0" name="Alternate Process 329">
                <a:extLst>
                  <a:ext uri="{FF2B5EF4-FFF2-40B4-BE49-F238E27FC236}">
                    <a16:creationId xmlns:a16="http://schemas.microsoft.com/office/drawing/2014/main" id="{3091CE4C-BB11-544F-A61C-EAE97BB2D73F}"/>
                  </a:ext>
                </a:extLst>
              </p:cNvPr>
              <p:cNvSpPr>
                <a:spLocks noChangeAspect="1"/>
              </p:cNvSpPr>
              <p:nvPr/>
            </p:nvSpPr>
            <p:spPr>
              <a:xfrm>
                <a:off x="9413187" y="3772082"/>
                <a:ext cx="440267" cy="440267"/>
              </a:xfrm>
              <a:prstGeom prst="flowChartAlternateProcess">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1" name="Rectangle 330">
                <a:extLst>
                  <a:ext uri="{FF2B5EF4-FFF2-40B4-BE49-F238E27FC236}">
                    <a16:creationId xmlns:a16="http://schemas.microsoft.com/office/drawing/2014/main" id="{880C3E18-32D4-F948-BCBB-7B676F25A018}"/>
                  </a:ext>
                </a:extLst>
              </p:cNvPr>
              <p:cNvSpPr/>
              <p:nvPr/>
            </p:nvSpPr>
            <p:spPr>
              <a:xfrm>
                <a:off x="9383793" y="3824517"/>
                <a:ext cx="479811" cy="32944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rPr>
                  <a:t>ISA</a:t>
                </a:r>
                <a:endPar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03" name="Alternate Process 402">
              <a:extLst>
                <a:ext uri="{FF2B5EF4-FFF2-40B4-BE49-F238E27FC236}">
                  <a16:creationId xmlns:a16="http://schemas.microsoft.com/office/drawing/2014/main" id="{5FC3BDFA-A94E-B34F-BDB2-72466C92F8DF}"/>
                </a:ext>
              </a:extLst>
            </p:cNvPr>
            <p:cNvSpPr/>
            <p:nvPr/>
          </p:nvSpPr>
          <p:spPr>
            <a:xfrm>
              <a:off x="6396862" y="3213312"/>
              <a:ext cx="1226000" cy="347543"/>
            </a:xfrm>
            <a:prstGeom prst="flowChartAlternateProcess">
              <a:avLst/>
            </a:prstGeom>
            <a:solidFill>
              <a:srgbClr val="FFBFBF">
                <a:alpha val="20000"/>
              </a:srgbClr>
            </a:solid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tIns="52832" bIns="52832"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48" b="0" i="0" u="none" strike="noStrike" kern="1200" cap="none" spc="0" normalizeH="0" baseline="0" noProof="0" dirty="0" err="1">
                  <a:ln>
                    <a:noFill/>
                  </a:ln>
                  <a:solidFill>
                    <a:srgbClr val="C00000"/>
                  </a:solidFill>
                  <a:effectLst/>
                  <a:uLnTx/>
                  <a:uFillTx/>
                  <a:latin typeface="Cambria" panose="02040503050406030204" pitchFamily="18" charset="0"/>
                  <a:ea typeface="+mn-ea"/>
                  <a:cs typeface="Courier New" panose="02070309020205020404" pitchFamily="49" charset="0"/>
                </a:rPr>
                <a:t>bbop_new</a:t>
              </a:r>
              <a:endParaRPr kumimoji="0" lang="en-US" sz="1348" b="0"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p:sp>
          <p:nvSpPr>
            <p:cNvPr id="404" name="Rectangle 403">
              <a:extLst>
                <a:ext uri="{FF2B5EF4-FFF2-40B4-BE49-F238E27FC236}">
                  <a16:creationId xmlns:a16="http://schemas.microsoft.com/office/drawing/2014/main" id="{E378B32C-66DC-EE4B-9A94-EBF4BB4C270D}"/>
                </a:ext>
              </a:extLst>
            </p:cNvPr>
            <p:cNvSpPr/>
            <p:nvPr/>
          </p:nvSpPr>
          <p:spPr>
            <a:xfrm>
              <a:off x="6324048" y="3551596"/>
              <a:ext cx="1677062"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a:t>
              </a:r>
            </a:p>
          </p:txBody>
        </p:sp>
      </p:grpSp>
      <p:sp>
        <p:nvSpPr>
          <p:cNvPr id="417" name="Right Arrow 416">
            <a:extLst>
              <a:ext uri="{FF2B5EF4-FFF2-40B4-BE49-F238E27FC236}">
                <a16:creationId xmlns:a16="http://schemas.microsoft.com/office/drawing/2014/main" id="{15CAE4DC-0951-124F-ACDB-2F0D941D15E4}"/>
              </a:ext>
            </a:extLst>
          </p:cNvPr>
          <p:cNvSpPr/>
          <p:nvPr/>
        </p:nvSpPr>
        <p:spPr>
          <a:xfrm>
            <a:off x="4225141" y="1957109"/>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18" name="Rectangle 417">
            <a:extLst>
              <a:ext uri="{FF2B5EF4-FFF2-40B4-BE49-F238E27FC236}">
                <a16:creationId xmlns:a16="http://schemas.microsoft.com/office/drawing/2014/main" id="{66BB5B68-297B-8C48-BE99-8A29882E520B}"/>
              </a:ext>
            </a:extLst>
          </p:cNvPr>
          <p:cNvSpPr/>
          <p:nvPr/>
        </p:nvSpPr>
        <p:spPr>
          <a:xfrm>
            <a:off x="4220177" y="978920"/>
            <a:ext cx="2208216" cy="646331"/>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2: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sequence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DRAM commands</a:t>
            </a:r>
            <a:endParaRPr kumimoji="0" lang="en-US" sz="18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cxnSp>
        <p:nvCxnSpPr>
          <p:cNvPr id="422" name="Straight Arrow Connector 421">
            <a:extLst>
              <a:ext uri="{FF2B5EF4-FFF2-40B4-BE49-F238E27FC236}">
                <a16:creationId xmlns:a16="http://schemas.microsoft.com/office/drawing/2014/main" id="{847CFCE8-060D-8545-A201-97FA8F015EC6}"/>
              </a:ext>
            </a:extLst>
          </p:cNvPr>
          <p:cNvCxnSpPr>
            <a:cxnSpLocks/>
          </p:cNvCxnSpPr>
          <p:nvPr/>
        </p:nvCxnSpPr>
        <p:spPr>
          <a:xfrm>
            <a:off x="6114413" y="2625799"/>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aphicFrame>
        <p:nvGraphicFramePr>
          <p:cNvPr id="486" name="Table 485">
            <a:extLst>
              <a:ext uri="{FF2B5EF4-FFF2-40B4-BE49-F238E27FC236}">
                <a16:creationId xmlns:a16="http://schemas.microsoft.com/office/drawing/2014/main" id="{78791F7B-E9B4-9249-8D57-C9EF7EE495EA}"/>
              </a:ext>
            </a:extLst>
          </p:cNvPr>
          <p:cNvGraphicFramePr>
            <a:graphicFrameLocks noGrp="1"/>
          </p:cNvGraphicFramePr>
          <p:nvPr/>
        </p:nvGraphicFramePr>
        <p:xfrm>
          <a:off x="209136" y="4358395"/>
          <a:ext cx="2444077" cy="1356352"/>
        </p:xfrm>
        <a:graphic>
          <a:graphicData uri="http://schemas.openxmlformats.org/drawingml/2006/table">
            <a:tbl>
              <a:tblPr firstRow="1" bandRow="1">
                <a:tableStyleId>{5940675A-B579-460E-94D1-54222C63F5DA}</a:tableStyleId>
              </a:tblPr>
              <a:tblGrid>
                <a:gridCol w="2444077">
                  <a:extLst>
                    <a:ext uri="{9D8B030D-6E8A-4147-A177-3AD203B41FA5}">
                      <a16:colId xmlns:a16="http://schemas.microsoft.com/office/drawing/2014/main" val="3411314267"/>
                    </a:ext>
                  </a:extLst>
                </a:gridCol>
              </a:tblGrid>
              <a:tr h="341188">
                <a:tc>
                  <a:txBody>
                    <a:bodyPr/>
                    <a:lstStyle/>
                    <a:p>
                      <a:r>
                        <a:rPr lang="en-US" sz="1500" b="1" dirty="0">
                          <a:latin typeface="Courier New" panose="02070309020205020404" pitchFamily="49" charset="0"/>
                          <a:cs typeface="Courier New" panose="02070309020205020404" pitchFamily="49" charset="0"/>
                        </a:rPr>
                        <a:t>foo ()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noFill/>
                      <a:prstDash val="sysDash"/>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69564133"/>
                  </a:ext>
                </a:extLst>
              </a:tr>
              <a:tr h="204063">
                <a:tc>
                  <a:txBody>
                    <a:bodyPr/>
                    <a:lstStyle/>
                    <a:p>
                      <a:endParaRPr lang="en-US" sz="600" b="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54110005"/>
                  </a:ext>
                </a:extLst>
              </a:tr>
              <a:tr h="341188">
                <a:tc>
                  <a:txBody>
                    <a:bodyPr/>
                    <a:lstStyle/>
                    <a:p>
                      <a:r>
                        <a:rPr lang="en-US" sz="1500" b="0" i="1" dirty="0">
                          <a:latin typeface="Courier New" panose="02070309020205020404" pitchFamily="49" charset="0"/>
                          <a:cs typeface="Courier New" panose="02070309020205020404" pitchFamily="49" charset="0"/>
                        </a:rPr>
                        <a:t> </a:t>
                      </a:r>
                      <a:r>
                        <a:rPr lang="en-US" sz="1500" b="0" i="1" dirty="0" err="1">
                          <a:solidFill>
                            <a:srgbClr val="C00000"/>
                          </a:solidFill>
                          <a:latin typeface="Courier New" panose="02070309020205020404" pitchFamily="49" charset="0"/>
                          <a:cs typeface="Courier New" panose="02070309020205020404" pitchFamily="49" charset="0"/>
                        </a:rPr>
                        <a:t>bbop_new</a:t>
                      </a:r>
                      <a:endParaRPr lang="en-US" sz="1500" b="0" i="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16655706"/>
                  </a:ext>
                </a:extLst>
              </a:tr>
              <a:tr h="4254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b="1" dirty="0">
                          <a:solidFill>
                            <a:schemeClr val="tx2"/>
                          </a:solidFill>
                          <a:latin typeface="Courier New" panose="02070309020205020404" pitchFamily="49" charset="0"/>
                          <a:cs typeface="Courier New" panose="02070309020205020404" pitchFamily="49" charset="0"/>
                        </a:rPr>
                        <a:t>  </a:t>
                      </a:r>
                    </a:p>
                    <a:p>
                      <a:r>
                        <a:rPr lang="en-US" sz="1500" b="1" dirty="0">
                          <a:latin typeface="Courier New" panose="02070309020205020404" pitchFamily="49" charset="0"/>
                          <a:cs typeface="Courier New" panose="02070309020205020404" pitchFamily="49" charset="0"/>
                        </a:rPr>
                        <a:t>}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9050" cap="flat" cmpd="sng" algn="ctr">
                      <a:no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27320"/>
                  </a:ext>
                </a:extLst>
              </a:tr>
            </a:tbl>
          </a:graphicData>
        </a:graphic>
      </p:graphicFrame>
      <p:cxnSp>
        <p:nvCxnSpPr>
          <p:cNvPr id="490" name="Straight Arrow Connector 489">
            <a:extLst>
              <a:ext uri="{FF2B5EF4-FFF2-40B4-BE49-F238E27FC236}">
                <a16:creationId xmlns:a16="http://schemas.microsoft.com/office/drawing/2014/main" id="{3B85649E-AF19-C741-9832-0401BA82F27F}"/>
              </a:ext>
            </a:extLst>
          </p:cNvPr>
          <p:cNvCxnSpPr>
            <a:cxnSpLocks/>
          </p:cNvCxnSpPr>
          <p:nvPr/>
        </p:nvCxnSpPr>
        <p:spPr>
          <a:xfrm>
            <a:off x="4773682" y="4972819"/>
            <a:ext cx="239766" cy="0"/>
          </a:xfrm>
          <a:prstGeom prst="straightConnector1">
            <a:avLst/>
          </a:prstGeom>
          <a:ln w="254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514" name="Group 513">
            <a:extLst>
              <a:ext uri="{FF2B5EF4-FFF2-40B4-BE49-F238E27FC236}">
                <a16:creationId xmlns:a16="http://schemas.microsoft.com/office/drawing/2014/main" id="{A08F4D0E-7D3F-7A48-86B1-0434036B7964}"/>
              </a:ext>
            </a:extLst>
          </p:cNvPr>
          <p:cNvGrpSpPr/>
          <p:nvPr/>
        </p:nvGrpSpPr>
        <p:grpSpPr>
          <a:xfrm>
            <a:off x="3268356" y="4230462"/>
            <a:ext cx="1427824" cy="1662994"/>
            <a:chOff x="2217624" y="4009629"/>
            <a:chExt cx="741370" cy="863478"/>
          </a:xfrm>
        </p:grpSpPr>
        <p:sp>
          <p:nvSpPr>
            <p:cNvPr id="515" name="Rounded Rectangle 514">
              <a:extLst>
                <a:ext uri="{FF2B5EF4-FFF2-40B4-BE49-F238E27FC236}">
                  <a16:creationId xmlns:a16="http://schemas.microsoft.com/office/drawing/2014/main" id="{08AF774E-E94E-4947-BF44-FD03B960F8C4}"/>
                </a:ext>
              </a:extLst>
            </p:cNvPr>
            <p:cNvSpPr/>
            <p:nvPr/>
          </p:nvSpPr>
          <p:spPr>
            <a:xfrm>
              <a:off x="2217624" y="4009629"/>
              <a:ext cx="741370" cy="72341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6" name="Rectangle 515">
              <a:extLst>
                <a:ext uri="{FF2B5EF4-FFF2-40B4-BE49-F238E27FC236}">
                  <a16:creationId xmlns:a16="http://schemas.microsoft.com/office/drawing/2014/main" id="{DD609931-2E46-0A4C-B315-50004B55606A}"/>
                </a:ext>
              </a:extLst>
            </p:cNvPr>
            <p:cNvSpPr/>
            <p:nvPr/>
          </p:nvSpPr>
          <p:spPr>
            <a:xfrm>
              <a:off x="2263266" y="4697485"/>
              <a:ext cx="636798" cy="17562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Control Unit</a:t>
              </a:r>
            </a:p>
          </p:txBody>
        </p:sp>
        <p:grpSp>
          <p:nvGrpSpPr>
            <p:cNvPr id="517" name="Group 516">
              <a:extLst>
                <a:ext uri="{FF2B5EF4-FFF2-40B4-BE49-F238E27FC236}">
                  <a16:creationId xmlns:a16="http://schemas.microsoft.com/office/drawing/2014/main" id="{38957CF0-65A1-AA45-80C1-0E8CD7734AB4}"/>
                </a:ext>
              </a:extLst>
            </p:cNvPr>
            <p:cNvGrpSpPr/>
            <p:nvPr/>
          </p:nvGrpSpPr>
          <p:grpSpPr>
            <a:xfrm>
              <a:off x="2389421" y="4106286"/>
              <a:ext cx="472920" cy="530098"/>
              <a:chOff x="1825441" y="5257201"/>
              <a:chExt cx="348402" cy="390525"/>
            </a:xfrm>
          </p:grpSpPr>
          <p:sp>
            <p:nvSpPr>
              <p:cNvPr id="518" name="Oval 517">
                <a:extLst>
                  <a:ext uri="{FF2B5EF4-FFF2-40B4-BE49-F238E27FC236}">
                    <a16:creationId xmlns:a16="http://schemas.microsoft.com/office/drawing/2014/main" id="{82D077C6-3D0F-3541-A76C-EB4E48A284DB}"/>
                  </a:ext>
                </a:extLst>
              </p:cNvPr>
              <p:cNvSpPr/>
              <p:nvPr/>
            </p:nvSpPr>
            <p:spPr>
              <a:xfrm>
                <a:off x="1825441" y="525720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9" name="Oval 518">
                <a:extLst>
                  <a:ext uri="{FF2B5EF4-FFF2-40B4-BE49-F238E27FC236}">
                    <a16:creationId xmlns:a16="http://schemas.microsoft.com/office/drawing/2014/main" id="{AB48AD88-6CB8-1D40-843A-730A6C34712D}"/>
                  </a:ext>
                </a:extLst>
              </p:cNvPr>
              <p:cNvSpPr/>
              <p:nvPr/>
            </p:nvSpPr>
            <p:spPr>
              <a:xfrm>
                <a:off x="2054971" y="5374676"/>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0" name="Oval 519">
                <a:extLst>
                  <a:ext uri="{FF2B5EF4-FFF2-40B4-BE49-F238E27FC236}">
                    <a16:creationId xmlns:a16="http://schemas.microsoft.com/office/drawing/2014/main" id="{7F44A061-D99D-5A43-9E51-DE4141D729AD}"/>
                  </a:ext>
                </a:extLst>
              </p:cNvPr>
              <p:cNvSpPr/>
              <p:nvPr/>
            </p:nvSpPr>
            <p:spPr>
              <a:xfrm>
                <a:off x="1825441" y="553025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521" name="Curved Connector 520">
                <a:extLst>
                  <a:ext uri="{FF2B5EF4-FFF2-40B4-BE49-F238E27FC236}">
                    <a16:creationId xmlns:a16="http://schemas.microsoft.com/office/drawing/2014/main" id="{C9579566-E314-B146-8DAA-B14A04E4AFFF}"/>
                  </a:ext>
                </a:extLst>
              </p:cNvPr>
              <p:cNvCxnSpPr>
                <a:cxnSpLocks/>
                <a:stCxn id="518" idx="6"/>
                <a:endCxn id="519" idx="0"/>
              </p:cNvCxnSpPr>
              <p:nvPr/>
            </p:nvCxnSpPr>
            <p:spPr>
              <a:xfrm>
                <a:off x="1944313" y="5315939"/>
                <a:ext cx="170094" cy="58737"/>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2" name="Curved Connector 521">
                <a:extLst>
                  <a:ext uri="{FF2B5EF4-FFF2-40B4-BE49-F238E27FC236}">
                    <a16:creationId xmlns:a16="http://schemas.microsoft.com/office/drawing/2014/main" id="{3BED516E-BF3A-9747-9B5C-4087A9D12BE7}"/>
                  </a:ext>
                </a:extLst>
              </p:cNvPr>
              <p:cNvCxnSpPr>
                <a:cxnSpLocks/>
                <a:stCxn id="519" idx="2"/>
                <a:endCxn id="518" idx="4"/>
              </p:cNvCxnSpPr>
              <p:nvPr/>
            </p:nvCxnSpPr>
            <p:spPr>
              <a:xfrm rot="10800000">
                <a:off x="1884877" y="5374676"/>
                <a:ext cx="170094" cy="58738"/>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3" name="Curved Connector 522">
                <a:extLst>
                  <a:ext uri="{FF2B5EF4-FFF2-40B4-BE49-F238E27FC236}">
                    <a16:creationId xmlns:a16="http://schemas.microsoft.com/office/drawing/2014/main" id="{A76A2905-4981-4548-BFC9-8FA901B9F259}"/>
                  </a:ext>
                </a:extLst>
              </p:cNvPr>
              <p:cNvCxnSpPr>
                <a:cxnSpLocks/>
                <a:stCxn id="519" idx="4"/>
                <a:endCxn id="520" idx="6"/>
              </p:cNvCxnSpPr>
              <p:nvPr/>
            </p:nvCxnSpPr>
            <p:spPr>
              <a:xfrm rot="5400000">
                <a:off x="1980941" y="5455523"/>
                <a:ext cx="96838" cy="170094"/>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4" name="Curved Connector 523">
                <a:extLst>
                  <a:ext uri="{FF2B5EF4-FFF2-40B4-BE49-F238E27FC236}">
                    <a16:creationId xmlns:a16="http://schemas.microsoft.com/office/drawing/2014/main" id="{9FDFB617-090F-4840-B030-712021578D5C}"/>
                  </a:ext>
                </a:extLst>
              </p:cNvPr>
              <p:cNvCxnSpPr>
                <a:cxnSpLocks/>
                <a:stCxn id="520" idx="1"/>
                <a:endCxn id="518" idx="3"/>
              </p:cNvCxnSpPr>
              <p:nvPr/>
            </p:nvCxnSpPr>
            <p:spPr>
              <a:xfrm rot="5400000" flipH="1" flipV="1">
                <a:off x="1747858" y="5452464"/>
                <a:ext cx="189983" cy="12700"/>
              </a:xfrm>
              <a:prstGeom prst="curvedConnector3">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grpSp>
      <p:cxnSp>
        <p:nvCxnSpPr>
          <p:cNvPr id="491" name="Straight Arrow Connector 490">
            <a:extLst>
              <a:ext uri="{FF2B5EF4-FFF2-40B4-BE49-F238E27FC236}">
                <a16:creationId xmlns:a16="http://schemas.microsoft.com/office/drawing/2014/main" id="{B31F4B60-71E4-B941-8828-4F3B9440474D}"/>
              </a:ext>
            </a:extLst>
          </p:cNvPr>
          <p:cNvCxnSpPr>
            <a:cxnSpLocks/>
          </p:cNvCxnSpPr>
          <p:nvPr/>
        </p:nvCxnSpPr>
        <p:spPr>
          <a:xfrm>
            <a:off x="6855040" y="5072342"/>
            <a:ext cx="424333"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92" name="Oval 491">
            <a:extLst>
              <a:ext uri="{FF2B5EF4-FFF2-40B4-BE49-F238E27FC236}">
                <a16:creationId xmlns:a16="http://schemas.microsoft.com/office/drawing/2014/main" id="{12A4C154-7025-FD47-A024-BDD217DDFD58}"/>
              </a:ext>
            </a:extLst>
          </p:cNvPr>
          <p:cNvSpPr/>
          <p:nvPr/>
        </p:nvSpPr>
        <p:spPr>
          <a:xfrm rot="16200000" flipH="1">
            <a:off x="8866977" y="5952703"/>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3" name="Oval 492">
            <a:extLst>
              <a:ext uri="{FF2B5EF4-FFF2-40B4-BE49-F238E27FC236}">
                <a16:creationId xmlns:a16="http://schemas.microsoft.com/office/drawing/2014/main" id="{2874F35A-5065-F44D-AA27-27A15C79842D}"/>
              </a:ext>
            </a:extLst>
          </p:cNvPr>
          <p:cNvSpPr/>
          <p:nvPr/>
        </p:nvSpPr>
        <p:spPr>
          <a:xfrm rot="16200000" flipH="1">
            <a:off x="8866977" y="4841244"/>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nvGrpSpPr>
          <p:cNvPr id="7" name="Group 6">
            <a:extLst>
              <a:ext uri="{FF2B5EF4-FFF2-40B4-BE49-F238E27FC236}">
                <a16:creationId xmlns:a16="http://schemas.microsoft.com/office/drawing/2014/main" id="{9AFFF311-89B6-074A-8E50-84D97135160F}"/>
              </a:ext>
            </a:extLst>
          </p:cNvPr>
          <p:cNvGrpSpPr/>
          <p:nvPr/>
        </p:nvGrpSpPr>
        <p:grpSpPr>
          <a:xfrm>
            <a:off x="7378326" y="4574023"/>
            <a:ext cx="1598850" cy="1447274"/>
            <a:chOff x="7378326" y="4574023"/>
            <a:chExt cx="1598850" cy="1447274"/>
          </a:xfrm>
        </p:grpSpPr>
        <p:sp>
          <p:nvSpPr>
            <p:cNvPr id="481" name="Rounded Rectangle 480">
              <a:extLst>
                <a:ext uri="{FF2B5EF4-FFF2-40B4-BE49-F238E27FC236}">
                  <a16:creationId xmlns:a16="http://schemas.microsoft.com/office/drawing/2014/main" id="{4CC62BDE-543A-A646-AD15-2F6D0BA003C8}"/>
                </a:ext>
              </a:extLst>
            </p:cNvPr>
            <p:cNvSpPr/>
            <p:nvPr/>
          </p:nvSpPr>
          <p:spPr>
            <a:xfrm>
              <a:off x="7378326" y="4574023"/>
              <a:ext cx="1598850" cy="1447274"/>
            </a:xfrm>
            <a:prstGeom prst="roundRect">
              <a:avLst/>
            </a:prstGeom>
            <a:solidFill>
              <a:schemeClr val="bg1"/>
            </a:solidFill>
            <a:ln w="285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08" name="Rectangle 507">
              <a:extLst>
                <a:ext uri="{FF2B5EF4-FFF2-40B4-BE49-F238E27FC236}">
                  <a16:creationId xmlns:a16="http://schemas.microsoft.com/office/drawing/2014/main" id="{1674EF55-FBAC-C140-B105-969C7E8487A7}"/>
                </a:ext>
              </a:extLst>
            </p:cNvPr>
            <p:cNvSpPr/>
            <p:nvPr/>
          </p:nvSpPr>
          <p:spPr>
            <a:xfrm rot="16200000">
              <a:off x="7050052" y="5149985"/>
              <a:ext cx="1117742" cy="35900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33" b="0" i="0" u="none" strike="noStrike" kern="1200" cap="none" spc="0" normalizeH="0" baseline="0" noProof="0" dirty="0">
                  <a:ln>
                    <a:noFill/>
                  </a:ln>
                  <a:solidFill>
                    <a:prstClr val="black"/>
                  </a:solidFill>
                  <a:effectLst/>
                  <a:uLnTx/>
                  <a:uFillTx/>
                  <a:latin typeface="Cambria" panose="02040503050406030204" pitchFamily="18" charset="0"/>
                  <a:ea typeface="+mn-ea"/>
                  <a:cs typeface="Courier New" panose="02070309020205020404" pitchFamily="49" charset="0"/>
                </a:rPr>
                <a:t>ACT/PRE</a:t>
              </a:r>
            </a:p>
          </p:txBody>
        </p:sp>
        <p:cxnSp>
          <p:nvCxnSpPr>
            <p:cNvPr id="513" name="Straight Arrow Connector 512">
              <a:extLst>
                <a:ext uri="{FF2B5EF4-FFF2-40B4-BE49-F238E27FC236}">
                  <a16:creationId xmlns:a16="http://schemas.microsoft.com/office/drawing/2014/main" id="{67315A1D-7333-AF40-992D-CD542F832E8F}"/>
                </a:ext>
              </a:extLst>
            </p:cNvPr>
            <p:cNvCxnSpPr>
              <a:cxnSpLocks/>
            </p:cNvCxnSpPr>
            <p:nvPr/>
          </p:nvCxnSpPr>
          <p:spPr>
            <a:xfrm flipV="1">
              <a:off x="7756927" y="5327935"/>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86EEC01-1B3C-E648-9FD9-9FAA1DBE32F6}"/>
                </a:ext>
              </a:extLst>
            </p:cNvPr>
            <p:cNvGrpSpPr/>
            <p:nvPr/>
          </p:nvGrpSpPr>
          <p:grpSpPr>
            <a:xfrm>
              <a:off x="8308041" y="4657875"/>
              <a:ext cx="557538" cy="1269957"/>
              <a:chOff x="8308041" y="4657875"/>
              <a:chExt cx="557538" cy="1269957"/>
            </a:xfrm>
          </p:grpSpPr>
          <p:grpSp>
            <p:nvGrpSpPr>
              <p:cNvPr id="494" name="Group 493">
                <a:extLst>
                  <a:ext uri="{FF2B5EF4-FFF2-40B4-BE49-F238E27FC236}">
                    <a16:creationId xmlns:a16="http://schemas.microsoft.com/office/drawing/2014/main" id="{274DF094-4A4F-EE40-A2C8-396255F6A071}"/>
                  </a:ext>
                </a:extLst>
              </p:cNvPr>
              <p:cNvGrpSpPr/>
              <p:nvPr/>
            </p:nvGrpSpPr>
            <p:grpSpPr>
              <a:xfrm>
                <a:off x="8308041" y="4657875"/>
                <a:ext cx="557538" cy="1269957"/>
                <a:chOff x="4830795" y="4111398"/>
                <a:chExt cx="289491" cy="755921"/>
              </a:xfrm>
            </p:grpSpPr>
            <p:grpSp>
              <p:nvGrpSpPr>
                <p:cNvPr id="495" name="Group 494">
                  <a:extLst>
                    <a:ext uri="{FF2B5EF4-FFF2-40B4-BE49-F238E27FC236}">
                      <a16:creationId xmlns:a16="http://schemas.microsoft.com/office/drawing/2014/main" id="{E5755728-FCB9-8C4E-A32A-4028662ECD5C}"/>
                    </a:ext>
                  </a:extLst>
                </p:cNvPr>
                <p:cNvGrpSpPr/>
                <p:nvPr/>
              </p:nvGrpSpPr>
              <p:grpSpPr>
                <a:xfrm>
                  <a:off x="4830795" y="4111398"/>
                  <a:ext cx="289489" cy="755921"/>
                  <a:chOff x="4830795" y="4111398"/>
                  <a:chExt cx="289489" cy="755921"/>
                </a:xfrm>
              </p:grpSpPr>
              <p:sp>
                <p:nvSpPr>
                  <p:cNvPr id="497" name="Rectangle 496">
                    <a:extLst>
                      <a:ext uri="{FF2B5EF4-FFF2-40B4-BE49-F238E27FC236}">
                        <a16:creationId xmlns:a16="http://schemas.microsoft.com/office/drawing/2014/main" id="{4CF51F47-9CF9-E246-8AF7-923C6DFFD206}"/>
                      </a:ext>
                    </a:extLst>
                  </p:cNvPr>
                  <p:cNvSpPr/>
                  <p:nvPr/>
                </p:nvSpPr>
                <p:spPr>
                  <a:xfrm rot="16200000">
                    <a:off x="4614131" y="4344138"/>
                    <a:ext cx="722817" cy="289489"/>
                  </a:xfrm>
                  <a:prstGeom prst="rect">
                    <a:avLst/>
                  </a:prstGeom>
                  <a:solidFill>
                    <a:srgbClr val="70AD47"/>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8" name="Oval 497">
                    <a:extLst>
                      <a:ext uri="{FF2B5EF4-FFF2-40B4-BE49-F238E27FC236}">
                        <a16:creationId xmlns:a16="http://schemas.microsoft.com/office/drawing/2014/main" id="{08F4B84C-DC65-DC4A-9941-F10662BD6C08}"/>
                      </a:ext>
                    </a:extLst>
                  </p:cNvPr>
                  <p:cNvSpPr/>
                  <p:nvPr/>
                </p:nvSpPr>
                <p:spPr>
                  <a:xfrm rot="16200000" flipH="1">
                    <a:off x="4928537"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9" name="Oval 498">
                    <a:extLst>
                      <a:ext uri="{FF2B5EF4-FFF2-40B4-BE49-F238E27FC236}">
                        <a16:creationId xmlns:a16="http://schemas.microsoft.com/office/drawing/2014/main" id="{E795B588-B028-1E44-97F4-6AC8A2F616A4}"/>
                      </a:ext>
                    </a:extLst>
                  </p:cNvPr>
                  <p:cNvSpPr/>
                  <p:nvPr/>
                </p:nvSpPr>
                <p:spPr>
                  <a:xfrm rot="16200000" flipH="1">
                    <a:off x="5018879"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0" name="Oval 499">
                    <a:extLst>
                      <a:ext uri="{FF2B5EF4-FFF2-40B4-BE49-F238E27FC236}">
                        <a16:creationId xmlns:a16="http://schemas.microsoft.com/office/drawing/2014/main" id="{189C9B04-5FAE-244B-9F2B-53D0DCC3CAEB}"/>
                      </a:ext>
                    </a:extLst>
                  </p:cNvPr>
                  <p:cNvSpPr/>
                  <p:nvPr/>
                </p:nvSpPr>
                <p:spPr>
                  <a:xfrm rot="16200000" flipH="1">
                    <a:off x="4928537"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1" name="Oval 500">
                    <a:extLst>
                      <a:ext uri="{FF2B5EF4-FFF2-40B4-BE49-F238E27FC236}">
                        <a16:creationId xmlns:a16="http://schemas.microsoft.com/office/drawing/2014/main" id="{EBEE26E3-3CFD-3E45-AFAA-C5A356787197}"/>
                      </a:ext>
                    </a:extLst>
                  </p:cNvPr>
                  <p:cNvSpPr/>
                  <p:nvPr/>
                </p:nvSpPr>
                <p:spPr>
                  <a:xfrm rot="16200000" flipH="1">
                    <a:off x="5018879"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96" name="Rectangle 495">
                  <a:extLst>
                    <a:ext uri="{FF2B5EF4-FFF2-40B4-BE49-F238E27FC236}">
                      <a16:creationId xmlns:a16="http://schemas.microsoft.com/office/drawing/2014/main" id="{D894887A-25F1-1F44-BEEE-9C506341120D}"/>
                    </a:ext>
                  </a:extLst>
                </p:cNvPr>
                <p:cNvSpPr/>
                <p:nvPr/>
              </p:nvSpPr>
              <p:spPr>
                <a:xfrm rot="16200000">
                  <a:off x="4819059" y="4476133"/>
                  <a:ext cx="575362" cy="27093"/>
                </a:xfrm>
                <a:prstGeom prst="rect">
                  <a:avLst/>
                </a:prstGeom>
                <a:pattFill prst="dkVert">
                  <a:fgClr>
                    <a:srgbClr val="FFC000">
                      <a:lumMod val="60000"/>
                      <a:lumOff val="40000"/>
                    </a:srgbClr>
                  </a:fgClr>
                  <a:bgClr>
                    <a:sysClr val="window" lastClr="FFFFFF"/>
                  </a:bgClr>
                </a:patt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502" name="Group 501">
                <a:extLst>
                  <a:ext uri="{FF2B5EF4-FFF2-40B4-BE49-F238E27FC236}">
                    <a16:creationId xmlns:a16="http://schemas.microsoft.com/office/drawing/2014/main" id="{2DB1DD8B-FB18-8849-9A9F-035F264A4AC8}"/>
                  </a:ext>
                </a:extLst>
              </p:cNvPr>
              <p:cNvGrpSpPr/>
              <p:nvPr/>
            </p:nvGrpSpPr>
            <p:grpSpPr>
              <a:xfrm rot="16200000">
                <a:off x="8185361" y="5143465"/>
                <a:ext cx="756076" cy="293602"/>
                <a:chOff x="4340198" y="1826549"/>
                <a:chExt cx="485918" cy="276639"/>
              </a:xfrm>
            </p:grpSpPr>
            <p:sp>
              <p:nvSpPr>
                <p:cNvPr id="503" name="Rectangle 502">
                  <a:extLst>
                    <a:ext uri="{FF2B5EF4-FFF2-40B4-BE49-F238E27FC236}">
                      <a16:creationId xmlns:a16="http://schemas.microsoft.com/office/drawing/2014/main" id="{8F40DD31-E5D3-1949-BB4A-77B0A48B9C3C}"/>
                    </a:ext>
                  </a:extLst>
                </p:cNvPr>
                <p:cNvSpPr/>
                <p:nvPr/>
              </p:nvSpPr>
              <p:spPr>
                <a:xfrm>
                  <a:off x="4340198" y="1826549"/>
                  <a:ext cx="174612" cy="276637"/>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4" name="Rectangle 503">
                  <a:extLst>
                    <a:ext uri="{FF2B5EF4-FFF2-40B4-BE49-F238E27FC236}">
                      <a16:creationId xmlns:a16="http://schemas.microsoft.com/office/drawing/2014/main" id="{A95F48CB-8E25-8B4E-AE80-FF1A55ADD162}"/>
                    </a:ext>
                  </a:extLst>
                </p:cNvPr>
                <p:cNvSpPr/>
                <p:nvPr/>
              </p:nvSpPr>
              <p:spPr>
                <a:xfrm>
                  <a:off x="4651504" y="1826550"/>
                  <a:ext cx="174612" cy="276638"/>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528" name="Oval 527">
                <a:extLst>
                  <a:ext uri="{FF2B5EF4-FFF2-40B4-BE49-F238E27FC236}">
                    <a16:creationId xmlns:a16="http://schemas.microsoft.com/office/drawing/2014/main" id="{18A4C544-1AC7-8549-9BF1-30B0708AB663}"/>
                  </a:ext>
                </a:extLst>
              </p:cNvPr>
              <p:cNvSpPr>
                <a:spLocks noChangeAspect="1"/>
              </p:cNvSpPr>
              <p:nvPr/>
            </p:nvSpPr>
            <p:spPr>
              <a:xfrm>
                <a:off x="8788782" y="582428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9" name="Oval 528">
                <a:extLst>
                  <a:ext uri="{FF2B5EF4-FFF2-40B4-BE49-F238E27FC236}">
                    <a16:creationId xmlns:a16="http://schemas.microsoft.com/office/drawing/2014/main" id="{5EC38BF4-30F8-1543-A138-A684F818BBD9}"/>
                  </a:ext>
                </a:extLst>
              </p:cNvPr>
              <p:cNvSpPr>
                <a:spLocks noChangeAspect="1"/>
              </p:cNvSpPr>
              <p:nvPr/>
            </p:nvSpPr>
            <p:spPr>
              <a:xfrm>
                <a:off x="8782340" y="472079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graphicFrame>
        <p:nvGraphicFramePr>
          <p:cNvPr id="531" name="Table 530">
            <a:extLst>
              <a:ext uri="{FF2B5EF4-FFF2-40B4-BE49-F238E27FC236}">
                <a16:creationId xmlns:a16="http://schemas.microsoft.com/office/drawing/2014/main" id="{1229032C-D001-F644-92AC-B94E443D54F6}"/>
              </a:ext>
            </a:extLst>
          </p:cNvPr>
          <p:cNvGraphicFramePr>
            <a:graphicFrameLocks noGrp="1"/>
          </p:cNvGraphicFramePr>
          <p:nvPr/>
        </p:nvGraphicFramePr>
        <p:xfrm>
          <a:off x="5082745" y="4275721"/>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ACT/PRE/PRE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cxnSp>
        <p:nvCxnSpPr>
          <p:cNvPr id="533" name="Straight Connector 532">
            <a:extLst>
              <a:ext uri="{FF2B5EF4-FFF2-40B4-BE49-F238E27FC236}">
                <a16:creationId xmlns:a16="http://schemas.microsoft.com/office/drawing/2014/main" id="{9F194B97-A4A4-1F4A-A3A1-1A1C65904476}"/>
              </a:ext>
            </a:extLst>
          </p:cNvPr>
          <p:cNvCxnSpPr/>
          <p:nvPr/>
        </p:nvCxnSpPr>
        <p:spPr>
          <a:xfrm>
            <a:off x="129785" y="3596854"/>
            <a:ext cx="8884429" cy="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535" name="Group 534">
            <a:extLst>
              <a:ext uri="{FF2B5EF4-FFF2-40B4-BE49-F238E27FC236}">
                <a16:creationId xmlns:a16="http://schemas.microsoft.com/office/drawing/2014/main" id="{96685389-20B3-8146-B6CF-E569C240BE1C}"/>
              </a:ext>
            </a:extLst>
          </p:cNvPr>
          <p:cNvGrpSpPr/>
          <p:nvPr/>
        </p:nvGrpSpPr>
        <p:grpSpPr>
          <a:xfrm>
            <a:off x="2307434" y="931164"/>
            <a:ext cx="1931355" cy="2049796"/>
            <a:chOff x="2307434" y="1557252"/>
            <a:chExt cx="1931355" cy="2049796"/>
          </a:xfrm>
        </p:grpSpPr>
        <p:grpSp>
          <p:nvGrpSpPr>
            <p:cNvPr id="416" name="Group 415">
              <a:extLst>
                <a:ext uri="{FF2B5EF4-FFF2-40B4-BE49-F238E27FC236}">
                  <a16:creationId xmlns:a16="http://schemas.microsoft.com/office/drawing/2014/main" id="{D06BFF73-B8EA-3D47-ADEB-7CFAD8555C79}"/>
                </a:ext>
              </a:extLst>
            </p:cNvPr>
            <p:cNvGrpSpPr/>
            <p:nvPr/>
          </p:nvGrpSpPr>
          <p:grpSpPr>
            <a:xfrm>
              <a:off x="2660496" y="1557252"/>
              <a:ext cx="1578293" cy="2049796"/>
              <a:chOff x="2755612" y="1974313"/>
              <a:chExt cx="1578293" cy="2049796"/>
            </a:xfrm>
          </p:grpSpPr>
          <p:grpSp>
            <p:nvGrpSpPr>
              <p:cNvPr id="414" name="Group 413">
                <a:extLst>
                  <a:ext uri="{FF2B5EF4-FFF2-40B4-BE49-F238E27FC236}">
                    <a16:creationId xmlns:a16="http://schemas.microsoft.com/office/drawing/2014/main" id="{8D26F9AA-55CA-5743-8D81-55784DD770A5}"/>
                  </a:ext>
                </a:extLst>
              </p:cNvPr>
              <p:cNvGrpSpPr/>
              <p:nvPr/>
            </p:nvGrpSpPr>
            <p:grpSpPr>
              <a:xfrm>
                <a:off x="2755612" y="2475443"/>
                <a:ext cx="1578293" cy="1548666"/>
                <a:chOff x="3211452" y="2874384"/>
                <a:chExt cx="1578293" cy="1548666"/>
              </a:xfrm>
            </p:grpSpPr>
            <p:sp>
              <p:nvSpPr>
                <p:cNvPr id="379" name="Rounded Rectangle 378">
                  <a:extLst>
                    <a:ext uri="{FF2B5EF4-FFF2-40B4-BE49-F238E27FC236}">
                      <a16:creationId xmlns:a16="http://schemas.microsoft.com/office/drawing/2014/main" id="{2E7BFECB-70FA-7F47-80F2-805C0314D392}"/>
                    </a:ext>
                  </a:extLst>
                </p:cNvPr>
                <p:cNvSpPr/>
                <p:nvPr/>
              </p:nvSpPr>
              <p:spPr>
                <a:xfrm>
                  <a:off x="3211452" y="2874384"/>
                  <a:ext cx="1466613" cy="1204068"/>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8" name="Group 407">
                  <a:extLst>
                    <a:ext uri="{FF2B5EF4-FFF2-40B4-BE49-F238E27FC236}">
                      <a16:creationId xmlns:a16="http://schemas.microsoft.com/office/drawing/2014/main" id="{A14FF517-2E12-FC47-882D-2E8C59A93BBB}"/>
                    </a:ext>
                  </a:extLst>
                </p:cNvPr>
                <p:cNvGrpSpPr/>
                <p:nvPr/>
              </p:nvGrpSpPr>
              <p:grpSpPr>
                <a:xfrm>
                  <a:off x="3412005" y="3198852"/>
                  <a:ext cx="1161942" cy="528322"/>
                  <a:chOff x="3412005" y="3198852"/>
                  <a:chExt cx="1161942" cy="528322"/>
                </a:xfrm>
              </p:grpSpPr>
              <p:grpSp>
                <p:nvGrpSpPr>
                  <p:cNvPr id="381" name="Group 380">
                    <a:extLst>
                      <a:ext uri="{FF2B5EF4-FFF2-40B4-BE49-F238E27FC236}">
                        <a16:creationId xmlns:a16="http://schemas.microsoft.com/office/drawing/2014/main" id="{2E0EFF5E-6202-DA47-8AD7-65046C1735C1}"/>
                      </a:ext>
                    </a:extLst>
                  </p:cNvPr>
                  <p:cNvGrpSpPr/>
                  <p:nvPr/>
                </p:nvGrpSpPr>
                <p:grpSpPr>
                  <a:xfrm>
                    <a:off x="3412005" y="3198852"/>
                    <a:ext cx="1128558" cy="528322"/>
                    <a:chOff x="1332999" y="4174190"/>
                    <a:chExt cx="1175252" cy="550180"/>
                  </a:xfrm>
                </p:grpSpPr>
                <p:grpSp>
                  <p:nvGrpSpPr>
                    <p:cNvPr id="383" name="Group 382">
                      <a:extLst>
                        <a:ext uri="{FF2B5EF4-FFF2-40B4-BE49-F238E27FC236}">
                          <a16:creationId xmlns:a16="http://schemas.microsoft.com/office/drawing/2014/main" id="{90112E02-8E4D-764B-81E5-B5AE43416020}"/>
                        </a:ext>
                      </a:extLst>
                    </p:cNvPr>
                    <p:cNvGrpSpPr/>
                    <p:nvPr/>
                  </p:nvGrpSpPr>
                  <p:grpSpPr>
                    <a:xfrm>
                      <a:off x="2147787" y="4431167"/>
                      <a:ext cx="360464" cy="69048"/>
                      <a:chOff x="4793112" y="4167661"/>
                      <a:chExt cx="360464" cy="69048"/>
                    </a:xfrm>
                  </p:grpSpPr>
                  <p:cxnSp>
                    <p:nvCxnSpPr>
                      <p:cNvPr id="394" name="Straight Connector 393">
                        <a:extLst>
                          <a:ext uri="{FF2B5EF4-FFF2-40B4-BE49-F238E27FC236}">
                            <a16:creationId xmlns:a16="http://schemas.microsoft.com/office/drawing/2014/main" id="{0F5DE70C-DCDB-9047-8B2D-0972443A5BD8}"/>
                          </a:ext>
                        </a:extLst>
                      </p:cNvPr>
                      <p:cNvCxnSpPr/>
                      <p:nvPr/>
                    </p:nvCxnSpPr>
                    <p:spPr>
                      <a:xfrm flipH="1">
                        <a:off x="4793112" y="4202185"/>
                        <a:ext cx="345242" cy="0"/>
                      </a:xfrm>
                      <a:prstGeom prst="line">
                        <a:avLst/>
                      </a:prstGeom>
                      <a:solidFill>
                        <a:schemeClr val="tx1"/>
                      </a:solid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95" name="Flowchart: Connector 11">
                        <a:extLst>
                          <a:ext uri="{FF2B5EF4-FFF2-40B4-BE49-F238E27FC236}">
                            <a16:creationId xmlns:a16="http://schemas.microsoft.com/office/drawing/2014/main" id="{2632382D-A056-FD43-AD2C-A7F8EA1831BF}"/>
                          </a:ext>
                        </a:extLst>
                      </p:cNvPr>
                      <p:cNvSpPr/>
                      <p:nvPr/>
                    </p:nvSpPr>
                    <p:spPr>
                      <a:xfrm>
                        <a:off x="5084528" y="4167661"/>
                        <a:ext cx="69048"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4" name="Group 383">
                      <a:extLst>
                        <a:ext uri="{FF2B5EF4-FFF2-40B4-BE49-F238E27FC236}">
                          <a16:creationId xmlns:a16="http://schemas.microsoft.com/office/drawing/2014/main" id="{DC6B394D-4AC6-4D4B-9472-BE87C07F22F8}"/>
                        </a:ext>
                      </a:extLst>
                    </p:cNvPr>
                    <p:cNvGrpSpPr/>
                    <p:nvPr/>
                  </p:nvGrpSpPr>
                  <p:grpSpPr>
                    <a:xfrm>
                      <a:off x="1333740" y="4250347"/>
                      <a:ext cx="414294" cy="69048"/>
                      <a:chOff x="3838217" y="3992220"/>
                      <a:chExt cx="414294" cy="69048"/>
                    </a:xfrm>
                  </p:grpSpPr>
                  <p:cxnSp>
                    <p:nvCxnSpPr>
                      <p:cNvPr id="392" name="Straight Connector 391">
                        <a:extLst>
                          <a:ext uri="{FF2B5EF4-FFF2-40B4-BE49-F238E27FC236}">
                            <a16:creationId xmlns:a16="http://schemas.microsoft.com/office/drawing/2014/main" id="{7430DEA5-979B-1E4D-8B44-1B147801909E}"/>
                          </a:ext>
                        </a:extLst>
                      </p:cNvPr>
                      <p:cNvCxnSpPr/>
                      <p:nvPr/>
                    </p:nvCxnSpPr>
                    <p:spPr>
                      <a:xfrm flipH="1">
                        <a:off x="3907266" y="4026731"/>
                        <a:ext cx="345245" cy="0"/>
                      </a:xfrm>
                      <a:prstGeom prst="line">
                        <a:avLst/>
                      </a:prstGeom>
                      <a:solidFill>
                        <a:schemeClr val="tx1"/>
                      </a:solidFill>
                      <a:ln w="12700" cap="flat" cmpd="sng" algn="ctr">
                        <a:solidFill>
                          <a:schemeClr val="tx1"/>
                        </a:solidFill>
                        <a:prstDash val="solid"/>
                      </a:ln>
                      <a:effectLst/>
                    </p:spPr>
                  </p:cxnSp>
                  <p:sp>
                    <p:nvSpPr>
                      <p:cNvPr id="393" name="Flowchart: Connector 8">
                        <a:extLst>
                          <a:ext uri="{FF2B5EF4-FFF2-40B4-BE49-F238E27FC236}">
                            <a16:creationId xmlns:a16="http://schemas.microsoft.com/office/drawing/2014/main" id="{E95AB8CB-F0A3-7D42-88D4-8FD7C5BFF50F}"/>
                          </a:ext>
                        </a:extLst>
                      </p:cNvPr>
                      <p:cNvSpPr/>
                      <p:nvPr/>
                    </p:nvSpPr>
                    <p:spPr>
                      <a:xfrm>
                        <a:off x="3838217" y="3992220"/>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5" name="Group 384">
                      <a:extLst>
                        <a:ext uri="{FF2B5EF4-FFF2-40B4-BE49-F238E27FC236}">
                          <a16:creationId xmlns:a16="http://schemas.microsoft.com/office/drawing/2014/main" id="{1C6DFE12-5613-F64E-9744-3B5530C3E624}"/>
                        </a:ext>
                      </a:extLst>
                    </p:cNvPr>
                    <p:cNvGrpSpPr/>
                    <p:nvPr/>
                  </p:nvGrpSpPr>
                  <p:grpSpPr>
                    <a:xfrm>
                      <a:off x="1341169" y="4431167"/>
                      <a:ext cx="406864" cy="69048"/>
                      <a:chOff x="3845646" y="4269682"/>
                      <a:chExt cx="406864" cy="69048"/>
                    </a:xfrm>
                  </p:grpSpPr>
                  <p:cxnSp>
                    <p:nvCxnSpPr>
                      <p:cNvPr id="390" name="Straight Connector 389">
                        <a:extLst>
                          <a:ext uri="{FF2B5EF4-FFF2-40B4-BE49-F238E27FC236}">
                            <a16:creationId xmlns:a16="http://schemas.microsoft.com/office/drawing/2014/main" id="{5923A7B9-B94E-A848-A136-F6DE99FC773A}"/>
                          </a:ext>
                        </a:extLst>
                      </p:cNvPr>
                      <p:cNvCxnSpPr/>
                      <p:nvPr/>
                    </p:nvCxnSpPr>
                    <p:spPr>
                      <a:xfrm flipH="1">
                        <a:off x="3907266" y="4304207"/>
                        <a:ext cx="345244" cy="0"/>
                      </a:xfrm>
                      <a:prstGeom prst="line">
                        <a:avLst/>
                      </a:prstGeom>
                      <a:solidFill>
                        <a:schemeClr val="tx1"/>
                      </a:solidFill>
                      <a:ln w="12700" cap="flat" cmpd="sng" algn="ctr">
                        <a:solidFill>
                          <a:schemeClr val="tx1"/>
                        </a:solidFill>
                        <a:prstDash val="solid"/>
                      </a:ln>
                      <a:effectLst/>
                    </p:spPr>
                  </p:cxnSp>
                  <p:sp>
                    <p:nvSpPr>
                      <p:cNvPr id="391" name="Flowchart: Connector 9">
                        <a:extLst>
                          <a:ext uri="{FF2B5EF4-FFF2-40B4-BE49-F238E27FC236}">
                            <a16:creationId xmlns:a16="http://schemas.microsoft.com/office/drawing/2014/main" id="{4B77B613-2F03-6E4A-AD34-B8504D238286}"/>
                          </a:ext>
                        </a:extLst>
                      </p:cNvPr>
                      <p:cNvSpPr/>
                      <p:nvPr/>
                    </p:nvSpPr>
                    <p:spPr>
                      <a:xfrm>
                        <a:off x="3845646" y="4269682"/>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6" name="Group 385">
                      <a:extLst>
                        <a:ext uri="{FF2B5EF4-FFF2-40B4-BE49-F238E27FC236}">
                          <a16:creationId xmlns:a16="http://schemas.microsoft.com/office/drawing/2014/main" id="{C0A2E64F-6546-F042-811A-622AC14A99B1}"/>
                        </a:ext>
                      </a:extLst>
                    </p:cNvPr>
                    <p:cNvGrpSpPr/>
                    <p:nvPr/>
                  </p:nvGrpSpPr>
                  <p:grpSpPr>
                    <a:xfrm>
                      <a:off x="1332999" y="4593843"/>
                      <a:ext cx="390964" cy="69048"/>
                      <a:chOff x="3845645" y="4571954"/>
                      <a:chExt cx="390964" cy="69048"/>
                    </a:xfrm>
                  </p:grpSpPr>
                  <p:sp>
                    <p:nvSpPr>
                      <p:cNvPr id="388" name="Flowchart: Connector 9">
                        <a:extLst>
                          <a:ext uri="{FF2B5EF4-FFF2-40B4-BE49-F238E27FC236}">
                            <a16:creationId xmlns:a16="http://schemas.microsoft.com/office/drawing/2014/main" id="{CFB88838-9CFC-BE4E-998E-9F66DC098730}"/>
                          </a:ext>
                        </a:extLst>
                      </p:cNvPr>
                      <p:cNvSpPr/>
                      <p:nvPr/>
                    </p:nvSpPr>
                    <p:spPr>
                      <a:xfrm>
                        <a:off x="3845645" y="4571954"/>
                        <a:ext cx="69047"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389" name="Straight Connector 388">
                        <a:extLst>
                          <a:ext uri="{FF2B5EF4-FFF2-40B4-BE49-F238E27FC236}">
                            <a16:creationId xmlns:a16="http://schemas.microsoft.com/office/drawing/2014/main" id="{38D784D0-9C48-EA4C-9B1D-0EDF227F3BAE}"/>
                          </a:ext>
                        </a:extLst>
                      </p:cNvPr>
                      <p:cNvCxnSpPr/>
                      <p:nvPr/>
                    </p:nvCxnSpPr>
                    <p:spPr>
                      <a:xfrm flipH="1">
                        <a:off x="3891367" y="4615548"/>
                        <a:ext cx="345242" cy="0"/>
                      </a:xfrm>
                      <a:prstGeom prst="line">
                        <a:avLst/>
                      </a:prstGeom>
                      <a:solidFill>
                        <a:schemeClr val="tx1"/>
                      </a:solidFill>
                      <a:ln w="12700" cap="flat" cmpd="sng" algn="ctr">
                        <a:solidFill>
                          <a:schemeClr val="tx1"/>
                        </a:solidFill>
                        <a:prstDash val="solid"/>
                      </a:ln>
                      <a:effectLst/>
                    </p:spPr>
                  </p:cxnSp>
                </p:grpSp>
                <p:sp>
                  <p:nvSpPr>
                    <p:cNvPr id="387" name="Oval 386">
                      <a:extLst>
                        <a:ext uri="{FF2B5EF4-FFF2-40B4-BE49-F238E27FC236}">
                          <a16:creationId xmlns:a16="http://schemas.microsoft.com/office/drawing/2014/main" id="{B9309423-001F-EC4B-A985-B4DEBFFAD982}"/>
                        </a:ext>
                      </a:extLst>
                    </p:cNvPr>
                    <p:cNvSpPr>
                      <a:spLocks noChangeAspect="1"/>
                    </p:cNvSpPr>
                    <p:nvPr/>
                  </p:nvSpPr>
                  <p:spPr>
                    <a:xfrm>
                      <a:off x="1650303" y="4174190"/>
                      <a:ext cx="550179" cy="550180"/>
                    </a:xfrm>
                    <a:prstGeom prst="ellipse">
                      <a:avLst/>
                    </a:prstGeom>
                    <a:solidFill>
                      <a:srgbClr val="D3DBD5"/>
                    </a:solidFill>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US" sz="2022"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sp>
                <p:nvSpPr>
                  <p:cNvPr id="382" name="TextBox 381">
                    <a:extLst>
                      <a:ext uri="{FF2B5EF4-FFF2-40B4-BE49-F238E27FC236}">
                        <a16:creationId xmlns:a16="http://schemas.microsoft.com/office/drawing/2014/main" id="{0169CB78-9A64-3943-AAF8-0F621B786CF9}"/>
                      </a:ext>
                    </a:extLst>
                  </p:cNvPr>
                  <p:cNvSpPr txBox="1"/>
                  <p:nvPr/>
                </p:nvSpPr>
                <p:spPr>
                  <a:xfrm>
                    <a:off x="3694179" y="3310909"/>
                    <a:ext cx="879768" cy="3294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a:t>
                    </a:r>
                  </a:p>
                </p:txBody>
              </p:sp>
            </p:grpSp>
            <p:sp>
              <p:nvSpPr>
                <p:cNvPr id="396" name="Rectangle 395">
                  <a:extLst>
                    <a:ext uri="{FF2B5EF4-FFF2-40B4-BE49-F238E27FC236}">
                      <a16:creationId xmlns:a16="http://schemas.microsoft.com/office/drawing/2014/main" id="{253C3A41-5E8D-9945-B93A-5F07E7684541}"/>
                    </a:ext>
                  </a:extLst>
                </p:cNvPr>
                <p:cNvSpPr/>
                <p:nvPr/>
              </p:nvSpPr>
              <p:spPr>
                <a:xfrm>
                  <a:off x="3226497" y="4084496"/>
                  <a:ext cx="1563248"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MAJ/NOT logic</a:t>
                  </a:r>
                </a:p>
              </p:txBody>
            </p:sp>
          </p:grpSp>
          <p:sp>
            <p:nvSpPr>
              <p:cNvPr id="415" name="Rectangle 414">
                <a:extLst>
                  <a:ext uri="{FF2B5EF4-FFF2-40B4-BE49-F238E27FC236}">
                    <a16:creationId xmlns:a16="http://schemas.microsoft.com/office/drawing/2014/main" id="{D2DF1CC8-CF8C-4941-8135-FD7570C97FD7}"/>
                  </a:ext>
                </a:extLst>
              </p:cNvPr>
              <p:cNvSpPr/>
              <p:nvPr/>
            </p:nvSpPr>
            <p:spPr>
              <a:xfrm>
                <a:off x="2785694" y="1974313"/>
                <a:ext cx="1443921"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1: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 logic</a:t>
                </a:r>
              </a:p>
            </p:txBody>
          </p:sp>
        </p:grpSp>
        <p:sp>
          <p:nvSpPr>
            <p:cNvPr id="534" name="Right Arrow 533">
              <a:extLst>
                <a:ext uri="{FF2B5EF4-FFF2-40B4-BE49-F238E27FC236}">
                  <a16:creationId xmlns:a16="http://schemas.microsoft.com/office/drawing/2014/main" id="{444D3331-2F50-DA42-AB1E-B39351D5CBEF}"/>
                </a:ext>
              </a:extLst>
            </p:cNvPr>
            <p:cNvSpPr/>
            <p:nvPr/>
          </p:nvSpPr>
          <p:spPr>
            <a:xfrm>
              <a:off x="2307434" y="2619261"/>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mc:AlternateContent xmlns:mc="http://schemas.openxmlformats.org/markup-compatibility/2006" xmlns:a14="http://schemas.microsoft.com/office/drawing/2010/main">
        <mc:Choice Requires="a14">
          <p:sp>
            <p:nvSpPr>
              <p:cNvPr id="156" name="Rectangle 155">
                <a:extLst>
                  <a:ext uri="{FF2B5EF4-FFF2-40B4-BE49-F238E27FC236}">
                    <a16:creationId xmlns:a16="http://schemas.microsoft.com/office/drawing/2014/main" id="{EF9D8263-4725-9041-8503-14C3B104646A}"/>
                  </a:ext>
                </a:extLst>
              </p:cNvPr>
              <p:cNvSpPr/>
              <p:nvPr/>
            </p:nvSpPr>
            <p:spPr>
              <a:xfrm>
                <a:off x="4548574" y="3029879"/>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156" name="Rectangle 155">
                <a:extLst>
                  <a:ext uri="{FF2B5EF4-FFF2-40B4-BE49-F238E27FC236}">
                    <a16:creationId xmlns:a16="http://schemas.microsoft.com/office/drawing/2014/main" id="{EF9D8263-4725-9041-8503-14C3B104646A}"/>
                  </a:ext>
                </a:extLst>
              </p:cNvPr>
              <p:cNvSpPr>
                <a:spLocks noRot="1" noChangeAspect="1" noMove="1" noResize="1" noEditPoints="1" noAdjustHandles="1" noChangeArrowheads="1" noChangeShapeType="1" noTextEdit="1"/>
              </p:cNvSpPr>
              <p:nvPr/>
            </p:nvSpPr>
            <p:spPr>
              <a:xfrm>
                <a:off x="4548574" y="3029879"/>
                <a:ext cx="1559686" cy="338554"/>
              </a:xfrm>
              <a:prstGeom prst="rect">
                <a:avLst/>
              </a:prstGeom>
              <a:blipFill>
                <a:blip r:embed="rId4"/>
                <a:stretch>
                  <a:fillRect t="-3571" b="-214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ysClr val="windowText" lastClr="000000"/>
                                    </a:solidFill>
                                    <a:latin typeface="Cambria Math" panose="02040503050406030204" pitchFamily="18" charset="0"/>
                                    <a:ea typeface="Cambria Math" panose="02040503050406030204" pitchFamily="18" charset="0"/>
                                  </a:rPr>
                                  <m:t>𝜇</m:t>
                                </m:r>
                                <m:r>
                                  <a:rPr lang="en-US" sz="1300" b="0" i="1" smtClean="0">
                                    <a:solidFill>
                                      <a:sysClr val="windowText" lastClr="000000"/>
                                    </a:solidFill>
                                    <a:latin typeface="Cambria Math" panose="02040503050406030204" pitchFamily="18" charset="0"/>
                                    <a:ea typeface="Cambria Math" panose="02040503050406030204" pitchFamily="18" charset="0"/>
                                  </a:rPr>
                                  <m:t>𝑃𝑟𝑜𝑔𝑟𝑎𝑚</m:t>
                                </m:r>
                              </m:oMath>
                            </m:oMathPara>
                          </a14:m>
                          <a:endParaRPr lang="en-US" sz="1300" b="0" dirty="0"/>
                        </a:p>
                      </a:txBody>
                      <a:tcPr marL="121921" marR="121921" marT="0" marB="0">
                        <a:lnL w="12700" cmpd="sng">
                          <a:noFill/>
                        </a:lnL>
                        <a:lnT w="12700" cmpd="sng">
                          <a:noFill/>
                        </a:lnT>
                        <a:solidFill>
                          <a:schemeClr val="bg1"/>
                        </a:solid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rgbClr val="C00000"/>
                                    </a:solidFill>
                                    <a:latin typeface="Cambria Math" panose="02040503050406030204" pitchFamily="18" charset="0"/>
                                    <a:ea typeface="Cambria Math" panose="02040503050406030204" pitchFamily="18" charset="0"/>
                                  </a:rPr>
                                  <m:t>𝜇</m:t>
                                </m:r>
                                <m:r>
                                  <a:rPr lang="en-US" sz="1300" b="0" i="1" smtClean="0">
                                    <a:solidFill>
                                      <a:srgbClr val="C00000"/>
                                    </a:solidFill>
                                    <a:latin typeface="Cambria Math" panose="02040503050406030204" pitchFamily="18" charset="0"/>
                                    <a:ea typeface="Cambria Math" panose="02040503050406030204" pitchFamily="18" charset="0"/>
                                  </a:rPr>
                                  <m:t>𝑃𝑟𝑜𝑔𝑟𝑎𝑚</m:t>
                                </m:r>
                              </m:oMath>
                            </m:oMathPara>
                          </a14:m>
                          <a:endParaRPr lang="en-US" sz="1300" b="0" dirty="0">
                            <a:solidFill>
                              <a:srgbClr val="C00000"/>
                            </a:solidFill>
                          </a:endParaRPr>
                        </a:p>
                      </a:txBody>
                      <a:tcPr marL="121921" marR="121921" marT="0" marB="0">
                        <a:lnL w="12700" cmpd="sng">
                          <a:noFill/>
                        </a:lnL>
                        <a:lnB w="12700" cmpd="sng">
                          <a:noFill/>
                        </a:lnB>
                        <a:solidFill>
                          <a:srgbClr val="FFBFBF">
                            <a:alpha val="20000"/>
                          </a:srgbClr>
                        </a:solid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Choice>
        <mc:Fallback xmlns="">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extLst>
                  <p:ext uri="{D42A27DB-BD31-4B8C-83A1-F6EECF244321}">
                    <p14:modId xmlns:p14="http://schemas.microsoft.com/office/powerpoint/2010/main" val="346212060"/>
                  </p:ext>
                </p:extLst>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endParaRPr lang="en-US"/>
                        </a:p>
                      </a:txBody>
                      <a:tcPr marL="121921" marR="121921" marT="0" marB="0">
                        <a:lnL w="12700" cmpd="sng">
                          <a:noFill/>
                        </a:lnL>
                        <a:lnT w="12700" cmpd="sng">
                          <a:noFill/>
                        </a:lnT>
                        <a:blipFill>
                          <a:blip r:embed="rId5"/>
                          <a:stretch>
                            <a:fillRect r="-103093" b="-104348"/>
                          </a:stretch>
                        </a:blip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endParaRPr lang="en-US"/>
                        </a:p>
                      </a:txBody>
                      <a:tcPr marL="121921" marR="121921" marT="0" marB="0">
                        <a:lnL w="12700" cmpd="sng">
                          <a:noFill/>
                        </a:lnL>
                        <a:lnB w="12700" cmpd="sng">
                          <a:noFill/>
                        </a:lnB>
                        <a:blipFill>
                          <a:blip r:embed="rId5"/>
                          <a:stretch>
                            <a:fillRect t="-100000" r="-103093" b="-4348"/>
                          </a:stretch>
                        </a:blip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Fallback>
      </mc:AlternateContent>
      <p:grpSp>
        <p:nvGrpSpPr>
          <p:cNvPr id="536" name="Group 535">
            <a:extLst>
              <a:ext uri="{FF2B5EF4-FFF2-40B4-BE49-F238E27FC236}">
                <a16:creationId xmlns:a16="http://schemas.microsoft.com/office/drawing/2014/main" id="{2560DD54-9826-2C47-AB02-2D240A0B9D80}"/>
              </a:ext>
            </a:extLst>
          </p:cNvPr>
          <p:cNvGrpSpPr/>
          <p:nvPr/>
        </p:nvGrpSpPr>
        <p:grpSpPr>
          <a:xfrm>
            <a:off x="6427968" y="1254721"/>
            <a:ext cx="2581861" cy="876925"/>
            <a:chOff x="6398771" y="1855706"/>
            <a:chExt cx="2581861" cy="876925"/>
          </a:xfrm>
        </p:grpSpPr>
        <p:grpSp>
          <p:nvGrpSpPr>
            <p:cNvPr id="411" name="Group 410">
              <a:extLst>
                <a:ext uri="{FF2B5EF4-FFF2-40B4-BE49-F238E27FC236}">
                  <a16:creationId xmlns:a16="http://schemas.microsoft.com/office/drawing/2014/main" id="{FF418A7D-059D-6D42-81F6-DBE7E7D21647}"/>
                </a:ext>
              </a:extLst>
            </p:cNvPr>
            <p:cNvGrpSpPr/>
            <p:nvPr/>
          </p:nvGrpSpPr>
          <p:grpSpPr>
            <a:xfrm>
              <a:off x="7799060" y="2499642"/>
              <a:ext cx="981071" cy="194415"/>
              <a:chOff x="8915995" y="2957417"/>
              <a:chExt cx="981071" cy="194415"/>
            </a:xfrm>
          </p:grpSpPr>
          <p:sp>
            <p:nvSpPr>
              <p:cNvPr id="318" name="Rectangle 317">
                <a:extLst>
                  <a:ext uri="{FF2B5EF4-FFF2-40B4-BE49-F238E27FC236}">
                    <a16:creationId xmlns:a16="http://schemas.microsoft.com/office/drawing/2014/main" id="{C992AC50-DC13-E74F-88D1-7802744C36A9}"/>
                  </a:ext>
                </a:extLst>
              </p:cNvPr>
              <p:cNvSpPr/>
              <p:nvPr/>
            </p:nvSpPr>
            <p:spPr>
              <a:xfrm>
                <a:off x="8915995" y="2960414"/>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19" name="Rectangle 318">
                <a:extLst>
                  <a:ext uri="{FF2B5EF4-FFF2-40B4-BE49-F238E27FC236}">
                    <a16:creationId xmlns:a16="http://schemas.microsoft.com/office/drawing/2014/main" id="{D80906D0-E127-714F-9EEF-4E0EBC42F894}"/>
                  </a:ext>
                </a:extLst>
              </p:cNvPr>
              <p:cNvSpPr/>
              <p:nvPr/>
            </p:nvSpPr>
            <p:spPr>
              <a:xfrm>
                <a:off x="9115367" y="2960414"/>
                <a:ext cx="193681" cy="181779"/>
              </a:xfrm>
              <a:prstGeom prst="rect">
                <a:avLst/>
              </a:prstGeom>
              <a:solidFill>
                <a:srgbClr val="FFF5C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0" name="Rectangle 319">
                <a:extLst>
                  <a:ext uri="{FF2B5EF4-FFF2-40B4-BE49-F238E27FC236}">
                    <a16:creationId xmlns:a16="http://schemas.microsoft.com/office/drawing/2014/main" id="{E73B4CC9-DBE2-9A44-A34E-CCAD535F3A01}"/>
                  </a:ext>
                </a:extLst>
              </p:cNvPr>
              <p:cNvSpPr/>
              <p:nvPr/>
            </p:nvSpPr>
            <p:spPr>
              <a:xfrm>
                <a:off x="9302399" y="2958834"/>
                <a:ext cx="193681" cy="181779"/>
              </a:xfrm>
              <a:prstGeom prst="rect">
                <a:avLst/>
              </a:prstGeom>
              <a:solidFill>
                <a:srgbClr val="CCD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1" name="Rectangle 320">
                <a:extLst>
                  <a:ext uri="{FF2B5EF4-FFF2-40B4-BE49-F238E27FC236}">
                    <a16:creationId xmlns:a16="http://schemas.microsoft.com/office/drawing/2014/main" id="{FD7D0DC0-81B9-D944-BADC-40C28F06EC59}"/>
                  </a:ext>
                </a:extLst>
              </p:cNvPr>
              <p:cNvSpPr/>
              <p:nvPr/>
            </p:nvSpPr>
            <p:spPr>
              <a:xfrm>
                <a:off x="9498287" y="2957417"/>
                <a:ext cx="193681" cy="181779"/>
              </a:xfrm>
              <a:prstGeom prst="rect">
                <a:avLst/>
              </a:prstGeom>
              <a:solidFill>
                <a:srgbClr val="A8D4A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2" name="Rectangle 321">
                <a:extLst>
                  <a:ext uri="{FF2B5EF4-FFF2-40B4-BE49-F238E27FC236}">
                    <a16:creationId xmlns:a16="http://schemas.microsoft.com/office/drawing/2014/main" id="{2BB41B32-4625-3E4E-879F-E44646621104}"/>
                  </a:ext>
                </a:extLst>
              </p:cNvPr>
              <p:cNvSpPr/>
              <p:nvPr/>
            </p:nvSpPr>
            <p:spPr>
              <a:xfrm>
                <a:off x="9695138" y="2958836"/>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3" name="Rectangle 322">
                <a:extLst>
                  <a:ext uri="{FF2B5EF4-FFF2-40B4-BE49-F238E27FC236}">
                    <a16:creationId xmlns:a16="http://schemas.microsoft.com/office/drawing/2014/main" id="{B16A6573-C63A-604E-BCF7-11033B6B437F}"/>
                  </a:ext>
                </a:extLst>
              </p:cNvPr>
              <p:cNvSpPr/>
              <p:nvPr/>
            </p:nvSpPr>
            <p:spPr>
              <a:xfrm>
                <a:off x="8924556" y="2970053"/>
                <a:ext cx="972510" cy="181779"/>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sp>
          <p:nvSpPr>
            <p:cNvPr id="324" name="Alternate Process 323">
              <a:extLst>
                <a:ext uri="{FF2B5EF4-FFF2-40B4-BE49-F238E27FC236}">
                  <a16:creationId xmlns:a16="http://schemas.microsoft.com/office/drawing/2014/main" id="{38133FEE-43AB-C44A-8F12-40B52477EF96}"/>
                </a:ext>
              </a:extLst>
            </p:cNvPr>
            <p:cNvSpPr/>
            <p:nvPr/>
          </p:nvSpPr>
          <p:spPr>
            <a:xfrm>
              <a:off x="6413697" y="2171484"/>
              <a:ext cx="2507323" cy="561147"/>
            </a:xfrm>
            <a:prstGeom prst="flowChartAlternateProcess">
              <a:avLst/>
            </a:prstGeom>
            <a:no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rPr>
              </a:br>
              <a:endPar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mc:AlternateContent xmlns:mc="http://schemas.openxmlformats.org/markup-compatibility/2006" xmlns:a14="http://schemas.microsoft.com/office/drawing/2010/main">
          <mc:Choice Requires="a14">
            <p:sp>
              <p:nvSpPr>
                <p:cNvPr id="325" name="Rectangle 324">
                  <a:extLst>
                    <a:ext uri="{FF2B5EF4-FFF2-40B4-BE49-F238E27FC236}">
                      <a16:creationId xmlns:a16="http://schemas.microsoft.com/office/drawing/2014/main" id="{CDDEC419-1959-D94D-A13C-5010ED3DF0FC}"/>
                    </a:ext>
                  </a:extLst>
                </p:cNvPr>
                <p:cNvSpPr/>
                <p:nvPr/>
              </p:nvSpPr>
              <p:spPr>
                <a:xfrm>
                  <a:off x="6398771" y="1855706"/>
                  <a:ext cx="2581861"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14:m>
                    <m:oMath xmlns:m="http://schemas.openxmlformats.org/officeDocument/2006/math">
                      <m:r>
                        <a:rPr kumimoji="0" lang="en-US" sz="1600" b="0" i="1" u="none" strike="noStrike" kern="1200" cap="none" spc="0" normalizeH="0" baseline="0" noProof="0">
                          <a:ln>
                            <a:noFill/>
                          </a:ln>
                          <a:solidFill>
                            <a:srgbClr val="2E5597"/>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Program</a:t>
                  </a:r>
                </a:p>
              </p:txBody>
            </p:sp>
          </mc:Choice>
          <mc:Fallback xmlns="">
            <p:sp>
              <p:nvSpPr>
                <p:cNvPr id="325" name="Rectangle 324">
                  <a:extLst>
                    <a:ext uri="{FF2B5EF4-FFF2-40B4-BE49-F238E27FC236}">
                      <a16:creationId xmlns:a16="http://schemas.microsoft.com/office/drawing/2014/main" id="{CDDEC419-1959-D94D-A13C-5010ED3DF0FC}"/>
                    </a:ext>
                  </a:extLst>
                </p:cNvPr>
                <p:cNvSpPr>
                  <a:spLocks noRot="1" noChangeAspect="1" noMove="1" noResize="1" noEditPoints="1" noAdjustHandles="1" noChangeArrowheads="1" noChangeShapeType="1" noTextEdit="1"/>
                </p:cNvSpPr>
                <p:nvPr/>
              </p:nvSpPr>
              <p:spPr>
                <a:xfrm>
                  <a:off x="6398771" y="1855706"/>
                  <a:ext cx="2581861" cy="338554"/>
                </a:xfrm>
                <a:prstGeom prst="rect">
                  <a:avLst/>
                </a:prstGeom>
                <a:blipFill>
                  <a:blip r:embed="rId6"/>
                  <a:stretch>
                    <a:fillRect t="-3571" b="-21429"/>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510" name="Rectangle 509">
                <a:extLst>
                  <a:ext uri="{FF2B5EF4-FFF2-40B4-BE49-F238E27FC236}">
                    <a16:creationId xmlns:a16="http://schemas.microsoft.com/office/drawing/2014/main" id="{9C6CE501-A4E7-5B41-86A1-C530B64A3437}"/>
                  </a:ext>
                </a:extLst>
              </p:cNvPr>
              <p:cNvSpPr/>
              <p:nvPr/>
            </p:nvSpPr>
            <p:spPr>
              <a:xfrm>
                <a:off x="5062752" y="5549825"/>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510" name="Rectangle 509">
                <a:extLst>
                  <a:ext uri="{FF2B5EF4-FFF2-40B4-BE49-F238E27FC236}">
                    <a16:creationId xmlns:a16="http://schemas.microsoft.com/office/drawing/2014/main" id="{9C6CE501-A4E7-5B41-86A1-C530B64A3437}"/>
                  </a:ext>
                </a:extLst>
              </p:cNvPr>
              <p:cNvSpPr>
                <a:spLocks noRot="1" noChangeAspect="1" noMove="1" noResize="1" noEditPoints="1" noAdjustHandles="1" noChangeArrowheads="1" noChangeShapeType="1" noTextEdit="1"/>
              </p:cNvSpPr>
              <p:nvPr/>
            </p:nvSpPr>
            <p:spPr>
              <a:xfrm>
                <a:off x="5062752" y="5549825"/>
                <a:ext cx="1559686" cy="338554"/>
              </a:xfrm>
              <a:prstGeom prst="rect">
                <a:avLst/>
              </a:prstGeom>
              <a:blipFill>
                <a:blip r:embed="rId7"/>
                <a:stretch>
                  <a:fillRect t="-3571" b="-25000"/>
                </a:stretch>
              </a:blipFill>
            </p:spPr>
            <p:txBody>
              <a:bodyPr/>
              <a:lstStyle/>
              <a:p>
                <a:r>
                  <a:rPr lang="en-US">
                    <a:noFill/>
                  </a:rPr>
                  <a:t> </a:t>
                </a:r>
              </a:p>
            </p:txBody>
          </p:sp>
        </mc:Fallback>
      </mc:AlternateContent>
    </p:spTree>
    <p:extLst>
      <p:ext uri="{BB962C8B-B14F-4D97-AF65-F5344CB8AC3E}">
        <p14:creationId xmlns:p14="http://schemas.microsoft.com/office/powerpoint/2010/main" val="2055386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fade">
                                      <p:cBhvr>
                                        <p:cTn id="7" dur="500"/>
                                        <p:tgtEl>
                                          <p:spTgt spid="15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9"/>
                                        </p:tgtEl>
                                        <p:attrNameLst>
                                          <p:attrName>style.visibility</p:attrName>
                                        </p:attrNameLst>
                                      </p:cBhvr>
                                      <p:to>
                                        <p:strVal val="visible"/>
                                      </p:to>
                                    </p:set>
                                    <p:animEffect transition="in" filter="fade">
                                      <p:cBhvr>
                                        <p:cTn id="12" dur="500"/>
                                        <p:tgtEl>
                                          <p:spTgt spid="159"/>
                                        </p:tgtEl>
                                      </p:cBhvr>
                                    </p:animEffect>
                                  </p:childTnLst>
                                </p:cTn>
                              </p:par>
                              <p:par>
                                <p:cTn id="13" presetID="10" presetClass="exit" presetSubtype="0" fill="hold" grpId="1" nodeType="withEffect">
                                  <p:stCondLst>
                                    <p:cond delay="0"/>
                                  </p:stCondLst>
                                  <p:childTnLst>
                                    <p:animEffect transition="out" filter="fade">
                                      <p:cBhvr>
                                        <p:cTn id="14" dur="500"/>
                                        <p:tgtEl>
                                          <p:spTgt spid="157"/>
                                        </p:tgtEl>
                                      </p:cBhvr>
                                    </p:animEffect>
                                    <p:set>
                                      <p:cBhvr>
                                        <p:cTn id="15" dur="1" fill="hold">
                                          <p:stCondLst>
                                            <p:cond delay="499"/>
                                          </p:stCondLst>
                                        </p:cTn>
                                        <p:tgtEl>
                                          <p:spTgt spid="157"/>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59"/>
                                        </p:tgtEl>
                                      </p:cBhvr>
                                    </p:animEffect>
                                    <p:set>
                                      <p:cBhvr>
                                        <p:cTn id="20" dur="1" fill="hold">
                                          <p:stCondLst>
                                            <p:cond delay="499"/>
                                          </p:stCondLst>
                                        </p:cTn>
                                        <p:tgtEl>
                                          <p:spTgt spid="159"/>
                                        </p:tgtEl>
                                        <p:attrNameLst>
                                          <p:attrName>style.visibility</p:attrName>
                                        </p:attrNameLst>
                                      </p:cBhvr>
                                      <p:to>
                                        <p:strVal val="hidden"/>
                                      </p:to>
                                    </p:set>
                                  </p:childTnLst>
                                </p:cTn>
                              </p:par>
                              <p:par>
                                <p:cTn id="21" presetID="10" presetClass="entr" presetSubtype="0" fill="hold" grpId="0" nodeType="withEffect">
                                  <p:stCondLst>
                                    <p:cond delay="0"/>
                                  </p:stCondLst>
                                  <p:childTnLst>
                                    <p:set>
                                      <p:cBhvr>
                                        <p:cTn id="22" dur="1" fill="hold">
                                          <p:stCondLst>
                                            <p:cond delay="0"/>
                                          </p:stCondLst>
                                        </p:cTn>
                                        <p:tgtEl>
                                          <p:spTgt spid="160"/>
                                        </p:tgtEl>
                                        <p:attrNameLst>
                                          <p:attrName>style.visibility</p:attrName>
                                        </p:attrNameLst>
                                      </p:cBhvr>
                                      <p:to>
                                        <p:strVal val="visible"/>
                                      </p:to>
                                    </p:set>
                                    <p:animEffect transition="in" filter="fade">
                                      <p:cBhvr>
                                        <p:cTn id="23"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animBg="1"/>
      <p:bldP spid="159" grpId="0" animBg="1"/>
      <p:bldP spid="159" grpId="1" animBg="1"/>
      <p:bldP spid="157" grpId="0" animBg="1"/>
      <p:bldP spid="157" grpId="1" animBg="1"/>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24AB7-AB37-0A4D-8C50-DBAC614EDDE9}"/>
              </a:ext>
            </a:extLst>
          </p:cNvPr>
          <p:cNvSpPr>
            <a:spLocks noGrp="1"/>
          </p:cNvSpPr>
          <p:nvPr>
            <p:ph type="title"/>
          </p:nvPr>
        </p:nvSpPr>
        <p:spPr/>
        <p:txBody>
          <a:bodyPr/>
          <a:lstStyle/>
          <a:p>
            <a:r>
              <a:rPr lang="en-US" sz="4400" dirty="0"/>
              <a:t>SIMDRAM Key Results</a:t>
            </a:r>
          </a:p>
        </p:txBody>
      </p:sp>
      <p:sp>
        <p:nvSpPr>
          <p:cNvPr id="3" name="Content Placeholder 2">
            <a:extLst>
              <a:ext uri="{FF2B5EF4-FFF2-40B4-BE49-F238E27FC236}">
                <a16:creationId xmlns:a16="http://schemas.microsoft.com/office/drawing/2014/main" id="{365FDE68-9981-7943-A013-F882D934F5CA}"/>
              </a:ext>
            </a:extLst>
          </p:cNvPr>
          <p:cNvSpPr>
            <a:spLocks noGrp="1"/>
          </p:cNvSpPr>
          <p:nvPr>
            <p:ph idx="1"/>
          </p:nvPr>
        </p:nvSpPr>
        <p:spPr>
          <a:xfrm>
            <a:off x="75991" y="911224"/>
            <a:ext cx="8987622" cy="5867329"/>
          </a:xfrm>
        </p:spPr>
        <p:txBody>
          <a:bodyPr/>
          <a:lstStyle/>
          <a:p>
            <a:pPr marL="0" indent="0">
              <a:buNone/>
            </a:pPr>
            <a:r>
              <a:rPr lang="en-US" sz="3200" dirty="0"/>
              <a:t>Evaluated on:</a:t>
            </a:r>
            <a:endParaRPr lang="en-US" sz="800" dirty="0"/>
          </a:p>
          <a:p>
            <a:pPr lvl="1"/>
            <a:r>
              <a:rPr lang="en-US" dirty="0">
                <a:solidFill>
                  <a:schemeClr val="accent1">
                    <a:lumMod val="75000"/>
                  </a:schemeClr>
                </a:solidFill>
              </a:rPr>
              <a:t>16 complex in-DRAM operations</a:t>
            </a:r>
          </a:p>
          <a:p>
            <a:pPr lvl="1"/>
            <a:r>
              <a:rPr lang="en-US" dirty="0">
                <a:solidFill>
                  <a:schemeClr val="accent1">
                    <a:lumMod val="75000"/>
                  </a:schemeClr>
                </a:solidFill>
              </a:rPr>
              <a:t>7 commonly-used real-world applications</a:t>
            </a:r>
          </a:p>
          <a:p>
            <a:pPr lvl="1"/>
            <a:endParaRPr lang="en-US" sz="1000" dirty="0">
              <a:solidFill>
                <a:schemeClr val="accent1">
                  <a:lumMod val="75000"/>
                </a:schemeClr>
              </a:solidFill>
            </a:endParaRPr>
          </a:p>
          <a:p>
            <a:pPr marL="0" indent="0">
              <a:buNone/>
            </a:pPr>
            <a:r>
              <a:rPr lang="en-US" b="1" dirty="0"/>
              <a:t>SIMDRAM provides:</a:t>
            </a:r>
          </a:p>
          <a:p>
            <a:pPr marL="0" indent="0">
              <a:buNone/>
            </a:pPr>
            <a:endParaRPr lang="en-US" sz="800" b="1" dirty="0"/>
          </a:p>
          <a:p>
            <a:r>
              <a:rPr lang="en-US" b="1" dirty="0">
                <a:solidFill>
                  <a:schemeClr val="accent6">
                    <a:lumMod val="75000"/>
                  </a:schemeClr>
                </a:solidFill>
              </a:rPr>
              <a:t>88×</a:t>
            </a:r>
            <a:r>
              <a:rPr lang="en-US" dirty="0">
                <a:solidFill>
                  <a:schemeClr val="accent6">
                    <a:lumMod val="75000"/>
                  </a:schemeClr>
                </a:solidFill>
              </a:rPr>
              <a:t> </a:t>
            </a:r>
            <a:r>
              <a:rPr lang="en-US" dirty="0"/>
              <a:t>and </a:t>
            </a:r>
            <a:r>
              <a:rPr lang="en-US" b="1" dirty="0">
                <a:solidFill>
                  <a:schemeClr val="accent6">
                    <a:lumMod val="75000"/>
                  </a:schemeClr>
                </a:solidFill>
              </a:rPr>
              <a:t>5.8×</a:t>
            </a:r>
            <a:r>
              <a:rPr lang="en-US" dirty="0"/>
              <a:t> the </a:t>
            </a:r>
            <a:r>
              <a:rPr lang="en-US" b="1" dirty="0">
                <a:solidFill>
                  <a:schemeClr val="accent1">
                    <a:lumMod val="75000"/>
                  </a:schemeClr>
                </a:solidFill>
              </a:rPr>
              <a:t>throughput</a:t>
            </a:r>
            <a:r>
              <a:rPr lang="en-US" dirty="0"/>
              <a:t> of a </a:t>
            </a:r>
            <a:r>
              <a:rPr lang="en-US" b="1" dirty="0">
                <a:solidFill>
                  <a:srgbClr val="C00000"/>
                </a:solidFill>
              </a:rPr>
              <a:t>CPU</a:t>
            </a:r>
            <a:r>
              <a:rPr lang="en-US" dirty="0"/>
              <a:t> and a</a:t>
            </a:r>
            <a:r>
              <a:rPr lang="en-US" b="1" dirty="0">
                <a:solidFill>
                  <a:srgbClr val="C00000"/>
                </a:solidFill>
              </a:rPr>
              <a:t> high-end GPU</a:t>
            </a:r>
            <a:r>
              <a:rPr lang="en-US" dirty="0"/>
              <a:t>, respectively, over </a:t>
            </a:r>
            <a:r>
              <a:rPr lang="en-US" b="1" dirty="0"/>
              <a:t>16 operations</a:t>
            </a:r>
          </a:p>
          <a:p>
            <a:endParaRPr lang="en-US" sz="800" b="1" dirty="0"/>
          </a:p>
          <a:p>
            <a:r>
              <a:rPr lang="en-US" b="1" dirty="0">
                <a:solidFill>
                  <a:schemeClr val="accent6">
                    <a:lumMod val="75000"/>
                  </a:schemeClr>
                </a:solidFill>
              </a:rPr>
              <a:t>257×</a:t>
            </a:r>
            <a:r>
              <a:rPr lang="en-US" dirty="0">
                <a:solidFill>
                  <a:schemeClr val="accent6">
                    <a:lumMod val="75000"/>
                  </a:schemeClr>
                </a:solidFill>
              </a:rPr>
              <a:t> </a:t>
            </a:r>
            <a:r>
              <a:rPr lang="en-US" dirty="0"/>
              <a:t>and </a:t>
            </a:r>
            <a:r>
              <a:rPr lang="en-US" b="1" dirty="0">
                <a:solidFill>
                  <a:schemeClr val="accent6">
                    <a:lumMod val="75000"/>
                  </a:schemeClr>
                </a:solidFill>
              </a:rPr>
              <a:t>31× </a:t>
            </a:r>
            <a:r>
              <a:rPr lang="en-US" dirty="0"/>
              <a:t>the </a:t>
            </a:r>
            <a:r>
              <a:rPr lang="en-US" b="1" dirty="0">
                <a:solidFill>
                  <a:schemeClr val="accent1">
                    <a:lumMod val="75000"/>
                  </a:schemeClr>
                </a:solidFill>
              </a:rPr>
              <a:t>energy efficiency</a:t>
            </a:r>
            <a:r>
              <a:rPr lang="en-US" dirty="0">
                <a:solidFill>
                  <a:schemeClr val="accent1">
                    <a:lumMod val="75000"/>
                  </a:schemeClr>
                </a:solidFill>
              </a:rPr>
              <a:t> </a:t>
            </a:r>
            <a:r>
              <a:rPr lang="en-US" dirty="0"/>
              <a:t>of a </a:t>
            </a:r>
            <a:r>
              <a:rPr lang="en-US" b="1" dirty="0">
                <a:solidFill>
                  <a:srgbClr val="C00000"/>
                </a:solidFill>
              </a:rPr>
              <a:t>CPU</a:t>
            </a:r>
            <a:r>
              <a:rPr lang="en-US" dirty="0"/>
              <a:t> and a </a:t>
            </a:r>
            <a:r>
              <a:rPr lang="en-US" b="1" dirty="0">
                <a:solidFill>
                  <a:srgbClr val="C00000"/>
                </a:solidFill>
              </a:rPr>
              <a:t>high-end GPU</a:t>
            </a:r>
            <a:r>
              <a:rPr lang="en-US" dirty="0"/>
              <a:t>, respectively, over</a:t>
            </a:r>
            <a:r>
              <a:rPr lang="en-US" b="1" dirty="0"/>
              <a:t> 16 operations</a:t>
            </a:r>
          </a:p>
          <a:p>
            <a:endParaRPr lang="en-US" sz="800" b="1" dirty="0"/>
          </a:p>
          <a:p>
            <a:r>
              <a:rPr lang="en-US" b="1" dirty="0">
                <a:solidFill>
                  <a:schemeClr val="accent6">
                    <a:lumMod val="75000"/>
                  </a:schemeClr>
                </a:solidFill>
              </a:rPr>
              <a:t>21× </a:t>
            </a:r>
            <a:r>
              <a:rPr lang="en-US" dirty="0"/>
              <a:t>and </a:t>
            </a:r>
            <a:r>
              <a:rPr lang="en-US" b="1" dirty="0">
                <a:solidFill>
                  <a:schemeClr val="accent6">
                    <a:lumMod val="75000"/>
                  </a:schemeClr>
                </a:solidFill>
              </a:rPr>
              <a:t>2.1×</a:t>
            </a:r>
            <a:r>
              <a:rPr lang="en-US" dirty="0"/>
              <a:t> the </a:t>
            </a:r>
            <a:r>
              <a:rPr lang="en-US" b="1" dirty="0">
                <a:solidFill>
                  <a:schemeClr val="accent1">
                    <a:lumMod val="75000"/>
                  </a:schemeClr>
                </a:solidFill>
              </a:rPr>
              <a:t>performance</a:t>
            </a:r>
            <a:r>
              <a:rPr lang="en-US" dirty="0"/>
              <a:t> of a </a:t>
            </a:r>
            <a:r>
              <a:rPr lang="en-US" b="1" dirty="0">
                <a:solidFill>
                  <a:srgbClr val="C00000"/>
                </a:solidFill>
              </a:rPr>
              <a:t>CPU</a:t>
            </a:r>
            <a:r>
              <a:rPr lang="en-US" dirty="0"/>
              <a:t> an a </a:t>
            </a:r>
            <a:r>
              <a:rPr lang="en-US" b="1" dirty="0">
                <a:solidFill>
                  <a:srgbClr val="C00000"/>
                </a:solidFill>
              </a:rPr>
              <a:t>high-end GPU</a:t>
            </a:r>
            <a:r>
              <a:rPr lang="en-US" dirty="0"/>
              <a:t>, over </a:t>
            </a:r>
            <a:r>
              <a:rPr lang="en-US" b="1" dirty="0"/>
              <a:t>seven real-world applications</a:t>
            </a:r>
          </a:p>
          <a:p>
            <a:endParaRPr lang="en-US" sz="3200" dirty="0">
              <a:solidFill>
                <a:schemeClr val="accent1">
                  <a:lumMod val="75000"/>
                </a:schemeClr>
              </a:solidFill>
            </a:endParaRPr>
          </a:p>
          <a:p>
            <a:endParaRPr lang="en-US" dirty="0"/>
          </a:p>
          <a:p>
            <a:endParaRPr lang="en-US" dirty="0"/>
          </a:p>
          <a:p>
            <a:endParaRPr lang="en-US" dirty="0"/>
          </a:p>
        </p:txBody>
      </p:sp>
    </p:spTree>
    <p:extLst>
      <p:ext uri="{BB962C8B-B14F-4D97-AF65-F5344CB8AC3E}">
        <p14:creationId xmlns:p14="http://schemas.microsoft.com/office/powerpoint/2010/main" val="3794707133"/>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More on SIMDRAM</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1947953462"/>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In-DRAM Physical Unclonable Functions</a:t>
            </a:r>
          </a:p>
        </p:txBody>
      </p:sp>
      <p:sp>
        <p:nvSpPr>
          <p:cNvPr id="3" name="Content Placeholder 2"/>
          <p:cNvSpPr>
            <a:spLocks noGrp="1"/>
          </p:cNvSpPr>
          <p:nvPr>
            <p:ph idx="1"/>
          </p:nvPr>
        </p:nvSpPr>
        <p:spPr>
          <a:xfrm>
            <a:off x="228600" y="1043589"/>
            <a:ext cx="8915400" cy="5193723"/>
          </a:xfrm>
        </p:spPr>
        <p:txBody>
          <a:bodyPr/>
          <a:lstStyle/>
          <a:p>
            <a:r>
              <a:rPr lang="en-US" sz="1800" dirty="0" err="1"/>
              <a:t>Jeremie</a:t>
            </a:r>
            <a:r>
              <a:rPr lang="en-US" sz="1800" dirty="0"/>
              <a:t> S. Kim, </a:t>
            </a:r>
            <a:r>
              <a:rPr lang="en-US" sz="1800" dirty="0" err="1"/>
              <a:t>Minesh</a:t>
            </a:r>
            <a:r>
              <a:rPr lang="en-US" sz="1800" dirty="0"/>
              <a:t> Patel, Hasan Hassan,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"The DRAM Latency PUF: Quickly Evaluating Physical Unclonable Functions by Exploiting the Latency-Reliability Tradeoff in Modern DRAM Devices"</a:t>
            </a:r>
            <a:br>
              <a:rPr lang="en-US" sz="1800" dirty="0">
                <a:solidFill>
                  <a:srgbClr val="0432FF"/>
                </a:solidFill>
              </a:rPr>
            </a:br>
            <a:r>
              <a:rPr lang="en-US" sz="1800" i="1" dirty="0"/>
              <a:t>Proceedings of the </a:t>
            </a:r>
            <a:r>
              <a:rPr lang="en-US" sz="1800" i="1" dirty="0">
                <a:hlinkClick r:id="rId3"/>
              </a:rPr>
              <a:t>24th International Symposium on High-Performance Computer Architecture</a:t>
            </a:r>
            <a:r>
              <a:rPr lang="en-US" sz="1800" i="1" dirty="0"/>
              <a:t> (</a:t>
            </a:r>
            <a:r>
              <a:rPr lang="en-US" sz="1800" b="1" i="1" dirty="0"/>
              <a:t>HPCA</a:t>
            </a:r>
            <a:r>
              <a:rPr lang="en-US" sz="1800" i="1" dirty="0"/>
              <a:t>)</a:t>
            </a:r>
            <a:r>
              <a:rPr lang="en-US" sz="1800" dirty="0"/>
              <a:t>, Vienna, Austria, February 2018.</a:t>
            </a:r>
            <a:br>
              <a:rPr lang="en-US" sz="1800" dirty="0"/>
            </a:br>
            <a:r>
              <a:rPr lang="en-US" sz="1800" dirty="0"/>
              <a:t>[</a:t>
            </a:r>
            <a:r>
              <a:rPr lang="en-US" sz="1800" dirty="0">
                <a:hlinkClick r:id="rId4"/>
              </a:rPr>
              <a:t>Lightning Talk Video</a:t>
            </a:r>
            <a:r>
              <a:rPr lang="en-US" sz="1800" dirty="0"/>
              <a:t>]</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a:t>
            </a:r>
            <a:br>
              <a:rPr lang="en-US" sz="1800" dirty="0"/>
            </a:br>
            <a:r>
              <a:rPr lang="en-US" sz="1800" dirty="0"/>
              <a:t>[</a:t>
            </a:r>
            <a:r>
              <a:rPr lang="en-US" sz="1800" dirty="0">
                <a:hlinkClick r:id="rId9"/>
              </a:rPr>
              <a:t>Full Talk Lecture Video</a:t>
            </a:r>
            <a:r>
              <a:rPr lang="en-US" sz="1800" dirty="0"/>
              <a:t> (28 minutes)]</a:t>
            </a:r>
          </a:p>
          <a:p>
            <a:pPr marL="0" indent="0">
              <a:buNone/>
            </a:pP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11906025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800" dirty="0" err="1"/>
              <a:t>Jeremie</a:t>
            </a:r>
            <a:r>
              <a:rPr lang="en-US" sz="1800" dirty="0"/>
              <a:t> S. Kim, </a:t>
            </a:r>
            <a:r>
              <a:rPr lang="en-US" sz="1800" dirty="0" err="1"/>
              <a:t>Minesh</a:t>
            </a:r>
            <a:r>
              <a:rPr lang="en-US" sz="1800" dirty="0"/>
              <a:t> Patel, Hasan Hassan,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"D-RaNGe: Using Commodity DRAM Devices to Generate True Random Numbers with Low Latency and High Throughput"</a:t>
            </a:r>
            <a:br>
              <a:rPr lang="en-US" sz="1800" dirty="0">
                <a:solidFill>
                  <a:srgbClr val="0432FF"/>
                </a:solidFill>
              </a:rPr>
            </a:br>
            <a:r>
              <a:rPr lang="en-US" sz="1800" i="1" dirty="0"/>
              <a:t>Proceedings of the </a:t>
            </a:r>
            <a:r>
              <a:rPr lang="en-US" sz="1800" i="1" dirty="0">
                <a:hlinkClick r:id="rId3"/>
              </a:rPr>
              <a:t>25th International Symposium on High-Performance Computer Architecture</a:t>
            </a:r>
            <a:r>
              <a:rPr lang="en-US" sz="1800" i="1" dirty="0"/>
              <a:t> (</a:t>
            </a:r>
            <a:r>
              <a:rPr lang="en-US" sz="1800" b="1" i="1" dirty="0"/>
              <a:t>HPCA</a:t>
            </a:r>
            <a:r>
              <a:rPr lang="en-US" sz="1800" i="1" dirty="0"/>
              <a:t>)</a:t>
            </a:r>
            <a:r>
              <a:rPr lang="en-US" sz="1800" dirty="0"/>
              <a:t>, Washington, DC, USA, February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Full Talk Video</a:t>
            </a:r>
            <a:r>
              <a:rPr lang="en-US" sz="1800" dirty="0"/>
              <a:t> (21 minutes)]</a:t>
            </a:r>
            <a:br>
              <a:rPr lang="en-US" sz="1800" dirty="0"/>
            </a:br>
            <a:r>
              <a:rPr lang="en-US" sz="1800" dirty="0"/>
              <a:t>[</a:t>
            </a:r>
            <a:r>
              <a:rPr lang="en-US" sz="1800" dirty="0">
                <a:hlinkClick r:id="rId7"/>
              </a:rPr>
              <a:t>Full Talk Lecture Video</a:t>
            </a:r>
            <a:r>
              <a:rPr lang="en-US" sz="1800" dirty="0"/>
              <a:t> (27 minutes)]</a:t>
            </a:r>
            <a:br>
              <a:rPr lang="en-US" sz="1800" dirty="0"/>
            </a:br>
            <a:r>
              <a:rPr lang="en-US" sz="1800" b="1" i="1" dirty="0">
                <a:solidFill>
                  <a:srgbClr val="FF0000"/>
                </a:solidFill>
              </a:rPr>
              <a:t>Top Picks Honorable Mention by IEEE Micro.</a:t>
            </a:r>
            <a:endParaRPr lang="en-US" sz="1800" dirty="0">
              <a:solidFill>
                <a:srgbClr val="FF0000"/>
              </a:solidFill>
            </a:endParaRPr>
          </a:p>
          <a:p>
            <a:pPr marL="0" indent="0">
              <a:buNone/>
            </a:pPr>
            <a:br>
              <a:rPr lang="en-US" sz="1800" dirty="0"/>
            </a:br>
            <a:endParaRPr lang="en-US" sz="18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3984812"/>
            <a:ext cx="9144000" cy="2180492"/>
          </a:xfrm>
          <a:prstGeom prst="rect">
            <a:avLst/>
          </a:prstGeom>
        </p:spPr>
      </p:pic>
    </p:spTree>
    <p:extLst>
      <p:ext uri="{BB962C8B-B14F-4D97-AF65-F5344CB8AC3E}">
        <p14:creationId xmlns:p14="http://schemas.microsoft.com/office/powerpoint/2010/main" val="3904199466"/>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700" dirty="0" err="1"/>
              <a:t>Ataberk</a:t>
            </a:r>
            <a:r>
              <a:rPr lang="en-US" sz="1700" dirty="0"/>
              <a:t> </a:t>
            </a:r>
            <a:r>
              <a:rPr lang="en-US" sz="1700" dirty="0" err="1"/>
              <a:t>Olgun</a:t>
            </a:r>
            <a:r>
              <a:rPr lang="en-US" sz="1700" dirty="0"/>
              <a:t>, </a:t>
            </a:r>
            <a:r>
              <a:rPr lang="en-US" sz="1700" dirty="0" err="1"/>
              <a:t>Minesh</a:t>
            </a:r>
            <a:r>
              <a:rPr lang="en-US" sz="1700" dirty="0"/>
              <a:t> Patel, A. </a:t>
            </a:r>
            <a:r>
              <a:rPr lang="en-US" sz="1700" dirty="0" err="1"/>
              <a:t>Giray</a:t>
            </a:r>
            <a:r>
              <a:rPr lang="en-US" sz="1700" dirty="0"/>
              <a:t> </a:t>
            </a:r>
            <a:r>
              <a:rPr lang="en-US" sz="1700" dirty="0" err="1"/>
              <a:t>Yaglikci</a:t>
            </a:r>
            <a:r>
              <a:rPr lang="en-US" sz="1700" dirty="0"/>
              <a:t>, </a:t>
            </a:r>
            <a:r>
              <a:rPr lang="en-US" sz="1700" dirty="0" err="1"/>
              <a:t>Haocong</a:t>
            </a:r>
            <a:r>
              <a:rPr lang="en-US" sz="1700" dirty="0"/>
              <a:t> Luo, </a:t>
            </a:r>
            <a:r>
              <a:rPr lang="en-US" sz="1700" dirty="0" err="1"/>
              <a:t>Jeremie</a:t>
            </a:r>
            <a:r>
              <a:rPr lang="en-US" sz="1700" dirty="0"/>
              <a:t> S. Kim, F. </a:t>
            </a:r>
            <a:r>
              <a:rPr lang="en-US" sz="1700" dirty="0" err="1"/>
              <a:t>Nisa</a:t>
            </a:r>
            <a:r>
              <a:rPr lang="en-US" sz="1700" dirty="0"/>
              <a:t> </a:t>
            </a:r>
            <a:r>
              <a:rPr lang="en-US" sz="1700" dirty="0" err="1"/>
              <a:t>Bostanci</a:t>
            </a:r>
            <a:r>
              <a:rPr lang="en-US" sz="1700" dirty="0"/>
              <a:t>, Nandita Vijaykumar, </a:t>
            </a:r>
            <a:r>
              <a:rPr lang="en-US" sz="1700" dirty="0" err="1"/>
              <a:t>Oguz</a:t>
            </a:r>
            <a:r>
              <a:rPr lang="en-US" sz="1700" dirty="0"/>
              <a:t> </a:t>
            </a:r>
            <a:r>
              <a:rPr lang="en-US" sz="1700" dirty="0" err="1"/>
              <a:t>Ergin</a:t>
            </a:r>
            <a:r>
              <a:rPr lang="en-US" sz="1700" dirty="0"/>
              <a:t>,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"QUAC-TRNG: High-Throughput True Random Number Generation Using Quadruple Row Activation in Commodity DRAM Chips"</a:t>
            </a:r>
            <a:br>
              <a:rPr lang="en-US" sz="1700" dirty="0"/>
            </a:br>
            <a:r>
              <a:rPr lang="en-US" sz="1700" i="1" dirty="0"/>
              <a:t>Proceedings of the </a:t>
            </a:r>
            <a:r>
              <a:rPr lang="en-US" sz="1700" i="1" dirty="0">
                <a:hlinkClick r:id="rId3"/>
              </a:rPr>
              <a:t>48th International Symposium on Computer Architecture</a:t>
            </a:r>
            <a:r>
              <a:rPr lang="en-US" sz="1700" i="1" dirty="0"/>
              <a:t> (</a:t>
            </a:r>
            <a:r>
              <a:rPr lang="en-US" sz="1700" b="1" i="1" dirty="0"/>
              <a:t>ISCA</a:t>
            </a:r>
            <a:r>
              <a:rPr lang="en-US" sz="1700" i="1" dirty="0"/>
              <a:t>)</a:t>
            </a:r>
            <a:r>
              <a:rPr lang="en-US" sz="1700" dirty="0"/>
              <a:t>, Virtual, June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Talk Video</a:t>
            </a:r>
            <a:r>
              <a:rPr lang="en-US" sz="1700" dirty="0"/>
              <a:t> (25 minutes)]</a:t>
            </a:r>
            <a:br>
              <a:rPr lang="en-US" sz="1700" dirty="0"/>
            </a:br>
            <a:r>
              <a:rPr lang="en-US" sz="1700" dirty="0"/>
              <a:t>[</a:t>
            </a:r>
            <a:r>
              <a:rPr lang="en-US" sz="1700" dirty="0">
                <a:hlinkClick r:id="rId9"/>
              </a:rPr>
              <a:t>SAFARI Live Seminar Video</a:t>
            </a:r>
            <a:r>
              <a:rPr lang="en-US" sz="1700" dirty="0"/>
              <a:t> (1 </a:t>
            </a:r>
            <a:r>
              <a:rPr lang="en-US" sz="1700" dirty="0" err="1"/>
              <a:t>hr</a:t>
            </a:r>
            <a:r>
              <a:rPr lang="en-US" sz="1700" dirty="0"/>
              <a:t> 26 mins)]</a:t>
            </a:r>
          </a:p>
          <a:p>
            <a:pPr marL="0" indent="0">
              <a:buNone/>
            </a:pPr>
            <a:br>
              <a:rPr lang="en-US" sz="1800" dirty="0"/>
            </a:br>
            <a:br>
              <a:rPr lang="en-US" sz="1800" dirty="0"/>
            </a:br>
            <a:endParaRPr lang="en-US" sz="1800" dirty="0"/>
          </a:p>
        </p:txBody>
      </p:sp>
      <p:pic>
        <p:nvPicPr>
          <p:cNvPr id="5" name="Picture 4">
            <a:extLst>
              <a:ext uri="{FF2B5EF4-FFF2-40B4-BE49-F238E27FC236}">
                <a16:creationId xmlns:a16="http://schemas.microsoft.com/office/drawing/2014/main" id="{C346B698-045C-9044-B1A7-4FFDCCB4C3C3}"/>
              </a:ext>
            </a:extLst>
          </p:cNvPr>
          <p:cNvPicPr>
            <a:picLocks noChangeAspect="1"/>
          </p:cNvPicPr>
          <p:nvPr/>
        </p:nvPicPr>
        <p:blipFill>
          <a:blip r:embed="rId10"/>
          <a:stretch>
            <a:fillRect/>
          </a:stretch>
        </p:blipFill>
        <p:spPr>
          <a:xfrm>
            <a:off x="0" y="4221088"/>
            <a:ext cx="9144000" cy="1726954"/>
          </a:xfrm>
          <a:prstGeom prst="rect">
            <a:avLst/>
          </a:prstGeom>
        </p:spPr>
      </p:pic>
    </p:spTree>
    <p:extLst>
      <p:ext uri="{BB962C8B-B14F-4D97-AF65-F5344CB8AC3E}">
        <p14:creationId xmlns:p14="http://schemas.microsoft.com/office/powerpoint/2010/main" val="2188688499"/>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700" dirty="0"/>
          </a:p>
          <a:p>
            <a:r>
              <a:rPr lang="en-US" sz="1700" dirty="0"/>
              <a:t>F. </a:t>
            </a:r>
            <a:r>
              <a:rPr lang="en-US" sz="1700" dirty="0" err="1"/>
              <a:t>Nisa</a:t>
            </a:r>
            <a:r>
              <a:rPr lang="en-US" sz="1700" dirty="0"/>
              <a:t> </a:t>
            </a:r>
            <a:r>
              <a:rPr lang="en-US" sz="1700" dirty="0" err="1"/>
              <a:t>Bostanci</a:t>
            </a:r>
            <a:r>
              <a:rPr lang="en-US" sz="1700" dirty="0"/>
              <a:t>, </a:t>
            </a:r>
            <a:r>
              <a:rPr lang="en-US" sz="1700" dirty="0" err="1"/>
              <a:t>Ataberk</a:t>
            </a:r>
            <a:r>
              <a:rPr lang="en-US" sz="1700" dirty="0"/>
              <a:t> </a:t>
            </a:r>
            <a:r>
              <a:rPr lang="en-US" sz="1700" dirty="0" err="1"/>
              <a:t>Olgun</a:t>
            </a:r>
            <a:r>
              <a:rPr lang="en-US" sz="1700" dirty="0"/>
              <a:t>, Lois </a:t>
            </a:r>
            <a:r>
              <a:rPr lang="en-US" sz="1700" dirty="0" err="1"/>
              <a:t>Orosa</a:t>
            </a:r>
            <a:r>
              <a:rPr lang="en-US" sz="1700" dirty="0"/>
              <a:t>, A. </a:t>
            </a:r>
            <a:r>
              <a:rPr lang="en-US" sz="1700" dirty="0" err="1"/>
              <a:t>Giray</a:t>
            </a:r>
            <a:r>
              <a:rPr lang="en-US" sz="1700" dirty="0"/>
              <a:t> </a:t>
            </a:r>
            <a:r>
              <a:rPr lang="en-US" sz="1700" dirty="0" err="1"/>
              <a:t>Yaglikci</a:t>
            </a:r>
            <a:r>
              <a:rPr lang="en-US" sz="1700" dirty="0"/>
              <a:t>, </a:t>
            </a:r>
            <a:r>
              <a:rPr lang="en-US" sz="1700" dirty="0" err="1"/>
              <a:t>Jeremie</a:t>
            </a:r>
            <a:r>
              <a:rPr lang="en-US" sz="1700" dirty="0"/>
              <a:t> S. Kim, Hasan Hassan, </a:t>
            </a:r>
            <a:r>
              <a:rPr lang="en-US" sz="1700" dirty="0" err="1"/>
              <a:t>Oguz</a:t>
            </a:r>
            <a:r>
              <a:rPr lang="en-US" sz="1700" dirty="0"/>
              <a:t> </a:t>
            </a:r>
            <a:r>
              <a:rPr lang="en-US" sz="1700" dirty="0" err="1"/>
              <a:t>Ergin</a:t>
            </a:r>
            <a:r>
              <a:rPr lang="en-US" sz="1700" dirty="0"/>
              <a:t>,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"DR-STRaNGe: End-to-End System Design for DRAM-based True Random Number Generators"</a:t>
            </a:r>
            <a:br>
              <a:rPr lang="en-US" sz="1700" dirty="0">
                <a:solidFill>
                  <a:srgbClr val="0000FF"/>
                </a:solidFill>
              </a:rPr>
            </a:br>
            <a:r>
              <a:rPr lang="en-US" sz="1700" i="1" dirty="0"/>
              <a:t>Proceedings of the </a:t>
            </a:r>
            <a:r>
              <a:rPr lang="en-US" sz="1700" i="1" dirty="0">
                <a:hlinkClick r:id="rId3"/>
              </a:rPr>
              <a:t>28th International Symposium on High-Performance Computer Architecture</a:t>
            </a:r>
            <a:r>
              <a:rPr lang="en-US" sz="1700" i="1" dirty="0"/>
              <a:t> (</a:t>
            </a:r>
            <a:r>
              <a:rPr lang="en-US" sz="1700" b="1" i="1" dirty="0"/>
              <a:t>HPCA</a:t>
            </a:r>
            <a:r>
              <a:rPr lang="en-US" sz="1700" i="1" dirty="0"/>
              <a:t>)</a:t>
            </a:r>
            <a:r>
              <a:rPr lang="en-US" sz="1700" dirty="0"/>
              <a:t>, Virtual, April 2022.</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p>
          <a:p>
            <a:pPr marL="0" indent="0">
              <a:buNone/>
            </a:pPr>
            <a:br>
              <a:rPr lang="en-US" sz="1700" dirty="0"/>
            </a:br>
            <a:br>
              <a:rPr lang="en-US" sz="1700" dirty="0"/>
            </a:br>
            <a:endParaRPr lang="en-US" sz="1700" dirty="0"/>
          </a:p>
        </p:txBody>
      </p:sp>
      <p:pic>
        <p:nvPicPr>
          <p:cNvPr id="3" name="Picture 2">
            <a:extLst>
              <a:ext uri="{FF2B5EF4-FFF2-40B4-BE49-F238E27FC236}">
                <a16:creationId xmlns:a16="http://schemas.microsoft.com/office/drawing/2014/main" id="{F6CE8127-50F1-6E46-970D-5C4BAC456EE8}"/>
              </a:ext>
            </a:extLst>
          </p:cNvPr>
          <p:cNvPicPr>
            <a:picLocks noChangeAspect="1"/>
          </p:cNvPicPr>
          <p:nvPr/>
        </p:nvPicPr>
        <p:blipFill>
          <a:blip r:embed="rId8"/>
          <a:stretch>
            <a:fillRect/>
          </a:stretch>
        </p:blipFill>
        <p:spPr>
          <a:xfrm>
            <a:off x="0" y="3717032"/>
            <a:ext cx="9144000" cy="2399168"/>
          </a:xfrm>
          <a:prstGeom prst="rect">
            <a:avLst/>
          </a:prstGeom>
        </p:spPr>
      </p:pic>
      <p:sp>
        <p:nvSpPr>
          <p:cNvPr id="6" name="TextBox 5">
            <a:extLst>
              <a:ext uri="{FF2B5EF4-FFF2-40B4-BE49-F238E27FC236}">
                <a16:creationId xmlns:a16="http://schemas.microsoft.com/office/drawing/2014/main" id="{E1372BCE-C8A6-2D4D-B9A1-E34D95C97AFB}"/>
              </a:ext>
            </a:extLst>
          </p:cNvPr>
          <p:cNvSpPr txBox="1"/>
          <p:nvPr/>
        </p:nvSpPr>
        <p:spPr>
          <a:xfrm>
            <a:off x="1779861" y="6438543"/>
            <a:ext cx="516840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https://arxiv.org/pdf/2201.01385.pdf</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496054548"/>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dirty="0"/>
              <a:t>	Adoption Challenges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Processing using Memory</a:t>
            </a:r>
          </a:p>
          <a:p>
            <a:pPr algn="l"/>
            <a:r>
              <a:rPr lang="en-US" sz="3600" dirty="0">
                <a:solidFill>
                  <a:srgbClr val="0000FF"/>
                </a:solidFill>
              </a:rPr>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423319761"/>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380285757"/>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Barriers to Adoption of PIM</a:t>
            </a:r>
          </a:p>
        </p:txBody>
      </p:sp>
      <p:sp>
        <p:nvSpPr>
          <p:cNvPr id="3" name="Content Placeholder 2"/>
          <p:cNvSpPr>
            <a:spLocks noGrp="1"/>
          </p:cNvSpPr>
          <p:nvPr>
            <p:ph idx="1"/>
          </p:nvPr>
        </p:nvSpPr>
        <p:spPr>
          <a:xfrm>
            <a:off x="228600" y="928464"/>
            <a:ext cx="8915400" cy="5020816"/>
          </a:xfrm>
        </p:spPr>
        <p:txBody>
          <a:bodyPr/>
          <a:lstStyle/>
          <a:p>
            <a:pPr marL="0" indent="0">
              <a:buNone/>
            </a:pPr>
            <a:r>
              <a:rPr lang="en-US" dirty="0">
                <a:solidFill>
                  <a:srgbClr val="0432FF"/>
                </a:solidFill>
              </a:rPr>
              <a:t>1. </a:t>
            </a:r>
            <a:r>
              <a:rPr lang="en-US" b="1" dirty="0">
                <a:solidFill>
                  <a:srgbClr val="0432FF"/>
                </a:solidFill>
              </a:rPr>
              <a:t>Applications</a:t>
            </a:r>
            <a:r>
              <a:rPr lang="en-US" dirty="0">
                <a:solidFill>
                  <a:srgbClr val="0432FF"/>
                </a:solidFill>
              </a:rPr>
              <a:t> &amp; </a:t>
            </a:r>
            <a:r>
              <a:rPr lang="en-US" b="1" dirty="0">
                <a:solidFill>
                  <a:srgbClr val="0432FF"/>
                </a:solidFill>
              </a:rPr>
              <a:t>software</a:t>
            </a:r>
            <a:r>
              <a:rPr lang="en-US" dirty="0">
                <a:solidFill>
                  <a:srgbClr val="0432FF"/>
                </a:solidFill>
              </a:rPr>
              <a:t> for PIM</a:t>
            </a:r>
          </a:p>
          <a:p>
            <a:pPr marL="0" indent="0">
              <a:buNone/>
            </a:pPr>
            <a:endParaRPr lang="en-US" dirty="0"/>
          </a:p>
          <a:p>
            <a:pPr marL="0" indent="0">
              <a:buNone/>
            </a:pPr>
            <a:r>
              <a:rPr lang="en-US" dirty="0">
                <a:solidFill>
                  <a:srgbClr val="7030A0"/>
                </a:solidFill>
              </a:rPr>
              <a:t>2. Ease of </a:t>
            </a:r>
            <a:r>
              <a:rPr lang="en-US" b="1" dirty="0">
                <a:solidFill>
                  <a:srgbClr val="7030A0"/>
                </a:solidFill>
              </a:rPr>
              <a:t>programming</a:t>
            </a:r>
            <a:r>
              <a:rPr lang="en-US" dirty="0">
                <a:solidFill>
                  <a:srgbClr val="7030A0"/>
                </a:solidFill>
              </a:rPr>
              <a:t> (interfaces and compiler/HW support)</a:t>
            </a:r>
          </a:p>
          <a:p>
            <a:pPr marL="0" indent="0">
              <a:buNone/>
            </a:pPr>
            <a:endParaRPr lang="en-US" dirty="0"/>
          </a:p>
          <a:p>
            <a:pPr marL="0" indent="0">
              <a:buNone/>
            </a:pPr>
            <a:r>
              <a:rPr lang="en-US" dirty="0">
                <a:solidFill>
                  <a:srgbClr val="8C0000"/>
                </a:solidFill>
              </a:rPr>
              <a:t>3. </a:t>
            </a:r>
            <a:r>
              <a:rPr lang="en-US" b="1" dirty="0">
                <a:solidFill>
                  <a:srgbClr val="8C0000"/>
                </a:solidFill>
              </a:rPr>
              <a:t>System</a:t>
            </a:r>
            <a:r>
              <a:rPr lang="en-US" dirty="0">
                <a:solidFill>
                  <a:srgbClr val="8C0000"/>
                </a:solidFill>
              </a:rPr>
              <a:t> and </a:t>
            </a:r>
            <a:r>
              <a:rPr lang="en-US" b="1" dirty="0">
                <a:solidFill>
                  <a:srgbClr val="8C0000"/>
                </a:solidFill>
              </a:rPr>
              <a:t>security</a:t>
            </a:r>
            <a:r>
              <a:rPr lang="en-US" dirty="0">
                <a:solidFill>
                  <a:srgbClr val="8C0000"/>
                </a:solidFill>
              </a:rPr>
              <a:t> support: coherence, synchronization, virtual memory, isolation, communication interfaces, …</a:t>
            </a:r>
          </a:p>
          <a:p>
            <a:pPr marL="0" indent="0">
              <a:buNone/>
            </a:pPr>
            <a:endParaRPr lang="en-US" dirty="0"/>
          </a:p>
          <a:p>
            <a:pPr marL="0" indent="0">
              <a:buNone/>
            </a:pPr>
            <a:r>
              <a:rPr lang="en-US" dirty="0">
                <a:solidFill>
                  <a:schemeClr val="tx2"/>
                </a:solidFill>
              </a:rPr>
              <a:t>4. </a:t>
            </a:r>
            <a:r>
              <a:rPr lang="en-US" b="1" dirty="0">
                <a:solidFill>
                  <a:schemeClr val="tx2"/>
                </a:solidFill>
              </a:rPr>
              <a:t>Runtime</a:t>
            </a:r>
            <a:r>
              <a:rPr lang="en-US" dirty="0">
                <a:solidFill>
                  <a:schemeClr val="tx2"/>
                </a:solidFill>
              </a:rPr>
              <a:t> and </a:t>
            </a:r>
            <a:r>
              <a:rPr lang="en-US" b="1" dirty="0">
                <a:solidFill>
                  <a:schemeClr val="tx2"/>
                </a:solidFill>
              </a:rPr>
              <a:t>compilation</a:t>
            </a:r>
            <a:r>
              <a:rPr lang="en-US" dirty="0">
                <a:solidFill>
                  <a:schemeClr val="tx2"/>
                </a:solidFill>
              </a:rPr>
              <a:t> systems for adaptive scheduling, data mapping, access/sharing control, …</a:t>
            </a:r>
          </a:p>
          <a:p>
            <a:pPr marL="0" indent="0">
              <a:buNone/>
            </a:pPr>
            <a:endParaRPr lang="en-US" dirty="0"/>
          </a:p>
          <a:p>
            <a:pPr marL="0" indent="0">
              <a:buNone/>
            </a:pPr>
            <a:r>
              <a:rPr lang="en-US" dirty="0">
                <a:solidFill>
                  <a:srgbClr val="0070C0"/>
                </a:solidFill>
              </a:rPr>
              <a:t>5. </a:t>
            </a:r>
            <a:r>
              <a:rPr lang="en-US" b="1" dirty="0">
                <a:solidFill>
                  <a:srgbClr val="0070C0"/>
                </a:solidFill>
              </a:rPr>
              <a:t>Infrastructures</a:t>
            </a:r>
            <a:r>
              <a:rPr lang="en-US" dirty="0">
                <a:solidFill>
                  <a:srgbClr val="0070C0"/>
                </a:solidFill>
              </a:rPr>
              <a:t>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77272"/>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5856985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930334577"/>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Adoption: Accelerating Key Applications (I)</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2889347702"/>
      </p:ext>
    </p:extLst>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a:xfrm>
            <a:off x="228600" y="152400"/>
            <a:ext cx="9023920" cy="1066800"/>
          </a:xfrm>
        </p:spPr>
        <p:txBody>
          <a:bodyPr/>
          <a:lstStyle/>
          <a:p>
            <a:r>
              <a:rPr lang="en-US" sz="3800" dirty="0"/>
              <a:t>Adoption: Accelerating Key Applications (II)</a:t>
            </a:r>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solidFill>
                  <a:srgbClr val="0432FF"/>
                </a:solidFill>
              </a:rPr>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Lightning 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Video</a:t>
            </a:r>
            <a:r>
              <a:rPr lang="en-US" sz="1600" dirty="0"/>
              <a:t> (90 seconds)]</a:t>
            </a:r>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7"/>
          <a:stretch>
            <a:fillRect/>
          </a:stretch>
        </p:blipFill>
        <p:spPr>
          <a:xfrm>
            <a:off x="0" y="4114800"/>
            <a:ext cx="9144000" cy="2009981"/>
          </a:xfrm>
          <a:prstGeom prst="rect">
            <a:avLst/>
          </a:prstGeom>
        </p:spPr>
      </p:pic>
    </p:spTree>
    <p:extLst>
      <p:ext uri="{BB962C8B-B14F-4D97-AF65-F5344CB8AC3E}">
        <p14:creationId xmlns:p14="http://schemas.microsoft.com/office/powerpoint/2010/main" val="2127337349"/>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527976" cy="1066800"/>
          </a:xfrm>
        </p:spPr>
        <p:txBody>
          <a:bodyPr/>
          <a:lstStyle/>
          <a:p>
            <a:r>
              <a:rPr lang="en-US" sz="3800" dirty="0"/>
              <a:t>Adoption: Accelerating Key Applications (III)</a:t>
            </a:r>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11834611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CF6E8-1782-6643-8F8C-01860653BFD1}"/>
              </a:ext>
            </a:extLst>
          </p:cNvPr>
          <p:cNvSpPr>
            <a:spLocks noGrp="1"/>
          </p:cNvSpPr>
          <p:nvPr>
            <p:ph type="title"/>
          </p:nvPr>
        </p:nvSpPr>
        <p:spPr>
          <a:xfrm>
            <a:off x="228600" y="152400"/>
            <a:ext cx="8915400" cy="1066800"/>
          </a:xfrm>
        </p:spPr>
        <p:txBody>
          <a:bodyPr/>
          <a:lstStyle/>
          <a:p>
            <a:r>
              <a:rPr lang="en-US" sz="3800" dirty="0">
                <a:solidFill>
                  <a:srgbClr val="006633"/>
                </a:solidFill>
              </a:rPr>
              <a:t>Adoption: Accelerating Key Applications (IV)</a:t>
            </a:r>
            <a:endParaRPr lang="en-US" dirty="0"/>
          </a:p>
        </p:txBody>
      </p:sp>
      <p:sp>
        <p:nvSpPr>
          <p:cNvPr id="3" name="Content Placeholder 2">
            <a:extLst>
              <a:ext uri="{FF2B5EF4-FFF2-40B4-BE49-F238E27FC236}">
                <a16:creationId xmlns:a16="http://schemas.microsoft.com/office/drawing/2014/main" id="{F343E170-D71E-634F-A533-6F399A423E3F}"/>
              </a:ext>
            </a:extLst>
          </p:cNvPr>
          <p:cNvSpPr>
            <a:spLocks noGrp="1"/>
          </p:cNvSpPr>
          <p:nvPr>
            <p:ph idx="1"/>
          </p:nvPr>
        </p:nvSpPr>
        <p:spPr>
          <a:xfrm>
            <a:off x="228600" y="908720"/>
            <a:ext cx="8610600" cy="5267672"/>
          </a:xfrm>
        </p:spPr>
        <p:txBody>
          <a:bodyPr/>
          <a:lstStyle/>
          <a:p>
            <a:r>
              <a:rPr lang="en-US" sz="1500" dirty="0"/>
              <a:t>Maciej Besta, Raghavendra </a:t>
            </a:r>
            <a:r>
              <a:rPr lang="en-US" sz="1500" dirty="0" err="1"/>
              <a:t>Kanakagiri</a:t>
            </a:r>
            <a:r>
              <a:rPr lang="en-US" sz="1500" dirty="0"/>
              <a:t>, Grzegorz Kwasniewski, </a:t>
            </a:r>
            <a:r>
              <a:rPr lang="en-US" sz="1500" dirty="0" err="1"/>
              <a:t>Rachata</a:t>
            </a:r>
            <a:r>
              <a:rPr lang="en-US" sz="1500" dirty="0"/>
              <a:t> </a:t>
            </a:r>
            <a:r>
              <a:rPr lang="en-US" sz="1500" dirty="0" err="1"/>
              <a:t>Ausavarungnirun</a:t>
            </a:r>
            <a:r>
              <a:rPr lang="en-US" sz="1500" dirty="0"/>
              <a:t>, Jakub </a:t>
            </a:r>
            <a:r>
              <a:rPr lang="en-US" sz="1500" dirty="0" err="1"/>
              <a:t>Beránek</a:t>
            </a:r>
            <a:r>
              <a:rPr lang="en-US" sz="1500" dirty="0"/>
              <a:t>, Konstantinos </a:t>
            </a:r>
            <a:r>
              <a:rPr lang="en-US" sz="1500" dirty="0" err="1"/>
              <a:t>Kanellopoulos</a:t>
            </a:r>
            <a:r>
              <a:rPr lang="en-US" sz="1500" dirty="0"/>
              <a:t>, </a:t>
            </a:r>
            <a:r>
              <a:rPr lang="en-US" sz="1500" dirty="0" err="1"/>
              <a:t>Kacper</a:t>
            </a:r>
            <a:r>
              <a:rPr lang="en-US" sz="1500" dirty="0"/>
              <a:t> </a:t>
            </a:r>
            <a:r>
              <a:rPr lang="en-US" sz="1500" dirty="0" err="1"/>
              <a:t>Janda</a:t>
            </a:r>
            <a:r>
              <a:rPr lang="en-US" sz="1500" dirty="0"/>
              <a:t>, </a:t>
            </a:r>
            <a:r>
              <a:rPr lang="en-US" sz="1500" dirty="0" err="1"/>
              <a:t>Zur</a:t>
            </a:r>
            <a:r>
              <a:rPr lang="en-US" sz="1500" dirty="0"/>
              <a:t> </a:t>
            </a:r>
            <a:r>
              <a:rPr lang="en-US" sz="1500" dirty="0" err="1"/>
              <a:t>Vonarburg-Shmaria</a:t>
            </a:r>
            <a:r>
              <a:rPr lang="en-US" sz="1500" dirty="0"/>
              <a:t>, Lukas </a:t>
            </a:r>
            <a:r>
              <a:rPr lang="en-US" sz="1500" dirty="0" err="1"/>
              <a:t>Gianinazzi</a:t>
            </a:r>
            <a:r>
              <a:rPr lang="en-US" sz="1500" dirty="0"/>
              <a:t>, Ioana Stefan, Juan Gómez-Luna, Marcin </a:t>
            </a:r>
            <a:r>
              <a:rPr lang="en-US" sz="1500" dirty="0" err="1"/>
              <a:t>Copik</a:t>
            </a:r>
            <a:r>
              <a:rPr lang="en-US" sz="1500" dirty="0"/>
              <a:t>, Lukas Kapp-</a:t>
            </a:r>
            <a:r>
              <a:rPr lang="en-US" sz="1500" dirty="0" err="1"/>
              <a:t>Schwoerer</a:t>
            </a:r>
            <a:r>
              <a:rPr lang="en-US" sz="1500" dirty="0"/>
              <a:t>, Salvatore Di Girolamo, Nils </a:t>
            </a:r>
            <a:r>
              <a:rPr lang="en-US" sz="1500" dirty="0" err="1"/>
              <a:t>Blach</a:t>
            </a:r>
            <a:r>
              <a:rPr lang="en-US" sz="1500" dirty="0"/>
              <a:t>, Marek Konieczny, Onur Mutlu, and </a:t>
            </a:r>
            <a:r>
              <a:rPr lang="en-US" sz="1500" dirty="0" err="1"/>
              <a:t>Torsten</a:t>
            </a:r>
            <a:r>
              <a:rPr lang="en-US" sz="1500" dirty="0"/>
              <a:t> </a:t>
            </a:r>
            <a:r>
              <a:rPr lang="en-US" sz="1500" dirty="0" err="1"/>
              <a:t>Hoefler</a:t>
            </a:r>
            <a:r>
              <a:rPr lang="en-US" sz="1500" dirty="0"/>
              <a:t>,</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"SISA: Set-Centric Instruction Set Architecture for Graph Mining on Processing-in-Memory Systems"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(pdf)</a:t>
            </a:r>
            <a:r>
              <a:rPr lang="en-US" sz="1500" dirty="0"/>
              <a:t>]</a:t>
            </a:r>
            <a:br>
              <a:rPr lang="en-US" sz="1500" dirty="0"/>
            </a:br>
            <a:r>
              <a:rPr lang="en-US" sz="1500" dirty="0"/>
              <a:t>[</a:t>
            </a:r>
            <a:r>
              <a:rPr lang="en-US" sz="1500" dirty="0">
                <a:hlinkClick r:id="rId5"/>
              </a:rPr>
              <a:t>Talk Video</a:t>
            </a:r>
            <a:r>
              <a:rPr lang="en-US" sz="1500" dirty="0"/>
              <a:t> (22 minutes)]</a:t>
            </a:r>
            <a:br>
              <a:rPr lang="en-US" sz="1500" dirty="0"/>
            </a:br>
            <a:r>
              <a:rPr lang="en-US" sz="1500" dirty="0"/>
              <a:t>[</a:t>
            </a:r>
            <a:r>
              <a:rPr lang="en-US" sz="1500" dirty="0">
                <a:hlinkClick r:id="rId6"/>
              </a:rPr>
              <a:t>Lightning Talk Video</a:t>
            </a:r>
            <a:r>
              <a:rPr lang="en-US" sz="1500" dirty="0"/>
              <a:t> (1.5 minutes)]</a:t>
            </a:r>
            <a:br>
              <a:rPr lang="en-US" sz="1500" dirty="0"/>
            </a:br>
            <a:r>
              <a:rPr lang="en-US" sz="1500" dirty="0"/>
              <a:t>[</a:t>
            </a:r>
            <a:r>
              <a:rPr lang="en-US" sz="1500" dirty="0">
                <a:hlinkClick r:id="rId7"/>
              </a:rPr>
              <a:t>Full arXiv version</a:t>
            </a:r>
            <a:r>
              <a:rPr lang="en-US" sz="1500" dirty="0"/>
              <a:t>]</a:t>
            </a:r>
          </a:p>
          <a:p>
            <a:pPr marL="0" indent="0">
              <a:buNone/>
            </a:pPr>
            <a:br>
              <a:rPr lang="en-US" sz="1500" dirty="0"/>
            </a:br>
            <a:endParaRPr lang="en-US" sz="1500" dirty="0"/>
          </a:p>
        </p:txBody>
      </p:sp>
      <p:sp>
        <p:nvSpPr>
          <p:cNvPr id="4" name="Slide Number Placeholder 3">
            <a:extLst>
              <a:ext uri="{FF2B5EF4-FFF2-40B4-BE49-F238E27FC236}">
                <a16:creationId xmlns:a16="http://schemas.microsoft.com/office/drawing/2014/main" id="{5A48F706-A831-C54E-B91E-4FFC8E0C8AC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041EA71-B1C7-FF49-BB1B-C78853115E49}"/>
              </a:ext>
            </a:extLst>
          </p:cNvPr>
          <p:cNvPicPr>
            <a:picLocks noChangeAspect="1"/>
          </p:cNvPicPr>
          <p:nvPr/>
        </p:nvPicPr>
        <p:blipFill>
          <a:blip r:embed="rId8"/>
          <a:stretch>
            <a:fillRect/>
          </a:stretch>
        </p:blipFill>
        <p:spPr>
          <a:xfrm>
            <a:off x="0" y="3861048"/>
            <a:ext cx="9144000" cy="2481246"/>
          </a:xfrm>
          <a:prstGeom prst="rect">
            <a:avLst/>
          </a:prstGeom>
        </p:spPr>
      </p:pic>
    </p:spTree>
    <p:extLst>
      <p:ext uri="{BB962C8B-B14F-4D97-AF65-F5344CB8AC3E}">
        <p14:creationId xmlns:p14="http://schemas.microsoft.com/office/powerpoint/2010/main" val="356918057"/>
      </p:ext>
    </p:extLst>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a:xfrm>
            <a:off x="228600" y="152400"/>
            <a:ext cx="9095928" cy="1066800"/>
          </a:xfrm>
        </p:spPr>
        <p:txBody>
          <a:bodyPr/>
          <a:lstStyle/>
          <a:p>
            <a:r>
              <a:rPr lang="en-US" sz="3800" dirty="0">
                <a:solidFill>
                  <a:srgbClr val="006633"/>
                </a:solidFill>
              </a:rPr>
              <a:t>Adoption: Accelerating Key Applications (V)</a:t>
            </a:r>
            <a:endParaRPr lang="en-US" dirty="0"/>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3652776871"/>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a:xfrm>
            <a:off x="228600" y="152400"/>
            <a:ext cx="9167936" cy="1066800"/>
          </a:xfrm>
        </p:spPr>
        <p:txBody>
          <a:bodyPr/>
          <a:lstStyle/>
          <a:p>
            <a:r>
              <a:rPr lang="en-US" sz="3800" dirty="0">
                <a:solidFill>
                  <a:srgbClr val="006633"/>
                </a:solidFill>
              </a:rPr>
              <a:t>Adoption: Accelerating Key Applications (VI)</a:t>
            </a:r>
            <a:endParaRPr lang="en-US" sz="3800" dirty="0"/>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2683275073"/>
      </p:ext>
    </p:extLst>
  </p:cSld>
  <p:clrMapOvr>
    <a:masterClrMapping/>
  </p:clrMapOvr>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a:xfrm>
            <a:off x="228600" y="152400"/>
            <a:ext cx="9167936" cy="1066800"/>
          </a:xfrm>
        </p:spPr>
        <p:txBody>
          <a:bodyPr/>
          <a:lstStyle/>
          <a:p>
            <a:r>
              <a:rPr lang="en-US" sz="3800" dirty="0">
                <a:solidFill>
                  <a:srgbClr val="006633"/>
                </a:solidFill>
              </a:rPr>
              <a:t>Adoption: Accelerating Key Applications (VII)</a:t>
            </a:r>
            <a:endParaRPr lang="en-US" sz="3800" dirty="0"/>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4058037143"/>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a:xfrm>
            <a:off x="228600" y="152400"/>
            <a:ext cx="9144000" cy="1066800"/>
          </a:xfrm>
        </p:spPr>
        <p:txBody>
          <a:bodyPr/>
          <a:lstStyle/>
          <a:p>
            <a:r>
              <a:rPr lang="en-US" sz="3700" dirty="0">
                <a:solidFill>
                  <a:srgbClr val="006633"/>
                </a:solidFill>
              </a:rPr>
              <a:t>Adoption: Accelerating Key Applications (VIII)</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4085600961"/>
      </p:ext>
    </p:extLst>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sz="3700" dirty="0">
                <a:solidFill>
                  <a:srgbClr val="006633"/>
                </a:solidFill>
              </a:rPr>
              <a:t>Adoption: Accelerating Key Applications (IX)</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600" dirty="0" err="1"/>
              <a:t>Damla</a:t>
            </a:r>
            <a:r>
              <a:rPr lang="en-US" sz="1600" dirty="0"/>
              <a:t> </a:t>
            </a:r>
            <a:r>
              <a:rPr lang="en-US" sz="1600" dirty="0" err="1"/>
              <a:t>Senol</a:t>
            </a:r>
            <a:r>
              <a:rPr lang="en-US" sz="1600" dirty="0"/>
              <a:t> Cali, Konstantinos </a:t>
            </a:r>
            <a:r>
              <a:rPr lang="en-US" sz="1600" dirty="0" err="1"/>
              <a:t>Kanellopoulos</a:t>
            </a:r>
            <a:r>
              <a:rPr lang="en-US" sz="1600" dirty="0"/>
              <a:t>, Joel </a:t>
            </a:r>
            <a:r>
              <a:rPr lang="en-US" sz="1600" dirty="0" err="1"/>
              <a:t>Lindegger</a:t>
            </a:r>
            <a:r>
              <a:rPr lang="en-US" sz="1600" dirty="0"/>
              <a:t>, </a:t>
            </a:r>
            <a:r>
              <a:rPr lang="en-US" sz="1600" dirty="0" err="1"/>
              <a:t>Zulal</a:t>
            </a:r>
            <a:r>
              <a:rPr lang="en-US" sz="1600" dirty="0"/>
              <a:t> </a:t>
            </a:r>
            <a:r>
              <a:rPr lang="en-US" sz="1600" dirty="0" err="1"/>
              <a:t>Bingol</a:t>
            </a:r>
            <a:r>
              <a:rPr lang="en-US" sz="1600" dirty="0"/>
              <a:t>, Gurpreet S. Kalsi, </a:t>
            </a:r>
            <a:r>
              <a:rPr lang="en-US" sz="1600" dirty="0" err="1"/>
              <a:t>Ziyi</a:t>
            </a:r>
            <a:r>
              <a:rPr lang="en-US" sz="1600" dirty="0"/>
              <a:t> </a:t>
            </a:r>
            <a:r>
              <a:rPr lang="en-US" sz="1600" dirty="0" err="1"/>
              <a:t>Zuo</a:t>
            </a:r>
            <a:r>
              <a:rPr lang="en-US" sz="1600" dirty="0"/>
              <a:t>, Can </a:t>
            </a:r>
            <a:r>
              <a:rPr lang="en-US" sz="1600" dirty="0" err="1"/>
              <a:t>Firtina</a:t>
            </a:r>
            <a:r>
              <a:rPr lang="en-US" sz="1600" dirty="0"/>
              <a:t>, </a:t>
            </a:r>
            <a:r>
              <a:rPr lang="en-US" sz="1600" dirty="0" err="1"/>
              <a:t>Meryem</a:t>
            </a:r>
            <a:r>
              <a:rPr lang="en-US" sz="1600" dirty="0"/>
              <a:t> Banu </a:t>
            </a:r>
            <a:r>
              <a:rPr lang="en-US" sz="1600" dirty="0" err="1"/>
              <a:t>Cavlak</a:t>
            </a:r>
            <a:r>
              <a:rPr lang="en-US" sz="1600" dirty="0"/>
              <a:t>, </a:t>
            </a:r>
            <a:r>
              <a:rPr lang="en-US" sz="1600" dirty="0" err="1"/>
              <a:t>Jeremie</a:t>
            </a:r>
            <a:r>
              <a:rPr lang="en-US" sz="1600" dirty="0"/>
              <a:t> Kim, Nika </a:t>
            </a:r>
            <a:r>
              <a:rPr lang="en-US" sz="1600" dirty="0" err="1"/>
              <a:t>MansouriGhiasi</a:t>
            </a:r>
            <a:r>
              <a:rPr lang="en-US" sz="1600" dirty="0"/>
              <a:t>, Gagandeep Singh, Juan Gomez-Luna, Nour </a:t>
            </a:r>
            <a:r>
              <a:rPr lang="en-US" sz="1600" dirty="0" err="1"/>
              <a:t>Almadhoun</a:t>
            </a:r>
            <a:r>
              <a:rPr lang="en-US" sz="1600" dirty="0"/>
              <a:t> </a:t>
            </a:r>
            <a:r>
              <a:rPr lang="en-US" sz="1600" dirty="0" err="1"/>
              <a:t>Alserr</a:t>
            </a:r>
            <a:r>
              <a:rPr lang="en-US" sz="1600" dirty="0"/>
              <a:t>, Mohammed </a:t>
            </a:r>
            <a:r>
              <a:rPr lang="en-US" sz="1600" dirty="0" err="1"/>
              <a:t>Alser</a:t>
            </a:r>
            <a:r>
              <a:rPr lang="en-US" sz="1600" dirty="0"/>
              <a:t>, Sreenivas </a:t>
            </a:r>
            <a:r>
              <a:rPr lang="en-US" sz="1600" dirty="0" err="1"/>
              <a:t>Subramoney</a:t>
            </a:r>
            <a:r>
              <a:rPr lang="en-US" sz="1600" dirty="0"/>
              <a:t>, Can </a:t>
            </a:r>
            <a:r>
              <a:rPr lang="en-US" sz="1600" dirty="0" err="1"/>
              <a:t>Alkan</a:t>
            </a:r>
            <a:r>
              <a:rPr lang="en-US" sz="1600" dirty="0"/>
              <a:t>, </a:t>
            </a:r>
            <a:r>
              <a:rPr lang="en-US" sz="1600" dirty="0" err="1"/>
              <a:t>Saugata</a:t>
            </a:r>
            <a:r>
              <a:rPr lang="en-US" sz="1600" dirty="0"/>
              <a:t> Ghose,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"SeGraM: A Universal Hardware Accelerator for Genomic Sequence-to-Graph and Sequence-to-Sequence Mapping"</a:t>
            </a:r>
            <a:br>
              <a:rPr lang="en-US" sz="1600" dirty="0"/>
            </a:br>
            <a:r>
              <a:rPr lang="en-US" sz="1600" i="1" dirty="0"/>
              <a:t>Proceedings of the </a:t>
            </a:r>
            <a:r>
              <a:rPr lang="en-US" sz="1600" i="1" dirty="0">
                <a:hlinkClick r:id="rId3"/>
              </a:rPr>
              <a:t>49th International Symposium on Computer Architecture</a:t>
            </a:r>
            <a:r>
              <a:rPr lang="en-US" sz="1600" i="1" dirty="0"/>
              <a:t> (</a:t>
            </a:r>
            <a:r>
              <a:rPr lang="en-US" sz="1600" b="1" i="1" dirty="0"/>
              <a:t>ISCA</a:t>
            </a:r>
            <a:r>
              <a:rPr lang="en-US" sz="1600" i="1" dirty="0"/>
              <a:t>)</a:t>
            </a:r>
            <a:r>
              <a:rPr lang="en-US" sz="1600" dirty="0"/>
              <a:t>, New York, June 2022.</a:t>
            </a:r>
            <a:br>
              <a:rPr lang="en-US" sz="1600" dirty="0"/>
            </a:br>
            <a:r>
              <a:rPr lang="en-US" sz="1600" dirty="0"/>
              <a:t>[</a:t>
            </a:r>
            <a:r>
              <a:rPr lang="en-US" sz="1600" dirty="0">
                <a:hlinkClick r:id="rId4"/>
              </a:rPr>
              <a:t>arXiv version</a:t>
            </a:r>
            <a:r>
              <a:rPr lang="en-US" sz="1600" dirty="0"/>
              <a:t>]</a:t>
            </a:r>
          </a:p>
          <a:p>
            <a:pPr marL="0" indent="0">
              <a:buNone/>
            </a:pPr>
            <a:br>
              <a:rPr lang="en-US" sz="1600" dirty="0"/>
            </a:b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0B477C33-B9F9-1DE8-0190-AA7C750B3BB4}"/>
              </a:ext>
            </a:extLst>
          </p:cNvPr>
          <p:cNvPicPr>
            <a:picLocks noChangeAspect="1"/>
          </p:cNvPicPr>
          <p:nvPr/>
        </p:nvPicPr>
        <p:blipFill>
          <a:blip r:embed="rId5"/>
          <a:stretch>
            <a:fillRect/>
          </a:stretch>
        </p:blipFill>
        <p:spPr>
          <a:xfrm>
            <a:off x="0" y="3562568"/>
            <a:ext cx="9144000" cy="2458720"/>
          </a:xfrm>
          <a:prstGeom prst="rect">
            <a:avLst/>
          </a:prstGeom>
        </p:spPr>
      </p:pic>
      <p:sp>
        <p:nvSpPr>
          <p:cNvPr id="5" name="TextBox 4">
            <a:extLst>
              <a:ext uri="{FF2B5EF4-FFF2-40B4-BE49-F238E27FC236}">
                <a16:creationId xmlns:a16="http://schemas.microsoft.com/office/drawing/2014/main" id="{EFD7793F-70F0-ABDA-8C95-C6EAE74CBBCA}"/>
              </a:ext>
            </a:extLst>
          </p:cNvPr>
          <p:cNvSpPr txBox="1"/>
          <p:nvPr/>
        </p:nvSpPr>
        <p:spPr>
          <a:xfrm>
            <a:off x="1489265" y="6351711"/>
            <a:ext cx="61654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https://arxiv.org/pdf/2205.05883.pdf</a:t>
            </a:r>
            <a:endParaRPr kumimoji="0" lang="en-US" sz="24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612083172"/>
      </p:ext>
    </p:extLst>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E8B4-949E-9F09-043F-5209533A1F31}"/>
              </a:ext>
            </a:extLst>
          </p:cNvPr>
          <p:cNvSpPr>
            <a:spLocks noGrp="1"/>
          </p:cNvSpPr>
          <p:nvPr>
            <p:ph type="title"/>
          </p:nvPr>
        </p:nvSpPr>
        <p:spPr>
          <a:xfrm>
            <a:off x="228600" y="152400"/>
            <a:ext cx="9816008" cy="1066800"/>
          </a:xfrm>
        </p:spPr>
        <p:txBody>
          <a:bodyPr/>
          <a:lstStyle/>
          <a:p>
            <a:r>
              <a:rPr lang="en-US" sz="3800" dirty="0">
                <a:solidFill>
                  <a:srgbClr val="006633"/>
                </a:solidFill>
              </a:rPr>
              <a:t>Adoption: Accelerating Key Applications (X)</a:t>
            </a:r>
            <a:endParaRPr lang="en-US" sz="3800" dirty="0"/>
          </a:p>
        </p:txBody>
      </p:sp>
      <p:sp>
        <p:nvSpPr>
          <p:cNvPr id="3" name="Content Placeholder 2">
            <a:extLst>
              <a:ext uri="{FF2B5EF4-FFF2-40B4-BE49-F238E27FC236}">
                <a16:creationId xmlns:a16="http://schemas.microsoft.com/office/drawing/2014/main" id="{B6DD14E2-BB96-C8B9-DAB3-23B6688E34E3}"/>
              </a:ext>
            </a:extLst>
          </p:cNvPr>
          <p:cNvSpPr>
            <a:spLocks noGrp="1"/>
          </p:cNvSpPr>
          <p:nvPr>
            <p:ph idx="1"/>
          </p:nvPr>
        </p:nvSpPr>
        <p:spPr>
          <a:xfrm>
            <a:off x="228600" y="1124744"/>
            <a:ext cx="8610600" cy="5123656"/>
          </a:xfrm>
        </p:spPr>
        <p:txBody>
          <a:bodyPr/>
          <a:lstStyle/>
          <a:p>
            <a:r>
              <a:rPr lang="en-US" sz="1700" dirty="0" err="1"/>
              <a:t>Amirali</a:t>
            </a:r>
            <a:r>
              <a:rPr lang="en-US" sz="1700" dirty="0"/>
              <a:t> </a:t>
            </a:r>
            <a:r>
              <a:rPr lang="en-US" sz="1700" dirty="0" err="1"/>
              <a:t>Boroumand</a:t>
            </a:r>
            <a:r>
              <a:rPr lang="en-US" sz="1700" dirty="0"/>
              <a:t>, </a:t>
            </a:r>
            <a:r>
              <a:rPr lang="en-US" sz="1700" dirty="0" err="1"/>
              <a:t>Saugata</a:t>
            </a:r>
            <a:r>
              <a:rPr lang="en-US" sz="1700" dirty="0"/>
              <a:t> Ghose, Geraldo F. Oliveira,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"Polynesia: Enabling High-Performance and Energy-Efficient Hybrid Transactional/Analytical Databases with Hardware/Software Co-Design"</a:t>
            </a:r>
            <a:br>
              <a:rPr lang="en-US" sz="1700" dirty="0">
                <a:solidFill>
                  <a:srgbClr val="0000FF"/>
                </a:solidFill>
              </a:rPr>
            </a:br>
            <a:r>
              <a:rPr lang="en-US" sz="1700" i="1" dirty="0"/>
              <a:t>Proceedings of the </a:t>
            </a:r>
            <a:r>
              <a:rPr lang="en-US" sz="1700" i="1" dirty="0">
                <a:hlinkClick r:id="rId3"/>
              </a:rPr>
              <a:t>38th International Conference on Data Engineering</a:t>
            </a:r>
            <a:r>
              <a:rPr lang="en-US" sz="1700" i="1" dirty="0"/>
              <a:t> (</a:t>
            </a:r>
            <a:r>
              <a:rPr lang="en-US" sz="1700" b="1" i="1" dirty="0"/>
              <a:t>ICDE</a:t>
            </a:r>
            <a:r>
              <a:rPr lang="en-US" sz="1700" i="1" dirty="0"/>
              <a:t>)</a:t>
            </a:r>
            <a:r>
              <a:rPr lang="en-US" sz="1700" dirty="0"/>
              <a:t>, Virtual, May 2022.</a:t>
            </a:r>
            <a:br>
              <a:rPr lang="en-US" sz="1700" dirty="0"/>
            </a:br>
            <a:r>
              <a:rPr lang="en-US" sz="1700" dirty="0"/>
              <a:t>[</a:t>
            </a:r>
            <a:r>
              <a:rPr lang="en-US" sz="1700" dirty="0">
                <a:hlinkClick r:id="rId4"/>
              </a:rPr>
              <a:t>arXiv version</a:t>
            </a:r>
            <a:r>
              <a:rPr lang="en-US" sz="1700" dirty="0"/>
              <a:t>]</a:t>
            </a:r>
            <a:br>
              <a:rPr lang="en-US" sz="1700" dirty="0"/>
            </a:br>
            <a:r>
              <a:rPr lang="en-US" sz="1700" dirty="0"/>
              <a:t>[</a:t>
            </a:r>
            <a:r>
              <a:rPr lang="en-US" sz="1700" dirty="0">
                <a:hlinkClick r:id="rId5"/>
              </a:rPr>
              <a:t>Slides (pptx)</a:t>
            </a:r>
            <a:r>
              <a:rPr lang="en-US" sz="1700" dirty="0"/>
              <a:t> </a:t>
            </a:r>
            <a:r>
              <a:rPr lang="en-US" sz="1700" dirty="0">
                <a:hlinkClick r:id="rId6"/>
              </a:rPr>
              <a:t>(pdf)</a:t>
            </a:r>
            <a:r>
              <a:rPr lang="en-US" sz="1700" dirty="0"/>
              <a:t>]</a:t>
            </a:r>
            <a:br>
              <a:rPr lang="en-US" sz="1700" dirty="0"/>
            </a:br>
            <a:r>
              <a:rPr lang="en-US" sz="1700" dirty="0"/>
              <a:t>[</a:t>
            </a:r>
            <a:r>
              <a:rPr lang="en-US" sz="1700" dirty="0">
                <a:hlinkClick r:id="rId7"/>
              </a:rPr>
              <a:t>Short Talk Slides (pptx)</a:t>
            </a:r>
            <a:r>
              <a:rPr lang="en-US" sz="1700" dirty="0"/>
              <a:t> </a:t>
            </a:r>
            <a:r>
              <a:rPr lang="en-US" sz="1700" dirty="0">
                <a:hlinkClick r:id="rId8"/>
              </a:rPr>
              <a:t>(pdf)</a:t>
            </a:r>
            <a:r>
              <a:rPr lang="en-US" sz="1700" dirty="0"/>
              <a:t>]</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CBDCB64F-3910-12B7-4D3E-28FB26AB451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B20A66B2-A34D-555A-B962-7CC892A81C76}"/>
              </a:ext>
            </a:extLst>
          </p:cNvPr>
          <p:cNvPicPr>
            <a:picLocks noChangeAspect="1"/>
          </p:cNvPicPr>
          <p:nvPr/>
        </p:nvPicPr>
        <p:blipFill>
          <a:blip r:embed="rId9"/>
          <a:stretch>
            <a:fillRect/>
          </a:stretch>
        </p:blipFill>
        <p:spPr>
          <a:xfrm>
            <a:off x="0" y="4077072"/>
            <a:ext cx="9144000" cy="1912243"/>
          </a:xfrm>
          <a:prstGeom prst="rect">
            <a:avLst/>
          </a:prstGeom>
        </p:spPr>
      </p:pic>
      <p:sp>
        <p:nvSpPr>
          <p:cNvPr id="6" name="TextBox 5">
            <a:extLst>
              <a:ext uri="{FF2B5EF4-FFF2-40B4-BE49-F238E27FC236}">
                <a16:creationId xmlns:a16="http://schemas.microsoft.com/office/drawing/2014/main" id="{8062D7E6-31B2-D4AC-7E0C-D0BA16566789}"/>
              </a:ext>
            </a:extLst>
          </p:cNvPr>
          <p:cNvSpPr txBox="1"/>
          <p:nvPr/>
        </p:nvSpPr>
        <p:spPr>
          <a:xfrm>
            <a:off x="1657151" y="6381328"/>
            <a:ext cx="5753498" cy="430887"/>
          </a:xfrm>
          <a:prstGeom prst="rect">
            <a:avLst/>
          </a:prstGeom>
          <a:noFill/>
        </p:spPr>
        <p:txBody>
          <a:bodyPr wrap="none" rtlCol="0">
            <a:spAutoFit/>
          </a:bodyPr>
          <a:lstStyle/>
          <a:p>
            <a:r>
              <a:rPr lang="en-US" sz="2200" b="1" dirty="0">
                <a:solidFill>
                  <a:srgbClr val="0000FF"/>
                </a:solidFill>
                <a:hlinkClick r:id="rId4">
                  <a:extLst>
                    <a:ext uri="{A12FA001-AC4F-418D-AE19-62706E023703}">
                      <ahyp:hlinkClr xmlns:ahyp="http://schemas.microsoft.com/office/drawing/2018/hyperlinkcolor" val="tx"/>
                    </a:ext>
                  </a:extLst>
                </a:hlinkClick>
              </a:rPr>
              <a:t>https://arxiv.org/pdf/2204.11275.pdf</a:t>
            </a:r>
            <a:r>
              <a:rPr lang="en-US" sz="2200" b="1" dirty="0">
                <a:solidFill>
                  <a:srgbClr val="0000FF"/>
                </a:solidFill>
              </a:rPr>
              <a:t> </a:t>
            </a:r>
          </a:p>
        </p:txBody>
      </p:sp>
    </p:spTree>
    <p:extLst>
      <p:ext uri="{BB962C8B-B14F-4D97-AF65-F5344CB8AC3E}">
        <p14:creationId xmlns:p14="http://schemas.microsoft.com/office/powerpoint/2010/main" val="3369967612"/>
      </p:ext>
    </p:extLst>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Adoption: How to Keep It </a:t>
            </a:r>
            <a:r>
              <a:rPr lang="en-US" b="1" dirty="0"/>
              <a:t>Simple</a:t>
            </a:r>
            <a:r>
              <a:rPr lang="en-US" dirty="0"/>
              <a:t>?</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"PIM-Enabled Instructions: A Low-Overhead, Locality-Aware Processing-in-Memory Architecture"</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7584631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95928" cy="1066800"/>
          </a:xfrm>
        </p:spPr>
        <p:txBody>
          <a:bodyPr/>
          <a:lstStyle/>
          <a:p>
            <a:r>
              <a:rPr lang="en-US" dirty="0"/>
              <a:t>Adoption: How to Maintain </a:t>
            </a:r>
            <a:r>
              <a:rPr lang="en-US" b="1" dirty="0"/>
              <a:t>Coherence</a:t>
            </a:r>
            <a:r>
              <a:rPr lang="en-US" dirty="0"/>
              <a:t>? (I)</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81128"/>
            <a:ext cx="9144000" cy="1080655"/>
          </a:xfrm>
          <a:prstGeom prst="rect">
            <a:avLst/>
          </a:prstGeom>
        </p:spPr>
      </p:pic>
    </p:spTree>
    <p:extLst>
      <p:ext uri="{BB962C8B-B14F-4D97-AF65-F5344CB8AC3E}">
        <p14:creationId xmlns:p14="http://schemas.microsoft.com/office/powerpoint/2010/main" val="3695994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878" y="167703"/>
            <a:ext cx="9036496" cy="1066800"/>
          </a:xfrm>
        </p:spPr>
        <p:txBody>
          <a:bodyPr/>
          <a:lstStyle/>
          <a:p>
            <a:r>
              <a:rPr lang="en-US" sz="3550" dirty="0">
                <a:solidFill>
                  <a:srgbClr val="006633"/>
                </a:solidFill>
              </a:rPr>
              <a:t>Challenge: Coherence for Hybrid CPU-PIM Apps</a:t>
            </a:r>
            <a:endParaRPr lang="en-US" sz="355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44825"/>
            <a:ext cx="9144000" cy="3638067"/>
          </a:xfrm>
          <a:prstGeom prst="rect">
            <a:avLst/>
          </a:prstGeom>
        </p:spPr>
      </p:pic>
      <p:sp>
        <p:nvSpPr>
          <p:cNvPr id="6" name="Rectangle 38"/>
          <p:cNvSpPr>
            <a:spLocks noChangeArrowheads="1"/>
          </p:cNvSpPr>
          <p:nvPr/>
        </p:nvSpPr>
        <p:spPr bwMode="auto">
          <a:xfrm>
            <a:off x="7828192" y="2924944"/>
            <a:ext cx="690736" cy="1080120"/>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7" name="Text Box 22"/>
          <p:cNvSpPr txBox="1">
            <a:spLocks noChangeArrowheads="1"/>
          </p:cNvSpPr>
          <p:nvPr/>
        </p:nvSpPr>
        <p:spPr bwMode="auto">
          <a:xfrm>
            <a:off x="7870500" y="1484784"/>
            <a:ext cx="1142861"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Traditional</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coherence</a:t>
            </a:r>
          </a:p>
        </p:txBody>
      </p:sp>
      <p:sp>
        <p:nvSpPr>
          <p:cNvPr id="8" name="Line 23"/>
          <p:cNvSpPr>
            <a:spLocks noChangeShapeType="1"/>
          </p:cNvSpPr>
          <p:nvPr/>
        </p:nvSpPr>
        <p:spPr bwMode="auto">
          <a:xfrm flipH="1">
            <a:off x="8388424" y="2060848"/>
            <a:ext cx="249560" cy="129614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9" name="Rectangle 38"/>
          <p:cNvSpPr>
            <a:spLocks noChangeArrowheads="1"/>
          </p:cNvSpPr>
          <p:nvPr/>
        </p:nvSpPr>
        <p:spPr bwMode="auto">
          <a:xfrm>
            <a:off x="7812360" y="4338084"/>
            <a:ext cx="1224136" cy="360040"/>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10" name="Line 23"/>
          <p:cNvSpPr>
            <a:spLocks noChangeShapeType="1"/>
          </p:cNvSpPr>
          <p:nvPr/>
        </p:nvSpPr>
        <p:spPr bwMode="auto">
          <a:xfrm flipV="1">
            <a:off x="8316416" y="4653136"/>
            <a:ext cx="110480" cy="28803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11" name="Text Box 22"/>
          <p:cNvSpPr txBox="1">
            <a:spLocks noChangeArrowheads="1"/>
          </p:cNvSpPr>
          <p:nvPr/>
        </p:nvSpPr>
        <p:spPr bwMode="auto">
          <a:xfrm>
            <a:off x="7718627" y="4869160"/>
            <a:ext cx="1462159"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No coherence</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overhead</a:t>
            </a:r>
          </a:p>
        </p:txBody>
      </p:sp>
    </p:spTree>
    <p:extLst>
      <p:ext uri="{BB962C8B-B14F-4D97-AF65-F5344CB8AC3E}">
        <p14:creationId xmlns:p14="http://schemas.microsoft.com/office/powerpoint/2010/main" val="1994736654"/>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dirty="0"/>
              <a:t>Adoption: How to Maintain </a:t>
            </a:r>
            <a:r>
              <a:rPr lang="en-US" b="1" dirty="0"/>
              <a:t>Coherence</a:t>
            </a:r>
            <a:r>
              <a:rPr lang="en-US" dirty="0"/>
              <a:t>? (II)</a:t>
            </a:r>
          </a:p>
        </p:txBody>
      </p:sp>
      <p:sp>
        <p:nvSpPr>
          <p:cNvPr id="3" name="Content Placeholder 2"/>
          <p:cNvSpPr>
            <a:spLocks noGrp="1"/>
          </p:cNvSpPr>
          <p:nvPr>
            <p:ph idx="1"/>
          </p:nvPr>
        </p:nvSpPr>
        <p:spPr>
          <a:xfrm>
            <a:off x="90767" y="1075911"/>
            <a:ext cx="8610600" cy="4876800"/>
          </a:xfrm>
        </p:spPr>
        <p:txBody>
          <a:bodyPr/>
          <a:lstStyle/>
          <a:p>
            <a:r>
              <a:rPr lang="en-US" sz="2200" dirty="0"/>
              <a:t>Amirali Boroumand, Saugata Ghose, Minesh Patel, Hasan Hassan, Brandon Lucia, Kevin Hsieh, Krishna T. Malladi, Hongzhong Zheng, and Onur Mutlu,</a:t>
            </a:r>
            <a:br>
              <a:rPr lang="en-US" sz="2200" dirty="0"/>
            </a:br>
            <a:r>
              <a:rPr lang="en-US" sz="2200" b="1" dirty="0">
                <a:solidFill>
                  <a:srgbClr val="0432FF"/>
                </a:solidFill>
                <a:hlinkClick r:id="rId2">
                  <a:extLst>
                    <a:ext uri="{A12FA001-AC4F-418D-AE19-62706E023703}">
                      <ahyp:hlinkClr xmlns:ahyp="http://schemas.microsoft.com/office/drawing/2018/hyperlinkcolor" val="tx"/>
                    </a:ext>
                  </a:extLst>
                </a:hlinkClick>
              </a:rPr>
              <a:t>"CoNDA: Efficient Cache Coherence Support for Near-Data Accelerators"</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dirty="0"/>
            </a:br>
            <a:br>
              <a:rPr lang="en-US" dirty="0"/>
            </a:b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8973CF5-BABA-FE44-A413-0E0589FC981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01" y="3858574"/>
            <a:ext cx="9144000" cy="2405311"/>
          </a:xfrm>
          <a:prstGeom prst="rect">
            <a:avLst/>
          </a:prstGeom>
        </p:spPr>
      </p:pic>
    </p:spTree>
    <p:extLst>
      <p:ext uri="{BB962C8B-B14F-4D97-AF65-F5344CB8AC3E}">
        <p14:creationId xmlns:p14="http://schemas.microsoft.com/office/powerpoint/2010/main" val="32357417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sz="3800" dirty="0"/>
              <a:t>Adoption: How to Support </a:t>
            </a:r>
            <a:r>
              <a:rPr lang="en-US" sz="3800" b="1" dirty="0"/>
              <a:t>Synchronization</a:t>
            </a:r>
            <a:r>
              <a:rPr lang="en-US" sz="3800" dirty="0"/>
              <a:t>?</a:t>
            </a:r>
          </a:p>
        </p:txBody>
      </p:sp>
      <p:sp>
        <p:nvSpPr>
          <p:cNvPr id="3" name="Content Placeholder 2"/>
          <p:cNvSpPr>
            <a:spLocks noGrp="1"/>
          </p:cNvSpPr>
          <p:nvPr>
            <p:ph idx="1"/>
          </p:nvPr>
        </p:nvSpPr>
        <p:spPr>
          <a:xfrm>
            <a:off x="90766" y="1075911"/>
            <a:ext cx="8896642" cy="4876800"/>
          </a:xfrm>
        </p:spPr>
        <p:txBody>
          <a:bodyPr/>
          <a:lstStyle/>
          <a:p>
            <a:r>
              <a:rPr lang="en-US" sz="1600" dirty="0"/>
              <a:t>Christina </a:t>
            </a:r>
            <a:r>
              <a:rPr lang="en-US" sz="1600" dirty="0" err="1"/>
              <a:t>Giannoula</a:t>
            </a:r>
            <a:r>
              <a:rPr lang="en-US" sz="1600" dirty="0"/>
              <a:t>, Nandita Vijaykumar, </a:t>
            </a:r>
            <a:r>
              <a:rPr lang="en-US" sz="1600" dirty="0" err="1"/>
              <a:t>Nikela</a:t>
            </a:r>
            <a:r>
              <a:rPr lang="en-US" sz="1600" dirty="0"/>
              <a:t> </a:t>
            </a:r>
            <a:r>
              <a:rPr lang="en-US" sz="1600" dirty="0" err="1"/>
              <a:t>Papadopoulou</a:t>
            </a:r>
            <a:r>
              <a:rPr lang="en-US" sz="1600" dirty="0"/>
              <a:t>, Vasileios </a:t>
            </a:r>
            <a:r>
              <a:rPr lang="en-US" sz="1600" dirty="0" err="1"/>
              <a:t>Karakostas</a:t>
            </a:r>
            <a:r>
              <a:rPr lang="en-US" sz="1600" dirty="0"/>
              <a:t>, Ivan Fernandez, Juan Gómez-Luna, Lois </a:t>
            </a:r>
            <a:r>
              <a:rPr lang="en-US" sz="1600" dirty="0" err="1"/>
              <a:t>Orosa</a:t>
            </a:r>
            <a:r>
              <a:rPr lang="en-US" sz="1600" dirty="0"/>
              <a:t>, </a:t>
            </a:r>
            <a:r>
              <a:rPr lang="en-US" sz="1600" dirty="0" err="1"/>
              <a:t>Nectarios</a:t>
            </a:r>
            <a:r>
              <a:rPr lang="en-US" sz="1600" dirty="0"/>
              <a:t> </a:t>
            </a:r>
            <a:r>
              <a:rPr lang="en-US" sz="1600" dirty="0" err="1"/>
              <a:t>Koziris</a:t>
            </a:r>
            <a:r>
              <a:rPr lang="en-US" sz="1600" dirty="0"/>
              <a:t>, Georgios </a:t>
            </a:r>
            <a:r>
              <a:rPr lang="en-US" sz="1600" dirty="0" err="1"/>
              <a:t>Goumas</a:t>
            </a:r>
            <a:r>
              <a:rPr lang="en-US" sz="1600" dirty="0"/>
              <a:t>,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"SynCron: Efficient Synchronization Support for Near-Data-Processing Architectures"</a:t>
            </a:r>
            <a:br>
              <a:rPr lang="en-US" sz="1600" dirty="0">
                <a:solidFill>
                  <a:srgbClr val="0432FF"/>
                </a:solidFill>
              </a:rPr>
            </a:br>
            <a:r>
              <a:rPr lang="en-US" sz="1600" i="1" dirty="0"/>
              <a:t>Proceedings of the </a:t>
            </a:r>
            <a:r>
              <a:rPr lang="en-US" sz="1600" i="1" dirty="0">
                <a:hlinkClick r:id="rId3"/>
              </a:rPr>
              <a:t>27th International Symposium on High-Performance Computer Architecture</a:t>
            </a:r>
            <a:r>
              <a:rPr lang="en-US" sz="1600" i="1" dirty="0"/>
              <a:t> (</a:t>
            </a:r>
            <a:r>
              <a:rPr lang="en-US" sz="1600" b="1" i="1" dirty="0"/>
              <a:t>HPCA</a:t>
            </a:r>
            <a:r>
              <a:rPr lang="en-US" sz="1600" i="1" dirty="0"/>
              <a:t>)</a:t>
            </a:r>
            <a:r>
              <a:rPr lang="en-US" sz="1600" dirty="0"/>
              <a:t>, Virtual, February-March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(21 minutes)]</a:t>
            </a:r>
            <a:br>
              <a:rPr lang="en-US" sz="1600" dirty="0"/>
            </a:br>
            <a:r>
              <a:rPr lang="en-US" sz="1600" dirty="0"/>
              <a:t>[</a:t>
            </a:r>
            <a:r>
              <a:rPr lang="en-US" sz="1600" dirty="0">
                <a:hlinkClick r:id="rId9"/>
              </a:rPr>
              <a:t>Short Talk Video</a:t>
            </a:r>
            <a:r>
              <a:rPr lang="en-US" sz="1600" dirty="0"/>
              <a:t> (7 minutes)]</a:t>
            </a:r>
          </a:p>
          <a:p>
            <a:pPr marL="0" indent="0">
              <a:buNone/>
            </a:pPr>
            <a:br>
              <a:rPr lang="en-US" sz="1600" dirty="0"/>
            </a:br>
            <a:br>
              <a:rPr lang="en-US" sz="1600" dirty="0"/>
            </a:br>
            <a:br>
              <a:rPr lang="en-US" sz="1600" dirty="0"/>
            </a:br>
            <a:endParaRPr lang="en-US" sz="16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9" name="Picture 8">
            <a:extLst>
              <a:ext uri="{FF2B5EF4-FFF2-40B4-BE49-F238E27FC236}">
                <a16:creationId xmlns:a16="http://schemas.microsoft.com/office/drawing/2014/main" id="{20DBE68B-4496-9045-AA2D-092740D13918}"/>
              </a:ext>
            </a:extLst>
          </p:cNvPr>
          <p:cNvPicPr>
            <a:picLocks noChangeAspect="1"/>
          </p:cNvPicPr>
          <p:nvPr/>
        </p:nvPicPr>
        <p:blipFill>
          <a:blip r:embed="rId10"/>
          <a:stretch>
            <a:fillRect/>
          </a:stretch>
        </p:blipFill>
        <p:spPr>
          <a:xfrm>
            <a:off x="0" y="4149080"/>
            <a:ext cx="9144000" cy="1562878"/>
          </a:xfrm>
          <a:prstGeom prst="rect">
            <a:avLst/>
          </a:prstGeom>
        </p:spPr>
      </p:pic>
    </p:spTree>
    <p:extLst>
      <p:ext uri="{BB962C8B-B14F-4D97-AF65-F5344CB8AC3E}">
        <p14:creationId xmlns:p14="http://schemas.microsoft.com/office/powerpoint/2010/main" val="32902765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239944" cy="1066800"/>
          </a:xfrm>
        </p:spPr>
        <p:txBody>
          <a:bodyPr/>
          <a:lstStyle/>
          <a:p>
            <a:r>
              <a:rPr lang="en-US" sz="3800" dirty="0"/>
              <a:t>Adoption: How to Support </a:t>
            </a:r>
            <a:r>
              <a:rPr lang="en-US" sz="3800" b="1" dirty="0"/>
              <a:t>Virtual Memory</a:t>
            </a:r>
            <a:r>
              <a:rPr lang="en-US" sz="3800" dirty="0"/>
              <a:t>?</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964298948"/>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26876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Processing-in-Memory </a:t>
            </a:r>
          </a:p>
          <a:p>
            <a:pPr marL="0" indent="0" algn="ctr" eaLnBrk="1" hangingPunct="1">
              <a:buNone/>
            </a:pPr>
            <a:r>
              <a:rPr lang="en-US" sz="6000" dirty="0">
                <a:solidFill>
                  <a:srgbClr val="FF0000"/>
                </a:solidFill>
                <a:latin typeface="Tahoma" charset="0"/>
                <a:ea typeface="ＭＳ Ｐゴシック" charset="0"/>
                <a:cs typeface="ＭＳ Ｐゴシック" charset="0"/>
              </a:rPr>
              <a:t>in the Real World</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96108570"/>
      </p:ext>
    </p:extLst>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Processing-in-Memory Landscape Today</a:t>
            </a:r>
          </a:p>
        </p:txBody>
      </p:sp>
      <p:sp>
        <p:nvSpPr>
          <p:cNvPr id="3" name="Content Placeholder 2"/>
          <p:cNvSpPr>
            <a:spLocks noGrp="1"/>
          </p:cNvSpPr>
          <p:nvPr>
            <p:ph idx="1"/>
          </p:nvPr>
        </p:nvSpPr>
        <p:spPr>
          <a:xfrm>
            <a:off x="228600" y="836712"/>
            <a:ext cx="8610600" cy="5193723"/>
          </a:xfrm>
        </p:spPr>
        <p:txBody>
          <a:bodyPr/>
          <a:lstStyle/>
          <a:p>
            <a:pPr marL="0" indent="0">
              <a:buNone/>
            </a:pPr>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214512"/>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052736"/>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980728"/>
            <a:ext cx="1689100" cy="2451100"/>
          </a:xfrm>
          <a:prstGeom prst="rect">
            <a:avLst/>
          </a:prstGeom>
        </p:spPr>
      </p:pic>
      <p:pic>
        <p:nvPicPr>
          <p:cNvPr id="8" name="Picture 4">
            <a:extLst>
              <a:ext uri="{FF2B5EF4-FFF2-40B4-BE49-F238E27FC236}">
                <a16:creationId xmlns:a16="http://schemas.microsoft.com/office/drawing/2014/main" id="{78736F91-0BC9-C847-AB64-94496038DF6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97760" y="4581128"/>
            <a:ext cx="2173718" cy="14506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B988699-6AF6-3841-9CDD-4206BB7010B6}"/>
              </a:ext>
            </a:extLst>
          </p:cNvPr>
          <p:cNvSpPr txBox="1"/>
          <p:nvPr/>
        </p:nvSpPr>
        <p:spPr>
          <a:xfrm>
            <a:off x="7186632" y="6031782"/>
            <a:ext cx="124264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[UPMEM 2019]</a:t>
            </a:r>
          </a:p>
        </p:txBody>
      </p:sp>
      <p:pic>
        <p:nvPicPr>
          <p:cNvPr id="10" name="Picture 6" descr="Samsung's New HBM2 Memory Has 1.2 TFLOPS of Embedded Processing Power |  Tom's Hardware">
            <a:extLst>
              <a:ext uri="{FF2B5EF4-FFF2-40B4-BE49-F238E27FC236}">
                <a16:creationId xmlns:a16="http://schemas.microsoft.com/office/drawing/2014/main" id="{DB677117-788F-B745-91AC-7DC496BAD25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538" t="26829" r="12417" b="21602"/>
          <a:stretch/>
        </p:blipFill>
        <p:spPr bwMode="auto">
          <a:xfrm>
            <a:off x="3419872" y="4628696"/>
            <a:ext cx="2825358" cy="135551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11E3104-281D-B940-8970-5A8D461C8A51}"/>
              </a:ext>
            </a:extLst>
          </p:cNvPr>
          <p:cNvSpPr txBox="1"/>
          <p:nvPr/>
        </p:nvSpPr>
        <p:spPr>
          <a:xfrm>
            <a:off x="4167946" y="6011815"/>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pic>
        <p:nvPicPr>
          <p:cNvPr id="12" name="Picture 11">
            <a:extLst>
              <a:ext uri="{FF2B5EF4-FFF2-40B4-BE49-F238E27FC236}">
                <a16:creationId xmlns:a16="http://schemas.microsoft.com/office/drawing/2014/main" id="{09284518-A322-FA4A-A8BF-F522E389B2AE}"/>
              </a:ext>
            </a:extLst>
          </p:cNvPr>
          <p:cNvPicPr>
            <a:picLocks noChangeAspect="1"/>
          </p:cNvPicPr>
          <p:nvPr/>
        </p:nvPicPr>
        <p:blipFill>
          <a:blip r:embed="rId7"/>
          <a:stretch>
            <a:fillRect/>
          </a:stretch>
        </p:blipFill>
        <p:spPr>
          <a:xfrm>
            <a:off x="442700" y="4639795"/>
            <a:ext cx="2173719" cy="1390640"/>
          </a:xfrm>
          <a:prstGeom prst="rect">
            <a:avLst/>
          </a:prstGeom>
        </p:spPr>
      </p:pic>
      <p:sp>
        <p:nvSpPr>
          <p:cNvPr id="13" name="TextBox 12">
            <a:extLst>
              <a:ext uri="{FF2B5EF4-FFF2-40B4-BE49-F238E27FC236}">
                <a16:creationId xmlns:a16="http://schemas.microsoft.com/office/drawing/2014/main" id="{37B37708-47D2-AA4C-B681-2F27BAD859EE}"/>
              </a:ext>
            </a:extLst>
          </p:cNvPr>
          <p:cNvSpPr txBox="1"/>
          <p:nvPr/>
        </p:nvSpPr>
        <p:spPr>
          <a:xfrm>
            <a:off x="866557" y="6044659"/>
            <a:ext cx="13260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[SK Hynix 2022]</a:t>
            </a:r>
          </a:p>
        </p:txBody>
      </p:sp>
      <p:pic>
        <p:nvPicPr>
          <p:cNvPr id="14" name="Picture 13">
            <a:extLst>
              <a:ext uri="{FF2B5EF4-FFF2-40B4-BE49-F238E27FC236}">
                <a16:creationId xmlns:a16="http://schemas.microsoft.com/office/drawing/2014/main" id="{11910DB0-36D9-F1E7-F738-D7E414A3F485}"/>
              </a:ext>
            </a:extLst>
          </p:cNvPr>
          <p:cNvPicPr>
            <a:picLocks noChangeAspect="1"/>
          </p:cNvPicPr>
          <p:nvPr/>
        </p:nvPicPr>
        <p:blipFill>
          <a:blip r:embed="rId8"/>
          <a:stretch>
            <a:fillRect/>
          </a:stretch>
        </p:blipFill>
        <p:spPr>
          <a:xfrm>
            <a:off x="413504" y="2835288"/>
            <a:ext cx="1595405" cy="1605567"/>
          </a:xfrm>
          <a:prstGeom prst="rect">
            <a:avLst/>
          </a:prstGeom>
        </p:spPr>
      </p:pic>
      <p:sp>
        <p:nvSpPr>
          <p:cNvPr id="15" name="TextBox 14">
            <a:extLst>
              <a:ext uri="{FF2B5EF4-FFF2-40B4-BE49-F238E27FC236}">
                <a16:creationId xmlns:a16="http://schemas.microsoft.com/office/drawing/2014/main" id="{6D80C8E7-2665-4469-4CC0-DBACE1761498}"/>
              </a:ext>
            </a:extLst>
          </p:cNvPr>
          <p:cNvSpPr txBox="1"/>
          <p:nvPr/>
        </p:nvSpPr>
        <p:spPr>
          <a:xfrm>
            <a:off x="1947434" y="3944090"/>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sp>
        <p:nvSpPr>
          <p:cNvPr id="16" name="TextBox 15">
            <a:extLst>
              <a:ext uri="{FF2B5EF4-FFF2-40B4-BE49-F238E27FC236}">
                <a16:creationId xmlns:a16="http://schemas.microsoft.com/office/drawing/2014/main" id="{8C64CC0F-C747-9188-8A22-865BF7B7B2FD}"/>
              </a:ext>
            </a:extLst>
          </p:cNvPr>
          <p:cNvSpPr txBox="1"/>
          <p:nvPr/>
        </p:nvSpPr>
        <p:spPr>
          <a:xfrm>
            <a:off x="2065916" y="6509127"/>
            <a:ext cx="493596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This does not include many experimental chips and startups</a:t>
            </a:r>
          </a:p>
        </p:txBody>
      </p:sp>
      <p:pic>
        <p:nvPicPr>
          <p:cNvPr id="17" name="Picture 16">
            <a:extLst>
              <a:ext uri="{FF2B5EF4-FFF2-40B4-BE49-F238E27FC236}">
                <a16:creationId xmlns:a16="http://schemas.microsoft.com/office/drawing/2014/main" id="{DCA05738-9332-244C-A268-2008812B4A1B}"/>
              </a:ext>
            </a:extLst>
          </p:cNvPr>
          <p:cNvPicPr>
            <a:picLocks noChangeAspect="1"/>
          </p:cNvPicPr>
          <p:nvPr/>
        </p:nvPicPr>
        <p:blipFill>
          <a:blip r:embed="rId9"/>
          <a:stretch>
            <a:fillRect/>
          </a:stretch>
        </p:blipFill>
        <p:spPr>
          <a:xfrm>
            <a:off x="5270950" y="3244368"/>
            <a:ext cx="1316608" cy="1336760"/>
          </a:xfrm>
          <a:prstGeom prst="rect">
            <a:avLst/>
          </a:prstGeom>
        </p:spPr>
      </p:pic>
      <p:sp>
        <p:nvSpPr>
          <p:cNvPr id="18" name="TextBox 17">
            <a:extLst>
              <a:ext uri="{FF2B5EF4-FFF2-40B4-BE49-F238E27FC236}">
                <a16:creationId xmlns:a16="http://schemas.microsoft.com/office/drawing/2014/main" id="{07471B9D-8C0D-66E1-C07A-AB0CB025F226}"/>
              </a:ext>
            </a:extLst>
          </p:cNvPr>
          <p:cNvSpPr txBox="1"/>
          <p:nvPr/>
        </p:nvSpPr>
        <p:spPr>
          <a:xfrm>
            <a:off x="6550694" y="3834117"/>
            <a:ext cx="123944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[Alibaba 2022]</a:t>
            </a:r>
          </a:p>
        </p:txBody>
      </p:sp>
    </p:spTree>
    <p:extLst>
      <p:ext uri="{BB962C8B-B14F-4D97-AF65-F5344CB8AC3E}">
        <p14:creationId xmlns:p14="http://schemas.microsoft.com/office/powerpoint/2010/main" val="17432048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201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943032683"/>
      </p:ext>
    </p:extLst>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UPMEM Memory Modules</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lstStyle/>
          <a:p>
            <a:r>
              <a:rPr lang="en-US" sz="2600" dirty="0"/>
              <a:t>E19: 8 chips DIMM (1 rank). DPUs @ 267 MHz</a:t>
            </a:r>
          </a:p>
          <a:p>
            <a:r>
              <a:rPr lang="en-US" sz="2600" dirty="0"/>
              <a:t>P21: 16 chips DIMM (2 ranks). DPUs @ 350 MHz</a:t>
            </a:r>
          </a:p>
        </p:txBody>
      </p:sp>
      <p:pic>
        <p:nvPicPr>
          <p:cNvPr id="6" name="Picture 5">
            <a:extLst>
              <a:ext uri="{FF2B5EF4-FFF2-40B4-BE49-F238E27FC236}">
                <a16:creationId xmlns:a16="http://schemas.microsoft.com/office/drawing/2014/main" id="{515C2AE4-3B3A-DE4A-A3A4-2A8ADB7D2F47}"/>
              </a:ext>
            </a:extLst>
          </p:cNvPr>
          <p:cNvPicPr>
            <a:picLocks noChangeAspect="1"/>
          </p:cNvPicPr>
          <p:nvPr/>
        </p:nvPicPr>
        <p:blipFill>
          <a:blip r:embed="rId3"/>
          <a:stretch>
            <a:fillRect/>
          </a:stretch>
        </p:blipFill>
        <p:spPr>
          <a:xfrm>
            <a:off x="1724637" y="2058625"/>
            <a:ext cx="5694726" cy="4141619"/>
          </a:xfrm>
          <a:prstGeom prst="rect">
            <a:avLst/>
          </a:prstGeom>
        </p:spPr>
      </p:pic>
      <p:sp>
        <p:nvSpPr>
          <p:cNvPr id="5" name="TextBox 4">
            <a:extLst>
              <a:ext uri="{FF2B5EF4-FFF2-40B4-BE49-F238E27FC236}">
                <a16:creationId xmlns:a16="http://schemas.microsoft.com/office/drawing/2014/main" id="{9FFAC973-70A2-804A-B666-069E89D6CF82}"/>
              </a:ext>
            </a:extLst>
          </p:cNvPr>
          <p:cNvSpPr txBox="1"/>
          <p:nvPr/>
        </p:nvSpPr>
        <p:spPr>
          <a:xfrm>
            <a:off x="3996362" y="6479300"/>
            <a:ext cx="1151277"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hlinkClick r:id="rId4"/>
              </a:rPr>
              <a:t>www.upmem.com</a:t>
            </a:r>
            <a:endPar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574272244"/>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a:bodyPr>
          <a:lstStyle/>
          <a:p>
            <a:r>
              <a:rPr lang="en-US" dirty="0"/>
              <a:t>2,560-DPU Processing-in-Memory System</a:t>
            </a:r>
          </a:p>
        </p:txBody>
      </p:sp>
      <p:pic>
        <p:nvPicPr>
          <p:cNvPr id="4" name="Picture 3">
            <a:extLst>
              <a:ext uri="{FF2B5EF4-FFF2-40B4-BE49-F238E27FC236}">
                <a16:creationId xmlns:a16="http://schemas.microsoft.com/office/drawing/2014/main" id="{36E8E657-497E-D34D-9E02-328862033C12}"/>
              </a:ext>
            </a:extLst>
          </p:cNvPr>
          <p:cNvPicPr>
            <a:picLocks noChangeAspect="1"/>
          </p:cNvPicPr>
          <p:nvPr/>
        </p:nvPicPr>
        <p:blipFill>
          <a:blip r:embed="rId3"/>
          <a:stretch>
            <a:fillRect/>
          </a:stretch>
        </p:blipFill>
        <p:spPr>
          <a:xfrm>
            <a:off x="2979309" y="903296"/>
            <a:ext cx="5851473" cy="5573704"/>
          </a:xfrm>
          <a:prstGeom prst="rect">
            <a:avLst/>
          </a:prstGeom>
        </p:spPr>
      </p:pic>
      <p:pic>
        <p:nvPicPr>
          <p:cNvPr id="12" name="Picture 11">
            <a:extLst>
              <a:ext uri="{FF2B5EF4-FFF2-40B4-BE49-F238E27FC236}">
                <a16:creationId xmlns:a16="http://schemas.microsoft.com/office/drawing/2014/main" id="{D3106EDF-1A4E-6145-9E03-9FF99CE57DC6}"/>
              </a:ext>
            </a:extLst>
          </p:cNvPr>
          <p:cNvPicPr>
            <a:picLocks noChangeAspect="1"/>
          </p:cNvPicPr>
          <p:nvPr/>
        </p:nvPicPr>
        <p:blipFill>
          <a:blip r:embed="rId4"/>
          <a:stretch>
            <a:fillRect/>
          </a:stretch>
        </p:blipFill>
        <p:spPr>
          <a:xfrm>
            <a:off x="3920245" y="2904293"/>
            <a:ext cx="3012711" cy="2118984"/>
          </a:xfrm>
          <a:prstGeom prst="rect">
            <a:avLst/>
          </a:prstGeom>
        </p:spPr>
      </p:pic>
      <p:pic>
        <p:nvPicPr>
          <p:cNvPr id="14" name="Picture 13">
            <a:extLst>
              <a:ext uri="{FF2B5EF4-FFF2-40B4-BE49-F238E27FC236}">
                <a16:creationId xmlns:a16="http://schemas.microsoft.com/office/drawing/2014/main" id="{BE0F6870-38D1-E447-9353-7D4BF29084F6}"/>
              </a:ext>
            </a:extLst>
          </p:cNvPr>
          <p:cNvPicPr>
            <a:picLocks noChangeAspect="1"/>
          </p:cNvPicPr>
          <p:nvPr/>
        </p:nvPicPr>
        <p:blipFill>
          <a:blip r:embed="rId5"/>
          <a:stretch>
            <a:fillRect/>
          </a:stretch>
        </p:blipFill>
        <p:spPr>
          <a:xfrm>
            <a:off x="6549230" y="1674985"/>
            <a:ext cx="2066388" cy="919299"/>
          </a:xfrm>
          <a:prstGeom prst="rect">
            <a:avLst/>
          </a:prstGeom>
        </p:spPr>
      </p:pic>
      <p:pic>
        <p:nvPicPr>
          <p:cNvPr id="16" name="Picture 15">
            <a:extLst>
              <a:ext uri="{FF2B5EF4-FFF2-40B4-BE49-F238E27FC236}">
                <a16:creationId xmlns:a16="http://schemas.microsoft.com/office/drawing/2014/main" id="{CB32921E-5AA3-B844-8F27-9D5D6227F59C}"/>
              </a:ext>
            </a:extLst>
          </p:cNvPr>
          <p:cNvPicPr>
            <a:picLocks noChangeAspect="1"/>
          </p:cNvPicPr>
          <p:nvPr/>
        </p:nvPicPr>
        <p:blipFill>
          <a:blip r:embed="rId6"/>
          <a:stretch>
            <a:fillRect/>
          </a:stretch>
        </p:blipFill>
        <p:spPr>
          <a:xfrm>
            <a:off x="3138623" y="3439859"/>
            <a:ext cx="2592924" cy="2001694"/>
          </a:xfrm>
          <a:prstGeom prst="rect">
            <a:avLst/>
          </a:prstGeom>
        </p:spPr>
      </p:pic>
      <p:pic>
        <p:nvPicPr>
          <p:cNvPr id="18" name="Picture 17">
            <a:extLst>
              <a:ext uri="{FF2B5EF4-FFF2-40B4-BE49-F238E27FC236}">
                <a16:creationId xmlns:a16="http://schemas.microsoft.com/office/drawing/2014/main" id="{56C4920E-CFD7-B344-BBAC-B77FDC25C719}"/>
              </a:ext>
            </a:extLst>
          </p:cNvPr>
          <p:cNvPicPr>
            <a:picLocks noChangeAspect="1"/>
          </p:cNvPicPr>
          <p:nvPr/>
        </p:nvPicPr>
        <p:blipFill>
          <a:blip r:embed="rId7"/>
          <a:stretch>
            <a:fillRect/>
          </a:stretch>
        </p:blipFill>
        <p:spPr>
          <a:xfrm>
            <a:off x="5987595" y="1887464"/>
            <a:ext cx="2070100" cy="868519"/>
          </a:xfrm>
          <a:prstGeom prst="rect">
            <a:avLst/>
          </a:prstGeom>
        </p:spPr>
      </p:pic>
      <p:pic>
        <p:nvPicPr>
          <p:cNvPr id="23" name="Picture 22">
            <a:extLst>
              <a:ext uri="{FF2B5EF4-FFF2-40B4-BE49-F238E27FC236}">
                <a16:creationId xmlns:a16="http://schemas.microsoft.com/office/drawing/2014/main" id="{4EEC4595-5C2B-D74E-A7AB-93038825B54C}"/>
              </a:ext>
            </a:extLst>
          </p:cNvPr>
          <p:cNvPicPr>
            <a:picLocks noChangeAspect="1"/>
          </p:cNvPicPr>
          <p:nvPr/>
        </p:nvPicPr>
        <p:blipFill>
          <a:blip r:embed="rId8"/>
          <a:stretch>
            <a:fillRect/>
          </a:stretch>
        </p:blipFill>
        <p:spPr>
          <a:xfrm>
            <a:off x="4721083" y="2294202"/>
            <a:ext cx="2809502" cy="1458000"/>
          </a:xfrm>
          <a:prstGeom prst="rect">
            <a:avLst/>
          </a:prstGeom>
        </p:spPr>
      </p:pic>
      <p:pic>
        <p:nvPicPr>
          <p:cNvPr id="25" name="Picture 24">
            <a:extLst>
              <a:ext uri="{FF2B5EF4-FFF2-40B4-BE49-F238E27FC236}">
                <a16:creationId xmlns:a16="http://schemas.microsoft.com/office/drawing/2014/main" id="{5F31B5F0-E7C8-A94D-A239-6162094D42FE}"/>
              </a:ext>
            </a:extLst>
          </p:cNvPr>
          <p:cNvPicPr>
            <a:picLocks noChangeAspect="1"/>
          </p:cNvPicPr>
          <p:nvPr/>
        </p:nvPicPr>
        <p:blipFill>
          <a:blip r:embed="rId9"/>
          <a:stretch>
            <a:fillRect/>
          </a:stretch>
        </p:blipFill>
        <p:spPr>
          <a:xfrm>
            <a:off x="5552690" y="2066443"/>
            <a:ext cx="2320496" cy="1008022"/>
          </a:xfrm>
          <a:prstGeom prst="rect">
            <a:avLst/>
          </a:prstGeom>
        </p:spPr>
      </p:pic>
      <p:grpSp>
        <p:nvGrpSpPr>
          <p:cNvPr id="31" name="Group 30">
            <a:extLst>
              <a:ext uri="{FF2B5EF4-FFF2-40B4-BE49-F238E27FC236}">
                <a16:creationId xmlns:a16="http://schemas.microsoft.com/office/drawing/2014/main" id="{705FFEEB-275A-6D48-A0BA-4952CDBF4E51}"/>
              </a:ext>
            </a:extLst>
          </p:cNvPr>
          <p:cNvGrpSpPr/>
          <p:nvPr/>
        </p:nvGrpSpPr>
        <p:grpSpPr>
          <a:xfrm>
            <a:off x="6813095" y="975827"/>
            <a:ext cx="2281552" cy="1398315"/>
            <a:chOff x="5480050" y="921748"/>
            <a:chExt cx="2281552" cy="1398315"/>
          </a:xfrm>
        </p:grpSpPr>
        <p:pic>
          <p:nvPicPr>
            <p:cNvPr id="27" name="Picture 26">
              <a:extLst>
                <a:ext uri="{FF2B5EF4-FFF2-40B4-BE49-F238E27FC236}">
                  <a16:creationId xmlns:a16="http://schemas.microsoft.com/office/drawing/2014/main" id="{C6CE7DF7-C4B4-D04D-8FF2-ED61BC62C0A6}"/>
                </a:ext>
              </a:extLst>
            </p:cNvPr>
            <p:cNvPicPr>
              <a:picLocks noChangeAspect="1"/>
            </p:cNvPicPr>
            <p:nvPr/>
          </p:nvPicPr>
          <p:blipFill>
            <a:blip r:embed="rId10"/>
            <a:stretch>
              <a:fillRect/>
            </a:stretch>
          </p:blipFill>
          <p:spPr>
            <a:xfrm>
              <a:off x="5480050" y="1249462"/>
              <a:ext cx="2120900" cy="750472"/>
            </a:xfrm>
            <a:prstGeom prst="rect">
              <a:avLst/>
            </a:prstGeom>
          </p:spPr>
        </p:pic>
        <p:sp>
          <p:nvSpPr>
            <p:cNvPr id="29" name="Rectangle 28">
              <a:extLst>
                <a:ext uri="{FF2B5EF4-FFF2-40B4-BE49-F238E27FC236}">
                  <a16:creationId xmlns:a16="http://schemas.microsoft.com/office/drawing/2014/main" id="{14550289-053A-BA48-9FBD-B9F4A7CC5957}"/>
                </a:ext>
              </a:extLst>
            </p:cNvPr>
            <p:cNvSpPr/>
            <p:nvPr/>
          </p:nvSpPr>
          <p:spPr>
            <a:xfrm>
              <a:off x="7506375" y="921748"/>
              <a:ext cx="255227"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grpSp>
        <p:nvGrpSpPr>
          <p:cNvPr id="36" name="Group 35">
            <a:extLst>
              <a:ext uri="{FF2B5EF4-FFF2-40B4-BE49-F238E27FC236}">
                <a16:creationId xmlns:a16="http://schemas.microsoft.com/office/drawing/2014/main" id="{E61AF7B0-9D5C-3D46-B511-5F0408593525}"/>
              </a:ext>
            </a:extLst>
          </p:cNvPr>
          <p:cNvGrpSpPr/>
          <p:nvPr/>
        </p:nvGrpSpPr>
        <p:grpSpPr>
          <a:xfrm>
            <a:off x="2111632" y="3614951"/>
            <a:ext cx="3211780" cy="2660400"/>
            <a:chOff x="778587" y="3625968"/>
            <a:chExt cx="3211780" cy="2660400"/>
          </a:xfrm>
        </p:grpSpPr>
        <p:pic>
          <p:nvPicPr>
            <p:cNvPr id="35" name="Picture 34">
              <a:extLst>
                <a:ext uri="{FF2B5EF4-FFF2-40B4-BE49-F238E27FC236}">
                  <a16:creationId xmlns:a16="http://schemas.microsoft.com/office/drawing/2014/main" id="{70E57DCB-2F0D-BD41-A724-67B83D67B578}"/>
                </a:ext>
              </a:extLst>
            </p:cNvPr>
            <p:cNvPicPr>
              <a:picLocks noChangeAspect="1"/>
            </p:cNvPicPr>
            <p:nvPr/>
          </p:nvPicPr>
          <p:blipFill>
            <a:blip r:embed="rId11"/>
            <a:stretch>
              <a:fillRect/>
            </a:stretch>
          </p:blipFill>
          <p:spPr>
            <a:xfrm>
              <a:off x="922110" y="3625968"/>
              <a:ext cx="3068257" cy="2660400"/>
            </a:xfrm>
            <a:prstGeom prst="rect">
              <a:avLst/>
            </a:prstGeom>
          </p:spPr>
        </p:pic>
        <p:sp>
          <p:nvSpPr>
            <p:cNvPr id="28" name="Rectangle 27">
              <a:extLst>
                <a:ext uri="{FF2B5EF4-FFF2-40B4-BE49-F238E27FC236}">
                  <a16:creationId xmlns:a16="http://schemas.microsoft.com/office/drawing/2014/main" id="{89138301-4BD6-DD49-9B22-015A6C780208}"/>
                </a:ext>
              </a:extLst>
            </p:cNvPr>
            <p:cNvSpPr/>
            <p:nvPr/>
          </p:nvSpPr>
          <p:spPr>
            <a:xfrm>
              <a:off x="778587" y="3625968"/>
              <a:ext cx="853178"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pic>
        <p:nvPicPr>
          <p:cNvPr id="17" name="Picture 16">
            <a:extLst>
              <a:ext uri="{FF2B5EF4-FFF2-40B4-BE49-F238E27FC236}">
                <a16:creationId xmlns:a16="http://schemas.microsoft.com/office/drawing/2014/main" id="{50ADAA6C-C5FB-CB44-A9E6-6E964C8200AA}"/>
              </a:ext>
            </a:extLst>
          </p:cNvPr>
          <p:cNvPicPr>
            <a:picLocks noChangeAspect="1"/>
          </p:cNvPicPr>
          <p:nvPr/>
        </p:nvPicPr>
        <p:blipFill>
          <a:blip r:embed="rId12"/>
          <a:stretch>
            <a:fillRect/>
          </a:stretch>
        </p:blipFill>
        <p:spPr>
          <a:xfrm>
            <a:off x="166062" y="990600"/>
            <a:ext cx="2729538" cy="3213445"/>
          </a:xfrm>
          <a:prstGeom prst="rect">
            <a:avLst/>
          </a:prstGeom>
        </p:spPr>
      </p:pic>
      <p:sp>
        <p:nvSpPr>
          <p:cNvPr id="19" name="Slide Number Placeholder 3">
            <a:extLst>
              <a:ext uri="{FF2B5EF4-FFF2-40B4-BE49-F238E27FC236}">
                <a16:creationId xmlns:a16="http://schemas.microsoft.com/office/drawing/2014/main" id="{DD0B0116-900A-2E42-B946-6D64B4AF6111}"/>
              </a:ext>
            </a:extLst>
          </p:cNvPr>
          <p:cNvSpPr>
            <a:spLocks noGrp="1"/>
          </p:cNvSpPr>
          <p:nvPr>
            <p:ph type="sldNum" sz="quarter" idx="11"/>
          </p:nvPr>
        </p:nvSpPr>
        <p:spPr>
          <a:xfrm>
            <a:off x="6777038" y="6318250"/>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203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3" name="TextBox 2">
            <a:extLst>
              <a:ext uri="{FF2B5EF4-FFF2-40B4-BE49-F238E27FC236}">
                <a16:creationId xmlns:a16="http://schemas.microsoft.com/office/drawing/2014/main" id="{4A498B5C-ED8C-5E45-ADFE-D336315F8238}"/>
              </a:ext>
            </a:extLst>
          </p:cNvPr>
          <p:cNvSpPr txBox="1"/>
          <p:nvPr/>
        </p:nvSpPr>
        <p:spPr>
          <a:xfrm>
            <a:off x="2514600" y="6516469"/>
            <a:ext cx="4742004"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13">
                  <a:extLst>
                    <a:ext uri="{A12FA001-AC4F-418D-AE19-62706E023703}">
                      <ahyp:hlinkClr xmlns:ahyp="http://schemas.microsoft.com/office/drawing/2018/hyperlinkcolor" val="tx"/>
                    </a:ext>
                  </a:extLst>
                </a:hlinkClick>
              </a:rPr>
              <a:t>https://arxiv.org/pdf/2105.03814.pdf</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20" name="Picture 19">
            <a:extLst>
              <a:ext uri="{FF2B5EF4-FFF2-40B4-BE49-F238E27FC236}">
                <a16:creationId xmlns:a16="http://schemas.microsoft.com/office/drawing/2014/main" id="{D1C71662-8A7A-2045-B226-D20EE146E943}"/>
              </a:ext>
            </a:extLst>
          </p:cNvPr>
          <p:cNvPicPr>
            <a:picLocks noChangeAspect="1"/>
          </p:cNvPicPr>
          <p:nvPr/>
        </p:nvPicPr>
        <p:blipFill>
          <a:blip r:embed="rId14"/>
          <a:stretch>
            <a:fillRect/>
          </a:stretch>
        </p:blipFill>
        <p:spPr>
          <a:xfrm>
            <a:off x="166062" y="4367231"/>
            <a:ext cx="2405112" cy="2420032"/>
          </a:xfrm>
          <a:prstGeom prst="rect">
            <a:avLst/>
          </a:prstGeom>
        </p:spPr>
      </p:pic>
    </p:spTree>
    <p:extLst>
      <p:ext uri="{BB962C8B-B14F-4D97-AF65-F5344CB8AC3E}">
        <p14:creationId xmlns:p14="http://schemas.microsoft.com/office/powerpoint/2010/main" val="29711059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the UPMEM PIM System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https://www.youtube.com/watch?v=Sscy1Wrr22A&amp;list=PL5Q2soXY2Zi9xidyIgBxUz7xRPS-wisBN&amp;index=26</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BC9E9B4F-8A34-9544-86B1-2FE3041A688A}"/>
              </a:ext>
            </a:extLst>
          </p:cNvPr>
          <p:cNvPicPr>
            <a:picLocks noChangeAspect="1"/>
          </p:cNvPicPr>
          <p:nvPr/>
        </p:nvPicPr>
        <p:blipFill>
          <a:blip r:embed="rId3"/>
          <a:stretch>
            <a:fillRect/>
          </a:stretch>
        </p:blipFill>
        <p:spPr>
          <a:xfrm>
            <a:off x="609600" y="929271"/>
            <a:ext cx="7848600" cy="5511108"/>
          </a:xfrm>
          <a:prstGeom prst="rect">
            <a:avLst/>
          </a:prstGeom>
        </p:spPr>
      </p:pic>
    </p:spTree>
    <p:extLst>
      <p:ext uri="{BB962C8B-B14F-4D97-AF65-F5344CB8AC3E}">
        <p14:creationId xmlns:p14="http://schemas.microsoft.com/office/powerpoint/2010/main" val="2515447642"/>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Experimental Analysis of the UPMEM PIM Engine</a:t>
            </a:r>
            <a:endParaRPr lang="en-US" sz="2400"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https://arxiv.org/pdf/2105.03814.pdf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4" name="Picture 3">
            <a:extLst>
              <a:ext uri="{FF2B5EF4-FFF2-40B4-BE49-F238E27FC236}">
                <a16:creationId xmlns:a16="http://schemas.microsoft.com/office/drawing/2014/main" id="{17AE92A9-1CB3-0F44-AB44-B64795F93A90}"/>
              </a:ext>
            </a:extLst>
          </p:cNvPr>
          <p:cNvPicPr>
            <a:picLocks noChangeAspect="1"/>
          </p:cNvPicPr>
          <p:nvPr/>
        </p:nvPicPr>
        <p:blipFill>
          <a:blip r:embed="rId3"/>
          <a:stretch>
            <a:fillRect/>
          </a:stretch>
        </p:blipFill>
        <p:spPr>
          <a:xfrm>
            <a:off x="1541793" y="905635"/>
            <a:ext cx="5628366" cy="5663281"/>
          </a:xfrm>
          <a:prstGeom prst="rect">
            <a:avLst/>
          </a:prstGeom>
        </p:spPr>
      </p:pic>
    </p:spTree>
    <p:extLst>
      <p:ext uri="{BB962C8B-B14F-4D97-AF65-F5344CB8AC3E}">
        <p14:creationId xmlns:p14="http://schemas.microsoft.com/office/powerpoint/2010/main" val="4131554601"/>
      </p:ext>
    </p:extLst>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B4B3C-102E-0749-B552-796F5010686A}"/>
              </a:ext>
            </a:extLst>
          </p:cNvPr>
          <p:cNvSpPr>
            <a:spLocks noGrp="1"/>
          </p:cNvSpPr>
          <p:nvPr>
            <p:ph type="title"/>
          </p:nvPr>
        </p:nvSpPr>
        <p:spPr>
          <a:xfrm>
            <a:off x="228600" y="152400"/>
            <a:ext cx="9144000" cy="1066800"/>
          </a:xfrm>
        </p:spPr>
        <p:txBody>
          <a:bodyPr/>
          <a:lstStyle/>
          <a:p>
            <a:r>
              <a:rPr lang="en-US" dirty="0"/>
              <a:t>UPMEM PIM System Summary &amp; Analysis</a:t>
            </a:r>
          </a:p>
        </p:txBody>
      </p:sp>
      <p:sp>
        <p:nvSpPr>
          <p:cNvPr id="3" name="Content Placeholder 2">
            <a:extLst>
              <a:ext uri="{FF2B5EF4-FFF2-40B4-BE49-F238E27FC236}">
                <a16:creationId xmlns:a16="http://schemas.microsoft.com/office/drawing/2014/main" id="{CBBEF26E-87B8-BF44-B23F-EFB5C9479699}"/>
              </a:ext>
            </a:extLst>
          </p:cNvPr>
          <p:cNvSpPr>
            <a:spLocks noGrp="1"/>
          </p:cNvSpPr>
          <p:nvPr>
            <p:ph idx="1"/>
          </p:nvPr>
        </p:nvSpPr>
        <p:spPr/>
        <p:txBody>
          <a:bodyPr/>
          <a:lstStyle/>
          <a:p>
            <a:r>
              <a:rPr lang="en-US" sz="1800" dirty="0"/>
              <a:t>Juan Gomez-Luna, Izzat El Hajj, Ivan Fernandez, Christina </a:t>
            </a:r>
            <a:r>
              <a:rPr lang="en-US" sz="1800" dirty="0" err="1"/>
              <a:t>Giannoula</a:t>
            </a:r>
            <a:r>
              <a:rPr lang="en-US" sz="1800" dirty="0"/>
              <a:t>, Geraldo F. Oliveira,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"Benchmarking Memory-Centric Computing Systems: Analysis of Real Processing-in-Memory Hardware"</a:t>
            </a:r>
            <a:br>
              <a:rPr lang="en-US" sz="1800" dirty="0"/>
            </a:br>
            <a:r>
              <a:rPr lang="en-US" sz="1800" i="1" dirty="0"/>
              <a:t>Invited Paper at </a:t>
            </a:r>
            <a:r>
              <a:rPr lang="en-US" sz="1800" i="1" dirty="0">
                <a:hlinkClick r:id="rId3"/>
              </a:rPr>
              <a:t>Workshop on Computing with Unconventional Technologies</a:t>
            </a:r>
            <a:r>
              <a:rPr lang="en-US" sz="1800" i="1" dirty="0"/>
              <a:t> (</a:t>
            </a:r>
            <a:r>
              <a:rPr lang="en-US" sz="1800" b="1" i="1" dirty="0"/>
              <a:t>CUT</a:t>
            </a:r>
            <a:r>
              <a:rPr lang="en-US" sz="1800" i="1" dirty="0"/>
              <a:t>)</a:t>
            </a:r>
            <a:r>
              <a:rPr lang="en-US" sz="1800" dirty="0"/>
              <a:t>, Virtual, October 2021.</a:t>
            </a:r>
            <a:br>
              <a:rPr lang="en-US" sz="1800" dirty="0"/>
            </a:br>
            <a:r>
              <a:rPr lang="en-US" sz="1800" dirty="0"/>
              <a:t>[</a:t>
            </a:r>
            <a:r>
              <a:rPr lang="en-US" sz="1800" dirty="0">
                <a:hlinkClick r:id="rId4"/>
              </a:rPr>
              <a:t>arXiv version</a:t>
            </a:r>
            <a:r>
              <a:rPr lang="en-US" sz="1800" dirty="0"/>
              <a:t>]</a:t>
            </a:r>
            <a:br>
              <a:rPr lang="en-US" sz="1800" dirty="0"/>
            </a:br>
            <a:r>
              <a:rPr lang="en-US" sz="1800" dirty="0"/>
              <a:t>[</a:t>
            </a:r>
            <a:r>
              <a:rPr lang="en-US" sz="1800" dirty="0">
                <a:hlinkClick r:id="rId5"/>
              </a:rPr>
              <a:t>PrIM Benchmarks Source Code</a:t>
            </a:r>
            <a:r>
              <a:rPr lang="en-US" sz="1800" dirty="0"/>
              <a:t>]</a:t>
            </a:r>
            <a:br>
              <a:rPr lang="en-US" sz="1800" dirty="0"/>
            </a:br>
            <a:r>
              <a:rPr lang="en-US" sz="1800" dirty="0"/>
              <a:t>[</a:t>
            </a:r>
            <a:r>
              <a:rPr lang="en-US" sz="1800" dirty="0">
                <a:hlinkClick r:id="rId6"/>
              </a:rPr>
              <a:t>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(37 minutes)]</a:t>
            </a:r>
            <a:br>
              <a:rPr lang="en-US" sz="1800" dirty="0"/>
            </a:br>
            <a:r>
              <a:rPr lang="en-US" sz="1800" dirty="0"/>
              <a:t>[</a:t>
            </a:r>
            <a:r>
              <a:rPr lang="en-US" sz="1800" dirty="0">
                <a:hlinkClick r:id="rId9"/>
              </a:rPr>
              <a:t>Lightning Talk Video</a:t>
            </a:r>
            <a:r>
              <a:rPr lang="en-US" sz="1800" dirty="0"/>
              <a:t> (3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3EF8F996-348D-6443-A1C1-C9253E466A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7CAC91B0-BB0B-4C48-9D6B-CAAE99B4F34C}"/>
              </a:ext>
            </a:extLst>
          </p:cNvPr>
          <p:cNvPicPr>
            <a:picLocks noChangeAspect="1"/>
          </p:cNvPicPr>
          <p:nvPr/>
        </p:nvPicPr>
        <p:blipFill>
          <a:blip r:embed="rId10"/>
          <a:stretch>
            <a:fillRect/>
          </a:stretch>
        </p:blipFill>
        <p:spPr>
          <a:xfrm>
            <a:off x="0" y="4437112"/>
            <a:ext cx="9144000" cy="1879085"/>
          </a:xfrm>
          <a:prstGeom prst="rect">
            <a:avLst/>
          </a:prstGeom>
        </p:spPr>
      </p:pic>
    </p:spTree>
    <p:extLst>
      <p:ext uri="{BB962C8B-B14F-4D97-AF65-F5344CB8AC3E}">
        <p14:creationId xmlns:p14="http://schemas.microsoft.com/office/powerpoint/2010/main" val="1027087722"/>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1322C-BB72-CE42-B0AA-57E423944272}"/>
              </a:ext>
            </a:extLst>
          </p:cNvPr>
          <p:cNvSpPr>
            <a:spLocks noGrp="1"/>
          </p:cNvSpPr>
          <p:nvPr>
            <p:ph type="title"/>
          </p:nvPr>
        </p:nvSpPr>
        <p:spPr/>
        <p:txBody>
          <a:bodyPr>
            <a:normAutofit fontScale="90000"/>
          </a:bodyPr>
          <a:lstStyle/>
          <a:p>
            <a:r>
              <a:rPr lang="en-US" dirty="0" err="1"/>
              <a:t>PrIM</a:t>
            </a:r>
            <a:r>
              <a:rPr lang="en-US" dirty="0"/>
              <a:t> Benchmarks: Application Domains</a:t>
            </a:r>
          </a:p>
        </p:txBody>
      </p:sp>
      <p:graphicFrame>
        <p:nvGraphicFramePr>
          <p:cNvPr id="7" name="Content Placeholder 6">
            <a:extLst>
              <a:ext uri="{FF2B5EF4-FFF2-40B4-BE49-F238E27FC236}">
                <a16:creationId xmlns:a16="http://schemas.microsoft.com/office/drawing/2014/main" id="{D42219D4-777D-6E42-9BED-8AB0204C0E42}"/>
              </a:ext>
            </a:extLst>
          </p:cNvPr>
          <p:cNvGraphicFramePr>
            <a:graphicFrameLocks noGrp="1"/>
          </p:cNvGraphicFramePr>
          <p:nvPr>
            <p:ph idx="1"/>
          </p:nvPr>
        </p:nvGraphicFramePr>
        <p:xfrm>
          <a:off x="168275" y="936626"/>
          <a:ext cx="8894763" cy="5431517"/>
        </p:xfrm>
        <a:graphic>
          <a:graphicData uri="http://schemas.openxmlformats.org/drawingml/2006/table">
            <a:tbl>
              <a:tblPr firstRow="1" bandRow="1">
                <a:tableStyleId>{9DCAF9ED-07DC-4A11-8D7F-57B35C25682E}</a:tableStyleId>
              </a:tblPr>
              <a:tblGrid>
                <a:gridCol w="2964921">
                  <a:extLst>
                    <a:ext uri="{9D8B030D-6E8A-4147-A177-3AD203B41FA5}">
                      <a16:colId xmlns:a16="http://schemas.microsoft.com/office/drawing/2014/main" val="1839206127"/>
                    </a:ext>
                  </a:extLst>
                </a:gridCol>
                <a:gridCol w="4165675">
                  <a:extLst>
                    <a:ext uri="{9D8B030D-6E8A-4147-A177-3AD203B41FA5}">
                      <a16:colId xmlns:a16="http://schemas.microsoft.com/office/drawing/2014/main" val="3573282612"/>
                    </a:ext>
                  </a:extLst>
                </a:gridCol>
                <a:gridCol w="1764167">
                  <a:extLst>
                    <a:ext uri="{9D8B030D-6E8A-4147-A177-3AD203B41FA5}">
                      <a16:colId xmlns:a16="http://schemas.microsoft.com/office/drawing/2014/main" val="362133022"/>
                    </a:ext>
                  </a:extLst>
                </a:gridCol>
              </a:tblGrid>
              <a:tr h="319501">
                <a:tc>
                  <a:txBody>
                    <a:bodyPr/>
                    <a:lstStyle/>
                    <a:p>
                      <a:r>
                        <a:rPr lang="en-US" sz="1400" dirty="0">
                          <a:latin typeface="Candara" panose="020E0502030303020204" pitchFamily="34" charset="0"/>
                        </a:rPr>
                        <a:t>Domain</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Benchmark</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Short name</a:t>
                      </a:r>
                      <a:endParaRPr lang="en-US" sz="1400" dirty="0">
                        <a:solidFill>
                          <a:schemeClr val="bg1"/>
                        </a:solidFill>
                        <a:latin typeface="Candara" panose="020E0502030303020204" pitchFamily="34" charset="0"/>
                      </a:endParaRPr>
                    </a:p>
                  </a:txBody>
                  <a:tcPr/>
                </a:tc>
                <a:extLst>
                  <a:ext uri="{0D108BD9-81ED-4DB2-BD59-A6C34878D82A}">
                    <a16:rowId xmlns:a16="http://schemas.microsoft.com/office/drawing/2014/main" val="2894804337"/>
                  </a:ext>
                </a:extLst>
              </a:tr>
              <a:tr h="319501">
                <a:tc rowSpan="2">
                  <a:txBody>
                    <a:bodyPr/>
                    <a:lstStyle/>
                    <a:p>
                      <a:r>
                        <a:rPr lang="en-US" sz="1400" dirty="0">
                          <a:latin typeface="Candara" panose="020E0502030303020204" pitchFamily="34" charset="0"/>
                        </a:rPr>
                        <a:t>Dense linear algebra</a:t>
                      </a:r>
                    </a:p>
                  </a:txBody>
                  <a:tcPr anchor="ctr"/>
                </a:tc>
                <a:tc>
                  <a:txBody>
                    <a:bodyPr/>
                    <a:lstStyle/>
                    <a:p>
                      <a:r>
                        <a:rPr lang="en-US" sz="1400" dirty="0">
                          <a:latin typeface="Candara" panose="020E0502030303020204" pitchFamily="34" charset="0"/>
                        </a:rPr>
                        <a:t>Vector Addition</a:t>
                      </a:r>
                    </a:p>
                  </a:txBody>
                  <a:tcPr/>
                </a:tc>
                <a:tc>
                  <a:txBody>
                    <a:bodyPr/>
                    <a:lstStyle/>
                    <a:p>
                      <a:r>
                        <a:rPr lang="en-US" sz="1400" dirty="0">
                          <a:latin typeface="Candara" panose="020E0502030303020204" pitchFamily="34" charset="0"/>
                        </a:rPr>
                        <a:t>VA</a:t>
                      </a:r>
                    </a:p>
                  </a:txBody>
                  <a:tcPr/>
                </a:tc>
                <a:extLst>
                  <a:ext uri="{0D108BD9-81ED-4DB2-BD59-A6C34878D82A}">
                    <a16:rowId xmlns:a16="http://schemas.microsoft.com/office/drawing/2014/main" val="4290190206"/>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Matrix-Vector Multiply</a:t>
                      </a:r>
                    </a:p>
                  </a:txBody>
                  <a:tcPr/>
                </a:tc>
                <a:tc>
                  <a:txBody>
                    <a:bodyPr/>
                    <a:lstStyle/>
                    <a:p>
                      <a:r>
                        <a:rPr lang="en-US" sz="1400" dirty="0">
                          <a:latin typeface="Candara" panose="020E0502030303020204" pitchFamily="34" charset="0"/>
                        </a:rPr>
                        <a:t>GEMV</a:t>
                      </a:r>
                    </a:p>
                  </a:txBody>
                  <a:tcPr/>
                </a:tc>
                <a:extLst>
                  <a:ext uri="{0D108BD9-81ED-4DB2-BD59-A6C34878D82A}">
                    <a16:rowId xmlns:a16="http://schemas.microsoft.com/office/drawing/2014/main" val="1965124206"/>
                  </a:ext>
                </a:extLst>
              </a:tr>
              <a:tr h="319501">
                <a:tc>
                  <a:txBody>
                    <a:bodyPr/>
                    <a:lstStyle/>
                    <a:p>
                      <a:r>
                        <a:rPr lang="en-US" sz="1400" dirty="0">
                          <a:latin typeface="Candara" panose="020E0502030303020204" pitchFamily="34" charset="0"/>
                        </a:rPr>
                        <a:t>Sparse linear algebra</a:t>
                      </a:r>
                    </a:p>
                  </a:txBody>
                  <a:tcPr/>
                </a:tc>
                <a:tc>
                  <a:txBody>
                    <a:bodyPr/>
                    <a:lstStyle/>
                    <a:p>
                      <a:r>
                        <a:rPr lang="en-US" sz="1400" dirty="0">
                          <a:latin typeface="Candara" panose="020E0502030303020204" pitchFamily="34" charset="0"/>
                        </a:rPr>
                        <a:t>Sparse Matrix-Vector Multiply</a:t>
                      </a:r>
                    </a:p>
                  </a:txBody>
                  <a:tcPr/>
                </a:tc>
                <a:tc>
                  <a:txBody>
                    <a:bodyPr/>
                    <a:lstStyle/>
                    <a:p>
                      <a:r>
                        <a:rPr lang="en-US" sz="1400" dirty="0" err="1">
                          <a:latin typeface="Candara" panose="020E0502030303020204" pitchFamily="34" charset="0"/>
                        </a:rPr>
                        <a:t>SpMV</a:t>
                      </a:r>
                      <a:endParaRPr lang="en-US" sz="1400" dirty="0">
                        <a:latin typeface="Candara" panose="020E0502030303020204" pitchFamily="34" charset="0"/>
                      </a:endParaRPr>
                    </a:p>
                  </a:txBody>
                  <a:tcPr/>
                </a:tc>
                <a:extLst>
                  <a:ext uri="{0D108BD9-81ED-4DB2-BD59-A6C34878D82A}">
                    <a16:rowId xmlns:a16="http://schemas.microsoft.com/office/drawing/2014/main" val="2511201907"/>
                  </a:ext>
                </a:extLst>
              </a:tr>
              <a:tr h="319501">
                <a:tc rowSpan="2">
                  <a:txBody>
                    <a:bodyPr/>
                    <a:lstStyle/>
                    <a:p>
                      <a:r>
                        <a:rPr lang="en-US" sz="1400" dirty="0">
                          <a:latin typeface="Candara" panose="020E0502030303020204" pitchFamily="34" charset="0"/>
                        </a:rPr>
                        <a:t>Databases</a:t>
                      </a:r>
                    </a:p>
                  </a:txBody>
                  <a:tcPr anchor="ctr"/>
                </a:tc>
                <a:tc>
                  <a:txBody>
                    <a:bodyPr/>
                    <a:lstStyle/>
                    <a:p>
                      <a:r>
                        <a:rPr lang="en-US" sz="1400" dirty="0">
                          <a:latin typeface="Candara" panose="020E0502030303020204" pitchFamily="34" charset="0"/>
                        </a:rPr>
                        <a:t>Select</a:t>
                      </a:r>
                    </a:p>
                  </a:txBody>
                  <a:tcPr/>
                </a:tc>
                <a:tc>
                  <a:txBody>
                    <a:bodyPr/>
                    <a:lstStyle/>
                    <a:p>
                      <a:r>
                        <a:rPr lang="en-US" sz="1400" dirty="0">
                          <a:latin typeface="Candara" panose="020E0502030303020204" pitchFamily="34" charset="0"/>
                        </a:rPr>
                        <a:t>SEL</a:t>
                      </a:r>
                    </a:p>
                  </a:txBody>
                  <a:tcPr/>
                </a:tc>
                <a:extLst>
                  <a:ext uri="{0D108BD9-81ED-4DB2-BD59-A6C34878D82A}">
                    <a16:rowId xmlns:a16="http://schemas.microsoft.com/office/drawing/2014/main" val="308234675"/>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Unique</a:t>
                      </a:r>
                    </a:p>
                  </a:txBody>
                  <a:tcPr/>
                </a:tc>
                <a:tc>
                  <a:txBody>
                    <a:bodyPr/>
                    <a:lstStyle/>
                    <a:p>
                      <a:r>
                        <a:rPr lang="en-US" sz="1400" dirty="0">
                          <a:latin typeface="Candara" panose="020E0502030303020204" pitchFamily="34" charset="0"/>
                        </a:rPr>
                        <a:t>UNI</a:t>
                      </a:r>
                    </a:p>
                  </a:txBody>
                  <a:tcPr/>
                </a:tc>
                <a:extLst>
                  <a:ext uri="{0D108BD9-81ED-4DB2-BD59-A6C34878D82A}">
                    <a16:rowId xmlns:a16="http://schemas.microsoft.com/office/drawing/2014/main" val="1298232571"/>
                  </a:ext>
                </a:extLst>
              </a:tr>
              <a:tr h="319501">
                <a:tc rowSpan="2">
                  <a:txBody>
                    <a:bodyPr/>
                    <a:lstStyle/>
                    <a:p>
                      <a:r>
                        <a:rPr lang="en-US" sz="1400" dirty="0">
                          <a:latin typeface="Candara" panose="020E0502030303020204" pitchFamily="34" charset="0"/>
                        </a:rPr>
                        <a:t>Data analytics</a:t>
                      </a:r>
                    </a:p>
                  </a:txBody>
                  <a:tcPr anchor="ctr"/>
                </a:tc>
                <a:tc>
                  <a:txBody>
                    <a:bodyPr/>
                    <a:lstStyle/>
                    <a:p>
                      <a:r>
                        <a:rPr lang="en-US" sz="1400" dirty="0">
                          <a:latin typeface="Candara" panose="020E0502030303020204" pitchFamily="34" charset="0"/>
                        </a:rPr>
                        <a:t>Binary Search</a:t>
                      </a:r>
                    </a:p>
                  </a:txBody>
                  <a:tcPr/>
                </a:tc>
                <a:tc>
                  <a:txBody>
                    <a:bodyPr/>
                    <a:lstStyle/>
                    <a:p>
                      <a:r>
                        <a:rPr lang="en-US" sz="1400" dirty="0">
                          <a:latin typeface="Candara" panose="020E0502030303020204" pitchFamily="34" charset="0"/>
                        </a:rPr>
                        <a:t>BS</a:t>
                      </a:r>
                    </a:p>
                  </a:txBody>
                  <a:tcPr/>
                </a:tc>
                <a:extLst>
                  <a:ext uri="{0D108BD9-81ED-4DB2-BD59-A6C34878D82A}">
                    <a16:rowId xmlns:a16="http://schemas.microsoft.com/office/drawing/2014/main" val="565451127"/>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Time Series Analysis</a:t>
                      </a:r>
                    </a:p>
                  </a:txBody>
                  <a:tcPr/>
                </a:tc>
                <a:tc>
                  <a:txBody>
                    <a:bodyPr/>
                    <a:lstStyle/>
                    <a:p>
                      <a:r>
                        <a:rPr lang="en-US" sz="1400" dirty="0">
                          <a:latin typeface="Candara" panose="020E0502030303020204" pitchFamily="34" charset="0"/>
                        </a:rPr>
                        <a:t>TS</a:t>
                      </a:r>
                    </a:p>
                  </a:txBody>
                  <a:tcPr/>
                </a:tc>
                <a:extLst>
                  <a:ext uri="{0D108BD9-81ED-4DB2-BD59-A6C34878D82A}">
                    <a16:rowId xmlns:a16="http://schemas.microsoft.com/office/drawing/2014/main" val="387008381"/>
                  </a:ext>
                </a:extLst>
              </a:tr>
              <a:tr h="319501">
                <a:tc>
                  <a:txBody>
                    <a:bodyPr/>
                    <a:lstStyle/>
                    <a:p>
                      <a:r>
                        <a:rPr lang="en-US" sz="1400" dirty="0">
                          <a:latin typeface="Candara" panose="020E0502030303020204" pitchFamily="34" charset="0"/>
                        </a:rPr>
                        <a:t>Graph processing</a:t>
                      </a:r>
                    </a:p>
                  </a:txBody>
                  <a:tcPr/>
                </a:tc>
                <a:tc>
                  <a:txBody>
                    <a:bodyPr/>
                    <a:lstStyle/>
                    <a:p>
                      <a:r>
                        <a:rPr lang="en-US" sz="1400" dirty="0">
                          <a:latin typeface="Candara" panose="020E0502030303020204" pitchFamily="34" charset="0"/>
                        </a:rPr>
                        <a:t>Breadth-First Search</a:t>
                      </a:r>
                    </a:p>
                  </a:txBody>
                  <a:tcPr/>
                </a:tc>
                <a:tc>
                  <a:txBody>
                    <a:bodyPr/>
                    <a:lstStyle/>
                    <a:p>
                      <a:r>
                        <a:rPr lang="en-US" sz="1400" dirty="0">
                          <a:latin typeface="Candara" panose="020E0502030303020204" pitchFamily="34" charset="0"/>
                        </a:rPr>
                        <a:t>BFS</a:t>
                      </a:r>
                    </a:p>
                  </a:txBody>
                  <a:tcPr/>
                </a:tc>
                <a:extLst>
                  <a:ext uri="{0D108BD9-81ED-4DB2-BD59-A6C34878D82A}">
                    <a16:rowId xmlns:a16="http://schemas.microsoft.com/office/drawing/2014/main" val="3987081438"/>
                  </a:ext>
                </a:extLst>
              </a:tr>
              <a:tr h="319501">
                <a:tc>
                  <a:txBody>
                    <a:bodyPr/>
                    <a:lstStyle/>
                    <a:p>
                      <a:r>
                        <a:rPr lang="en-US" sz="1400" dirty="0">
                          <a:latin typeface="Candara" panose="020E0502030303020204" pitchFamily="34" charset="0"/>
                        </a:rPr>
                        <a:t>Neural networks</a:t>
                      </a:r>
                    </a:p>
                  </a:txBody>
                  <a:tcPr/>
                </a:tc>
                <a:tc>
                  <a:txBody>
                    <a:bodyPr/>
                    <a:lstStyle/>
                    <a:p>
                      <a:r>
                        <a:rPr lang="en-US" sz="1400" dirty="0">
                          <a:latin typeface="Candara" panose="020E0502030303020204" pitchFamily="34" charset="0"/>
                        </a:rPr>
                        <a:t>Multilayer Perceptron</a:t>
                      </a:r>
                    </a:p>
                  </a:txBody>
                  <a:tcPr/>
                </a:tc>
                <a:tc>
                  <a:txBody>
                    <a:bodyPr/>
                    <a:lstStyle/>
                    <a:p>
                      <a:r>
                        <a:rPr lang="en-US" sz="1400" dirty="0">
                          <a:latin typeface="Candara" panose="020E0502030303020204" pitchFamily="34" charset="0"/>
                        </a:rPr>
                        <a:t>MLP</a:t>
                      </a:r>
                    </a:p>
                  </a:txBody>
                  <a:tcPr/>
                </a:tc>
                <a:extLst>
                  <a:ext uri="{0D108BD9-81ED-4DB2-BD59-A6C34878D82A}">
                    <a16:rowId xmlns:a16="http://schemas.microsoft.com/office/drawing/2014/main" val="1924520618"/>
                  </a:ext>
                </a:extLst>
              </a:tr>
              <a:tr h="319501">
                <a:tc>
                  <a:txBody>
                    <a:bodyPr/>
                    <a:lstStyle/>
                    <a:p>
                      <a:r>
                        <a:rPr lang="en-US" sz="1400" dirty="0">
                          <a:latin typeface="Candara" panose="020E0502030303020204" pitchFamily="34" charset="0"/>
                        </a:rPr>
                        <a:t>Bioinformatics</a:t>
                      </a:r>
                    </a:p>
                  </a:txBody>
                  <a:tcPr/>
                </a:tc>
                <a:tc>
                  <a:txBody>
                    <a:bodyPr/>
                    <a:lstStyle/>
                    <a:p>
                      <a:r>
                        <a:rPr lang="en-US" sz="1400" dirty="0">
                          <a:latin typeface="Candara" panose="020E0502030303020204" pitchFamily="34" charset="0"/>
                        </a:rPr>
                        <a:t>Needleman-Wunsch</a:t>
                      </a:r>
                    </a:p>
                  </a:txBody>
                  <a:tcPr/>
                </a:tc>
                <a:tc>
                  <a:txBody>
                    <a:bodyPr/>
                    <a:lstStyle/>
                    <a:p>
                      <a:r>
                        <a:rPr lang="en-US" sz="1400" dirty="0">
                          <a:latin typeface="Candara" panose="020E0502030303020204" pitchFamily="34" charset="0"/>
                        </a:rPr>
                        <a:t>NW</a:t>
                      </a:r>
                    </a:p>
                  </a:txBody>
                  <a:tcPr/>
                </a:tc>
                <a:extLst>
                  <a:ext uri="{0D108BD9-81ED-4DB2-BD59-A6C34878D82A}">
                    <a16:rowId xmlns:a16="http://schemas.microsoft.com/office/drawing/2014/main" val="3592205944"/>
                  </a:ext>
                </a:extLst>
              </a:tr>
              <a:tr h="319501">
                <a:tc rowSpan="2">
                  <a:txBody>
                    <a:bodyPr/>
                    <a:lstStyle/>
                    <a:p>
                      <a:r>
                        <a:rPr lang="en-US" sz="1400" dirty="0">
                          <a:latin typeface="Candara" panose="020E0502030303020204" pitchFamily="34" charset="0"/>
                        </a:rPr>
                        <a:t>Image processing</a:t>
                      </a:r>
                    </a:p>
                  </a:txBody>
                  <a:tcPr anchor="ctr"/>
                </a:tc>
                <a:tc>
                  <a:txBody>
                    <a:bodyPr/>
                    <a:lstStyle/>
                    <a:p>
                      <a:r>
                        <a:rPr lang="en-US" sz="1400" dirty="0">
                          <a:latin typeface="Candara" panose="020E0502030303020204" pitchFamily="34" charset="0"/>
                        </a:rPr>
                        <a:t>Image histogram (short)</a:t>
                      </a:r>
                    </a:p>
                  </a:txBody>
                  <a:tcPr/>
                </a:tc>
                <a:tc>
                  <a:txBody>
                    <a:bodyPr/>
                    <a:lstStyle/>
                    <a:p>
                      <a:r>
                        <a:rPr lang="en-US" sz="1400" dirty="0">
                          <a:latin typeface="Candara" panose="020E0502030303020204" pitchFamily="34" charset="0"/>
                        </a:rPr>
                        <a:t>HST-S</a:t>
                      </a:r>
                    </a:p>
                  </a:txBody>
                  <a:tcPr/>
                </a:tc>
                <a:extLst>
                  <a:ext uri="{0D108BD9-81ED-4DB2-BD59-A6C34878D82A}">
                    <a16:rowId xmlns:a16="http://schemas.microsoft.com/office/drawing/2014/main" val="3167293920"/>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Image histogram (large)</a:t>
                      </a:r>
                    </a:p>
                  </a:txBody>
                  <a:tcPr/>
                </a:tc>
                <a:tc>
                  <a:txBody>
                    <a:bodyPr/>
                    <a:lstStyle/>
                    <a:p>
                      <a:r>
                        <a:rPr lang="en-US" sz="1400" dirty="0">
                          <a:latin typeface="Candara" panose="020E0502030303020204" pitchFamily="34" charset="0"/>
                        </a:rPr>
                        <a:t>HST-L</a:t>
                      </a:r>
                    </a:p>
                  </a:txBody>
                  <a:tcPr/>
                </a:tc>
                <a:extLst>
                  <a:ext uri="{0D108BD9-81ED-4DB2-BD59-A6C34878D82A}">
                    <a16:rowId xmlns:a16="http://schemas.microsoft.com/office/drawing/2014/main" val="1732467408"/>
                  </a:ext>
                </a:extLst>
              </a:tr>
              <a:tr h="319501">
                <a:tc rowSpan="4">
                  <a:txBody>
                    <a:bodyPr/>
                    <a:lstStyle/>
                    <a:p>
                      <a:r>
                        <a:rPr lang="en-US" sz="1400" dirty="0">
                          <a:latin typeface="Candara" panose="020E0502030303020204" pitchFamily="34" charset="0"/>
                        </a:rPr>
                        <a:t>Parallel primitives</a:t>
                      </a:r>
                    </a:p>
                  </a:txBody>
                  <a:tcPr anchor="ctr"/>
                </a:tc>
                <a:tc>
                  <a:txBody>
                    <a:bodyPr/>
                    <a:lstStyle/>
                    <a:p>
                      <a:r>
                        <a:rPr lang="en-US" sz="1400" dirty="0">
                          <a:latin typeface="Candara" panose="020E0502030303020204" pitchFamily="34" charset="0"/>
                        </a:rPr>
                        <a:t>Reduction</a:t>
                      </a:r>
                    </a:p>
                  </a:txBody>
                  <a:tcPr/>
                </a:tc>
                <a:tc>
                  <a:txBody>
                    <a:bodyPr/>
                    <a:lstStyle/>
                    <a:p>
                      <a:r>
                        <a:rPr lang="en-US" sz="1400" dirty="0">
                          <a:latin typeface="Candara" panose="020E0502030303020204" pitchFamily="34" charset="0"/>
                        </a:rPr>
                        <a:t>RED</a:t>
                      </a:r>
                    </a:p>
                  </a:txBody>
                  <a:tcPr/>
                </a:tc>
                <a:extLst>
                  <a:ext uri="{0D108BD9-81ED-4DB2-BD59-A6C34878D82A}">
                    <a16:rowId xmlns:a16="http://schemas.microsoft.com/office/drawing/2014/main" val="1318272034"/>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(scan-scan-add)</a:t>
                      </a:r>
                    </a:p>
                  </a:txBody>
                  <a:tcPr/>
                </a:tc>
                <a:tc>
                  <a:txBody>
                    <a:bodyPr/>
                    <a:lstStyle/>
                    <a:p>
                      <a:r>
                        <a:rPr lang="en-US" sz="1400" dirty="0">
                          <a:latin typeface="Candara" panose="020E0502030303020204" pitchFamily="34" charset="0"/>
                        </a:rPr>
                        <a:t>SCAN-SSA</a:t>
                      </a:r>
                    </a:p>
                  </a:txBody>
                  <a:tcPr/>
                </a:tc>
                <a:extLst>
                  <a:ext uri="{0D108BD9-81ED-4DB2-BD59-A6C34878D82A}">
                    <a16:rowId xmlns:a16="http://schemas.microsoft.com/office/drawing/2014/main" val="2004235633"/>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(reduce-scan-scan)</a:t>
                      </a:r>
                    </a:p>
                  </a:txBody>
                  <a:tcPr/>
                </a:tc>
                <a:tc>
                  <a:txBody>
                    <a:bodyPr/>
                    <a:lstStyle/>
                    <a:p>
                      <a:r>
                        <a:rPr lang="en-US" sz="1400" dirty="0">
                          <a:latin typeface="Candara" panose="020E0502030303020204" pitchFamily="34" charset="0"/>
                        </a:rPr>
                        <a:t>SCAN-RSS</a:t>
                      </a:r>
                    </a:p>
                  </a:txBody>
                  <a:tcPr/>
                </a:tc>
                <a:extLst>
                  <a:ext uri="{0D108BD9-81ED-4DB2-BD59-A6C34878D82A}">
                    <a16:rowId xmlns:a16="http://schemas.microsoft.com/office/drawing/2014/main" val="82245761"/>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 transposition</a:t>
                      </a:r>
                    </a:p>
                  </a:txBody>
                  <a:tcPr/>
                </a:tc>
                <a:tc>
                  <a:txBody>
                    <a:bodyPr/>
                    <a:lstStyle/>
                    <a:p>
                      <a:r>
                        <a:rPr lang="en-US" sz="1400" dirty="0">
                          <a:latin typeface="Candara" panose="020E0502030303020204" pitchFamily="34" charset="0"/>
                        </a:rPr>
                        <a:t>TRNS</a:t>
                      </a:r>
                    </a:p>
                  </a:txBody>
                  <a:tcPr/>
                </a:tc>
                <a:extLst>
                  <a:ext uri="{0D108BD9-81ED-4DB2-BD59-A6C34878D82A}">
                    <a16:rowId xmlns:a16="http://schemas.microsoft.com/office/drawing/2014/main" val="3173461368"/>
                  </a:ext>
                </a:extLst>
              </a:tr>
            </a:tbl>
          </a:graphicData>
        </a:graphic>
      </p:graphicFrame>
    </p:spTree>
    <p:extLst>
      <p:ext uri="{BB962C8B-B14F-4D97-AF65-F5344CB8AC3E}">
        <p14:creationId xmlns:p14="http://schemas.microsoft.com/office/powerpoint/2010/main" val="3464049451"/>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fontScale="90000"/>
          </a:bodyPr>
          <a:lstStyle/>
          <a:p>
            <a:r>
              <a:rPr lang="en-US" dirty="0" err="1"/>
              <a:t>PrIM</a:t>
            </a:r>
            <a:r>
              <a:rPr lang="en-US" dirty="0"/>
              <a:t> Benchmarks are Open Source</a:t>
            </a:r>
          </a:p>
        </p:txBody>
      </p:sp>
      <p:sp>
        <p:nvSpPr>
          <p:cNvPr id="3" name="Content Placeholder 2">
            <a:extLst>
              <a:ext uri="{FF2B5EF4-FFF2-40B4-BE49-F238E27FC236}">
                <a16:creationId xmlns:a16="http://schemas.microsoft.com/office/drawing/2014/main" id="{3A69F76A-5B3C-E64B-A07F-5EB4408B21C9}"/>
              </a:ext>
            </a:extLst>
          </p:cNvPr>
          <p:cNvSpPr>
            <a:spLocks noGrp="1"/>
          </p:cNvSpPr>
          <p:nvPr>
            <p:ph idx="1"/>
          </p:nvPr>
        </p:nvSpPr>
        <p:spPr/>
        <p:txBody>
          <a:bodyPr>
            <a:normAutofit/>
          </a:bodyPr>
          <a:lstStyle/>
          <a:p>
            <a:r>
              <a:rPr lang="en-US" sz="2400" dirty="0"/>
              <a:t>All microbenchmarks, benchmarks, and scripts</a:t>
            </a:r>
          </a:p>
          <a:p>
            <a:r>
              <a:rPr lang="en-US" sz="2400" dirty="0">
                <a:solidFill>
                  <a:srgbClr val="0000FF"/>
                </a:solidFill>
                <a:hlinkClick r:id="rId3">
                  <a:extLst>
                    <a:ext uri="{A12FA001-AC4F-418D-AE19-62706E023703}">
                      <ahyp:hlinkClr xmlns:ahyp="http://schemas.microsoft.com/office/drawing/2018/hyperlinkcolor" val="tx"/>
                    </a:ext>
                  </a:extLst>
                </a:hlinkClick>
              </a:rPr>
              <a:t>https://github.com/CMU-SAFARI/prim-benchmarks</a:t>
            </a:r>
            <a:endParaRPr lang="en-US" sz="2400" dirty="0">
              <a:solidFill>
                <a:srgbClr val="0000FF"/>
              </a:solidFill>
            </a:endParaRPr>
          </a:p>
          <a:p>
            <a:endParaRPr lang="en-US" sz="2400" dirty="0"/>
          </a:p>
        </p:txBody>
      </p:sp>
      <p:pic>
        <p:nvPicPr>
          <p:cNvPr id="4" name="Picture 3">
            <a:extLst>
              <a:ext uri="{FF2B5EF4-FFF2-40B4-BE49-F238E27FC236}">
                <a16:creationId xmlns:a16="http://schemas.microsoft.com/office/drawing/2014/main" id="{B1FA27B2-6CC8-5C4B-B68F-F810D4173F6A}"/>
              </a:ext>
            </a:extLst>
          </p:cNvPr>
          <p:cNvPicPr>
            <a:picLocks noChangeAspect="1"/>
          </p:cNvPicPr>
          <p:nvPr/>
        </p:nvPicPr>
        <p:blipFill>
          <a:blip r:embed="rId4"/>
          <a:stretch>
            <a:fillRect/>
          </a:stretch>
        </p:blipFill>
        <p:spPr>
          <a:xfrm>
            <a:off x="1355311" y="1813559"/>
            <a:ext cx="6433378" cy="4591853"/>
          </a:xfrm>
          <a:prstGeom prst="rect">
            <a:avLst/>
          </a:prstGeom>
        </p:spPr>
      </p:pic>
    </p:spTree>
    <p:extLst>
      <p:ext uri="{BB962C8B-B14F-4D97-AF65-F5344CB8AC3E}">
        <p14:creationId xmlns:p14="http://schemas.microsoft.com/office/powerpoint/2010/main" val="1295164441"/>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a:bodyPr>
          <a:lstStyle/>
          <a:p>
            <a:r>
              <a:rPr lang="en-US" sz="3600" dirty="0"/>
              <a:t>Understanding a Modern PIM Architecture</a:t>
            </a:r>
          </a:p>
        </p:txBody>
      </p:sp>
      <p:pic>
        <p:nvPicPr>
          <p:cNvPr id="3" name="Picture 2">
            <a:extLst>
              <a:ext uri="{FF2B5EF4-FFF2-40B4-BE49-F238E27FC236}">
                <a16:creationId xmlns:a16="http://schemas.microsoft.com/office/drawing/2014/main" id="{5AE2DC3F-D55F-A442-8922-084467A414D2}"/>
              </a:ext>
            </a:extLst>
          </p:cNvPr>
          <p:cNvPicPr>
            <a:picLocks noChangeAspect="1"/>
          </p:cNvPicPr>
          <p:nvPr/>
        </p:nvPicPr>
        <p:blipFill>
          <a:blip r:embed="rId3"/>
          <a:stretch>
            <a:fillRect/>
          </a:stretch>
        </p:blipFill>
        <p:spPr>
          <a:xfrm>
            <a:off x="0" y="1268760"/>
            <a:ext cx="9144000" cy="4033049"/>
          </a:xfrm>
          <a:prstGeom prst="rect">
            <a:avLst/>
          </a:prstGeom>
        </p:spPr>
      </p:pic>
      <p:sp>
        <p:nvSpPr>
          <p:cNvPr id="5" name="Subtitle 1">
            <a:extLst>
              <a:ext uri="{FF2B5EF4-FFF2-40B4-BE49-F238E27FC236}">
                <a16:creationId xmlns:a16="http://schemas.microsoft.com/office/drawing/2014/main" id="{CB9DA8F8-FC8B-B715-1A5B-06010ACBBBEC}"/>
              </a:ext>
            </a:extLst>
          </p:cNvPr>
          <p:cNvSpPr txBox="1">
            <a:spLocks/>
          </p:cNvSpPr>
          <p:nvPr/>
        </p:nvSpPr>
        <p:spPr>
          <a:xfrm>
            <a:off x="1106731" y="5525569"/>
            <a:ext cx="6858000" cy="803991"/>
          </a:xfrm>
          <a:prstGeom prst="rect">
            <a:avLst/>
          </a:prstGeom>
        </p:spPr>
        <p:txBody>
          <a:bodyPr vert="horz" lIns="91440" tIns="45720" rIns="91440" bIns="45720" rtlCol="0">
            <a:normAutofit/>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hlinkClick r:id="rId4">
                  <a:extLst>
                    <a:ext uri="{A12FA001-AC4F-418D-AE19-62706E023703}">
                      <ahyp:hlinkClr xmlns:ahyp="http://schemas.microsoft.com/office/drawing/2018/hyperlinkcolor" val="tx"/>
                    </a:ext>
                  </a:extLst>
                </a:hlinkClick>
              </a:rPr>
              <a:t>https://arxiv.org/pdf/2105.03814.pdf</a:t>
            </a:r>
            <a:endParaRPr kumimoji="0" lang="en-US" sz="2000" b="1" i="0" u="sng"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hlinkClick r:id="rId5">
                  <a:extLst>
                    <a:ext uri="{A12FA001-AC4F-418D-AE19-62706E023703}">
                      <ahyp:hlinkClr xmlns:ahyp="http://schemas.microsoft.com/office/drawing/2018/hyperlinkcolor" val="tx"/>
                    </a:ext>
                  </a:extLst>
                </a:hlinkClick>
              </a:rPr>
              <a:t>https://github.com/CMU-SAFARI/prim-benchmarks</a:t>
            </a:r>
            <a:endParaRPr kumimoji="0" lang="en-US" sz="2000" b="1" i="0" u="none"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90284652"/>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sz="3800" dirty="0"/>
              <a:t>Understanding a Modern PIM Architecture</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9" name="Picture 8">
            <a:extLst>
              <a:ext uri="{FF2B5EF4-FFF2-40B4-BE49-F238E27FC236}">
                <a16:creationId xmlns:a16="http://schemas.microsoft.com/office/drawing/2014/main" id="{54381580-1F1F-5944-AEC7-1891060AC193}"/>
              </a:ext>
            </a:extLst>
          </p:cNvPr>
          <p:cNvPicPr>
            <a:picLocks noChangeAspect="1"/>
          </p:cNvPicPr>
          <p:nvPr/>
        </p:nvPicPr>
        <p:blipFill>
          <a:blip r:embed="rId2"/>
          <a:stretch>
            <a:fillRect/>
          </a:stretch>
        </p:blipFill>
        <p:spPr>
          <a:xfrm>
            <a:off x="849015" y="914400"/>
            <a:ext cx="7369769" cy="5506901"/>
          </a:xfrm>
          <a:prstGeom prst="rect">
            <a:avLst/>
          </a:prstGeom>
        </p:spPr>
      </p:pic>
      <p:sp>
        <p:nvSpPr>
          <p:cNvPr id="6" name="Rectangle 5">
            <a:extLst>
              <a:ext uri="{FF2B5EF4-FFF2-40B4-BE49-F238E27FC236}">
                <a16:creationId xmlns:a16="http://schemas.microsoft.com/office/drawing/2014/main" id="{5465C192-4893-AD4D-A97C-499395E42DF0}"/>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1345048692"/>
      </p:ext>
    </p:extLst>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B7D3EBD6-4727-A94F-9498-A2F5AD447FD3}"/>
              </a:ext>
            </a:extLst>
          </p:cNvPr>
          <p:cNvPicPr>
            <a:picLocks noChangeAspect="1"/>
          </p:cNvPicPr>
          <p:nvPr/>
        </p:nvPicPr>
        <p:blipFill>
          <a:blip r:embed="rId3"/>
          <a:stretch>
            <a:fillRect/>
          </a:stretch>
        </p:blipFill>
        <p:spPr>
          <a:xfrm>
            <a:off x="573837" y="936128"/>
            <a:ext cx="7454547" cy="5517207"/>
          </a:xfrm>
          <a:prstGeom prst="rect">
            <a:avLst/>
          </a:prstGeom>
        </p:spPr>
      </p:pic>
    </p:spTree>
    <p:extLst>
      <p:ext uri="{BB962C8B-B14F-4D97-AF65-F5344CB8AC3E}">
        <p14:creationId xmlns:p14="http://schemas.microsoft.com/office/powerpoint/2010/main" val="2099651550"/>
      </p:ext>
    </p:extLst>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https://www.youtube.com/watch?v=Pp9jSU2b9oM&amp;list=PL5Q2soXY2Zi8_VVChACnON4sfh2bJ5IrD&amp;index=159</a:t>
            </a: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05908769-F1A3-3149-BEAD-28F09753D549}"/>
              </a:ext>
            </a:extLst>
          </p:cNvPr>
          <p:cNvPicPr>
            <a:picLocks noChangeAspect="1"/>
          </p:cNvPicPr>
          <p:nvPr/>
        </p:nvPicPr>
        <p:blipFill>
          <a:blip r:embed="rId3"/>
          <a:stretch>
            <a:fillRect/>
          </a:stretch>
        </p:blipFill>
        <p:spPr>
          <a:xfrm>
            <a:off x="629193" y="894920"/>
            <a:ext cx="7809413" cy="5558416"/>
          </a:xfrm>
          <a:prstGeom prst="rect">
            <a:avLst/>
          </a:prstGeom>
        </p:spPr>
      </p:pic>
    </p:spTree>
    <p:extLst>
      <p:ext uri="{BB962C8B-B14F-4D97-AF65-F5344CB8AC3E}">
        <p14:creationId xmlns:p14="http://schemas.microsoft.com/office/powerpoint/2010/main" val="2693423104"/>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B247-8B3E-024A-9717-C4ABA7B35A1E}"/>
              </a:ext>
            </a:extLst>
          </p:cNvPr>
          <p:cNvSpPr>
            <a:spLocks noGrp="1"/>
          </p:cNvSpPr>
          <p:nvPr>
            <p:ph type="title"/>
          </p:nvPr>
        </p:nvSpPr>
        <p:spPr/>
        <p:txBody>
          <a:bodyPr/>
          <a:lstStyle/>
          <a:p>
            <a:r>
              <a:rPr lang="en-US" dirty="0"/>
              <a:t>More on PRIM Benchmarks</a:t>
            </a:r>
          </a:p>
        </p:txBody>
      </p:sp>
      <p:sp>
        <p:nvSpPr>
          <p:cNvPr id="3" name="Content Placeholder 2">
            <a:extLst>
              <a:ext uri="{FF2B5EF4-FFF2-40B4-BE49-F238E27FC236}">
                <a16:creationId xmlns:a16="http://schemas.microsoft.com/office/drawing/2014/main" id="{14C9A10E-D91C-A242-904A-DBA5990779A0}"/>
              </a:ext>
            </a:extLst>
          </p:cNvPr>
          <p:cNvSpPr>
            <a:spLocks noGrp="1"/>
          </p:cNvSpPr>
          <p:nvPr>
            <p:ph idx="1"/>
          </p:nvPr>
        </p:nvSpPr>
        <p:spPr/>
        <p:txBody>
          <a:bodyPr/>
          <a:lstStyle/>
          <a:p>
            <a:r>
              <a:rPr lang="en-US" dirty="0"/>
              <a:t>Juan Gomez-Luna, Izzat El Hajj, Ivan Fernandez, Christina </a:t>
            </a:r>
            <a:r>
              <a:rPr lang="en-US" dirty="0" err="1"/>
              <a:t>Giannoula</a:t>
            </a:r>
            <a:r>
              <a:rPr lang="en-US" dirty="0"/>
              <a:t>, Geraldo F. Oliveira, and 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"Benchmarking a New Paradigm: An Experimental Analysis of a Real Processing-in-Memory Architecture"</a:t>
            </a:r>
            <a:br>
              <a:rPr lang="en-US" dirty="0"/>
            </a:br>
            <a:r>
              <a:rPr lang="en-US" i="1" dirty="0"/>
              <a:t>Preprint in </a:t>
            </a:r>
            <a:r>
              <a:rPr lang="en-US" b="1" i="1" dirty="0">
                <a:hlinkClick r:id="rId3"/>
              </a:rPr>
              <a:t>arXiv</a:t>
            </a:r>
            <a:r>
              <a:rPr lang="en-US" dirty="0"/>
              <a:t>, 9 May 2021.</a:t>
            </a:r>
            <a:br>
              <a:rPr lang="en-US" dirty="0"/>
            </a:br>
            <a:r>
              <a:rPr lang="en-US" dirty="0"/>
              <a:t>[</a:t>
            </a:r>
            <a:r>
              <a:rPr lang="en-US" dirty="0">
                <a:hlinkClick r:id="rId2"/>
              </a:rPr>
              <a:t>arXiv preprint</a:t>
            </a:r>
            <a:r>
              <a:rPr lang="en-US" dirty="0"/>
              <a:t>]</a:t>
            </a:r>
            <a:br>
              <a:rPr lang="en-US" dirty="0"/>
            </a:br>
            <a:r>
              <a:rPr lang="en-US" dirty="0"/>
              <a:t>[</a:t>
            </a:r>
            <a:r>
              <a:rPr lang="en-US" dirty="0">
                <a:hlinkClick r:id="rId4"/>
              </a:rPr>
              <a:t>PrIM Benchmarks Source Code</a:t>
            </a:r>
            <a:r>
              <a:rPr lang="en-US" dirty="0"/>
              <a:t>]</a:t>
            </a:r>
            <a:br>
              <a:rPr lang="en-US" dirty="0"/>
            </a:br>
            <a:r>
              <a:rPr lang="en-US" dirty="0"/>
              <a:t>[</a:t>
            </a:r>
            <a:r>
              <a:rPr lang="en-US" dirty="0">
                <a:hlinkClick r:id="rId5"/>
              </a:rPr>
              <a:t>Slides (pptx)</a:t>
            </a:r>
            <a:r>
              <a:rPr lang="en-US" dirty="0"/>
              <a:t> </a:t>
            </a:r>
            <a:r>
              <a:rPr lang="en-US" dirty="0">
                <a:hlinkClick r:id="rId6"/>
              </a:rPr>
              <a:t>(pdf)</a:t>
            </a:r>
            <a:r>
              <a:rPr lang="en-US" dirty="0"/>
              <a:t>]</a:t>
            </a:r>
            <a:br>
              <a:rPr lang="en-US" dirty="0"/>
            </a:br>
            <a:r>
              <a:rPr lang="en-US" dirty="0"/>
              <a:t>[</a:t>
            </a:r>
            <a:r>
              <a:rPr lang="en-US" dirty="0">
                <a:hlinkClick r:id="rId7"/>
              </a:rPr>
              <a:t>Long Talk Slides (pptx)</a:t>
            </a:r>
            <a:r>
              <a:rPr lang="en-US" dirty="0"/>
              <a:t> </a:t>
            </a:r>
            <a:r>
              <a:rPr lang="en-US" dirty="0">
                <a:hlinkClick r:id="rId8"/>
              </a:rPr>
              <a:t>(pdf)</a:t>
            </a:r>
            <a:r>
              <a:rPr lang="en-US" dirty="0"/>
              <a:t>]</a:t>
            </a:r>
            <a:br>
              <a:rPr lang="en-US" dirty="0"/>
            </a:br>
            <a:r>
              <a:rPr lang="en-US" dirty="0"/>
              <a:t>[</a:t>
            </a:r>
            <a:r>
              <a:rPr lang="en-US" dirty="0">
                <a:hlinkClick r:id="rId9"/>
              </a:rPr>
              <a:t>Short Talk Slides (pptx)</a:t>
            </a:r>
            <a:r>
              <a:rPr lang="en-US" dirty="0"/>
              <a:t> </a:t>
            </a:r>
            <a:r>
              <a:rPr lang="en-US" dirty="0">
                <a:hlinkClick r:id="rId10"/>
              </a:rPr>
              <a:t>(pdf)</a:t>
            </a:r>
            <a:r>
              <a:rPr lang="en-US" dirty="0"/>
              <a:t>]</a:t>
            </a:r>
            <a:br>
              <a:rPr lang="en-US" dirty="0"/>
            </a:br>
            <a:r>
              <a:rPr lang="en-US" dirty="0"/>
              <a:t>[</a:t>
            </a:r>
            <a:r>
              <a:rPr lang="en-US" dirty="0">
                <a:hlinkClick r:id="rId11"/>
              </a:rPr>
              <a:t>SAFARI Live Seminar Slides (pptx)</a:t>
            </a:r>
            <a:r>
              <a:rPr lang="en-US" dirty="0"/>
              <a:t> </a:t>
            </a:r>
            <a:r>
              <a:rPr lang="en-US" dirty="0">
                <a:hlinkClick r:id="rId12"/>
              </a:rPr>
              <a:t>(pdf)</a:t>
            </a:r>
            <a:r>
              <a:rPr lang="en-US" dirty="0"/>
              <a:t>]</a:t>
            </a:r>
            <a:br>
              <a:rPr lang="en-US" dirty="0"/>
            </a:br>
            <a:r>
              <a:rPr lang="en-US" dirty="0"/>
              <a:t>[</a:t>
            </a:r>
            <a:r>
              <a:rPr lang="en-US" dirty="0">
                <a:hlinkClick r:id="rId13"/>
              </a:rPr>
              <a:t>SAFARI Live Seminar Video</a:t>
            </a:r>
            <a:r>
              <a:rPr lang="en-US" dirty="0"/>
              <a:t> (2 </a:t>
            </a:r>
            <a:r>
              <a:rPr lang="en-US" dirty="0" err="1"/>
              <a:t>hrs</a:t>
            </a:r>
            <a:r>
              <a:rPr lang="en-US" dirty="0"/>
              <a:t> 57 mins)]</a:t>
            </a:r>
            <a:br>
              <a:rPr lang="en-US" dirty="0"/>
            </a:br>
            <a:r>
              <a:rPr lang="en-US" dirty="0"/>
              <a:t>[</a:t>
            </a:r>
            <a:r>
              <a:rPr lang="en-US" dirty="0">
                <a:hlinkClick r:id="rId14"/>
              </a:rPr>
              <a:t>Lightning Talk Video</a:t>
            </a:r>
            <a:r>
              <a:rPr lang="en-US" dirty="0"/>
              <a:t> (3 minutes)]</a:t>
            </a:r>
          </a:p>
          <a:p>
            <a:pPr marL="0" indent="0">
              <a:buNone/>
            </a:pPr>
            <a:br>
              <a:rPr lang="en-US" sz="2000" dirty="0"/>
            </a:br>
            <a:endParaRPr lang="en-US" sz="2200" dirty="0"/>
          </a:p>
        </p:txBody>
      </p:sp>
      <p:sp>
        <p:nvSpPr>
          <p:cNvPr id="4" name="Slide Number Placeholder 3">
            <a:extLst>
              <a:ext uri="{FF2B5EF4-FFF2-40B4-BE49-F238E27FC236}">
                <a16:creationId xmlns:a16="http://schemas.microsoft.com/office/drawing/2014/main" id="{52DD8C28-F3C5-4847-B73F-7269464021F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1399168"/>
      </p:ext>
    </p:extLst>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B4B3C-102E-0749-B552-796F5010686A}"/>
              </a:ext>
            </a:extLst>
          </p:cNvPr>
          <p:cNvSpPr>
            <a:spLocks noGrp="1"/>
          </p:cNvSpPr>
          <p:nvPr>
            <p:ph type="title"/>
          </p:nvPr>
        </p:nvSpPr>
        <p:spPr>
          <a:xfrm>
            <a:off x="228600" y="152400"/>
            <a:ext cx="9144000" cy="1066800"/>
          </a:xfrm>
        </p:spPr>
        <p:txBody>
          <a:bodyPr/>
          <a:lstStyle/>
          <a:p>
            <a:r>
              <a:rPr lang="en-US" dirty="0"/>
              <a:t>UPMEM PIM System Summary &amp; Analysis</a:t>
            </a:r>
          </a:p>
        </p:txBody>
      </p:sp>
      <p:sp>
        <p:nvSpPr>
          <p:cNvPr id="3" name="Content Placeholder 2">
            <a:extLst>
              <a:ext uri="{FF2B5EF4-FFF2-40B4-BE49-F238E27FC236}">
                <a16:creationId xmlns:a16="http://schemas.microsoft.com/office/drawing/2014/main" id="{CBBEF26E-87B8-BF44-B23F-EFB5C9479699}"/>
              </a:ext>
            </a:extLst>
          </p:cNvPr>
          <p:cNvSpPr>
            <a:spLocks noGrp="1"/>
          </p:cNvSpPr>
          <p:nvPr>
            <p:ph idx="1"/>
          </p:nvPr>
        </p:nvSpPr>
        <p:spPr/>
        <p:txBody>
          <a:bodyPr/>
          <a:lstStyle/>
          <a:p>
            <a:r>
              <a:rPr lang="en-US" sz="1800" dirty="0"/>
              <a:t>Juan Gomez-Luna, Izzat El Hajj, Ivan Fernandez, Christina </a:t>
            </a:r>
            <a:r>
              <a:rPr lang="en-US" sz="1800" dirty="0" err="1"/>
              <a:t>Giannoula</a:t>
            </a:r>
            <a:r>
              <a:rPr lang="en-US" sz="1800" dirty="0"/>
              <a:t>, Geraldo F. Oliveira,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"Benchmarking Memory-Centric Computing Systems: Analysis of Real Processing-in-Memory Hardware"</a:t>
            </a:r>
            <a:br>
              <a:rPr lang="en-US" sz="1800" dirty="0"/>
            </a:br>
            <a:r>
              <a:rPr lang="en-US" sz="1800" i="1" dirty="0"/>
              <a:t>Invited Paper at </a:t>
            </a:r>
            <a:r>
              <a:rPr lang="en-US" sz="1800" i="1" dirty="0">
                <a:hlinkClick r:id="rId3"/>
              </a:rPr>
              <a:t>Workshop on Computing with Unconventional Technologies</a:t>
            </a:r>
            <a:r>
              <a:rPr lang="en-US" sz="1800" i="1" dirty="0"/>
              <a:t> (</a:t>
            </a:r>
            <a:r>
              <a:rPr lang="en-US" sz="1800" b="1" i="1" dirty="0"/>
              <a:t>CUT</a:t>
            </a:r>
            <a:r>
              <a:rPr lang="en-US" sz="1800" i="1" dirty="0"/>
              <a:t>)</a:t>
            </a:r>
            <a:r>
              <a:rPr lang="en-US" sz="1800" dirty="0"/>
              <a:t>, Virtual, October 2021.</a:t>
            </a:r>
            <a:br>
              <a:rPr lang="en-US" sz="1800" dirty="0"/>
            </a:br>
            <a:r>
              <a:rPr lang="en-US" sz="1800" dirty="0"/>
              <a:t>[</a:t>
            </a:r>
            <a:r>
              <a:rPr lang="en-US" sz="1800" dirty="0">
                <a:hlinkClick r:id="rId4"/>
              </a:rPr>
              <a:t>arXiv version</a:t>
            </a:r>
            <a:r>
              <a:rPr lang="en-US" sz="1800" dirty="0"/>
              <a:t>]</a:t>
            </a:r>
            <a:br>
              <a:rPr lang="en-US" sz="1800" dirty="0"/>
            </a:br>
            <a:r>
              <a:rPr lang="en-US" sz="1800" dirty="0"/>
              <a:t>[</a:t>
            </a:r>
            <a:r>
              <a:rPr lang="en-US" sz="1800" dirty="0">
                <a:hlinkClick r:id="rId5"/>
              </a:rPr>
              <a:t>PrIM Benchmarks Source Code</a:t>
            </a:r>
            <a:r>
              <a:rPr lang="en-US" sz="1800" dirty="0"/>
              <a:t>]</a:t>
            </a:r>
            <a:br>
              <a:rPr lang="en-US" sz="1800" dirty="0"/>
            </a:br>
            <a:r>
              <a:rPr lang="en-US" sz="1800" dirty="0"/>
              <a:t>[</a:t>
            </a:r>
            <a:r>
              <a:rPr lang="en-US" sz="1800" dirty="0">
                <a:hlinkClick r:id="rId6"/>
              </a:rPr>
              <a:t>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(37 minutes)]</a:t>
            </a:r>
            <a:br>
              <a:rPr lang="en-US" sz="1800" dirty="0"/>
            </a:br>
            <a:r>
              <a:rPr lang="en-US" sz="1800" dirty="0"/>
              <a:t>[</a:t>
            </a:r>
            <a:r>
              <a:rPr lang="en-US" sz="1800" dirty="0">
                <a:hlinkClick r:id="rId9"/>
              </a:rPr>
              <a:t>Lightning Talk Video</a:t>
            </a:r>
            <a:r>
              <a:rPr lang="en-US" sz="1800" dirty="0"/>
              <a:t> (3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3EF8F996-348D-6443-A1C1-C9253E466A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7CAC91B0-BB0B-4C48-9D6B-CAAE99B4F34C}"/>
              </a:ext>
            </a:extLst>
          </p:cNvPr>
          <p:cNvPicPr>
            <a:picLocks noChangeAspect="1"/>
          </p:cNvPicPr>
          <p:nvPr/>
        </p:nvPicPr>
        <p:blipFill>
          <a:blip r:embed="rId10"/>
          <a:stretch>
            <a:fillRect/>
          </a:stretch>
        </p:blipFill>
        <p:spPr>
          <a:xfrm>
            <a:off x="0" y="4437112"/>
            <a:ext cx="9144000" cy="1879085"/>
          </a:xfrm>
          <a:prstGeom prst="rect">
            <a:avLst/>
          </a:prstGeom>
        </p:spPr>
      </p:pic>
    </p:spTree>
    <p:extLst>
      <p:ext uri="{BB962C8B-B14F-4D97-AF65-F5344CB8AC3E}">
        <p14:creationId xmlns:p14="http://schemas.microsoft.com/office/powerpoint/2010/main" val="3651996419"/>
      </p:ext>
    </p:extLst>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to appear,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1885492434"/>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600" dirty="0"/>
              <a:t>DAMOV Analysis Methodology &amp; Workloads</a:t>
            </a:r>
            <a:endParaRPr lang="en-US" sz="3600" b="1"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21E15779-7C5C-DE4E-8C08-440276A74E6A}"/>
              </a:ext>
            </a:extLst>
          </p:cNvPr>
          <p:cNvPicPr>
            <a:picLocks noChangeAspect="1"/>
          </p:cNvPicPr>
          <p:nvPr/>
        </p:nvPicPr>
        <p:blipFill>
          <a:blip r:embed="rId2"/>
          <a:stretch>
            <a:fillRect/>
          </a:stretch>
        </p:blipFill>
        <p:spPr>
          <a:xfrm>
            <a:off x="1816759" y="947766"/>
            <a:ext cx="5406441" cy="5724467"/>
          </a:xfrm>
          <a:prstGeom prst="rect">
            <a:avLst/>
          </a:prstGeom>
        </p:spPr>
      </p:pic>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https://arxiv.org/pdf/2105.03725.pdf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834531838"/>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A870B-0E44-2546-B851-356F8AC5695D}"/>
              </a:ext>
            </a:extLst>
          </p:cNvPr>
          <p:cNvSpPr>
            <a:spLocks noGrp="1"/>
          </p:cNvSpPr>
          <p:nvPr>
            <p:ph type="title"/>
          </p:nvPr>
        </p:nvSpPr>
        <p:spPr/>
        <p:txBody>
          <a:bodyPr/>
          <a:lstStyle/>
          <a:p>
            <a:r>
              <a:rPr lang="en-US" dirty="0"/>
              <a:t>When to Employ Near-Data Processing? </a:t>
            </a:r>
          </a:p>
        </p:txBody>
      </p:sp>
      <p:sp>
        <p:nvSpPr>
          <p:cNvPr id="4" name="Oval 3">
            <a:extLst>
              <a:ext uri="{FF2B5EF4-FFF2-40B4-BE49-F238E27FC236}">
                <a16:creationId xmlns:a16="http://schemas.microsoft.com/office/drawing/2014/main" id="{8F60FE34-5F58-5C43-A7A4-77B1B8F44DB1}"/>
              </a:ext>
            </a:extLst>
          </p:cNvPr>
          <p:cNvSpPr/>
          <p:nvPr/>
        </p:nvSpPr>
        <p:spPr>
          <a:xfrm>
            <a:off x="2973154" y="2305585"/>
            <a:ext cx="3211232" cy="1524000"/>
          </a:xfrm>
          <a:prstGeom prst="ellipse">
            <a:avLst/>
          </a:prstGeom>
          <a:solidFill>
            <a:srgbClr val="77BF6F"/>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Near-Data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Processing</a:t>
            </a:r>
          </a:p>
        </p:txBody>
      </p:sp>
      <p:grpSp>
        <p:nvGrpSpPr>
          <p:cNvPr id="5" name="Group 4">
            <a:extLst>
              <a:ext uri="{FF2B5EF4-FFF2-40B4-BE49-F238E27FC236}">
                <a16:creationId xmlns:a16="http://schemas.microsoft.com/office/drawing/2014/main" id="{201768E1-C8A0-AC4B-A3C0-E84FC09A9E37}"/>
              </a:ext>
            </a:extLst>
          </p:cNvPr>
          <p:cNvGrpSpPr/>
          <p:nvPr/>
        </p:nvGrpSpPr>
        <p:grpSpPr>
          <a:xfrm>
            <a:off x="2878320" y="726328"/>
            <a:ext cx="4195700" cy="1596033"/>
            <a:chOff x="3073303" y="1009850"/>
            <a:chExt cx="4195700" cy="1906011"/>
          </a:xfrm>
        </p:grpSpPr>
        <p:sp>
          <p:nvSpPr>
            <p:cNvPr id="6" name="TextBox 5">
              <a:extLst>
                <a:ext uri="{FF2B5EF4-FFF2-40B4-BE49-F238E27FC236}">
                  <a16:creationId xmlns:a16="http://schemas.microsoft.com/office/drawing/2014/main" id="{17F58A94-356A-374D-B404-C4DCAD3A28F7}"/>
                </a:ext>
              </a:extLst>
            </p:cNvPr>
            <p:cNvSpPr txBox="1"/>
            <p:nvPr/>
          </p:nvSpPr>
          <p:spPr>
            <a:xfrm>
              <a:off x="3073303" y="1009850"/>
              <a:ext cx="4195700" cy="91888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Mobile consumer workloads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7" name="Freeform: Shape 14">
              <a:extLst>
                <a:ext uri="{FF2B5EF4-FFF2-40B4-BE49-F238E27FC236}">
                  <a16:creationId xmlns:a16="http://schemas.microsoft.com/office/drawing/2014/main" id="{9C2F4064-4929-6B49-9090-210D8274FF50}"/>
                </a:ext>
              </a:extLst>
            </p:cNvPr>
            <p:cNvSpPr/>
            <p:nvPr/>
          </p:nvSpPr>
          <p:spPr>
            <a:xfrm>
              <a:off x="4907738" y="1889401"/>
              <a:ext cx="245642" cy="1026460"/>
            </a:xfrm>
            <a:custGeom>
              <a:avLst/>
              <a:gdLst>
                <a:gd name="connsiteX0" fmla="*/ 0 w 255373"/>
                <a:gd name="connsiteY0" fmla="*/ 1087395 h 1087395"/>
                <a:gd name="connsiteX1" fmla="*/ 255373 w 255373"/>
                <a:gd name="connsiteY1" fmla="*/ 0 h 1087395"/>
              </a:gdLst>
              <a:ahLst/>
              <a:cxnLst>
                <a:cxn ang="0">
                  <a:pos x="connsiteX0" y="connsiteY0"/>
                </a:cxn>
                <a:cxn ang="0">
                  <a:pos x="connsiteX1" y="connsiteY1"/>
                </a:cxn>
              </a:cxnLst>
              <a:rect l="l" t="t" r="r" b="b"/>
              <a:pathLst>
                <a:path w="255373" h="1087395">
                  <a:moveTo>
                    <a:pt x="0" y="1087395"/>
                  </a:moveTo>
                  <a:lnTo>
                    <a:pt x="255373"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8" name="Group 7">
            <a:extLst>
              <a:ext uri="{FF2B5EF4-FFF2-40B4-BE49-F238E27FC236}">
                <a16:creationId xmlns:a16="http://schemas.microsoft.com/office/drawing/2014/main" id="{F3176FD9-5713-E045-AB72-4E4C8FE4ECDC}"/>
              </a:ext>
            </a:extLst>
          </p:cNvPr>
          <p:cNvGrpSpPr/>
          <p:nvPr/>
        </p:nvGrpSpPr>
        <p:grpSpPr>
          <a:xfrm>
            <a:off x="6078311" y="1818163"/>
            <a:ext cx="2793846" cy="988283"/>
            <a:chOff x="6204399" y="2374826"/>
            <a:chExt cx="2793846" cy="988283"/>
          </a:xfrm>
        </p:grpSpPr>
        <p:sp>
          <p:nvSpPr>
            <p:cNvPr id="9" name="TextBox 8">
              <a:extLst>
                <a:ext uri="{FF2B5EF4-FFF2-40B4-BE49-F238E27FC236}">
                  <a16:creationId xmlns:a16="http://schemas.microsoft.com/office/drawing/2014/main" id="{D85E0C8A-A665-744E-8154-AB774FD00FB8}"/>
                </a:ext>
              </a:extLst>
            </p:cNvPr>
            <p:cNvSpPr txBox="1"/>
            <p:nvPr/>
          </p:nvSpPr>
          <p:spPr>
            <a:xfrm>
              <a:off x="6453767" y="2374826"/>
              <a:ext cx="2544478"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Neural networks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r>
                <a:rPr kumimoji="0" lang="en-US" sz="2000" b="1" i="0" u="none" strike="noStrike" kern="1200" cap="none" spc="0" normalizeH="0" baseline="0" noProof="0" dirty="0" err="1">
                  <a:ln>
                    <a:noFill/>
                  </a:ln>
                  <a:solidFill>
                    <a:prstClr val="black">
                      <a:lumMod val="75000"/>
                      <a:lumOff val="25000"/>
                    </a:prstClr>
                  </a:solidFill>
                  <a:effectLst/>
                  <a:uLnTx/>
                  <a:uFillTx/>
                  <a:latin typeface="Cambria" panose="02040503050406030204" pitchFamily="18" charset="0"/>
                  <a:ea typeface="+mn-ea"/>
                  <a:cs typeface="+mn-cs"/>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10" name="Freeform: Shape 15">
              <a:extLst>
                <a:ext uri="{FF2B5EF4-FFF2-40B4-BE49-F238E27FC236}">
                  <a16:creationId xmlns:a16="http://schemas.microsoft.com/office/drawing/2014/main" id="{1387FE78-FC48-E641-A6C6-D9D0335D9CBE}"/>
                </a:ext>
              </a:extLst>
            </p:cNvPr>
            <p:cNvSpPr/>
            <p:nvPr/>
          </p:nvSpPr>
          <p:spPr>
            <a:xfrm>
              <a:off x="6204399" y="2870886"/>
              <a:ext cx="729800" cy="492223"/>
            </a:xfrm>
            <a:custGeom>
              <a:avLst/>
              <a:gdLst>
                <a:gd name="connsiteX0" fmla="*/ 0 w 906162"/>
                <a:gd name="connsiteY0" fmla="*/ 329514 h 329514"/>
                <a:gd name="connsiteX1" fmla="*/ 906162 w 906162"/>
                <a:gd name="connsiteY1" fmla="*/ 0 h 329514"/>
              </a:gdLst>
              <a:ahLst/>
              <a:cxnLst>
                <a:cxn ang="0">
                  <a:pos x="connsiteX0" y="connsiteY0"/>
                </a:cxn>
                <a:cxn ang="0">
                  <a:pos x="connsiteX1" y="connsiteY1"/>
                </a:cxn>
              </a:cxnLst>
              <a:rect l="l" t="t" r="r" b="b"/>
              <a:pathLst>
                <a:path w="906162" h="329514">
                  <a:moveTo>
                    <a:pt x="0" y="329514"/>
                  </a:moveTo>
                  <a:lnTo>
                    <a:pt x="906162"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11" name="Group 10">
            <a:extLst>
              <a:ext uri="{FF2B5EF4-FFF2-40B4-BE49-F238E27FC236}">
                <a16:creationId xmlns:a16="http://schemas.microsoft.com/office/drawing/2014/main" id="{02126128-81FA-7C48-B816-9DF271AAF36B}"/>
              </a:ext>
            </a:extLst>
          </p:cNvPr>
          <p:cNvGrpSpPr/>
          <p:nvPr/>
        </p:nvGrpSpPr>
        <p:grpSpPr>
          <a:xfrm>
            <a:off x="75991" y="1461673"/>
            <a:ext cx="3096410" cy="1223332"/>
            <a:chOff x="738224" y="1853584"/>
            <a:chExt cx="3322976" cy="1146543"/>
          </a:xfrm>
        </p:grpSpPr>
        <p:sp>
          <p:nvSpPr>
            <p:cNvPr id="12" name="TextBox 11">
              <a:extLst>
                <a:ext uri="{FF2B5EF4-FFF2-40B4-BE49-F238E27FC236}">
                  <a16:creationId xmlns:a16="http://schemas.microsoft.com/office/drawing/2014/main" id="{BF13E577-CE22-6E40-8770-A413B64FB467}"/>
                </a:ext>
              </a:extLst>
            </p:cNvPr>
            <p:cNvSpPr txBox="1"/>
            <p:nvPr/>
          </p:nvSpPr>
          <p:spPr>
            <a:xfrm>
              <a:off x="738224" y="1853584"/>
              <a:ext cx="2843511"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Graph processing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(Tesseract</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1</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13" name="Freeform: Shape 16">
              <a:extLst>
                <a:ext uri="{FF2B5EF4-FFF2-40B4-BE49-F238E27FC236}">
                  <a16:creationId xmlns:a16="http://schemas.microsoft.com/office/drawing/2014/main" id="{936AAEE9-A7CE-1A4B-BBC9-EA000415F476}"/>
                </a:ext>
              </a:extLst>
            </p:cNvPr>
            <p:cNvSpPr/>
            <p:nvPr/>
          </p:nvSpPr>
          <p:spPr>
            <a:xfrm>
              <a:off x="3047999" y="2285999"/>
              <a:ext cx="1013201" cy="714128"/>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17" name="Group 16">
            <a:extLst>
              <a:ext uri="{FF2B5EF4-FFF2-40B4-BE49-F238E27FC236}">
                <a16:creationId xmlns:a16="http://schemas.microsoft.com/office/drawing/2014/main" id="{EC23AF05-902E-CD45-A520-45559293161E}"/>
              </a:ext>
            </a:extLst>
          </p:cNvPr>
          <p:cNvGrpSpPr/>
          <p:nvPr/>
        </p:nvGrpSpPr>
        <p:grpSpPr>
          <a:xfrm>
            <a:off x="991661" y="3668461"/>
            <a:ext cx="3037883" cy="1378984"/>
            <a:chOff x="2414397" y="4686438"/>
            <a:chExt cx="3037883" cy="1378984"/>
          </a:xfrm>
        </p:grpSpPr>
        <p:sp>
          <p:nvSpPr>
            <p:cNvPr id="18" name="TextBox 17">
              <a:extLst>
                <a:ext uri="{FF2B5EF4-FFF2-40B4-BE49-F238E27FC236}">
                  <a16:creationId xmlns:a16="http://schemas.microsoft.com/office/drawing/2014/main" id="{D4D70FED-B881-9C46-B6CE-6490B7D34038}"/>
                </a:ext>
              </a:extLst>
            </p:cNvPr>
            <p:cNvSpPr txBox="1"/>
            <p:nvPr/>
          </p:nvSpPr>
          <p:spPr>
            <a:xfrm>
              <a:off x="2414397" y="5295981"/>
              <a:ext cx="303788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Time series analysis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(NATSA</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6</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endParaRPr kumimoji="0" lang="en-US" sz="20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p:txBody>
        </p:sp>
        <p:sp>
          <p:nvSpPr>
            <p:cNvPr id="19" name="Freeform: Shape 18">
              <a:extLst>
                <a:ext uri="{FF2B5EF4-FFF2-40B4-BE49-F238E27FC236}">
                  <a16:creationId xmlns:a16="http://schemas.microsoft.com/office/drawing/2014/main" id="{09CE2BD0-303A-AB48-B631-BDA3A49F15FD}"/>
                </a:ext>
              </a:extLst>
            </p:cNvPr>
            <p:cNvSpPr/>
            <p:nvPr/>
          </p:nvSpPr>
          <p:spPr>
            <a:xfrm>
              <a:off x="4085967" y="4686438"/>
              <a:ext cx="890244" cy="69287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20" name="Group 19">
            <a:extLst>
              <a:ext uri="{FF2B5EF4-FFF2-40B4-BE49-F238E27FC236}">
                <a16:creationId xmlns:a16="http://schemas.microsoft.com/office/drawing/2014/main" id="{D9732F72-DF5A-BD41-941A-7F12D6A5CBD1}"/>
              </a:ext>
            </a:extLst>
          </p:cNvPr>
          <p:cNvGrpSpPr/>
          <p:nvPr/>
        </p:nvGrpSpPr>
        <p:grpSpPr>
          <a:xfrm>
            <a:off x="5821319" y="3543093"/>
            <a:ext cx="3326459" cy="1337976"/>
            <a:chOff x="5774167" y="4000439"/>
            <a:chExt cx="3326459" cy="1337976"/>
          </a:xfrm>
        </p:grpSpPr>
        <p:sp>
          <p:nvSpPr>
            <p:cNvPr id="21" name="TextBox 20">
              <a:extLst>
                <a:ext uri="{FF2B5EF4-FFF2-40B4-BE49-F238E27FC236}">
                  <a16:creationId xmlns:a16="http://schemas.microsoft.com/office/drawing/2014/main" id="{C70EC3CA-FA70-314F-84AB-B4AC1BCE23A6}"/>
                </a:ext>
              </a:extLst>
            </p:cNvPr>
            <p:cNvSpPr txBox="1"/>
            <p:nvPr/>
          </p:nvSpPr>
          <p:spPr>
            <a:xfrm>
              <a:off x="6004906" y="4199642"/>
              <a:ext cx="3095720" cy="113877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DNA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sequence mapping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(GenASM</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3</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GRIM-Filter</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4</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endParaRPr kumimoji="0" lang="en-US" sz="20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p:txBody>
        </p:sp>
        <p:sp>
          <p:nvSpPr>
            <p:cNvPr id="22" name="Freeform: Shape 19">
              <a:extLst>
                <a:ext uri="{FF2B5EF4-FFF2-40B4-BE49-F238E27FC236}">
                  <a16:creationId xmlns:a16="http://schemas.microsoft.com/office/drawing/2014/main" id="{72861EC4-3668-8F43-8B16-7169AA4EA8A0}"/>
                </a:ext>
              </a:extLst>
            </p:cNvPr>
            <p:cNvSpPr/>
            <p:nvPr/>
          </p:nvSpPr>
          <p:spPr>
            <a:xfrm>
              <a:off x="5774167" y="4000439"/>
              <a:ext cx="1057818" cy="584559"/>
            </a:xfrm>
            <a:custGeom>
              <a:avLst/>
              <a:gdLst>
                <a:gd name="connsiteX0" fmla="*/ 0 w 955589"/>
                <a:gd name="connsiteY0" fmla="*/ 0 h 634314"/>
                <a:gd name="connsiteX1" fmla="*/ 955589 w 955589"/>
                <a:gd name="connsiteY1" fmla="*/ 634314 h 634314"/>
              </a:gdLst>
              <a:ahLst/>
              <a:cxnLst>
                <a:cxn ang="0">
                  <a:pos x="connsiteX0" y="connsiteY0"/>
                </a:cxn>
                <a:cxn ang="0">
                  <a:pos x="connsiteX1" y="connsiteY1"/>
                </a:cxn>
              </a:cxnLst>
              <a:rect l="l" t="t" r="r" b="b"/>
              <a:pathLst>
                <a:path w="955589" h="634314">
                  <a:moveTo>
                    <a:pt x="0" y="0"/>
                  </a:moveTo>
                  <a:lnTo>
                    <a:pt x="955589" y="634314"/>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23" name="Group 22">
            <a:extLst>
              <a:ext uri="{FF2B5EF4-FFF2-40B4-BE49-F238E27FC236}">
                <a16:creationId xmlns:a16="http://schemas.microsoft.com/office/drawing/2014/main" id="{DC4EBAD0-D45A-9341-B0F5-3A74AB265177}"/>
              </a:ext>
            </a:extLst>
          </p:cNvPr>
          <p:cNvGrpSpPr/>
          <p:nvPr/>
        </p:nvGrpSpPr>
        <p:grpSpPr>
          <a:xfrm>
            <a:off x="4712755" y="3829585"/>
            <a:ext cx="837586" cy="991412"/>
            <a:chOff x="3420385" y="4013776"/>
            <a:chExt cx="837586" cy="1433568"/>
          </a:xfrm>
        </p:grpSpPr>
        <p:sp>
          <p:nvSpPr>
            <p:cNvPr id="24" name="TextBox 23">
              <a:extLst>
                <a:ext uri="{FF2B5EF4-FFF2-40B4-BE49-F238E27FC236}">
                  <a16:creationId xmlns:a16="http://schemas.microsoft.com/office/drawing/2014/main" id="{3C46697F-1C07-C942-884C-732484FE316B}"/>
                </a:ext>
              </a:extLst>
            </p:cNvPr>
            <p:cNvSpPr txBox="1"/>
            <p:nvPr/>
          </p:nvSpPr>
          <p:spPr>
            <a:xfrm>
              <a:off x="3784764" y="4862570"/>
              <a:ext cx="473207" cy="584774"/>
            </a:xfrm>
            <a:prstGeom prst="rect">
              <a:avLst/>
            </a:prstGeom>
            <a:noFill/>
            <a:ln w="28575">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a:t>
              </a:r>
            </a:p>
          </p:txBody>
        </p:sp>
        <p:sp>
          <p:nvSpPr>
            <p:cNvPr id="25" name="Freeform: Shape 23">
              <a:extLst>
                <a:ext uri="{FF2B5EF4-FFF2-40B4-BE49-F238E27FC236}">
                  <a16:creationId xmlns:a16="http://schemas.microsoft.com/office/drawing/2014/main" id="{2B2DB8C3-200D-5341-8C5D-C6FDAAAB9454}"/>
                </a:ext>
              </a:extLst>
            </p:cNvPr>
            <p:cNvSpPr/>
            <p:nvPr/>
          </p:nvSpPr>
          <p:spPr>
            <a:xfrm flipH="1">
              <a:off x="3420385" y="4013776"/>
              <a:ext cx="533400" cy="121920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
        <p:nvSpPr>
          <p:cNvPr id="26" name="Content Placeholder 25">
            <a:extLst>
              <a:ext uri="{FF2B5EF4-FFF2-40B4-BE49-F238E27FC236}">
                <a16:creationId xmlns:a16="http://schemas.microsoft.com/office/drawing/2014/main" id="{99FA6965-BE90-B747-B56B-EDB7DCD1158D}"/>
              </a:ext>
            </a:extLst>
          </p:cNvPr>
          <p:cNvSpPr>
            <a:spLocks noGrp="1"/>
          </p:cNvSpPr>
          <p:nvPr>
            <p:ph idx="1"/>
          </p:nvPr>
        </p:nvSpPr>
        <p:spPr>
          <a:xfrm>
            <a:off x="34309" y="5021585"/>
            <a:ext cx="9094167" cy="1606775"/>
          </a:xfrm>
        </p:spPr>
        <p:txBody>
          <a:bodyPr>
            <a:noAutofit/>
          </a:bodyPr>
          <a:lstStyle/>
          <a:p>
            <a:pPr marL="0" indent="0">
              <a:lnSpc>
                <a:spcPct val="100000"/>
              </a:lnSpc>
              <a:spcBef>
                <a:spcPts val="400"/>
              </a:spcBef>
              <a:buNone/>
            </a:pPr>
            <a:r>
              <a:rPr lang="en-US" sz="1050" dirty="0">
                <a:solidFill>
                  <a:schemeClr val="bg1">
                    <a:lumMod val="75000"/>
                  </a:schemeClr>
                </a:solidFill>
              </a:rPr>
              <a:t>[1] </a:t>
            </a:r>
            <a:r>
              <a:rPr lang="en-US" sz="1050" dirty="0" err="1">
                <a:solidFill>
                  <a:schemeClr val="bg1">
                    <a:lumMod val="75000"/>
                  </a:schemeClr>
                </a:solidFill>
              </a:rPr>
              <a:t>Ahn</a:t>
            </a:r>
            <a:r>
              <a:rPr lang="en-US" sz="1050" dirty="0">
                <a:solidFill>
                  <a:schemeClr val="bg1">
                    <a:lumMod val="75000"/>
                  </a:schemeClr>
                </a:solidFill>
              </a:rPr>
              <a:t>+, “A Scalable Processing-in-Memory Accelerator for Parallel Graph Processing," ISCA, 2015</a:t>
            </a:r>
          </a:p>
          <a:p>
            <a:pPr marL="0" indent="0">
              <a:lnSpc>
                <a:spcPct val="100000"/>
              </a:lnSpc>
              <a:spcBef>
                <a:spcPts val="400"/>
              </a:spcBef>
              <a:buNone/>
            </a:pPr>
            <a:r>
              <a:rPr lang="en-US" sz="1050" dirty="0">
                <a:solidFill>
                  <a:schemeClr val="bg1">
                    <a:lumMod val="75000"/>
                  </a:schemeClr>
                </a:solidFill>
              </a:rPr>
              <a:t>[2] </a:t>
            </a:r>
            <a:r>
              <a:rPr lang="en-US" sz="1050" dirty="0" err="1">
                <a:solidFill>
                  <a:schemeClr val="bg1">
                    <a:lumMod val="75000"/>
                  </a:schemeClr>
                </a:solidFill>
              </a:rPr>
              <a:t>Boroumand</a:t>
            </a:r>
            <a:r>
              <a:rPr lang="en-US" sz="1050" dirty="0">
                <a:solidFill>
                  <a:schemeClr val="bg1">
                    <a:lumMod val="75000"/>
                  </a:schemeClr>
                </a:solidFill>
              </a:rPr>
              <a:t>+, "Google Workloads for Consumer Devices: Mitigating Data Movement Bottlenecks,” ASPLOS, 2018</a:t>
            </a:r>
          </a:p>
          <a:p>
            <a:pPr marL="0" indent="0">
              <a:lnSpc>
                <a:spcPct val="100000"/>
              </a:lnSpc>
              <a:spcBef>
                <a:spcPts val="400"/>
              </a:spcBef>
              <a:buNone/>
            </a:pPr>
            <a:r>
              <a:rPr lang="en-US" sz="1050" dirty="0">
                <a:solidFill>
                  <a:schemeClr val="bg1">
                    <a:lumMod val="75000"/>
                  </a:schemeClr>
                </a:solidFill>
              </a:rPr>
              <a:t>[3] Cali+, "</a:t>
            </a:r>
            <a:r>
              <a:rPr lang="en-US" sz="1050" dirty="0" err="1">
                <a:solidFill>
                  <a:schemeClr val="bg1">
                    <a:lumMod val="75000"/>
                  </a:schemeClr>
                </a:solidFill>
              </a:rPr>
              <a:t>GenASM</a:t>
            </a:r>
            <a:r>
              <a:rPr lang="en-US" sz="1050" dirty="0">
                <a:solidFill>
                  <a:schemeClr val="bg1">
                    <a:lumMod val="75000"/>
                  </a:schemeClr>
                </a:solidFill>
              </a:rPr>
              <a:t>: A High-Performance, Low-Power Approximate String Matching Acceleration Framework for Genome Sequence Analysis,” MICRO, 2020 </a:t>
            </a:r>
          </a:p>
          <a:p>
            <a:pPr marL="0" indent="0">
              <a:lnSpc>
                <a:spcPct val="100000"/>
              </a:lnSpc>
              <a:spcBef>
                <a:spcPts val="400"/>
              </a:spcBef>
              <a:buNone/>
            </a:pPr>
            <a:r>
              <a:rPr lang="en-US" sz="1050" dirty="0">
                <a:solidFill>
                  <a:schemeClr val="bg1">
                    <a:lumMod val="75000"/>
                  </a:schemeClr>
                </a:solidFill>
              </a:rPr>
              <a:t>[4] Kim+, "GRIM-Filter: Fast Seed Location Filtering in DNA Read Mapping Using Processing-in-Memory Technologies,” BMC Genomics, 2018</a:t>
            </a:r>
          </a:p>
          <a:p>
            <a:pPr marL="0" indent="0">
              <a:lnSpc>
                <a:spcPct val="100000"/>
              </a:lnSpc>
              <a:spcBef>
                <a:spcPts val="400"/>
              </a:spcBef>
              <a:buNone/>
            </a:pPr>
            <a:r>
              <a:rPr lang="en-US" sz="1050" dirty="0">
                <a:solidFill>
                  <a:schemeClr val="bg1">
                    <a:lumMod val="75000"/>
                  </a:schemeClr>
                </a:solidFill>
              </a:rPr>
              <a:t>[5] </a:t>
            </a:r>
            <a:r>
              <a:rPr lang="en-US" sz="1050" dirty="0" err="1">
                <a:solidFill>
                  <a:schemeClr val="bg1">
                    <a:lumMod val="75000"/>
                  </a:schemeClr>
                </a:solidFill>
              </a:rPr>
              <a:t>Boroumand</a:t>
            </a:r>
            <a:r>
              <a:rPr lang="en-US" sz="1050" dirty="0">
                <a:solidFill>
                  <a:schemeClr val="bg1">
                    <a:lumMod val="75000"/>
                  </a:schemeClr>
                </a:solidFill>
              </a:rPr>
              <a:t>+, "Polynesia: Enabling Effective Hybrid Transactional/Analytical Databases with Specialized Hardware/Software Co-Design,” arXiv:2103.00798 [</a:t>
            </a:r>
            <a:r>
              <a:rPr lang="en-US" sz="1050" dirty="0" err="1">
                <a:solidFill>
                  <a:schemeClr val="bg1">
                    <a:lumMod val="75000"/>
                  </a:schemeClr>
                </a:solidFill>
              </a:rPr>
              <a:t>cs.AR</a:t>
            </a:r>
            <a:r>
              <a:rPr lang="en-US" sz="1050" dirty="0">
                <a:solidFill>
                  <a:schemeClr val="bg1">
                    <a:lumMod val="75000"/>
                  </a:schemeClr>
                </a:solidFill>
              </a:rPr>
              <a:t>], 2021</a:t>
            </a:r>
          </a:p>
          <a:p>
            <a:pPr marL="0" indent="0">
              <a:lnSpc>
                <a:spcPct val="100000"/>
              </a:lnSpc>
              <a:spcBef>
                <a:spcPts val="400"/>
              </a:spcBef>
              <a:buNone/>
            </a:pPr>
            <a:r>
              <a:rPr lang="en-US" sz="1050" dirty="0">
                <a:solidFill>
                  <a:schemeClr val="bg1">
                    <a:lumMod val="75000"/>
                  </a:schemeClr>
                </a:solidFill>
              </a:rPr>
              <a:t>[6] Fernandez+, “NATSA: A Near-Data Processing Accelerator for Time Series Analysis,” ICCD, 2020</a:t>
            </a:r>
          </a:p>
          <a:p>
            <a:pPr marL="0" indent="0">
              <a:lnSpc>
                <a:spcPct val="100000"/>
              </a:lnSpc>
              <a:spcBef>
                <a:spcPts val="400"/>
              </a:spcBef>
              <a:buNone/>
            </a:pPr>
            <a:endParaRPr lang="en-US" sz="1050" dirty="0">
              <a:solidFill>
                <a:schemeClr val="bg1">
                  <a:lumMod val="75000"/>
                </a:schemeClr>
              </a:solidFill>
            </a:endParaRPr>
          </a:p>
          <a:p>
            <a:pPr marL="0" indent="0">
              <a:lnSpc>
                <a:spcPct val="100000"/>
              </a:lnSpc>
              <a:spcBef>
                <a:spcPts val="400"/>
              </a:spcBef>
              <a:buNone/>
            </a:pPr>
            <a:endParaRPr lang="en-US" sz="1050" dirty="0">
              <a:solidFill>
                <a:schemeClr val="bg1">
                  <a:lumMod val="65000"/>
                </a:schemeClr>
              </a:solidFill>
            </a:endParaRPr>
          </a:p>
        </p:txBody>
      </p:sp>
      <p:grpSp>
        <p:nvGrpSpPr>
          <p:cNvPr id="28" name="Group 27">
            <a:extLst>
              <a:ext uri="{FF2B5EF4-FFF2-40B4-BE49-F238E27FC236}">
                <a16:creationId xmlns:a16="http://schemas.microsoft.com/office/drawing/2014/main" id="{1B9EB573-9041-9A4C-9CC2-CC99C223D078}"/>
              </a:ext>
            </a:extLst>
          </p:cNvPr>
          <p:cNvGrpSpPr/>
          <p:nvPr/>
        </p:nvGrpSpPr>
        <p:grpSpPr>
          <a:xfrm>
            <a:off x="669675" y="2878258"/>
            <a:ext cx="2329883" cy="769441"/>
            <a:chOff x="1309638" y="2475710"/>
            <a:chExt cx="2500362" cy="721143"/>
          </a:xfrm>
        </p:grpSpPr>
        <p:sp>
          <p:nvSpPr>
            <p:cNvPr id="29" name="TextBox 28">
              <a:extLst>
                <a:ext uri="{FF2B5EF4-FFF2-40B4-BE49-F238E27FC236}">
                  <a16:creationId xmlns:a16="http://schemas.microsoft.com/office/drawing/2014/main" id="{C5D42B10-C369-5C42-BC9A-3CC32429ECA8}"/>
                </a:ext>
              </a:extLst>
            </p:cNvPr>
            <p:cNvSpPr txBox="1"/>
            <p:nvPr/>
          </p:nvSpPr>
          <p:spPr>
            <a:xfrm>
              <a:off x="1309638" y="2475710"/>
              <a:ext cx="1756767"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Databases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(Polynesia</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5</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30" name="Freeform: Shape 16">
              <a:extLst>
                <a:ext uri="{FF2B5EF4-FFF2-40B4-BE49-F238E27FC236}">
                  <a16:creationId xmlns:a16="http://schemas.microsoft.com/office/drawing/2014/main" id="{2E59F70C-46FC-D144-A989-A6CAA3BCE549}"/>
                </a:ext>
              </a:extLst>
            </p:cNvPr>
            <p:cNvSpPr/>
            <p:nvPr/>
          </p:nvSpPr>
          <p:spPr>
            <a:xfrm flipV="1">
              <a:off x="3048001" y="2771992"/>
              <a:ext cx="761999" cy="42849"/>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1876406325"/>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576D68-840D-4751-9C30-8884D8792624}"/>
              </a:ext>
            </a:extLst>
          </p:cNvPr>
          <p:cNvSpPr>
            <a:spLocks noGrp="1"/>
          </p:cNvSpPr>
          <p:nvPr>
            <p:ph type="title"/>
          </p:nvPr>
        </p:nvSpPr>
        <p:spPr/>
        <p:txBody>
          <a:bodyPr/>
          <a:lstStyle/>
          <a:p>
            <a:r>
              <a:rPr lang="en-US" dirty="0"/>
              <a:t>Step 1: Application Profiling </a:t>
            </a:r>
          </a:p>
        </p:txBody>
      </p:sp>
      <p:sp>
        <p:nvSpPr>
          <p:cNvPr id="3" name="Espaço Reservado para Conteúdo 2">
            <a:extLst>
              <a:ext uri="{FF2B5EF4-FFF2-40B4-BE49-F238E27FC236}">
                <a16:creationId xmlns:a16="http://schemas.microsoft.com/office/drawing/2014/main" id="{BE0EBD8F-8878-4F45-A76A-C50D5816038E}"/>
              </a:ext>
            </a:extLst>
          </p:cNvPr>
          <p:cNvSpPr>
            <a:spLocks noGrp="1"/>
          </p:cNvSpPr>
          <p:nvPr>
            <p:ph idx="1"/>
          </p:nvPr>
        </p:nvSpPr>
        <p:spPr/>
        <p:txBody>
          <a:bodyPr/>
          <a:lstStyle/>
          <a:p>
            <a:r>
              <a:rPr lang="en-US" sz="2400" dirty="0"/>
              <a:t>We analyze </a:t>
            </a:r>
            <a:r>
              <a:rPr lang="en-US" sz="2400" dirty="0">
                <a:solidFill>
                  <a:schemeClr val="accent1">
                    <a:lumMod val="75000"/>
                  </a:schemeClr>
                </a:solidFill>
              </a:rPr>
              <a:t>345 applications</a:t>
            </a:r>
            <a:r>
              <a:rPr lang="en-US" sz="2400" dirty="0"/>
              <a:t> from distinct domains</a:t>
            </a:r>
            <a:r>
              <a:rPr lang="en-US" sz="2400" b="1" dirty="0"/>
              <a:t>:</a:t>
            </a:r>
          </a:p>
          <a:p>
            <a:pPr marL="0" indent="0">
              <a:buNone/>
            </a:pPr>
            <a:endParaRPr lang="en-US" sz="2400" b="1" dirty="0"/>
          </a:p>
          <a:p>
            <a:pPr>
              <a:buFontTx/>
              <a:buChar char="-"/>
            </a:pPr>
            <a:endParaRPr lang="en-US" b="1" dirty="0"/>
          </a:p>
          <a:p>
            <a:pPr>
              <a:buFontTx/>
              <a:buChar char="-"/>
            </a:pPr>
            <a:endParaRPr lang="en-US" dirty="0"/>
          </a:p>
        </p:txBody>
      </p:sp>
      <p:sp>
        <p:nvSpPr>
          <p:cNvPr id="7" name="Rectangle 6">
            <a:extLst>
              <a:ext uri="{FF2B5EF4-FFF2-40B4-BE49-F238E27FC236}">
                <a16:creationId xmlns:a16="http://schemas.microsoft.com/office/drawing/2014/main" id="{57EDCFFB-9755-1C42-A8EE-85CF2AD143F5}"/>
              </a:ext>
            </a:extLst>
          </p:cNvPr>
          <p:cNvSpPr/>
          <p:nvPr/>
        </p:nvSpPr>
        <p:spPr>
          <a:xfrm>
            <a:off x="134788" y="1325018"/>
            <a:ext cx="4870031" cy="5632311"/>
          </a:xfrm>
          <a:prstGeom prst="rect">
            <a:avLst/>
          </a:prstGeom>
        </p:spPr>
        <p:txBody>
          <a:bodyPr wrap="square">
            <a:spAutoFit/>
          </a:bodyPr>
          <a:lstStyle/>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Graph Processing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Deep Neural Networks</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Physics</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High-Performance Computing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Genomics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Machine Learning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Databases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Data Reorganization</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Image Processing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Map-Reduce</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Benchmarking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Linear Algebra   </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Char char="-"/>
              <a:tabLst/>
              <a:defRPr/>
            </a:pP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5" name="Group 4">
            <a:extLst>
              <a:ext uri="{FF2B5EF4-FFF2-40B4-BE49-F238E27FC236}">
                <a16:creationId xmlns:a16="http://schemas.microsoft.com/office/drawing/2014/main" id="{6D4CD789-CE14-EF4A-8D29-43A108585B77}"/>
              </a:ext>
            </a:extLst>
          </p:cNvPr>
          <p:cNvGrpSpPr/>
          <p:nvPr/>
        </p:nvGrpSpPr>
        <p:grpSpPr>
          <a:xfrm>
            <a:off x="4669559" y="1554109"/>
            <a:ext cx="4474441" cy="4188560"/>
            <a:chOff x="287318" y="2244751"/>
            <a:chExt cx="3915641" cy="3665463"/>
          </a:xfrm>
        </p:grpSpPr>
        <p:grpSp>
          <p:nvGrpSpPr>
            <p:cNvPr id="8" name="Group 7">
              <a:extLst>
                <a:ext uri="{FF2B5EF4-FFF2-40B4-BE49-F238E27FC236}">
                  <a16:creationId xmlns:a16="http://schemas.microsoft.com/office/drawing/2014/main" id="{D03C7A51-D54F-C44F-9C79-87901EA49EAE}"/>
                </a:ext>
              </a:extLst>
            </p:cNvPr>
            <p:cNvGrpSpPr/>
            <p:nvPr/>
          </p:nvGrpSpPr>
          <p:grpSpPr>
            <a:xfrm>
              <a:off x="287318" y="2244751"/>
              <a:ext cx="3412488" cy="3665463"/>
              <a:chOff x="287318" y="2244751"/>
              <a:chExt cx="3412488" cy="3665463"/>
            </a:xfrm>
          </p:grpSpPr>
          <p:sp>
            <p:nvSpPr>
              <p:cNvPr id="9" name="Oval 8">
                <a:extLst>
                  <a:ext uri="{FF2B5EF4-FFF2-40B4-BE49-F238E27FC236}">
                    <a16:creationId xmlns:a16="http://schemas.microsoft.com/office/drawing/2014/main" id="{56E51B3A-D7E7-7746-B109-B736D012BF11}"/>
                  </a:ext>
                </a:extLst>
              </p:cNvPr>
              <p:cNvSpPr/>
              <p:nvPr/>
            </p:nvSpPr>
            <p:spPr>
              <a:xfrm>
                <a:off x="1627961" y="4813397"/>
                <a:ext cx="985872" cy="896895"/>
              </a:xfrm>
              <a:prstGeom prst="ellipse">
                <a:avLst/>
              </a:prstGeom>
              <a:solidFill>
                <a:srgbClr val="8D74A1"/>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Physics</a:t>
                </a:r>
              </a:p>
            </p:txBody>
          </p:sp>
          <p:sp>
            <p:nvSpPr>
              <p:cNvPr id="10" name="Oval 9">
                <a:extLst>
                  <a:ext uri="{FF2B5EF4-FFF2-40B4-BE49-F238E27FC236}">
                    <a16:creationId xmlns:a16="http://schemas.microsoft.com/office/drawing/2014/main" id="{8BDF4EF2-647A-CA4E-A51D-30DB819BC088}"/>
                  </a:ext>
                </a:extLst>
              </p:cNvPr>
              <p:cNvSpPr/>
              <p:nvPr/>
            </p:nvSpPr>
            <p:spPr>
              <a:xfrm>
                <a:off x="1333547" y="3488458"/>
                <a:ext cx="1075636" cy="839943"/>
              </a:xfrm>
              <a:prstGeom prst="ellipse">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Security</a:t>
                </a:r>
              </a:p>
            </p:txBody>
          </p:sp>
          <p:sp>
            <p:nvSpPr>
              <p:cNvPr id="11" name="Oval 10">
                <a:extLst>
                  <a:ext uri="{FF2B5EF4-FFF2-40B4-BE49-F238E27FC236}">
                    <a16:creationId xmlns:a16="http://schemas.microsoft.com/office/drawing/2014/main" id="{05D425B0-9644-E142-A9E9-E1CEE6E3425B}"/>
                  </a:ext>
                </a:extLst>
              </p:cNvPr>
              <p:cNvSpPr/>
              <p:nvPr/>
            </p:nvSpPr>
            <p:spPr>
              <a:xfrm>
                <a:off x="287318" y="2441408"/>
                <a:ext cx="1187064" cy="1152189"/>
              </a:xfrm>
              <a:prstGeom prst="ellipse">
                <a:avLst/>
              </a:prstGeom>
              <a:solidFill>
                <a:schemeClr val="accent5"/>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Machine learning</a:t>
                </a:r>
              </a:p>
            </p:txBody>
          </p:sp>
          <p:sp>
            <p:nvSpPr>
              <p:cNvPr id="12" name="Oval 11">
                <a:extLst>
                  <a:ext uri="{FF2B5EF4-FFF2-40B4-BE49-F238E27FC236}">
                    <a16:creationId xmlns:a16="http://schemas.microsoft.com/office/drawing/2014/main" id="{1D19B34A-5341-6B4D-86EA-8F34223C95D2}"/>
                  </a:ext>
                </a:extLst>
              </p:cNvPr>
              <p:cNvSpPr/>
              <p:nvPr/>
            </p:nvSpPr>
            <p:spPr>
              <a:xfrm>
                <a:off x="2456967" y="4692047"/>
                <a:ext cx="1178427" cy="971402"/>
              </a:xfrm>
              <a:prstGeom prst="ellipse">
                <a:avLst/>
              </a:prstGeom>
              <a:solidFill>
                <a:schemeClr val="accent6">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Database</a:t>
                </a:r>
              </a:p>
            </p:txBody>
          </p:sp>
          <p:sp>
            <p:nvSpPr>
              <p:cNvPr id="13" name="Oval 12">
                <a:extLst>
                  <a:ext uri="{FF2B5EF4-FFF2-40B4-BE49-F238E27FC236}">
                    <a16:creationId xmlns:a16="http://schemas.microsoft.com/office/drawing/2014/main" id="{C3B2254A-50C7-B449-A205-B6978BCDD313}"/>
                  </a:ext>
                </a:extLst>
              </p:cNvPr>
              <p:cNvSpPr/>
              <p:nvPr/>
            </p:nvSpPr>
            <p:spPr>
              <a:xfrm>
                <a:off x="365224" y="4775910"/>
                <a:ext cx="1519205" cy="1134304"/>
              </a:xfrm>
              <a:prstGeom prst="ellipse">
                <a:avLst/>
              </a:prstGeom>
              <a:solidFill>
                <a:schemeClr val="accent6"/>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Graph processing</a:t>
                </a:r>
              </a:p>
            </p:txBody>
          </p:sp>
          <p:sp>
            <p:nvSpPr>
              <p:cNvPr id="14" name="Oval 13">
                <a:extLst>
                  <a:ext uri="{FF2B5EF4-FFF2-40B4-BE49-F238E27FC236}">
                    <a16:creationId xmlns:a16="http://schemas.microsoft.com/office/drawing/2014/main" id="{472A0705-9BC1-E943-9C33-1F609CBF2CE1}"/>
                  </a:ext>
                </a:extLst>
              </p:cNvPr>
              <p:cNvSpPr/>
              <p:nvPr/>
            </p:nvSpPr>
            <p:spPr>
              <a:xfrm>
                <a:off x="1900160" y="2608766"/>
                <a:ext cx="1171584" cy="1352980"/>
              </a:xfrm>
              <a:prstGeom prst="ellipse">
                <a:avLst/>
              </a:prstGeom>
              <a:solidFill>
                <a:srgbClr val="8D74A1"/>
              </a:solidFill>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analytics</a:t>
                </a:r>
              </a:p>
            </p:txBody>
          </p:sp>
          <p:sp>
            <p:nvSpPr>
              <p:cNvPr id="15" name="Oval 14">
                <a:extLst>
                  <a:ext uri="{FF2B5EF4-FFF2-40B4-BE49-F238E27FC236}">
                    <a16:creationId xmlns:a16="http://schemas.microsoft.com/office/drawing/2014/main" id="{2DBEECCB-BA0E-6A43-BEBB-6C8C0BF71C32}"/>
                  </a:ext>
                </a:extLst>
              </p:cNvPr>
              <p:cNvSpPr/>
              <p:nvPr/>
            </p:nvSpPr>
            <p:spPr>
              <a:xfrm>
                <a:off x="321538" y="4088978"/>
                <a:ext cx="1680173" cy="1060798"/>
              </a:xfrm>
              <a:prstGeom prst="ellipse">
                <a:avLst/>
              </a:prstGeom>
              <a:solidFill>
                <a:schemeClr val="bg2">
                  <a:lumMod val="50000"/>
                </a:schemeClr>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reorganization</a:t>
                </a:r>
              </a:p>
            </p:txBody>
          </p:sp>
          <p:sp>
            <p:nvSpPr>
              <p:cNvPr id="16" name="Oval 15">
                <a:extLst>
                  <a:ext uri="{FF2B5EF4-FFF2-40B4-BE49-F238E27FC236}">
                    <a16:creationId xmlns:a16="http://schemas.microsoft.com/office/drawing/2014/main" id="{4C2D8E6A-ECE2-2B47-A176-D727694397FF}"/>
                  </a:ext>
                </a:extLst>
              </p:cNvPr>
              <p:cNvSpPr/>
              <p:nvPr/>
            </p:nvSpPr>
            <p:spPr>
              <a:xfrm>
                <a:off x="913332" y="3020526"/>
                <a:ext cx="1259688" cy="656169"/>
              </a:xfrm>
              <a:prstGeom prst="ellipse">
                <a:avLst/>
              </a:prstGeom>
              <a:solidFill>
                <a:schemeClr val="accent4">
                  <a:lumMod val="75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Genomics</a:t>
                </a:r>
              </a:p>
            </p:txBody>
          </p:sp>
          <p:sp>
            <p:nvSpPr>
              <p:cNvPr id="17" name="Oval 16">
                <a:extLst>
                  <a:ext uri="{FF2B5EF4-FFF2-40B4-BE49-F238E27FC236}">
                    <a16:creationId xmlns:a16="http://schemas.microsoft.com/office/drawing/2014/main" id="{9D21C273-818C-7741-9C4F-B3ADD5B707BE}"/>
                  </a:ext>
                </a:extLst>
              </p:cNvPr>
              <p:cNvSpPr/>
              <p:nvPr/>
            </p:nvSpPr>
            <p:spPr>
              <a:xfrm>
                <a:off x="342002" y="3376187"/>
                <a:ext cx="1176724" cy="981981"/>
              </a:xfrm>
              <a:prstGeom prst="ellipse">
                <a:avLst/>
              </a:prstGeom>
              <a:solidFill>
                <a:schemeClr val="accent2"/>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Deep Neural Networks</a:t>
                </a:r>
              </a:p>
            </p:txBody>
          </p:sp>
          <p:sp>
            <p:nvSpPr>
              <p:cNvPr id="18" name="Oval 17">
                <a:extLst>
                  <a:ext uri="{FF2B5EF4-FFF2-40B4-BE49-F238E27FC236}">
                    <a16:creationId xmlns:a16="http://schemas.microsoft.com/office/drawing/2014/main" id="{4C41485A-98AA-EF40-A37F-D723C5A2CCBA}"/>
                  </a:ext>
                </a:extLst>
              </p:cNvPr>
              <p:cNvSpPr/>
              <p:nvPr/>
            </p:nvSpPr>
            <p:spPr>
              <a:xfrm>
                <a:off x="1582339" y="3845299"/>
                <a:ext cx="1335156" cy="1149908"/>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Image processing</a:t>
                </a:r>
              </a:p>
            </p:txBody>
          </p:sp>
          <p:sp>
            <p:nvSpPr>
              <p:cNvPr id="19" name="Oval 18">
                <a:extLst>
                  <a:ext uri="{FF2B5EF4-FFF2-40B4-BE49-F238E27FC236}">
                    <a16:creationId xmlns:a16="http://schemas.microsoft.com/office/drawing/2014/main" id="{4AD777D6-308D-7741-A6B7-04C7FD732DE6}"/>
                  </a:ext>
                </a:extLst>
              </p:cNvPr>
              <p:cNvSpPr/>
              <p:nvPr/>
            </p:nvSpPr>
            <p:spPr>
              <a:xfrm>
                <a:off x="2577018" y="3467859"/>
                <a:ext cx="1122788" cy="1345054"/>
              </a:xfrm>
              <a:prstGeom prst="ellipse">
                <a:avLst/>
              </a:prstGeom>
              <a:solidFill>
                <a:schemeClr val="accent4">
                  <a:lumMod val="50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Linear algebra</a:t>
                </a:r>
              </a:p>
            </p:txBody>
          </p:sp>
          <p:sp>
            <p:nvSpPr>
              <p:cNvPr id="20" name="Oval 19">
                <a:extLst>
                  <a:ext uri="{FF2B5EF4-FFF2-40B4-BE49-F238E27FC236}">
                    <a16:creationId xmlns:a16="http://schemas.microsoft.com/office/drawing/2014/main" id="{CAB46374-DEE7-904E-BC56-86E772055EB1}"/>
                  </a:ext>
                </a:extLst>
              </p:cNvPr>
              <p:cNvSpPr/>
              <p:nvPr/>
            </p:nvSpPr>
            <p:spPr>
              <a:xfrm>
                <a:off x="1222538" y="2244751"/>
                <a:ext cx="1354479" cy="1041463"/>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Signal processing</a:t>
                </a:r>
              </a:p>
            </p:txBody>
          </p:sp>
          <p:sp>
            <p:nvSpPr>
              <p:cNvPr id="21" name="Oval 20">
                <a:extLst>
                  <a:ext uri="{FF2B5EF4-FFF2-40B4-BE49-F238E27FC236}">
                    <a16:creationId xmlns:a16="http://schemas.microsoft.com/office/drawing/2014/main" id="{207C48DF-CDA6-094A-82E8-F66155CC5DCC}"/>
                  </a:ext>
                </a:extLst>
              </p:cNvPr>
              <p:cNvSpPr/>
              <p:nvPr/>
            </p:nvSpPr>
            <p:spPr>
              <a:xfrm>
                <a:off x="2684917" y="2477665"/>
                <a:ext cx="988009" cy="1079673"/>
              </a:xfrm>
              <a:prstGeom prst="ellipse">
                <a:avLst/>
              </a:prstGeom>
              <a:solidFill>
                <a:srgbClr val="4372C4"/>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mining</a:t>
                </a:r>
              </a:p>
            </p:txBody>
          </p:sp>
        </p:grpSp>
        <p:pic>
          <p:nvPicPr>
            <p:cNvPr id="23" name="Picture 22">
              <a:extLst>
                <a:ext uri="{FF2B5EF4-FFF2-40B4-BE49-F238E27FC236}">
                  <a16:creationId xmlns:a16="http://schemas.microsoft.com/office/drawing/2014/main" id="{BF9EC09B-DC22-3948-9655-D28F73170DAD}"/>
                </a:ext>
              </a:extLst>
            </p:cNvPr>
            <p:cNvPicPr>
              <a:picLocks noChangeAspect="1"/>
            </p:cNvPicPr>
            <p:nvPr/>
          </p:nvPicPr>
          <p:blipFill>
            <a:blip r:embed="rId3">
              <a:grayscl/>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15886174">
              <a:off x="2540729" y="3442581"/>
              <a:ext cx="1648931" cy="1675528"/>
            </a:xfrm>
            <a:prstGeom prst="rect">
              <a:avLst/>
            </a:prstGeom>
          </p:spPr>
        </p:pic>
      </p:grpSp>
    </p:spTree>
    <p:extLst>
      <p:ext uri="{BB962C8B-B14F-4D97-AF65-F5344CB8AC3E}">
        <p14:creationId xmlns:p14="http://schemas.microsoft.com/office/powerpoint/2010/main" val="3997419417"/>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6F0144-A6C5-4349-8B72-1B493B479330}"/>
              </a:ext>
            </a:extLst>
          </p:cNvPr>
          <p:cNvSpPr>
            <a:spLocks noGrp="1"/>
          </p:cNvSpPr>
          <p:nvPr>
            <p:ph type="title"/>
          </p:nvPr>
        </p:nvSpPr>
        <p:spPr/>
        <p:txBody>
          <a:bodyPr/>
          <a:lstStyle/>
          <a:p>
            <a:r>
              <a:rPr lang="en-US" dirty="0"/>
              <a:t>Step 3: Memory Bottleneck Analysis</a:t>
            </a:r>
          </a:p>
        </p:txBody>
      </p:sp>
      <p:sp>
        <p:nvSpPr>
          <p:cNvPr id="45" name="Rounded Rectangle 44">
            <a:extLst>
              <a:ext uri="{FF2B5EF4-FFF2-40B4-BE49-F238E27FC236}">
                <a16:creationId xmlns:a16="http://schemas.microsoft.com/office/drawing/2014/main" id="{643BDBE9-E2FB-7F40-AC99-750DC2EFE20A}"/>
              </a:ext>
            </a:extLst>
          </p:cNvPr>
          <p:cNvSpPr/>
          <p:nvPr/>
        </p:nvSpPr>
        <p:spPr>
          <a:xfrm>
            <a:off x="75991" y="3443391"/>
            <a:ext cx="1278479" cy="579911"/>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Temporal Locality</a:t>
            </a:r>
          </a:p>
        </p:txBody>
      </p:sp>
      <p:cxnSp>
        <p:nvCxnSpPr>
          <p:cNvPr id="46" name="Elbow Connector 45">
            <a:extLst>
              <a:ext uri="{FF2B5EF4-FFF2-40B4-BE49-F238E27FC236}">
                <a16:creationId xmlns:a16="http://schemas.microsoft.com/office/drawing/2014/main" id="{40705735-90E3-254A-AF5A-AB9D58B8FAAC}"/>
              </a:ext>
            </a:extLst>
          </p:cNvPr>
          <p:cNvCxnSpPr>
            <a:cxnSpLocks/>
          </p:cNvCxnSpPr>
          <p:nvPr/>
        </p:nvCxnSpPr>
        <p:spPr>
          <a:xfrm rot="10800000" flipH="1">
            <a:off x="1354473" y="2368004"/>
            <a:ext cx="330071"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A43D521C-197C-7247-8312-22DD5CAE5CC2}"/>
              </a:ext>
            </a:extLst>
          </p:cNvPr>
          <p:cNvCxnSpPr>
            <a:cxnSpLocks/>
          </p:cNvCxnSpPr>
          <p:nvPr/>
        </p:nvCxnSpPr>
        <p:spPr>
          <a:xfrm>
            <a:off x="1354476" y="3733347"/>
            <a:ext cx="327335"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1CD614B-37F2-B244-B610-D217F9E5BBA6}"/>
              </a:ext>
            </a:extLst>
          </p:cNvPr>
          <p:cNvSpPr/>
          <p:nvPr/>
        </p:nvSpPr>
        <p:spPr>
          <a:xfrm>
            <a:off x="1071271" y="20161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7" name="Rectangle 176">
            <a:extLst>
              <a:ext uri="{FF2B5EF4-FFF2-40B4-BE49-F238E27FC236}">
                <a16:creationId xmlns:a16="http://schemas.microsoft.com/office/drawing/2014/main" id="{CCEDE15C-84AB-6C45-A922-AFBF41D8B9CA}"/>
              </a:ext>
            </a:extLst>
          </p:cNvPr>
          <p:cNvSpPr/>
          <p:nvPr/>
        </p:nvSpPr>
        <p:spPr>
          <a:xfrm>
            <a:off x="1048539" y="507674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05" name="Rounded Rectangle 104">
            <a:extLst>
              <a:ext uri="{FF2B5EF4-FFF2-40B4-BE49-F238E27FC236}">
                <a16:creationId xmlns:a16="http://schemas.microsoft.com/office/drawing/2014/main" id="{A831447C-BD49-E14D-BC10-FF8AF2158F79}"/>
              </a:ext>
            </a:extLst>
          </p:cNvPr>
          <p:cNvSpPr/>
          <p:nvPr/>
        </p:nvSpPr>
        <p:spPr>
          <a:xfrm>
            <a:off x="1676779" y="2188696"/>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167" name="Group 166">
            <a:extLst>
              <a:ext uri="{FF2B5EF4-FFF2-40B4-BE49-F238E27FC236}">
                <a16:creationId xmlns:a16="http://schemas.microsoft.com/office/drawing/2014/main" id="{011FD250-1D0F-D04C-A2D2-FCD40DDEB358}"/>
              </a:ext>
            </a:extLst>
          </p:cNvPr>
          <p:cNvGrpSpPr/>
          <p:nvPr/>
        </p:nvGrpSpPr>
        <p:grpSpPr>
          <a:xfrm rot="16200000">
            <a:off x="2285562" y="1957389"/>
            <a:ext cx="1296903" cy="820764"/>
            <a:chOff x="3270773" y="4911119"/>
            <a:chExt cx="981344" cy="613301"/>
          </a:xfrm>
        </p:grpSpPr>
        <p:cxnSp>
          <p:nvCxnSpPr>
            <p:cNvPr id="169" name="Elbow Connector 168">
              <a:extLst>
                <a:ext uri="{FF2B5EF4-FFF2-40B4-BE49-F238E27FC236}">
                  <a16:creationId xmlns:a16="http://schemas.microsoft.com/office/drawing/2014/main" id="{19C7B5D6-CCBC-6441-9918-C6942BCAB94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0" name="Elbow Connector 169">
              <a:extLst>
                <a:ext uri="{FF2B5EF4-FFF2-40B4-BE49-F238E27FC236}">
                  <a16:creationId xmlns:a16="http://schemas.microsoft.com/office/drawing/2014/main" id="{DB376B02-5260-A948-8A29-6992AE74F7B9}"/>
                </a:ext>
              </a:extLst>
            </p:cNvPr>
            <p:cNvCxnSpPr>
              <a:cxnSpLocks/>
              <a:endCxn id="259" idx="1"/>
            </p:cNvCxnSpPr>
            <p:nvPr/>
          </p:nvCxnSpPr>
          <p:spPr>
            <a:xfrm rot="5400000">
              <a:off x="3198464" y="4983429"/>
              <a:ext cx="613300" cy="468682"/>
            </a:xfrm>
            <a:prstGeom prst="bentConnector3">
              <a:avLst>
                <a:gd name="adj1" fmla="val 2737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71" name="Rectangle 170">
            <a:extLst>
              <a:ext uri="{FF2B5EF4-FFF2-40B4-BE49-F238E27FC236}">
                <a16:creationId xmlns:a16="http://schemas.microsoft.com/office/drawing/2014/main" id="{8E25B451-5E0F-F94E-8C79-7B44F5EA6A77}"/>
              </a:ext>
            </a:extLst>
          </p:cNvPr>
          <p:cNvSpPr/>
          <p:nvPr/>
        </p:nvSpPr>
        <p:spPr>
          <a:xfrm>
            <a:off x="2146226" y="2955747"/>
            <a:ext cx="132420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Decreasing</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p:txBody>
      </p:sp>
      <p:cxnSp>
        <p:nvCxnSpPr>
          <p:cNvPr id="175" name="Straight Connector 174">
            <a:extLst>
              <a:ext uri="{FF2B5EF4-FFF2-40B4-BE49-F238E27FC236}">
                <a16:creationId xmlns:a16="http://schemas.microsoft.com/office/drawing/2014/main" id="{F4A9FF02-084E-444C-95C7-63969E4D9CA8}"/>
              </a:ext>
            </a:extLst>
          </p:cNvPr>
          <p:cNvCxnSpPr>
            <a:cxnSpLocks/>
          </p:cNvCxnSpPr>
          <p:nvPr/>
        </p:nvCxnSpPr>
        <p:spPr>
          <a:xfrm>
            <a:off x="2736705" y="1714961"/>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76" name="Rectangle 175">
            <a:extLst>
              <a:ext uri="{FF2B5EF4-FFF2-40B4-BE49-F238E27FC236}">
                <a16:creationId xmlns:a16="http://schemas.microsoft.com/office/drawing/2014/main" id="{C11D3D82-B5DA-6842-BD5D-4C3BCBAFB6B8}"/>
              </a:ext>
            </a:extLst>
          </p:cNvPr>
          <p:cNvSpPr/>
          <p:nvPr/>
        </p:nvSpPr>
        <p:spPr>
          <a:xfrm>
            <a:off x="2452481" y="1357883"/>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78" name="Rounded Rectangle 177">
            <a:extLst>
              <a:ext uri="{FF2B5EF4-FFF2-40B4-BE49-F238E27FC236}">
                <a16:creationId xmlns:a16="http://schemas.microsoft.com/office/drawing/2014/main" id="{23831667-E180-E34C-B21C-B0FFD3AB7C18}"/>
              </a:ext>
            </a:extLst>
          </p:cNvPr>
          <p:cNvSpPr/>
          <p:nvPr/>
        </p:nvSpPr>
        <p:spPr>
          <a:xfrm>
            <a:off x="3358242" y="1530930"/>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grpSp>
        <p:nvGrpSpPr>
          <p:cNvPr id="208" name="Group 207">
            <a:extLst>
              <a:ext uri="{FF2B5EF4-FFF2-40B4-BE49-F238E27FC236}">
                <a16:creationId xmlns:a16="http://schemas.microsoft.com/office/drawing/2014/main" id="{B7A1EC7A-2269-3E42-9E81-B5C7A7526BC4}"/>
              </a:ext>
            </a:extLst>
          </p:cNvPr>
          <p:cNvGrpSpPr/>
          <p:nvPr/>
        </p:nvGrpSpPr>
        <p:grpSpPr>
          <a:xfrm rot="16200000">
            <a:off x="4254205" y="1353923"/>
            <a:ext cx="654625" cy="753677"/>
            <a:chOff x="3195934" y="4911119"/>
            <a:chExt cx="1056183" cy="753677"/>
          </a:xfrm>
        </p:grpSpPr>
        <p:cxnSp>
          <p:nvCxnSpPr>
            <p:cNvPr id="213" name="Elbow Connector 212">
              <a:extLst>
                <a:ext uri="{FF2B5EF4-FFF2-40B4-BE49-F238E27FC236}">
                  <a16:creationId xmlns:a16="http://schemas.microsoft.com/office/drawing/2014/main" id="{26ADE1EF-0AEC-874D-9F67-2416336BBE8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4" name="Elbow Connector 213">
              <a:extLst>
                <a:ext uri="{FF2B5EF4-FFF2-40B4-BE49-F238E27FC236}">
                  <a16:creationId xmlns:a16="http://schemas.microsoft.com/office/drawing/2014/main" id="{3EFB2FB2-40B5-F94B-8442-34B571167C1B}"/>
                </a:ext>
              </a:extLst>
            </p:cNvPr>
            <p:cNvCxnSpPr>
              <a:cxnSpLocks/>
              <a:endCxn id="217" idx="1"/>
            </p:cNvCxnSpPr>
            <p:nvPr/>
          </p:nvCxnSpPr>
          <p:spPr>
            <a:xfrm rot="5400000">
              <a:off x="3090856" y="5016197"/>
              <a:ext cx="753677" cy="543521"/>
            </a:xfrm>
            <a:prstGeom prst="bentConnector3">
              <a:avLst>
                <a:gd name="adj1" fmla="val 21565"/>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cxnSp>
        <p:nvCxnSpPr>
          <p:cNvPr id="209" name="Straight Connector 208">
            <a:extLst>
              <a:ext uri="{FF2B5EF4-FFF2-40B4-BE49-F238E27FC236}">
                <a16:creationId xmlns:a16="http://schemas.microsoft.com/office/drawing/2014/main" id="{F796F1BF-99FA-3A44-910B-45B1595E2A86}"/>
              </a:ext>
            </a:extLst>
          </p:cNvPr>
          <p:cNvCxnSpPr>
            <a:cxnSpLocks/>
          </p:cNvCxnSpPr>
          <p:nvPr/>
        </p:nvCxnSpPr>
        <p:spPr>
          <a:xfrm>
            <a:off x="4347236" y="1401708"/>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11" name="Rectangle 210">
            <a:extLst>
              <a:ext uri="{FF2B5EF4-FFF2-40B4-BE49-F238E27FC236}">
                <a16:creationId xmlns:a16="http://schemas.microsoft.com/office/drawing/2014/main" id="{F7576F9E-4DD1-064F-87B4-9321E6D7E90A}"/>
              </a:ext>
            </a:extLst>
          </p:cNvPr>
          <p:cNvSpPr/>
          <p:nvPr/>
        </p:nvSpPr>
        <p:spPr>
          <a:xfrm>
            <a:off x="4142293" y="103732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216" name="Rounded Rectangle 215">
            <a:extLst>
              <a:ext uri="{FF2B5EF4-FFF2-40B4-BE49-F238E27FC236}">
                <a16:creationId xmlns:a16="http://schemas.microsoft.com/office/drawing/2014/main" id="{CF43DACB-9410-7940-AC53-C170D22E9888}"/>
              </a:ext>
            </a:extLst>
          </p:cNvPr>
          <p:cNvSpPr/>
          <p:nvPr/>
        </p:nvSpPr>
        <p:spPr>
          <a:xfrm>
            <a:off x="4950162" y="1223649"/>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17" name="Rounded Rectangle 216">
            <a:extLst>
              <a:ext uri="{FF2B5EF4-FFF2-40B4-BE49-F238E27FC236}">
                <a16:creationId xmlns:a16="http://schemas.microsoft.com/office/drawing/2014/main" id="{5E2C267E-6F2E-2D4C-9030-2C0709320ED8}"/>
              </a:ext>
            </a:extLst>
          </p:cNvPr>
          <p:cNvSpPr/>
          <p:nvPr/>
        </p:nvSpPr>
        <p:spPr>
          <a:xfrm>
            <a:off x="4958356" y="1869442"/>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59" name="Rounded Rectangle 258">
            <a:extLst>
              <a:ext uri="{FF2B5EF4-FFF2-40B4-BE49-F238E27FC236}">
                <a16:creationId xmlns:a16="http://schemas.microsoft.com/office/drawing/2014/main" id="{3CBB8A5A-A289-3541-818C-126F17163587}"/>
              </a:ext>
            </a:extLst>
          </p:cNvPr>
          <p:cNvSpPr/>
          <p:nvPr/>
        </p:nvSpPr>
        <p:spPr>
          <a:xfrm>
            <a:off x="3344398" y="2827589"/>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268" name="Rounded Rectangle 267">
            <a:extLst>
              <a:ext uri="{FF2B5EF4-FFF2-40B4-BE49-F238E27FC236}">
                <a16:creationId xmlns:a16="http://schemas.microsoft.com/office/drawing/2014/main" id="{879424EC-FC35-624F-A770-79EF5BD6E4DD}"/>
              </a:ext>
            </a:extLst>
          </p:cNvPr>
          <p:cNvSpPr/>
          <p:nvPr/>
        </p:nvSpPr>
        <p:spPr>
          <a:xfrm>
            <a:off x="4969867" y="2824696"/>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52" name="Rounded Rectangle 51">
            <a:extLst>
              <a:ext uri="{FF2B5EF4-FFF2-40B4-BE49-F238E27FC236}">
                <a16:creationId xmlns:a16="http://schemas.microsoft.com/office/drawing/2014/main" id="{6B2737C7-2FB7-1243-BE8B-8949F1F1A368}"/>
              </a:ext>
            </a:extLst>
          </p:cNvPr>
          <p:cNvSpPr/>
          <p:nvPr/>
        </p:nvSpPr>
        <p:spPr>
          <a:xfrm>
            <a:off x="1684544" y="4922943"/>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53" name="Group 52">
            <a:extLst>
              <a:ext uri="{FF2B5EF4-FFF2-40B4-BE49-F238E27FC236}">
                <a16:creationId xmlns:a16="http://schemas.microsoft.com/office/drawing/2014/main" id="{7EA8A33A-6F4C-784D-8920-97F8E0CC26AB}"/>
              </a:ext>
            </a:extLst>
          </p:cNvPr>
          <p:cNvGrpSpPr/>
          <p:nvPr/>
        </p:nvGrpSpPr>
        <p:grpSpPr>
          <a:xfrm rot="16200000">
            <a:off x="2269482" y="4690182"/>
            <a:ext cx="1353074" cy="856055"/>
            <a:chOff x="3228482" y="4911118"/>
            <a:chExt cx="1023847" cy="639671"/>
          </a:xfrm>
        </p:grpSpPr>
        <p:cxnSp>
          <p:nvCxnSpPr>
            <p:cNvPr id="54" name="Elbow Connector 53">
              <a:extLst>
                <a:ext uri="{FF2B5EF4-FFF2-40B4-BE49-F238E27FC236}">
                  <a16:creationId xmlns:a16="http://schemas.microsoft.com/office/drawing/2014/main" id="{52C7FB9D-E730-8042-811F-C0D5EA260200}"/>
                </a:ext>
              </a:extLst>
            </p:cNvPr>
            <p:cNvCxnSpPr>
              <a:cxnSpLocks/>
              <a:endCxn id="113" idx="1"/>
            </p:cNvCxnSpPr>
            <p:nvPr/>
          </p:nvCxnSpPr>
          <p:spPr>
            <a:xfrm rot="5400000" flipV="1">
              <a:off x="3700780" y="4949796"/>
              <a:ext cx="590225" cy="512873"/>
            </a:xfrm>
            <a:prstGeom prst="bentConnector3">
              <a:avLst>
                <a:gd name="adj1" fmla="val 2829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Elbow Connector 54">
              <a:extLst>
                <a:ext uri="{FF2B5EF4-FFF2-40B4-BE49-F238E27FC236}">
                  <a16:creationId xmlns:a16="http://schemas.microsoft.com/office/drawing/2014/main" id="{3B345F68-CC7E-5846-B7F5-DB02FC0B60DC}"/>
                </a:ext>
              </a:extLst>
            </p:cNvPr>
            <p:cNvCxnSpPr>
              <a:cxnSpLocks/>
              <a:endCxn id="114" idx="1"/>
            </p:cNvCxnSpPr>
            <p:nvPr/>
          </p:nvCxnSpPr>
          <p:spPr>
            <a:xfrm rot="5400000">
              <a:off x="3164133" y="4975467"/>
              <a:ext cx="639671" cy="510973"/>
            </a:xfrm>
            <a:prstGeom prst="bentConnector3">
              <a:avLst>
                <a:gd name="adj1" fmla="val 2663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13" name="Rounded Rectangle 112">
            <a:extLst>
              <a:ext uri="{FF2B5EF4-FFF2-40B4-BE49-F238E27FC236}">
                <a16:creationId xmlns:a16="http://schemas.microsoft.com/office/drawing/2014/main" id="{4001AD76-8A66-9D4A-8C40-BF4927FE8B79}"/>
              </a:ext>
            </a:extLst>
          </p:cNvPr>
          <p:cNvSpPr/>
          <p:nvPr/>
        </p:nvSpPr>
        <p:spPr>
          <a:xfrm>
            <a:off x="3307875" y="4253043"/>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4" name="Rounded Rectangle 113">
            <a:extLst>
              <a:ext uri="{FF2B5EF4-FFF2-40B4-BE49-F238E27FC236}">
                <a16:creationId xmlns:a16="http://schemas.microsoft.com/office/drawing/2014/main" id="{5CA36008-AA34-A440-96CA-03BBD5B82D69}"/>
              </a:ext>
            </a:extLst>
          </p:cNvPr>
          <p:cNvSpPr/>
          <p:nvPr/>
        </p:nvSpPr>
        <p:spPr>
          <a:xfrm>
            <a:off x="3374049" y="5606115"/>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7" name="Rectangle 116">
            <a:extLst>
              <a:ext uri="{FF2B5EF4-FFF2-40B4-BE49-F238E27FC236}">
                <a16:creationId xmlns:a16="http://schemas.microsoft.com/office/drawing/2014/main" id="{7437E05F-CA10-6B47-B091-5E5E3FEFA89B}"/>
              </a:ext>
            </a:extLst>
          </p:cNvPr>
          <p:cNvSpPr/>
          <p:nvPr/>
        </p:nvSpPr>
        <p:spPr>
          <a:xfrm>
            <a:off x="2488786" y="58042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18" name="Rectangle 117">
            <a:extLst>
              <a:ext uri="{FF2B5EF4-FFF2-40B4-BE49-F238E27FC236}">
                <a16:creationId xmlns:a16="http://schemas.microsoft.com/office/drawing/2014/main" id="{8B8C6938-8194-7540-9900-7C9B71D111B7}"/>
              </a:ext>
            </a:extLst>
          </p:cNvPr>
          <p:cNvSpPr/>
          <p:nvPr/>
        </p:nvSpPr>
        <p:spPr>
          <a:xfrm>
            <a:off x="2146244" y="4064413"/>
            <a:ext cx="121199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Increasing</a:t>
            </a:r>
          </a:p>
        </p:txBody>
      </p:sp>
      <p:sp>
        <p:nvSpPr>
          <p:cNvPr id="133" name="Rounded Rectangle 132">
            <a:extLst>
              <a:ext uri="{FF2B5EF4-FFF2-40B4-BE49-F238E27FC236}">
                <a16:creationId xmlns:a16="http://schemas.microsoft.com/office/drawing/2014/main" id="{4F10B253-58BC-4A4B-83AF-F2BD6DBBF2C4}"/>
              </a:ext>
            </a:extLst>
          </p:cNvPr>
          <p:cNvSpPr/>
          <p:nvPr/>
        </p:nvSpPr>
        <p:spPr>
          <a:xfrm>
            <a:off x="4955043" y="4253043"/>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147" name="Rounded Rectangle 146">
            <a:extLst>
              <a:ext uri="{FF2B5EF4-FFF2-40B4-BE49-F238E27FC236}">
                <a16:creationId xmlns:a16="http://schemas.microsoft.com/office/drawing/2014/main" id="{C241EEFB-8720-6C46-9804-F0D5BBA5213A}"/>
              </a:ext>
            </a:extLst>
          </p:cNvPr>
          <p:cNvSpPr/>
          <p:nvPr/>
        </p:nvSpPr>
        <p:spPr>
          <a:xfrm>
            <a:off x="4959879" y="5606115"/>
            <a:ext cx="854393"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cxnSp>
        <p:nvCxnSpPr>
          <p:cNvPr id="248" name="Elbow Connector 247">
            <a:extLst>
              <a:ext uri="{FF2B5EF4-FFF2-40B4-BE49-F238E27FC236}">
                <a16:creationId xmlns:a16="http://schemas.microsoft.com/office/drawing/2014/main" id="{16BA4EFE-5EAE-D84E-A89F-0B9EC4F2202A}"/>
              </a:ext>
            </a:extLst>
          </p:cNvPr>
          <p:cNvCxnSpPr>
            <a:cxnSpLocks/>
            <a:stCxn id="147" idx="3"/>
            <a:endCxn id="295" idx="1"/>
          </p:cNvCxnSpPr>
          <p:nvPr/>
        </p:nvCxnSpPr>
        <p:spPr>
          <a:xfrm flipV="1">
            <a:off x="5814272" y="5317424"/>
            <a:ext cx="755302" cy="477323"/>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9" name="Elbow Connector 248">
            <a:extLst>
              <a:ext uri="{FF2B5EF4-FFF2-40B4-BE49-F238E27FC236}">
                <a16:creationId xmlns:a16="http://schemas.microsoft.com/office/drawing/2014/main" id="{C1758A04-E348-F240-B67E-AE7482A808F4}"/>
              </a:ext>
            </a:extLst>
          </p:cNvPr>
          <p:cNvCxnSpPr>
            <a:cxnSpLocks/>
            <a:stCxn id="147" idx="3"/>
            <a:endCxn id="291" idx="1"/>
          </p:cNvCxnSpPr>
          <p:nvPr/>
        </p:nvCxnSpPr>
        <p:spPr>
          <a:xfrm>
            <a:off x="5814272" y="5794747"/>
            <a:ext cx="765722" cy="482677"/>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E89221D-47B2-0A41-BE80-DF926D4C98C6}"/>
              </a:ext>
            </a:extLst>
          </p:cNvPr>
          <p:cNvCxnSpPr>
            <a:stCxn id="259" idx="3"/>
            <a:endCxn id="268" idx="1"/>
          </p:cNvCxnSpPr>
          <p:nvPr/>
        </p:nvCxnSpPr>
        <p:spPr>
          <a:xfrm flipV="1">
            <a:off x="4178816" y="3013328"/>
            <a:ext cx="791051" cy="2893"/>
          </a:xfrm>
          <a:prstGeom prst="line">
            <a:avLst/>
          </a:prstGeom>
          <a:ln w="57150"/>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A2422C35-A2F5-5740-B50E-84460D1B8F6F}"/>
              </a:ext>
            </a:extLst>
          </p:cNvPr>
          <p:cNvCxnSpPr>
            <a:cxnSpLocks/>
            <a:stCxn id="216" idx="3"/>
            <a:endCxn id="292" idx="1"/>
          </p:cNvCxnSpPr>
          <p:nvPr/>
        </p:nvCxnSpPr>
        <p:spPr>
          <a:xfrm flipV="1">
            <a:off x="5784580" y="1412254"/>
            <a:ext cx="806779" cy="2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407D979A-087F-C341-832C-D77F4A3511A7}"/>
              </a:ext>
            </a:extLst>
          </p:cNvPr>
          <p:cNvCxnSpPr>
            <a:cxnSpLocks/>
            <a:stCxn id="217" idx="3"/>
            <a:endCxn id="293" idx="1"/>
          </p:cNvCxnSpPr>
          <p:nvPr/>
        </p:nvCxnSpPr>
        <p:spPr>
          <a:xfrm>
            <a:off x="5792774" y="2058074"/>
            <a:ext cx="798584" cy="219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013821E4-B9A9-1E47-917C-255E2A1FD9E9}"/>
              </a:ext>
            </a:extLst>
          </p:cNvPr>
          <p:cNvCxnSpPr>
            <a:cxnSpLocks/>
            <a:stCxn id="268" idx="3"/>
            <a:endCxn id="294" idx="1"/>
          </p:cNvCxnSpPr>
          <p:nvPr/>
        </p:nvCxnSpPr>
        <p:spPr>
          <a:xfrm>
            <a:off x="5804285" y="3013328"/>
            <a:ext cx="787073" cy="303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8E378C-FCB0-244B-9AEA-8D4A1B1B5FFF}"/>
              </a:ext>
            </a:extLst>
          </p:cNvPr>
          <p:cNvCxnSpPr>
            <a:stCxn id="113" idx="3"/>
            <a:endCxn id="133" idx="1"/>
          </p:cNvCxnSpPr>
          <p:nvPr/>
        </p:nvCxnSpPr>
        <p:spPr>
          <a:xfrm>
            <a:off x="4142293" y="4441675"/>
            <a:ext cx="81275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4C701D3-6D34-964F-9119-04854084FF9F}"/>
              </a:ext>
            </a:extLst>
          </p:cNvPr>
          <p:cNvCxnSpPr>
            <a:stCxn id="114" idx="3"/>
            <a:endCxn id="147" idx="1"/>
          </p:cNvCxnSpPr>
          <p:nvPr/>
        </p:nvCxnSpPr>
        <p:spPr>
          <a:xfrm>
            <a:off x="4208467" y="5794747"/>
            <a:ext cx="751412" cy="0"/>
          </a:xfrm>
          <a:prstGeom prst="line">
            <a:avLst/>
          </a:prstGeom>
          <a:ln w="57150"/>
        </p:spPr>
        <p:style>
          <a:lnRef idx="1">
            <a:schemeClr val="dk1"/>
          </a:lnRef>
          <a:fillRef idx="0">
            <a:schemeClr val="dk1"/>
          </a:fillRef>
          <a:effectRef idx="0">
            <a:schemeClr val="dk1"/>
          </a:effectRef>
          <a:fontRef idx="minor">
            <a:schemeClr val="tx1"/>
          </a:fontRef>
        </p:style>
      </p:cxnSp>
      <p:cxnSp>
        <p:nvCxnSpPr>
          <p:cNvPr id="156" name="Straight Arrow Connector 155">
            <a:extLst>
              <a:ext uri="{FF2B5EF4-FFF2-40B4-BE49-F238E27FC236}">
                <a16:creationId xmlns:a16="http://schemas.microsoft.com/office/drawing/2014/main" id="{03D1A70E-27D2-1040-97E1-917318921929}"/>
              </a:ext>
            </a:extLst>
          </p:cNvPr>
          <p:cNvCxnSpPr>
            <a:cxnSpLocks/>
            <a:stCxn id="133" idx="3"/>
            <a:endCxn id="27" idx="1"/>
          </p:cNvCxnSpPr>
          <p:nvPr/>
        </p:nvCxnSpPr>
        <p:spPr>
          <a:xfrm flipV="1">
            <a:off x="5789461" y="4441674"/>
            <a:ext cx="806921" cy="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4" name="Rectangle 173">
            <a:extLst>
              <a:ext uri="{FF2B5EF4-FFF2-40B4-BE49-F238E27FC236}">
                <a16:creationId xmlns:a16="http://schemas.microsoft.com/office/drawing/2014/main" id="{BF8756E2-3028-9B44-A547-3A08D98693B1}"/>
              </a:ext>
            </a:extLst>
          </p:cNvPr>
          <p:cNvSpPr/>
          <p:nvPr/>
        </p:nvSpPr>
        <p:spPr>
          <a:xfrm>
            <a:off x="4170049" y="20212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9" name="Rectangle 178">
            <a:extLst>
              <a:ext uri="{FF2B5EF4-FFF2-40B4-BE49-F238E27FC236}">
                <a16:creationId xmlns:a16="http://schemas.microsoft.com/office/drawing/2014/main" id="{49D8A377-DA90-BC43-BF8A-CC8C4E61B4FA}"/>
              </a:ext>
            </a:extLst>
          </p:cNvPr>
          <p:cNvSpPr/>
          <p:nvPr/>
        </p:nvSpPr>
        <p:spPr>
          <a:xfrm>
            <a:off x="4265193" y="2687104"/>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0" name="Rectangle 179">
            <a:extLst>
              <a:ext uri="{FF2B5EF4-FFF2-40B4-BE49-F238E27FC236}">
                <a16:creationId xmlns:a16="http://schemas.microsoft.com/office/drawing/2014/main" id="{06E82DB8-AAF0-1044-83E2-449E804B9963}"/>
              </a:ext>
            </a:extLst>
          </p:cNvPr>
          <p:cNvSpPr/>
          <p:nvPr/>
        </p:nvSpPr>
        <p:spPr>
          <a:xfrm>
            <a:off x="4203821" y="406771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1" name="Rectangle 180">
            <a:extLst>
              <a:ext uri="{FF2B5EF4-FFF2-40B4-BE49-F238E27FC236}">
                <a16:creationId xmlns:a16="http://schemas.microsoft.com/office/drawing/2014/main" id="{A01EC710-2621-0540-B4DE-69958AE75A8E}"/>
              </a:ext>
            </a:extLst>
          </p:cNvPr>
          <p:cNvSpPr/>
          <p:nvPr/>
        </p:nvSpPr>
        <p:spPr>
          <a:xfrm>
            <a:off x="4273142" y="5790118"/>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2" name="Rectangle 181">
            <a:extLst>
              <a:ext uri="{FF2B5EF4-FFF2-40B4-BE49-F238E27FC236}">
                <a16:creationId xmlns:a16="http://schemas.microsoft.com/office/drawing/2014/main" id="{5C9AA83E-6A52-534A-9E67-38E370A5EB6C}"/>
              </a:ext>
            </a:extLst>
          </p:cNvPr>
          <p:cNvSpPr/>
          <p:nvPr/>
        </p:nvSpPr>
        <p:spPr>
          <a:xfrm>
            <a:off x="5913987" y="6272070"/>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84" name="Rectangle 183">
            <a:extLst>
              <a:ext uri="{FF2B5EF4-FFF2-40B4-BE49-F238E27FC236}">
                <a16:creationId xmlns:a16="http://schemas.microsoft.com/office/drawing/2014/main" id="{E257CBB5-FD31-3D43-AB14-3ED9548F07DF}"/>
              </a:ext>
            </a:extLst>
          </p:cNvPr>
          <p:cNvSpPr/>
          <p:nvPr/>
        </p:nvSpPr>
        <p:spPr>
          <a:xfrm>
            <a:off x="5765314" y="10578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5" name="Rectangle 184">
            <a:extLst>
              <a:ext uri="{FF2B5EF4-FFF2-40B4-BE49-F238E27FC236}">
                <a16:creationId xmlns:a16="http://schemas.microsoft.com/office/drawing/2014/main" id="{6B9BFE6A-A959-9549-A635-20339A9B9A74}"/>
              </a:ext>
            </a:extLst>
          </p:cNvPr>
          <p:cNvSpPr/>
          <p:nvPr/>
        </p:nvSpPr>
        <p:spPr>
          <a:xfrm>
            <a:off x="5785639" y="17243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6" name="Rectangle 185">
            <a:extLst>
              <a:ext uri="{FF2B5EF4-FFF2-40B4-BE49-F238E27FC236}">
                <a16:creationId xmlns:a16="http://schemas.microsoft.com/office/drawing/2014/main" id="{E976140D-CF12-7D4B-8FB7-BAF3288B431B}"/>
              </a:ext>
            </a:extLst>
          </p:cNvPr>
          <p:cNvSpPr/>
          <p:nvPr/>
        </p:nvSpPr>
        <p:spPr>
          <a:xfrm>
            <a:off x="5814272" y="26813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7" name="Rectangle 186">
            <a:extLst>
              <a:ext uri="{FF2B5EF4-FFF2-40B4-BE49-F238E27FC236}">
                <a16:creationId xmlns:a16="http://schemas.microsoft.com/office/drawing/2014/main" id="{31CEE361-002E-D243-8A3D-38B9125601E5}"/>
              </a:ext>
            </a:extLst>
          </p:cNvPr>
          <p:cNvSpPr/>
          <p:nvPr/>
        </p:nvSpPr>
        <p:spPr>
          <a:xfrm>
            <a:off x="5814272" y="4050026"/>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8" name="Rectangle 187">
            <a:extLst>
              <a:ext uri="{FF2B5EF4-FFF2-40B4-BE49-F238E27FC236}">
                <a16:creationId xmlns:a16="http://schemas.microsoft.com/office/drawing/2014/main" id="{7E5A93BB-DE85-AA45-9BDB-57CDD69863B4}"/>
              </a:ext>
            </a:extLst>
          </p:cNvPr>
          <p:cNvSpPr/>
          <p:nvPr/>
        </p:nvSpPr>
        <p:spPr>
          <a:xfrm>
            <a:off x="5817590" y="494638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72" name="Rectangle 71">
            <a:extLst>
              <a:ext uri="{FF2B5EF4-FFF2-40B4-BE49-F238E27FC236}">
                <a16:creationId xmlns:a16="http://schemas.microsoft.com/office/drawing/2014/main" id="{BBF1E46F-55BD-6644-AA4D-3A4E8BDFA619}"/>
              </a:ext>
            </a:extLst>
          </p:cNvPr>
          <p:cNvSpPr/>
          <p:nvPr/>
        </p:nvSpPr>
        <p:spPr>
          <a:xfrm>
            <a:off x="5016058" y="6383671"/>
            <a:ext cx="3899341" cy="443692"/>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E29CB9BB-E451-D940-BD9C-E7A53900C843}"/>
              </a:ext>
            </a:extLst>
          </p:cNvPr>
          <p:cNvSpPr/>
          <p:nvPr/>
        </p:nvSpPr>
        <p:spPr>
          <a:xfrm>
            <a:off x="75990" y="695617"/>
            <a:ext cx="9068009" cy="5676608"/>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ounded Rectangle 2">
            <a:extLst>
              <a:ext uri="{FF2B5EF4-FFF2-40B4-BE49-F238E27FC236}">
                <a16:creationId xmlns:a16="http://schemas.microsoft.com/office/drawing/2014/main" id="{54A1377A-2721-FA4D-B83D-AEABA5CBB04E}"/>
              </a:ext>
            </a:extLst>
          </p:cNvPr>
          <p:cNvSpPr/>
          <p:nvPr/>
        </p:nvSpPr>
        <p:spPr>
          <a:xfrm>
            <a:off x="6353247" y="695618"/>
            <a:ext cx="2759653" cy="5943600"/>
          </a:xfrm>
          <a:prstGeom prst="roundRect">
            <a:avLst>
              <a:gd name="adj" fmla="val 3593"/>
            </a:avLst>
          </a:prstGeom>
          <a:solidFill>
            <a:schemeClr val="accent6">
              <a:lumMod val="20000"/>
              <a:lumOff val="80000"/>
            </a:schemeClr>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2" name="Rectangle 291">
            <a:extLst>
              <a:ext uri="{FF2B5EF4-FFF2-40B4-BE49-F238E27FC236}">
                <a16:creationId xmlns:a16="http://schemas.microsoft.com/office/drawing/2014/main" id="{579BF855-92CB-9546-87E6-31F231AF73A2}"/>
              </a:ext>
            </a:extLst>
          </p:cNvPr>
          <p:cNvSpPr/>
          <p:nvPr/>
        </p:nvSpPr>
        <p:spPr>
          <a:xfrm>
            <a:off x="6591359" y="1115074"/>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1a: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Bandwidth</a:t>
            </a:r>
          </a:p>
        </p:txBody>
      </p:sp>
      <p:sp>
        <p:nvSpPr>
          <p:cNvPr id="293" name="Rectangle 292">
            <a:extLst>
              <a:ext uri="{FF2B5EF4-FFF2-40B4-BE49-F238E27FC236}">
                <a16:creationId xmlns:a16="http://schemas.microsoft.com/office/drawing/2014/main" id="{EE807EDB-1517-CC4E-BFE3-D57C54419B5C}"/>
              </a:ext>
            </a:extLst>
          </p:cNvPr>
          <p:cNvSpPr/>
          <p:nvPr/>
        </p:nvSpPr>
        <p:spPr>
          <a:xfrm>
            <a:off x="6591358" y="1763093"/>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Latency</a:t>
            </a:r>
          </a:p>
        </p:txBody>
      </p:sp>
      <p:sp>
        <p:nvSpPr>
          <p:cNvPr id="294" name="Rectangle 293">
            <a:extLst>
              <a:ext uri="{FF2B5EF4-FFF2-40B4-BE49-F238E27FC236}">
                <a16:creationId xmlns:a16="http://schemas.microsoft.com/office/drawing/2014/main" id="{F0B7A44E-A476-AF42-906A-F3CEAB99A9A0}"/>
              </a:ext>
            </a:extLst>
          </p:cNvPr>
          <p:cNvSpPr/>
          <p:nvPr/>
        </p:nvSpPr>
        <p:spPr>
          <a:xfrm>
            <a:off x="6591358" y="2720354"/>
            <a:ext cx="2324041" cy="592009"/>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1c: L1/L2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Capacity</a:t>
            </a:r>
          </a:p>
        </p:txBody>
      </p:sp>
      <p:sp>
        <p:nvSpPr>
          <p:cNvPr id="27" name="Rectangle 26">
            <a:extLst>
              <a:ext uri="{FF2B5EF4-FFF2-40B4-BE49-F238E27FC236}">
                <a16:creationId xmlns:a16="http://schemas.microsoft.com/office/drawing/2014/main" id="{430B3994-32AE-1444-B1F7-B0BCCA531C01}"/>
              </a:ext>
            </a:extLst>
          </p:cNvPr>
          <p:cNvSpPr/>
          <p:nvPr/>
        </p:nvSpPr>
        <p:spPr>
          <a:xfrm>
            <a:off x="6596382" y="4144494"/>
            <a:ext cx="2319017"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2a: L3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Contention</a:t>
            </a:r>
          </a:p>
        </p:txBody>
      </p:sp>
      <p:sp>
        <p:nvSpPr>
          <p:cNvPr id="291" name="Rectangle 290">
            <a:extLst>
              <a:ext uri="{FF2B5EF4-FFF2-40B4-BE49-F238E27FC236}">
                <a16:creationId xmlns:a16="http://schemas.microsoft.com/office/drawing/2014/main" id="{C1E1CE50-4A35-5045-88B1-E3861B82A761}"/>
              </a:ext>
            </a:extLst>
          </p:cNvPr>
          <p:cNvSpPr/>
          <p:nvPr/>
        </p:nvSpPr>
        <p:spPr>
          <a:xfrm>
            <a:off x="6579994" y="5980244"/>
            <a:ext cx="2335405"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2c: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Compute-Bound</a:t>
            </a:r>
          </a:p>
        </p:txBody>
      </p:sp>
      <p:sp>
        <p:nvSpPr>
          <p:cNvPr id="295" name="Rectangle 294">
            <a:extLst>
              <a:ext uri="{FF2B5EF4-FFF2-40B4-BE49-F238E27FC236}">
                <a16:creationId xmlns:a16="http://schemas.microsoft.com/office/drawing/2014/main" id="{529C6FE1-A040-534C-869A-B42C9A528B71}"/>
              </a:ext>
            </a:extLst>
          </p:cNvPr>
          <p:cNvSpPr/>
          <p:nvPr/>
        </p:nvSpPr>
        <p:spPr>
          <a:xfrm>
            <a:off x="6569574" y="5020244"/>
            <a:ext cx="2345826"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L1 Cache Capacity</a:t>
            </a:r>
          </a:p>
        </p:txBody>
      </p:sp>
      <p:sp>
        <p:nvSpPr>
          <p:cNvPr id="65" name="Rectangle 64">
            <a:extLst>
              <a:ext uri="{FF2B5EF4-FFF2-40B4-BE49-F238E27FC236}">
                <a16:creationId xmlns:a16="http://schemas.microsoft.com/office/drawing/2014/main" id="{CD337A0F-219D-9045-9726-E2147F7B4783}"/>
              </a:ext>
            </a:extLst>
          </p:cNvPr>
          <p:cNvSpPr/>
          <p:nvPr/>
        </p:nvSpPr>
        <p:spPr>
          <a:xfrm>
            <a:off x="6057157" y="695617"/>
            <a:ext cx="337066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Memory Bottleneck Class</a:t>
            </a:r>
          </a:p>
        </p:txBody>
      </p:sp>
      <p:sp>
        <p:nvSpPr>
          <p:cNvPr id="76" name="Rounded Rectangle 75">
            <a:extLst>
              <a:ext uri="{FF2B5EF4-FFF2-40B4-BE49-F238E27FC236}">
                <a16:creationId xmlns:a16="http://schemas.microsoft.com/office/drawing/2014/main" id="{27063B40-663B-6947-A34B-31F097D89AD9}"/>
              </a:ext>
            </a:extLst>
          </p:cNvPr>
          <p:cNvSpPr/>
          <p:nvPr/>
        </p:nvSpPr>
        <p:spPr>
          <a:xfrm>
            <a:off x="145310" y="2186107"/>
            <a:ext cx="5903567" cy="2485787"/>
          </a:xfrm>
          <a:prstGeom prst="roundRect">
            <a:avLst/>
          </a:prstGeom>
          <a:solidFill>
            <a:schemeClr val="accent1">
              <a:lumMod val="20000"/>
              <a:lumOff val="80000"/>
            </a:schemeClr>
          </a:solidFill>
          <a:ln w="19050">
            <a:solidFill>
              <a:schemeClr val="tx1"/>
            </a:solidFill>
          </a:ln>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Six classes of </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data movement bottlenecks:</a:t>
            </a:r>
          </a:p>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E700"/>
              </a:solidFill>
              <a:effectLst/>
              <a:uLnTx/>
              <a:uFillTx/>
              <a:latin typeface="Cambria" panose="02040503050406030204" pitchFamily="18" charset="0"/>
              <a:ea typeface="+mn-ea"/>
              <a:cs typeface="+mn-cs"/>
            </a:endParaRP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each class ↔ data movement</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mitigation mechanism </a:t>
            </a:r>
          </a:p>
        </p:txBody>
      </p:sp>
    </p:spTree>
    <p:extLst>
      <p:ext uri="{BB962C8B-B14F-4D97-AF65-F5344CB8AC3E}">
        <p14:creationId xmlns:p14="http://schemas.microsoft.com/office/powerpoint/2010/main" val="1361526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500"/>
                                        <p:tgtEl>
                                          <p:spTgt spid="7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6" grpId="0" animBg="1"/>
    </p:bld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623437294"/>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7" name="Rectangle 16">
            <a:extLst>
              <a:ext uri="{FF2B5EF4-FFF2-40B4-BE49-F238E27FC236}">
                <a16:creationId xmlns:a16="http://schemas.microsoft.com/office/drawing/2014/main" id="{CF4B9F11-828E-3D4A-A8C5-18AF04EEB038}"/>
              </a:ext>
            </a:extLst>
          </p:cNvPr>
          <p:cNvSpPr/>
          <p:nvPr/>
        </p:nvSpPr>
        <p:spPr>
          <a:xfrm>
            <a:off x="-15699" y="2780928"/>
            <a:ext cx="9167549" cy="1082348"/>
          </a:xfrm>
          <a:prstGeom prst="rect">
            <a:avLst/>
          </a:prstGeom>
          <a:solidFill>
            <a:srgbClr val="77BF6F"/>
          </a:solidFill>
          <a:ln>
            <a:noFill/>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1" i="0" u="none" strike="noStrike" kern="1200" cap="none" spc="0" normalizeH="0" baseline="0" noProof="0" dirty="0">
                <a:ln>
                  <a:noFill/>
                </a:ln>
                <a:solidFill>
                  <a:srgbClr val="F8E702"/>
                </a:solidFill>
                <a:effectLst/>
                <a:uLnTx/>
                <a:uFillTx/>
                <a:latin typeface="Cambria" panose="02040503050406030204" pitchFamily="18" charset="0"/>
                <a:ea typeface="+mn-ea"/>
                <a:cs typeface="+mn-cs"/>
              </a:rPr>
              <a:t>Get DAMOV at:</a:t>
            </a:r>
            <a:r>
              <a:rPr kumimoji="0" lang="en-US" sz="2800" b="1" i="0" u="none" strike="noStrike" kern="1200" cap="none" spc="0" normalizeH="0" baseline="0" noProof="0" dirty="0">
                <a:ln>
                  <a:noFill/>
                </a:ln>
                <a:solidFill>
                  <a:srgbClr val="FFFF00"/>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hlinkClick r:id="rId4"/>
              </a:rPr>
              <a:t>https://github.com/CMU-SAFARI/DAMOV</a:t>
            </a: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 </a:t>
            </a:r>
          </a:p>
        </p:txBody>
      </p:sp>
    </p:spTree>
    <p:extLst>
      <p:ext uri="{BB962C8B-B14F-4D97-AF65-F5344CB8AC3E}">
        <p14:creationId xmlns:p14="http://schemas.microsoft.com/office/powerpoint/2010/main" val="272433660"/>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100" dirty="0"/>
              <a:t>More on DAMOV Analysis Methodology &amp; Workloads</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https://www.youtube.com/watch?v=GWideVyo0nM&amp;list=PL5Q2soXY2Zi_tOTAYm--dYByNPL7JhwR9&amp;index=3</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1522E1A7-90CA-BD4A-96D7-2BBC406FEC9F}"/>
              </a:ext>
            </a:extLst>
          </p:cNvPr>
          <p:cNvPicPr>
            <a:picLocks noChangeAspect="1"/>
          </p:cNvPicPr>
          <p:nvPr/>
        </p:nvPicPr>
        <p:blipFill>
          <a:blip r:embed="rId3"/>
          <a:stretch>
            <a:fillRect/>
          </a:stretch>
        </p:blipFill>
        <p:spPr>
          <a:xfrm>
            <a:off x="395536" y="924198"/>
            <a:ext cx="8065702" cy="5529138"/>
          </a:xfrm>
          <a:prstGeom prst="rect">
            <a:avLst/>
          </a:prstGeom>
        </p:spPr>
      </p:pic>
    </p:spTree>
    <p:extLst>
      <p:ext uri="{BB962C8B-B14F-4D97-AF65-F5344CB8AC3E}">
        <p14:creationId xmlns:p14="http://schemas.microsoft.com/office/powerpoint/2010/main" val="2729616113"/>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B247-8B3E-024A-9717-C4ABA7B35A1E}"/>
              </a:ext>
            </a:extLst>
          </p:cNvPr>
          <p:cNvSpPr>
            <a:spLocks noGrp="1"/>
          </p:cNvSpPr>
          <p:nvPr>
            <p:ph type="title"/>
          </p:nvPr>
        </p:nvSpPr>
        <p:spPr>
          <a:xfrm>
            <a:off x="228600" y="152400"/>
            <a:ext cx="8915400" cy="1066800"/>
          </a:xfrm>
        </p:spPr>
        <p:txBody>
          <a:bodyPr/>
          <a:lstStyle/>
          <a:p>
            <a:r>
              <a:rPr lang="en-US" dirty="0"/>
              <a:t>More on DAMOV Methods &amp; Benchmarks</a:t>
            </a:r>
          </a:p>
        </p:txBody>
      </p:sp>
      <p:sp>
        <p:nvSpPr>
          <p:cNvPr id="3" name="Content Placeholder 2">
            <a:extLst>
              <a:ext uri="{FF2B5EF4-FFF2-40B4-BE49-F238E27FC236}">
                <a16:creationId xmlns:a16="http://schemas.microsoft.com/office/drawing/2014/main" id="{14C9A10E-D91C-A242-904A-DBA5990779A0}"/>
              </a:ext>
            </a:extLst>
          </p:cNvPr>
          <p:cNvSpPr>
            <a:spLocks noGrp="1"/>
          </p:cNvSpPr>
          <p:nvPr>
            <p:ph idx="1"/>
          </p:nvPr>
        </p:nvSpPr>
        <p:spPr>
          <a:xfrm>
            <a:off x="228600" y="980728"/>
            <a:ext cx="8610600" cy="5195664"/>
          </a:xfrm>
        </p:spPr>
        <p:txBody>
          <a:bodyPr/>
          <a:lstStyle/>
          <a:p>
            <a:r>
              <a:rPr lang="en-US" sz="1650" dirty="0"/>
              <a:t>Geraldo F. Oliveira, Juan Gomez-Luna, Lois </a:t>
            </a:r>
            <a:r>
              <a:rPr lang="en-US" sz="1650" dirty="0" err="1"/>
              <a:t>Orosa</a:t>
            </a:r>
            <a:r>
              <a:rPr lang="en-US" sz="1650" dirty="0"/>
              <a:t>, </a:t>
            </a:r>
            <a:r>
              <a:rPr lang="en-US" sz="1650" dirty="0" err="1"/>
              <a:t>Saugata</a:t>
            </a:r>
            <a:r>
              <a:rPr lang="en-US" sz="1650" dirty="0"/>
              <a:t> Ghose, Nandita Vijaykumar, Ivan </a:t>
            </a:r>
            <a:r>
              <a:rPr lang="en-US" sz="1650" dirty="0" err="1"/>
              <a:t>fernandez</a:t>
            </a:r>
            <a:r>
              <a:rPr lang="en-US" sz="1650" dirty="0"/>
              <a:t>, Mohammad </a:t>
            </a:r>
            <a:r>
              <a:rPr lang="en-US" sz="1650" dirty="0" err="1"/>
              <a:t>Sadrosadati</a:t>
            </a:r>
            <a:r>
              <a:rPr lang="en-US" sz="1650" dirty="0"/>
              <a:t>, and Onur Mutlu,</a:t>
            </a:r>
            <a:br>
              <a:rPr lang="en-US" sz="1650" dirty="0"/>
            </a:br>
            <a:r>
              <a:rPr lang="en-US" sz="1650" b="1" dirty="0">
                <a:solidFill>
                  <a:srgbClr val="0000FF"/>
                </a:solidFill>
                <a:hlinkClick r:id="rId2">
                  <a:extLst>
                    <a:ext uri="{A12FA001-AC4F-418D-AE19-62706E023703}">
                      <ahyp:hlinkClr xmlns:ahyp="http://schemas.microsoft.com/office/drawing/2018/hyperlinkcolor" val="tx"/>
                    </a:ext>
                  </a:extLst>
                </a:hlinkClick>
              </a:rPr>
              <a:t>"DAMOV: A New Methodology and Benchmark Suite for Evaluating Data Movement Bottlenecks"</a:t>
            </a:r>
            <a:br>
              <a:rPr lang="en-US" sz="1650" dirty="0">
                <a:solidFill>
                  <a:srgbClr val="0000FF"/>
                </a:solidFill>
              </a:rPr>
            </a:br>
            <a:r>
              <a:rPr lang="en-US" sz="1650" b="1" i="1" dirty="0">
                <a:hlinkClick r:id="rId3"/>
              </a:rPr>
              <a:t>IEEE Access</a:t>
            </a:r>
            <a:r>
              <a:rPr lang="en-US" sz="1650" dirty="0"/>
              <a:t>, 8 September 2021.</a:t>
            </a:r>
            <a:br>
              <a:rPr lang="en-US" sz="1650" dirty="0"/>
            </a:br>
            <a:r>
              <a:rPr lang="en-US" sz="1650" i="1" dirty="0"/>
              <a:t>Preprint in </a:t>
            </a:r>
            <a:r>
              <a:rPr lang="en-US" sz="1650" b="1" i="1" dirty="0">
                <a:hlinkClick r:id="rId4"/>
              </a:rPr>
              <a:t>arXiv</a:t>
            </a:r>
            <a:r>
              <a:rPr lang="en-US" sz="1650" dirty="0"/>
              <a:t>, 8 May 2021.</a:t>
            </a:r>
            <a:br>
              <a:rPr lang="en-US" sz="1650" dirty="0"/>
            </a:br>
            <a:r>
              <a:rPr lang="en-US" sz="1650" dirty="0"/>
              <a:t>[</a:t>
            </a:r>
            <a:r>
              <a:rPr lang="en-US" sz="1650" dirty="0">
                <a:hlinkClick r:id="rId5"/>
              </a:rPr>
              <a:t>arXiv preprint</a:t>
            </a:r>
            <a:r>
              <a:rPr lang="en-US" sz="1650" dirty="0"/>
              <a:t>]</a:t>
            </a:r>
            <a:br>
              <a:rPr lang="en-US" sz="1650" dirty="0"/>
            </a:br>
            <a:r>
              <a:rPr lang="en-US" sz="1650" dirty="0"/>
              <a:t>[</a:t>
            </a:r>
            <a:r>
              <a:rPr lang="en-US" sz="1650" dirty="0">
                <a:hlinkClick r:id="rId3"/>
              </a:rPr>
              <a:t>IEEE Access version</a:t>
            </a:r>
            <a:r>
              <a:rPr lang="en-US" sz="1650" dirty="0"/>
              <a:t>]</a:t>
            </a:r>
            <a:br>
              <a:rPr lang="en-US" sz="1650" dirty="0"/>
            </a:br>
            <a:r>
              <a:rPr lang="en-US" sz="1650" dirty="0"/>
              <a:t>[</a:t>
            </a:r>
            <a:r>
              <a:rPr lang="en-US" sz="1650" dirty="0">
                <a:hlinkClick r:id="rId6"/>
              </a:rPr>
              <a:t>DAMOV Suite and Simulator Source Code</a:t>
            </a:r>
            <a:r>
              <a:rPr lang="en-US" sz="1650" dirty="0"/>
              <a:t>]</a:t>
            </a:r>
            <a:br>
              <a:rPr lang="en-US" sz="1650" dirty="0"/>
            </a:br>
            <a:r>
              <a:rPr lang="en-US" sz="1650" dirty="0"/>
              <a:t>[</a:t>
            </a:r>
            <a:r>
              <a:rPr lang="en-US" sz="1650" dirty="0">
                <a:hlinkClick r:id="rId7"/>
              </a:rPr>
              <a:t>SAFARI Live Seminar Video</a:t>
            </a:r>
            <a:r>
              <a:rPr lang="en-US" sz="1650" dirty="0"/>
              <a:t> (2 </a:t>
            </a:r>
            <a:r>
              <a:rPr lang="en-US" sz="1650" dirty="0" err="1"/>
              <a:t>hrs</a:t>
            </a:r>
            <a:r>
              <a:rPr lang="en-US" sz="1650" dirty="0"/>
              <a:t> 40 mins)]</a:t>
            </a:r>
            <a:br>
              <a:rPr lang="en-US" sz="1650" dirty="0"/>
            </a:br>
            <a:r>
              <a:rPr lang="en-US" sz="1650" dirty="0"/>
              <a:t>[</a:t>
            </a:r>
            <a:r>
              <a:rPr lang="en-US" sz="1650" dirty="0">
                <a:hlinkClick r:id="rId8"/>
              </a:rPr>
              <a:t>Short Talk Video</a:t>
            </a:r>
            <a:r>
              <a:rPr lang="en-US" sz="1650" dirty="0"/>
              <a:t> (21 minutes)]</a:t>
            </a:r>
          </a:p>
          <a:p>
            <a:pPr marL="0" indent="0">
              <a:buNone/>
            </a:pPr>
            <a:br>
              <a:rPr lang="en-US" sz="1650" dirty="0"/>
            </a:br>
            <a:br>
              <a:rPr lang="en-US" sz="1650" dirty="0"/>
            </a:br>
            <a:endParaRPr lang="en-US" sz="1650" dirty="0"/>
          </a:p>
        </p:txBody>
      </p:sp>
      <p:sp>
        <p:nvSpPr>
          <p:cNvPr id="4" name="Slide Number Placeholder 3">
            <a:extLst>
              <a:ext uri="{FF2B5EF4-FFF2-40B4-BE49-F238E27FC236}">
                <a16:creationId xmlns:a16="http://schemas.microsoft.com/office/drawing/2014/main" id="{52DD8C28-F3C5-4847-B73F-7269464021F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60798F91-C924-1941-860B-F0C51011C7CB}"/>
              </a:ext>
            </a:extLst>
          </p:cNvPr>
          <p:cNvPicPr>
            <a:picLocks noChangeAspect="1"/>
          </p:cNvPicPr>
          <p:nvPr/>
        </p:nvPicPr>
        <p:blipFill>
          <a:blip r:embed="rId9"/>
          <a:stretch>
            <a:fillRect/>
          </a:stretch>
        </p:blipFill>
        <p:spPr>
          <a:xfrm>
            <a:off x="1631950" y="4135438"/>
            <a:ext cx="5803900" cy="2565400"/>
          </a:xfrm>
          <a:prstGeom prst="rect">
            <a:avLst/>
          </a:prstGeom>
        </p:spPr>
      </p:pic>
    </p:spTree>
    <p:extLst>
      <p:ext uri="{BB962C8B-B14F-4D97-AF65-F5344CB8AC3E}">
        <p14:creationId xmlns:p14="http://schemas.microsoft.com/office/powerpoint/2010/main" val="2805238901"/>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B8BCD-CC36-EECF-F544-BD5CA9513002}"/>
              </a:ext>
            </a:extLst>
          </p:cNvPr>
          <p:cNvSpPr>
            <a:spLocks noGrp="1"/>
          </p:cNvSpPr>
          <p:nvPr>
            <p:ph type="title"/>
          </p:nvPr>
        </p:nvSpPr>
        <p:spPr/>
        <p:txBody>
          <a:bodyPr/>
          <a:lstStyle/>
          <a:p>
            <a:r>
              <a:rPr lang="en-US" dirty="0"/>
              <a:t>Coming Up: </a:t>
            </a:r>
            <a:r>
              <a:rPr lang="en-US" dirty="0" err="1"/>
              <a:t>SpMV</a:t>
            </a:r>
            <a:r>
              <a:rPr lang="en-US" dirty="0"/>
              <a:t> on Real PIM Systems</a:t>
            </a:r>
          </a:p>
        </p:txBody>
      </p:sp>
      <p:sp>
        <p:nvSpPr>
          <p:cNvPr id="3" name="Content Placeholder 2">
            <a:extLst>
              <a:ext uri="{FF2B5EF4-FFF2-40B4-BE49-F238E27FC236}">
                <a16:creationId xmlns:a16="http://schemas.microsoft.com/office/drawing/2014/main" id="{4F7A6B6E-329B-2C38-5828-72DD30631A71}"/>
              </a:ext>
            </a:extLst>
          </p:cNvPr>
          <p:cNvSpPr>
            <a:spLocks noGrp="1"/>
          </p:cNvSpPr>
          <p:nvPr>
            <p:ph idx="1"/>
          </p:nvPr>
        </p:nvSpPr>
        <p:spPr>
          <a:xfrm>
            <a:off x="226442" y="1219200"/>
            <a:ext cx="8610600" cy="4876800"/>
          </a:xfrm>
        </p:spPr>
        <p:txBody>
          <a:bodyPr/>
          <a:lstStyle/>
          <a:p>
            <a:r>
              <a:rPr lang="en-US" dirty="0">
                <a:solidFill>
                  <a:srgbClr val="0000FF"/>
                </a:solidFill>
              </a:rPr>
              <a:t>Appears in SIGMETRICS 2022</a:t>
            </a:r>
          </a:p>
        </p:txBody>
      </p:sp>
      <p:sp>
        <p:nvSpPr>
          <p:cNvPr id="4" name="Slide Number Placeholder 3">
            <a:extLst>
              <a:ext uri="{FF2B5EF4-FFF2-40B4-BE49-F238E27FC236}">
                <a16:creationId xmlns:a16="http://schemas.microsoft.com/office/drawing/2014/main" id="{8B820C55-0430-CC34-9956-2AC5554C1ED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36560882-7E0C-3E43-0C4C-CA274925A5C0}"/>
              </a:ext>
            </a:extLst>
          </p:cNvPr>
          <p:cNvSpPr txBox="1"/>
          <p:nvPr/>
        </p:nvSpPr>
        <p:spPr>
          <a:xfrm>
            <a:off x="2295939" y="5550425"/>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https://arxiv.org/pdf/2201.05072.pdf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5EDD5FC4-A875-5369-2DBF-724CBDF123C0}"/>
              </a:ext>
            </a:extLst>
          </p:cNvPr>
          <p:cNvPicPr>
            <a:picLocks noChangeAspect="1"/>
          </p:cNvPicPr>
          <p:nvPr/>
        </p:nvPicPr>
        <p:blipFill>
          <a:blip r:embed="rId3"/>
          <a:stretch>
            <a:fillRect/>
          </a:stretch>
        </p:blipFill>
        <p:spPr>
          <a:xfrm>
            <a:off x="0" y="2204864"/>
            <a:ext cx="9144000" cy="3105186"/>
          </a:xfrm>
          <a:prstGeom prst="rect">
            <a:avLst/>
          </a:prstGeom>
        </p:spPr>
      </p:pic>
      <p:sp>
        <p:nvSpPr>
          <p:cNvPr id="7" name="TextBox 6">
            <a:extLst>
              <a:ext uri="{FF2B5EF4-FFF2-40B4-BE49-F238E27FC236}">
                <a16:creationId xmlns:a16="http://schemas.microsoft.com/office/drawing/2014/main" id="{E4CBB7A0-1DA3-C26D-651B-A3D804BEBF98}"/>
              </a:ext>
            </a:extLst>
          </p:cNvPr>
          <p:cNvSpPr txBox="1"/>
          <p:nvPr/>
        </p:nvSpPr>
        <p:spPr>
          <a:xfrm>
            <a:off x="2071789" y="5886109"/>
            <a:ext cx="522611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https://github.com/CMU-SAFARI/SparseP</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440400003"/>
      </p:ext>
    </p:extLst>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9D12F-23D2-E366-BC8C-70FCAB32FF55}"/>
              </a:ext>
            </a:extLst>
          </p:cNvPr>
          <p:cNvSpPr>
            <a:spLocks noGrp="1"/>
          </p:cNvSpPr>
          <p:nvPr>
            <p:ph type="title"/>
          </p:nvPr>
        </p:nvSpPr>
        <p:spPr/>
        <p:txBody>
          <a:bodyPr/>
          <a:lstStyle/>
          <a:p>
            <a:r>
              <a:rPr lang="en-US" dirty="0"/>
              <a:t>Coming Up: </a:t>
            </a:r>
            <a:r>
              <a:rPr lang="en-US" dirty="0" err="1"/>
              <a:t>SpMV</a:t>
            </a:r>
            <a:r>
              <a:rPr lang="en-US" dirty="0"/>
              <a:t> on Real PIM Systems</a:t>
            </a:r>
          </a:p>
        </p:txBody>
      </p:sp>
      <p:sp>
        <p:nvSpPr>
          <p:cNvPr id="3" name="Content Placeholder 2">
            <a:extLst>
              <a:ext uri="{FF2B5EF4-FFF2-40B4-BE49-F238E27FC236}">
                <a16:creationId xmlns:a16="http://schemas.microsoft.com/office/drawing/2014/main" id="{5D514B32-6DE6-98A9-0303-AC1F000B6ED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A503FC43-A10F-C73E-D65A-65DC76E47C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79D09994-978E-1C95-6B43-D73CBB91E957}"/>
              </a:ext>
            </a:extLst>
          </p:cNvPr>
          <p:cNvPicPr>
            <a:picLocks noChangeAspect="1"/>
          </p:cNvPicPr>
          <p:nvPr/>
        </p:nvPicPr>
        <p:blipFill>
          <a:blip r:embed="rId2"/>
          <a:stretch>
            <a:fillRect/>
          </a:stretch>
        </p:blipFill>
        <p:spPr>
          <a:xfrm>
            <a:off x="539552" y="908720"/>
            <a:ext cx="7920880" cy="5422471"/>
          </a:xfrm>
          <a:prstGeom prst="rect">
            <a:avLst/>
          </a:prstGeom>
        </p:spPr>
      </p:pic>
      <p:sp>
        <p:nvSpPr>
          <p:cNvPr id="6" name="TextBox 5">
            <a:extLst>
              <a:ext uri="{FF2B5EF4-FFF2-40B4-BE49-F238E27FC236}">
                <a16:creationId xmlns:a16="http://schemas.microsoft.com/office/drawing/2014/main" id="{7DC27E93-CE8E-D6EB-CBBF-D2A85499D7CA}"/>
              </a:ext>
            </a:extLst>
          </p:cNvPr>
          <p:cNvSpPr txBox="1"/>
          <p:nvPr/>
        </p:nvSpPr>
        <p:spPr>
          <a:xfrm>
            <a:off x="1856736" y="6452890"/>
            <a:ext cx="52865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https://www.youtube.com/watch?v=5kaOsJKlGrE</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4059699262"/>
      </p:ext>
    </p:extLst>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247489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1956070367"/>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2E1D580-1DF2-C54C-B169-B5F1E5158117}"/>
              </a:ext>
            </a:extLst>
          </p:cNvPr>
          <p:cNvPicPr>
            <a:picLocks noChangeAspect="1"/>
          </p:cNvPicPr>
          <p:nvPr/>
        </p:nvPicPr>
        <p:blipFill>
          <a:blip r:embed="rId2"/>
          <a:stretch>
            <a:fillRect/>
          </a:stretch>
        </p:blipFill>
        <p:spPr>
          <a:xfrm>
            <a:off x="0" y="997527"/>
            <a:ext cx="9144000" cy="4518837"/>
          </a:xfrm>
          <a:prstGeom prst="rect">
            <a:avLst/>
          </a:prstGeom>
        </p:spPr>
      </p:pic>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3"/>
          <a:stretch>
            <a:fillRect/>
          </a:stretch>
        </p:blipFill>
        <p:spPr>
          <a:xfrm>
            <a:off x="6400800" y="5551873"/>
            <a:ext cx="1775114" cy="1223577"/>
          </a:xfrm>
          <a:prstGeom prst="rect">
            <a:avLst/>
          </a:prstGeom>
        </p:spPr>
      </p:pic>
    </p:spTree>
    <p:extLst>
      <p:ext uri="{BB962C8B-B14F-4D97-AF65-F5344CB8AC3E}">
        <p14:creationId xmlns:p14="http://schemas.microsoft.com/office/powerpoint/2010/main" val="2150160225"/>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2"/>
          <a:stretch>
            <a:fillRect/>
          </a:stretch>
        </p:blipFill>
        <p:spPr>
          <a:xfrm>
            <a:off x="6400800" y="5551873"/>
            <a:ext cx="1775114" cy="1223577"/>
          </a:xfrm>
          <a:prstGeom prst="rect">
            <a:avLst/>
          </a:prstGeom>
        </p:spPr>
      </p:pic>
      <p:pic>
        <p:nvPicPr>
          <p:cNvPr id="7" name="Picture 6">
            <a:extLst>
              <a:ext uri="{FF2B5EF4-FFF2-40B4-BE49-F238E27FC236}">
                <a16:creationId xmlns:a16="http://schemas.microsoft.com/office/drawing/2014/main" id="{829EB899-2C59-8347-87DE-7AEDAE098E0E}"/>
              </a:ext>
            </a:extLst>
          </p:cNvPr>
          <p:cNvPicPr>
            <a:picLocks noChangeAspect="1"/>
          </p:cNvPicPr>
          <p:nvPr/>
        </p:nvPicPr>
        <p:blipFill>
          <a:blip r:embed="rId3"/>
          <a:stretch>
            <a:fillRect/>
          </a:stretch>
        </p:blipFill>
        <p:spPr>
          <a:xfrm>
            <a:off x="0" y="1632245"/>
            <a:ext cx="9144000" cy="3234070"/>
          </a:xfrm>
          <a:prstGeom prst="rect">
            <a:avLst/>
          </a:prstGeom>
        </p:spPr>
      </p:pic>
    </p:spTree>
    <p:extLst>
      <p:ext uri="{BB962C8B-B14F-4D97-AF65-F5344CB8AC3E}">
        <p14:creationId xmlns:p14="http://schemas.microsoft.com/office/powerpoint/2010/main" val="3600543096"/>
      </p:ext>
    </p:extLst>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230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9975B62A-7CF5-E740-B603-F143F946B926}"/>
              </a:ext>
            </a:extLst>
          </p:cNvPr>
          <p:cNvPicPr>
            <a:picLocks noChangeAspect="1"/>
          </p:cNvPicPr>
          <p:nvPr/>
        </p:nvPicPr>
        <p:blipFill>
          <a:blip r:embed="rId2"/>
          <a:stretch>
            <a:fillRect/>
          </a:stretch>
        </p:blipFill>
        <p:spPr>
          <a:xfrm>
            <a:off x="0" y="1026297"/>
            <a:ext cx="9144000" cy="4805405"/>
          </a:xfrm>
          <a:prstGeom prst="rect">
            <a:avLst/>
          </a:prstGeom>
        </p:spPr>
      </p:pic>
      <p:pic>
        <p:nvPicPr>
          <p:cNvPr id="8" name="Picture 7">
            <a:extLst>
              <a:ext uri="{FF2B5EF4-FFF2-40B4-BE49-F238E27FC236}">
                <a16:creationId xmlns:a16="http://schemas.microsoft.com/office/drawing/2014/main" id="{FB1172E2-3235-8D42-BF84-8638A7D02F86}"/>
              </a:ext>
            </a:extLst>
          </p:cNvPr>
          <p:cNvPicPr>
            <a:picLocks noChangeAspect="1"/>
          </p:cNvPicPr>
          <p:nvPr/>
        </p:nvPicPr>
        <p:blipFill>
          <a:blip r:embed="rId3"/>
          <a:stretch>
            <a:fillRect/>
          </a:stretch>
        </p:blipFill>
        <p:spPr>
          <a:xfrm>
            <a:off x="268941" y="5455128"/>
            <a:ext cx="1775114" cy="1223577"/>
          </a:xfrm>
          <a:prstGeom prst="rect">
            <a:avLst/>
          </a:prstGeom>
        </p:spPr>
      </p:pic>
    </p:spTree>
    <p:extLst>
      <p:ext uri="{BB962C8B-B14F-4D97-AF65-F5344CB8AC3E}">
        <p14:creationId xmlns:p14="http://schemas.microsoft.com/office/powerpoint/2010/main" val="4253475012"/>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a:t>
            </a:r>
            <a:r>
              <a:rPr lang="en-US" sz="3800" dirty="0" err="1"/>
              <a:t>AxDIMM</a:t>
            </a:r>
            <a:r>
              <a:rPr lang="en-US" sz="3800" dirty="0"/>
              <a:t>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r>
              <a:rPr lang="en-US" dirty="0" err="1"/>
              <a:t>DDRx</a:t>
            </a:r>
            <a:r>
              <a:rPr lang="en-US" dirty="0"/>
              <a:t>-PIM</a:t>
            </a:r>
          </a:p>
          <a:p>
            <a:pPr lvl="1"/>
            <a:r>
              <a:rPr lang="en-US" dirty="0"/>
              <a:t>DLRM recommendation system</a:t>
            </a:r>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231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AFCF7A9E-E0FB-2940-A668-77B550C711E4}"/>
              </a:ext>
            </a:extLst>
          </p:cNvPr>
          <p:cNvPicPr>
            <a:picLocks noChangeAspect="1"/>
          </p:cNvPicPr>
          <p:nvPr/>
        </p:nvPicPr>
        <p:blipFill rotWithShape="1">
          <a:blip r:embed="rId2"/>
          <a:srcRect t="3135" b="1"/>
          <a:stretch/>
        </p:blipFill>
        <p:spPr>
          <a:xfrm>
            <a:off x="5491978" y="4939215"/>
            <a:ext cx="3494859" cy="1461585"/>
          </a:xfrm>
          <a:prstGeom prst="rect">
            <a:avLst/>
          </a:prstGeom>
        </p:spPr>
      </p:pic>
      <p:grpSp>
        <p:nvGrpSpPr>
          <p:cNvPr id="9" name="Group 8">
            <a:extLst>
              <a:ext uri="{FF2B5EF4-FFF2-40B4-BE49-F238E27FC236}">
                <a16:creationId xmlns:a16="http://schemas.microsoft.com/office/drawing/2014/main" id="{1F2116CC-AE4C-C245-A91B-56DA9C2A5AB9}"/>
              </a:ext>
            </a:extLst>
          </p:cNvPr>
          <p:cNvGrpSpPr>
            <a:grpSpLocks noChangeAspect="1"/>
          </p:cNvGrpSpPr>
          <p:nvPr/>
        </p:nvGrpSpPr>
        <p:grpSpPr>
          <a:xfrm>
            <a:off x="5865291" y="1022909"/>
            <a:ext cx="3002279" cy="1644091"/>
            <a:chOff x="100000" y="862740"/>
            <a:chExt cx="4069270" cy="2228391"/>
          </a:xfrm>
        </p:grpSpPr>
        <p:pic>
          <p:nvPicPr>
            <p:cNvPr id="10" name="Picture 9">
              <a:extLst>
                <a:ext uri="{FF2B5EF4-FFF2-40B4-BE49-F238E27FC236}">
                  <a16:creationId xmlns:a16="http://schemas.microsoft.com/office/drawing/2014/main" id="{7B7B2DD5-1935-F548-A387-1349A64873BF}"/>
                </a:ext>
              </a:extLst>
            </p:cNvPr>
            <p:cNvPicPr>
              <a:picLocks noChangeAspect="1"/>
            </p:cNvPicPr>
            <p:nvPr/>
          </p:nvPicPr>
          <p:blipFill>
            <a:blip r:embed="rId3"/>
            <a:stretch>
              <a:fillRect/>
            </a:stretch>
          </p:blipFill>
          <p:spPr>
            <a:xfrm>
              <a:off x="100000" y="1159634"/>
              <a:ext cx="4069270" cy="1931497"/>
            </a:xfrm>
            <a:prstGeom prst="rect">
              <a:avLst/>
            </a:prstGeom>
          </p:spPr>
        </p:pic>
        <p:sp>
          <p:nvSpPr>
            <p:cNvPr id="11" name="Rectangle 10">
              <a:extLst>
                <a:ext uri="{FF2B5EF4-FFF2-40B4-BE49-F238E27FC236}">
                  <a16:creationId xmlns:a16="http://schemas.microsoft.com/office/drawing/2014/main" id="{936A3B20-5E20-0D44-BD6B-9DE9B313FE24}"/>
                </a:ext>
              </a:extLst>
            </p:cNvPr>
            <p:cNvSpPr/>
            <p:nvPr/>
          </p:nvSpPr>
          <p:spPr>
            <a:xfrm>
              <a:off x="929107" y="862740"/>
              <a:ext cx="1776448" cy="369333"/>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Baseline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grpSp>
        <p:nvGrpSpPr>
          <p:cNvPr id="12" name="Group 11">
            <a:extLst>
              <a:ext uri="{FF2B5EF4-FFF2-40B4-BE49-F238E27FC236}">
                <a16:creationId xmlns:a16="http://schemas.microsoft.com/office/drawing/2014/main" id="{41297CFD-59DD-384E-97E3-7AE7BC6C5C34}"/>
              </a:ext>
            </a:extLst>
          </p:cNvPr>
          <p:cNvGrpSpPr>
            <a:grpSpLocks noChangeAspect="1"/>
          </p:cNvGrpSpPr>
          <p:nvPr/>
        </p:nvGrpSpPr>
        <p:grpSpPr>
          <a:xfrm>
            <a:off x="5883828" y="2895600"/>
            <a:ext cx="3107772" cy="1775735"/>
            <a:chOff x="4744267" y="634328"/>
            <a:chExt cx="4299733" cy="2456804"/>
          </a:xfrm>
        </p:grpSpPr>
        <p:pic>
          <p:nvPicPr>
            <p:cNvPr id="13" name="Picture 12">
              <a:extLst>
                <a:ext uri="{FF2B5EF4-FFF2-40B4-BE49-F238E27FC236}">
                  <a16:creationId xmlns:a16="http://schemas.microsoft.com/office/drawing/2014/main" id="{4EF9F513-FA4B-E949-99EC-7CFF34E584C8}"/>
                </a:ext>
              </a:extLst>
            </p:cNvPr>
            <p:cNvPicPr>
              <a:picLocks noChangeAspect="1"/>
            </p:cNvPicPr>
            <p:nvPr/>
          </p:nvPicPr>
          <p:blipFill rotWithShape="1">
            <a:blip r:embed="rId4"/>
            <a:srcRect t="4075" b="2189"/>
            <a:stretch/>
          </p:blipFill>
          <p:spPr>
            <a:xfrm>
              <a:off x="4744267" y="1159634"/>
              <a:ext cx="4299733" cy="1931498"/>
            </a:xfrm>
            <a:prstGeom prst="rect">
              <a:avLst/>
            </a:prstGeom>
          </p:spPr>
        </p:pic>
        <p:sp>
          <p:nvSpPr>
            <p:cNvPr id="14" name="Rectangle 13">
              <a:extLst>
                <a:ext uri="{FF2B5EF4-FFF2-40B4-BE49-F238E27FC236}">
                  <a16:creationId xmlns:a16="http://schemas.microsoft.com/office/drawing/2014/main" id="{3036909C-2052-0A45-A3A2-4C2930C8654C}"/>
                </a:ext>
              </a:extLst>
            </p:cNvPr>
            <p:cNvSpPr/>
            <p:nvPr/>
          </p:nvSpPr>
          <p:spPr>
            <a:xfrm>
              <a:off x="5564945" y="634328"/>
              <a:ext cx="1904689"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AxDIMM</a:t>
              </a: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pic>
        <p:nvPicPr>
          <p:cNvPr id="15" name="Picture 14">
            <a:extLst>
              <a:ext uri="{FF2B5EF4-FFF2-40B4-BE49-F238E27FC236}">
                <a16:creationId xmlns:a16="http://schemas.microsoft.com/office/drawing/2014/main" id="{8CFED770-D7DA-4148-A854-219B6EAC3AE3}"/>
              </a:ext>
            </a:extLst>
          </p:cNvPr>
          <p:cNvPicPr>
            <a:picLocks noChangeAspect="1"/>
          </p:cNvPicPr>
          <p:nvPr/>
        </p:nvPicPr>
        <p:blipFill>
          <a:blip r:embed="rId5"/>
          <a:stretch>
            <a:fillRect/>
          </a:stretch>
        </p:blipFill>
        <p:spPr>
          <a:xfrm>
            <a:off x="332322" y="1983156"/>
            <a:ext cx="4426237" cy="4454430"/>
          </a:xfrm>
          <a:prstGeom prst="rect">
            <a:avLst/>
          </a:prstGeom>
        </p:spPr>
      </p:pic>
      <p:sp>
        <p:nvSpPr>
          <p:cNvPr id="16" name="TextBox 15">
            <a:extLst>
              <a:ext uri="{FF2B5EF4-FFF2-40B4-BE49-F238E27FC236}">
                <a16:creationId xmlns:a16="http://schemas.microsoft.com/office/drawing/2014/main" id="{0C450CF6-3385-024A-B2B2-719A2C17BE5E}"/>
              </a:ext>
            </a:extLst>
          </p:cNvPr>
          <p:cNvSpPr txBox="1"/>
          <p:nvPr/>
        </p:nvSpPr>
        <p:spPr>
          <a:xfrm>
            <a:off x="304800" y="6528003"/>
            <a:ext cx="7968848"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Ke</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et al. "Near-Memory Processing in Action: Accelerating Personalized Recommendation with </a:t>
            </a: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AxDIMM</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IEEE Micro (2021)</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640946379"/>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7630F2C-F1A4-504C-BD76-4C0CF610117E}"/>
              </a:ext>
            </a:extLst>
          </p:cNvPr>
          <p:cNvPicPr>
            <a:picLocks noChangeAspect="1"/>
          </p:cNvPicPr>
          <p:nvPr/>
        </p:nvPicPr>
        <p:blipFill>
          <a:blip r:embed="rId2"/>
          <a:stretch>
            <a:fillRect/>
          </a:stretch>
        </p:blipFill>
        <p:spPr>
          <a:xfrm>
            <a:off x="76200" y="838200"/>
            <a:ext cx="5638800" cy="5659138"/>
          </a:xfrm>
          <a:prstGeom prst="rect">
            <a:avLst/>
          </a:prstGeom>
        </p:spPr>
      </p:pic>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SK Hynix Accelerator-in-Memory (2022)</a:t>
            </a:r>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232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6" name="TextBox 5">
            <a:extLst>
              <a:ext uri="{FF2B5EF4-FFF2-40B4-BE49-F238E27FC236}">
                <a16:creationId xmlns:a16="http://schemas.microsoft.com/office/drawing/2014/main" id="{E2E504B7-DA66-5B4F-B558-31F93F8EC635}"/>
              </a:ext>
            </a:extLst>
          </p:cNvPr>
          <p:cNvSpPr txBox="1"/>
          <p:nvPr/>
        </p:nvSpPr>
        <p:spPr>
          <a:xfrm>
            <a:off x="1700819" y="6528003"/>
            <a:ext cx="5157181"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https://news.skhynix.com/sk-hynix-develops-pim-next-generation-ai-accelerator/</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2616349" y="3703490"/>
            <a:ext cx="477539" cy="5110162"/>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83782F46-972B-F74E-B5E1-F30E8DD07FBE}"/>
              </a:ext>
            </a:extLst>
          </p:cNvPr>
          <p:cNvPicPr>
            <a:picLocks noChangeAspect="1"/>
          </p:cNvPicPr>
          <p:nvPr/>
        </p:nvPicPr>
        <p:blipFill>
          <a:blip r:embed="rId4"/>
          <a:stretch>
            <a:fillRect/>
          </a:stretch>
        </p:blipFill>
        <p:spPr>
          <a:xfrm>
            <a:off x="5389919" y="1600200"/>
            <a:ext cx="3724263" cy="2382603"/>
          </a:xfrm>
          <a:prstGeom prst="rect">
            <a:avLst/>
          </a:prstGeom>
        </p:spPr>
      </p:pic>
      <p:pic>
        <p:nvPicPr>
          <p:cNvPr id="11" name="Picture 10">
            <a:extLst>
              <a:ext uri="{FF2B5EF4-FFF2-40B4-BE49-F238E27FC236}">
                <a16:creationId xmlns:a16="http://schemas.microsoft.com/office/drawing/2014/main" id="{651C93C8-E662-634A-AE11-0C2FA4229424}"/>
              </a:ext>
            </a:extLst>
          </p:cNvPr>
          <p:cNvPicPr>
            <a:picLocks noChangeAspect="1"/>
          </p:cNvPicPr>
          <p:nvPr/>
        </p:nvPicPr>
        <p:blipFill>
          <a:blip r:embed="rId5"/>
          <a:stretch>
            <a:fillRect/>
          </a:stretch>
        </p:blipFill>
        <p:spPr>
          <a:xfrm>
            <a:off x="5375009" y="4648200"/>
            <a:ext cx="3754081" cy="524285"/>
          </a:xfrm>
          <a:prstGeom prst="rect">
            <a:avLst/>
          </a:prstGeom>
        </p:spPr>
      </p:pic>
    </p:spTree>
    <p:extLst>
      <p:ext uri="{BB962C8B-B14F-4D97-AF65-F5344CB8AC3E}">
        <p14:creationId xmlns:p14="http://schemas.microsoft.com/office/powerpoint/2010/main" val="2830425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9C546-6A11-1120-A673-A501F4AC5FC4}"/>
              </a:ext>
            </a:extLst>
          </p:cNvPr>
          <p:cNvSpPr>
            <a:spLocks noGrp="1"/>
          </p:cNvSpPr>
          <p:nvPr>
            <p:ph type="title"/>
          </p:nvPr>
        </p:nvSpPr>
        <p:spPr>
          <a:xfrm>
            <a:off x="228600" y="152400"/>
            <a:ext cx="9167936" cy="1066800"/>
          </a:xfrm>
        </p:spPr>
        <p:txBody>
          <a:bodyPr/>
          <a:lstStyle/>
          <a:p>
            <a:r>
              <a:rPr lang="en-US" sz="3800" dirty="0" err="1"/>
              <a:t>AliBaba</a:t>
            </a:r>
            <a:r>
              <a:rPr lang="en-US" sz="3800" dirty="0"/>
              <a:t> PIM Recommendation System (2022)</a:t>
            </a:r>
          </a:p>
        </p:txBody>
      </p:sp>
      <p:sp>
        <p:nvSpPr>
          <p:cNvPr id="3" name="Content Placeholder 2">
            <a:extLst>
              <a:ext uri="{FF2B5EF4-FFF2-40B4-BE49-F238E27FC236}">
                <a16:creationId xmlns:a16="http://schemas.microsoft.com/office/drawing/2014/main" id="{5F160195-56F6-74E3-8969-3DF2E94937C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6380F43C-6533-8AC6-A6BF-105E6C561CE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68FE1CEA-D8CC-E719-F994-3424A0124DDE}"/>
              </a:ext>
            </a:extLst>
          </p:cNvPr>
          <p:cNvPicPr>
            <a:picLocks noChangeAspect="1"/>
          </p:cNvPicPr>
          <p:nvPr/>
        </p:nvPicPr>
        <p:blipFill>
          <a:blip r:embed="rId2"/>
          <a:stretch>
            <a:fillRect/>
          </a:stretch>
        </p:blipFill>
        <p:spPr>
          <a:xfrm>
            <a:off x="223735" y="1026550"/>
            <a:ext cx="3812235" cy="3573016"/>
          </a:xfrm>
          <a:prstGeom prst="rect">
            <a:avLst/>
          </a:prstGeom>
        </p:spPr>
      </p:pic>
      <p:pic>
        <p:nvPicPr>
          <p:cNvPr id="6" name="Picture 5">
            <a:extLst>
              <a:ext uri="{FF2B5EF4-FFF2-40B4-BE49-F238E27FC236}">
                <a16:creationId xmlns:a16="http://schemas.microsoft.com/office/drawing/2014/main" id="{8CCE5892-6368-A987-2CEE-A43367C6AE1F}"/>
              </a:ext>
            </a:extLst>
          </p:cNvPr>
          <p:cNvPicPr>
            <a:picLocks noChangeAspect="1"/>
          </p:cNvPicPr>
          <p:nvPr/>
        </p:nvPicPr>
        <p:blipFill>
          <a:blip r:embed="rId3"/>
          <a:stretch>
            <a:fillRect/>
          </a:stretch>
        </p:blipFill>
        <p:spPr>
          <a:xfrm>
            <a:off x="4330079" y="999834"/>
            <a:ext cx="4202361" cy="3623898"/>
          </a:xfrm>
          <a:prstGeom prst="rect">
            <a:avLst/>
          </a:prstGeom>
        </p:spPr>
      </p:pic>
      <p:pic>
        <p:nvPicPr>
          <p:cNvPr id="7" name="Picture 6">
            <a:extLst>
              <a:ext uri="{FF2B5EF4-FFF2-40B4-BE49-F238E27FC236}">
                <a16:creationId xmlns:a16="http://schemas.microsoft.com/office/drawing/2014/main" id="{8B8823BA-1CC6-C778-1F46-DA01D7A284DB}"/>
              </a:ext>
            </a:extLst>
          </p:cNvPr>
          <p:cNvPicPr>
            <a:picLocks noChangeAspect="1"/>
          </p:cNvPicPr>
          <p:nvPr/>
        </p:nvPicPr>
        <p:blipFill>
          <a:blip r:embed="rId4"/>
          <a:stretch>
            <a:fillRect/>
          </a:stretch>
        </p:blipFill>
        <p:spPr>
          <a:xfrm>
            <a:off x="1331640" y="4827100"/>
            <a:ext cx="6552728" cy="1878567"/>
          </a:xfrm>
          <a:prstGeom prst="rect">
            <a:avLst/>
          </a:prstGeom>
        </p:spPr>
      </p:pic>
    </p:spTree>
    <p:extLst>
      <p:ext uri="{BB962C8B-B14F-4D97-AF65-F5344CB8AC3E}">
        <p14:creationId xmlns:p14="http://schemas.microsoft.com/office/powerpoint/2010/main" val="765799138"/>
      </p:ext>
    </p:extLst>
  </p:cSld>
  <p:clrMapOvr>
    <a:masterClrMapping/>
  </p:clrMapOvr>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Future: Enable New Medical/Health Platforms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b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ＭＳ Ｐゴシック" panose="020B0600070205080204" pitchFamily="34" charset="-128"/>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005097839"/>
      </p:ext>
    </p:extLst>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235</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235</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3829021093"/>
      </p:ext>
    </p:extLst>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71507145"/>
      </p:ext>
    </p:extLst>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rId2">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rId3">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218763417"/>
      </p:ext>
    </p:extLst>
  </p:cSld>
  <p:clrMapOvr>
    <a:masterClrMapping/>
  </p:clrMapOvr>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938450842"/>
      </p:ext>
    </p:extLst>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https://www.youtube.com/watch?v=N1Ac1ov1JOM&amp;list=PL5Q2soXY2Zi8D_5MGV6EnXEJHnV2YFBJl&amp;index=65</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E2B5F8BD-7A17-3543-B400-BC971BD38660}"/>
              </a:ext>
            </a:extLst>
          </p:cNvPr>
          <p:cNvPicPr>
            <a:picLocks noChangeAspect="1"/>
          </p:cNvPicPr>
          <p:nvPr/>
        </p:nvPicPr>
        <p:blipFill>
          <a:blip r:embed="rId12"/>
          <a:stretch>
            <a:fillRect/>
          </a:stretch>
        </p:blipFill>
        <p:spPr>
          <a:xfrm>
            <a:off x="0" y="260648"/>
            <a:ext cx="9144000" cy="6288280"/>
          </a:xfrm>
          <a:prstGeom prst="rect">
            <a:avLst/>
          </a:prstGeom>
        </p:spPr>
      </p:pic>
      <p:sp>
        <p:nvSpPr>
          <p:cNvPr id="7" name="TextBox 6">
            <a:extLst>
              <a:ext uri="{FF2B5EF4-FFF2-40B4-BE49-F238E27FC236}">
                <a16:creationId xmlns:a16="http://schemas.microsoft.com/office/drawing/2014/main" id="{ACAEA377-A521-7E4B-A9B2-844CE156AC49}"/>
              </a:ext>
            </a:extLst>
          </p:cNvPr>
          <p:cNvSpPr txBox="1"/>
          <p:nvPr/>
        </p:nvSpPr>
        <p:spPr>
          <a:xfrm>
            <a:off x="2683970" y="6132892"/>
            <a:ext cx="3699859" cy="276999"/>
          </a:xfrm>
          <a:prstGeom prst="rect">
            <a:avLst/>
          </a:prstGeom>
          <a:noFill/>
        </p:spPr>
        <p:txBody>
          <a:bodyPr wrap="none" rtlCol="0">
            <a:spAutoFit/>
          </a:bodyPr>
          <a:lstStyle/>
          <a:p>
            <a:r>
              <a:rPr lang="en-US" sz="1200" dirty="0">
                <a:solidFill>
                  <a:srgbClr val="0000FF"/>
                </a:solidFill>
                <a:hlinkClick r:id="rId13">
                  <a:extLst>
                    <a:ext uri="{A12FA001-AC4F-418D-AE19-62706E023703}">
                      <ahyp:hlinkClr xmlns:ahyp="http://schemas.microsoft.com/office/drawing/2018/hyperlinkcolor" val="tx"/>
                    </a:ext>
                  </a:extLst>
                </a:hlinkClick>
              </a:rPr>
              <a:t>https://www.youtube.com/watch?v=N1Ac1ov1JOM</a:t>
            </a:r>
            <a:r>
              <a:rPr lang="en-US" sz="1200" dirty="0">
                <a:solidFill>
                  <a:srgbClr val="0000FF"/>
                </a:solidFill>
              </a:rPr>
              <a:t> </a:t>
            </a:r>
          </a:p>
        </p:txBody>
      </p:sp>
    </p:spTree>
    <p:extLst>
      <p:ext uri="{BB962C8B-B14F-4D97-AF65-F5344CB8AC3E}">
        <p14:creationId xmlns:p14="http://schemas.microsoft.com/office/powerpoint/2010/main" val="3082926124"/>
      </p:ext>
    </p:extLst>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Energy-Efficient</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227464823"/>
      </p:ext>
    </p:extLst>
  </p:cSld>
  <p:clrMapOvr>
    <a:masterClrMapping/>
  </p:clrMapOvr>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High-Performance</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35117740"/>
      </p:ext>
    </p:extLst>
  </p:cSld>
  <p:clrMapOvr>
    <a:masterClrMapping/>
  </p:clrMapOvr>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84454953"/>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454547"/>
            <a:ext cx="8428037" cy="822325"/>
          </a:xfrm>
        </p:spPr>
        <p:txBody>
          <a:bodyPr/>
          <a:lstStyle/>
          <a:p>
            <a:pPr algn="ctr" eaLnBrk="1" hangingPunct="1"/>
            <a:r>
              <a:rPr lang="en-US" sz="5000" dirty="0">
                <a:latin typeface="Garamond" charset="0"/>
              </a:rPr>
              <a:t>Unfortunately, Little or No </a:t>
            </a:r>
            <a:br>
              <a:rPr lang="en-US" sz="5000" dirty="0">
                <a:latin typeface="Garamond" charset="0"/>
              </a:rPr>
            </a:br>
            <a:r>
              <a:rPr lang="en-US" sz="5000" dirty="0">
                <a:latin typeface="Garamond" charset="0"/>
              </a:rPr>
              <a:t>Time for the Next Two Parts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437249748"/>
      </p:ext>
    </p:extLst>
  </p:cSld>
  <p:clrMapOvr>
    <a:masterClrMapping/>
  </p:clrMapOvr>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64534389"/>
      </p:ext>
    </p:extLst>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983309616"/>
      </p:ext>
    </p:extLst>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Info in This Longer Tutorial…</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163376925"/>
      </p:ext>
    </p:extLst>
  </p:cSld>
  <p:clrMapOvr>
    <a:masterClrMapping/>
  </p:clrMapOvr>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146047526"/>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772816"/>
            <a:ext cx="8428037" cy="822325"/>
          </a:xfrm>
        </p:spPr>
        <p:txBody>
          <a:bodyPr/>
          <a:lstStyle/>
          <a:p>
            <a:pPr algn="ctr" eaLnBrk="1" hangingPunct="1"/>
            <a:r>
              <a:rPr lang="en-US" sz="5000" dirty="0">
                <a:latin typeface="Garamond" charset="0"/>
              </a:rPr>
              <a:t>Concluding Remarks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434490394"/>
      </p:ext>
    </p:extLst>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836712"/>
            <a:ext cx="8856984" cy="5193723"/>
          </a:xfrm>
        </p:spPr>
        <p:txBody>
          <a:bodyPr/>
          <a:lstStyle/>
          <a:p>
            <a:r>
              <a:rPr lang="en-US" dirty="0">
                <a:solidFill>
                  <a:srgbClr val="FF0000"/>
                </a:solidFill>
              </a:rPr>
              <a:t>We must design systems to be truly balanced, high-performance, and </a:t>
            </a:r>
            <a:r>
              <a:rPr lang="en-US" b="1" dirty="0">
                <a:solidFill>
                  <a:srgbClr val="FF0000"/>
                </a:solidFill>
              </a:rPr>
              <a:t>energy-efficient</a:t>
            </a:r>
            <a:r>
              <a:rPr lang="en-US" b="1" dirty="0"/>
              <a:t> </a:t>
            </a:r>
            <a:r>
              <a:rPr lang="en-US" dirty="0">
                <a:sym typeface="Wingdings" pitchFamily="2" charset="2"/>
              </a:rPr>
              <a:t> intelligent systems</a:t>
            </a:r>
            <a:r>
              <a:rPr lang="en-US" dirty="0"/>
              <a:t> </a:t>
            </a:r>
            <a:endParaRPr lang="en-US" sz="2000" dirty="0">
              <a:solidFill>
                <a:srgbClr val="0000FF"/>
              </a:solidFill>
            </a:endParaRPr>
          </a:p>
          <a:p>
            <a:pPr lvl="1"/>
            <a:r>
              <a:rPr lang="en-US" b="1" dirty="0">
                <a:solidFill>
                  <a:srgbClr val="0000FF"/>
                </a:solidFill>
              </a:rPr>
              <a:t>Data-centric, data-driven, data-aware</a:t>
            </a:r>
          </a:p>
          <a:p>
            <a:endParaRPr lang="en-US" sz="2000" dirty="0">
              <a:solidFill>
                <a:srgbClr val="FF0000"/>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r>
              <a:rPr lang="en-US" dirty="0">
                <a:solidFill>
                  <a:srgbClr val="0000FF"/>
                </a:solidFill>
              </a:rPr>
              <a:t>Future of </a:t>
            </a:r>
            <a:r>
              <a:rPr lang="en-US" b="1" dirty="0">
                <a:solidFill>
                  <a:srgbClr val="0000FF"/>
                </a:solidFill>
              </a:rPr>
              <a:t>truly memory-centric computing </a:t>
            </a:r>
            <a:r>
              <a:rPr lang="en-US" dirty="0">
                <a:solidFill>
                  <a:srgbClr val="0000FF"/>
                </a:solidFill>
              </a:rPr>
              <a:t>is bright</a:t>
            </a:r>
          </a:p>
          <a:p>
            <a:pPr lvl="1"/>
            <a:r>
              <a:rPr lang="en-US" dirty="0">
                <a:solidFill>
                  <a:srgbClr val="0000FF"/>
                </a:solidFill>
              </a:rPr>
              <a:t>We need to do research &amp; design across the computing stack</a:t>
            </a: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1091877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80505232"/>
      </p:ext>
    </p:extLst>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545683423"/>
      </p:ext>
    </p:extLst>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74088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system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588799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4F852-247E-8E45-911F-917B88B448CC}"/>
              </a:ext>
            </a:extLst>
          </p:cNvPr>
          <p:cNvSpPr>
            <a:spLocks noGrp="1"/>
          </p:cNvSpPr>
          <p:nvPr>
            <p:ph type="title"/>
          </p:nvPr>
        </p:nvSpPr>
        <p:spPr>
          <a:xfrm>
            <a:off x="228600" y="152400"/>
            <a:ext cx="8879904" cy="1066800"/>
          </a:xfrm>
        </p:spPr>
        <p:txBody>
          <a:bodyPr/>
          <a:lstStyle/>
          <a:p>
            <a:r>
              <a:rPr lang="en-US" sz="3400" dirty="0"/>
              <a:t>A Blueprint for Fundamentally Better Architectures</a:t>
            </a:r>
          </a:p>
        </p:txBody>
      </p:sp>
      <p:sp>
        <p:nvSpPr>
          <p:cNvPr id="3" name="Content Placeholder 2">
            <a:extLst>
              <a:ext uri="{FF2B5EF4-FFF2-40B4-BE49-F238E27FC236}">
                <a16:creationId xmlns:a16="http://schemas.microsoft.com/office/drawing/2014/main" id="{33D775C0-662F-E944-BE80-00AD35D75816}"/>
              </a:ext>
            </a:extLst>
          </p:cNvPr>
          <p:cNvSpPr>
            <a:spLocks noGrp="1"/>
          </p:cNvSpPr>
          <p:nvPr>
            <p:ph idx="1"/>
          </p:nvPr>
        </p:nvSpPr>
        <p:spPr>
          <a:xfrm>
            <a:off x="228600" y="1052736"/>
            <a:ext cx="8610600" cy="5195664"/>
          </a:xfrm>
        </p:spPr>
        <p:txBody>
          <a:bodyPr/>
          <a:lstStyle/>
          <a:p>
            <a:r>
              <a:rPr lang="en-US" sz="2000" dirty="0"/>
              <a:t>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"Intelligent Architectures for Intelligent Computing Systems"</a:t>
            </a:r>
            <a:br>
              <a:rPr lang="en-US" sz="2000" dirty="0"/>
            </a:br>
            <a:r>
              <a:rPr lang="en-US" sz="2000" i="1" dirty="0"/>
              <a:t>Invited Paper in Proceedings of the </a:t>
            </a:r>
            <a:r>
              <a:rPr lang="en-US" sz="2000" i="1" dirty="0">
                <a:hlinkClick r:id="rId3"/>
              </a:rPr>
              <a:t>Design, Automation, and Test in Europe Conference</a:t>
            </a:r>
            <a:r>
              <a:rPr lang="en-US" sz="2000" i="1" dirty="0"/>
              <a:t> (</a:t>
            </a:r>
            <a:r>
              <a:rPr lang="en-US" sz="2000" b="1" i="1" dirty="0"/>
              <a:t>DATE</a:t>
            </a:r>
            <a:r>
              <a:rPr lang="en-US" sz="2000" i="1" dirty="0"/>
              <a:t>)</a:t>
            </a:r>
            <a:r>
              <a:rPr lang="en-US" sz="2000" dirty="0"/>
              <a:t>, Virtual, February 2021.</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IEDM Tutorial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Short DATE Talk Video</a:t>
            </a:r>
            <a:r>
              <a:rPr lang="en-US" sz="2000" dirty="0"/>
              <a:t> (11 minutes)]</a:t>
            </a:r>
            <a:br>
              <a:rPr lang="en-US" sz="2000" dirty="0"/>
            </a:br>
            <a:r>
              <a:rPr lang="en-US" sz="2000" dirty="0"/>
              <a:t>[</a:t>
            </a:r>
            <a:r>
              <a:rPr lang="en-US" sz="2000" dirty="0">
                <a:hlinkClick r:id="rId9"/>
              </a:rPr>
              <a:t>Longer IEDM Tutorial Video</a:t>
            </a:r>
            <a:r>
              <a:rPr lang="en-US" sz="2000" dirty="0"/>
              <a:t> (1 </a:t>
            </a:r>
            <a:r>
              <a:rPr lang="en-US" sz="2000" dirty="0" err="1"/>
              <a:t>hr</a:t>
            </a:r>
            <a:r>
              <a:rPr lang="en-US" sz="2000" dirty="0"/>
              <a:t> 51 minutes)]</a:t>
            </a:r>
          </a:p>
          <a:p>
            <a:endParaRPr lang="en-US" sz="2000" dirty="0"/>
          </a:p>
        </p:txBody>
      </p:sp>
      <p:sp>
        <p:nvSpPr>
          <p:cNvPr id="4" name="Slide Number Placeholder 3">
            <a:extLst>
              <a:ext uri="{FF2B5EF4-FFF2-40B4-BE49-F238E27FC236}">
                <a16:creationId xmlns:a16="http://schemas.microsoft.com/office/drawing/2014/main" id="{A902EC93-2093-4A4C-9A55-4B63386A8D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A91863D-16AC-D747-BA17-510BFEEF04EF}"/>
              </a:ext>
            </a:extLst>
          </p:cNvPr>
          <p:cNvPicPr>
            <a:picLocks noChangeAspect="1"/>
          </p:cNvPicPr>
          <p:nvPr/>
        </p:nvPicPr>
        <p:blipFill>
          <a:blip r:embed="rId10"/>
          <a:stretch>
            <a:fillRect/>
          </a:stretch>
        </p:blipFill>
        <p:spPr>
          <a:xfrm>
            <a:off x="0" y="4399550"/>
            <a:ext cx="9144000" cy="1549730"/>
          </a:xfrm>
          <a:prstGeom prst="rect">
            <a:avLst/>
          </a:prstGeom>
        </p:spPr>
      </p:pic>
    </p:spTree>
    <p:extLst>
      <p:ext uri="{BB962C8B-B14F-4D97-AF65-F5344CB8AC3E}">
        <p14:creationId xmlns:p14="http://schemas.microsoft.com/office/powerpoint/2010/main" val="2827649006"/>
      </p:ext>
    </p:extLst>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ASML, </a:t>
            </a:r>
            <a:r>
              <a:rPr lang="en-US" dirty="0">
                <a:solidFill>
                  <a:srgbClr val="0432FF"/>
                </a:solidFill>
              </a:rPr>
              <a:t>Google</a:t>
            </a:r>
            <a:r>
              <a:rPr lang="en-US" dirty="0"/>
              <a:t>, Facebook,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 Xilinx</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a:p>
            <a:r>
              <a:rPr lang="en-US" dirty="0">
                <a:solidFill>
                  <a:srgbClr val="0000FF"/>
                </a:solidFill>
              </a:rPr>
              <a:t>EFCL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4008595"/>
      </p:ext>
    </p:extLst>
  </p:cSld>
  <p:clrMapOvr>
    <a:masterClrMapping/>
  </p:clrMapOvr>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254933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257</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en-US" sz="1400" kern="0" dirty="0">
                <a:solidFill>
                  <a:srgbClr val="0000FF"/>
                </a:solidFill>
                <a:latin typeface="Arial"/>
                <a:ea typeface="ＭＳ Ｐゴシック" panose="020B0600070205080204" pitchFamily="34" charset="-128"/>
                <a:cs typeface="Arial"/>
                <a:sym typeface="Arial"/>
              </a:rPr>
              <a:t>40</a:t>
            </a: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r>
              <a:rPr lang="en-US" dirty="0">
                <a:solidFill>
                  <a:srgbClr val="7030A0"/>
                </a:solidFill>
                <a:hlinkClick r:id="rId6">
                  <a:extLst>
                    <a:ext uri="{A12FA001-AC4F-418D-AE19-62706E023703}">
                      <ahyp:hlinkClr xmlns:ahyp="http://schemas.microsoft.com/office/drawing/2018/hyperlinkcolor" val="tx"/>
                    </a:ext>
                  </a:extLst>
                </a:hlinkClick>
              </a:rPr>
              <a:t>https://safari.ethz.ch/safari-newsletter-january-2021/</a:t>
            </a:r>
            <a:r>
              <a:rPr lang="en-US" dirty="0">
                <a:solidFill>
                  <a:srgbClr val="7030A0"/>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734647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December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258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3331087348"/>
      </p:ext>
    </p:extLst>
  </p:cSld>
  <p:clrMapOvr>
    <a:masterClrMapping/>
  </p:clrMapOvr>
  <p:transition/>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801506453"/>
      </p:ext>
    </p:extLst>
  </p:cSld>
  <p:clrMapOvr>
    <a:masterClrMapping/>
  </p:clrMapOvr>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8172252E-5EA9-6EEB-F83B-86693AF9D6EA}"/>
              </a:ext>
            </a:extLst>
          </p:cNvPr>
          <p:cNvPicPr>
            <a:picLocks noChangeAspect="1"/>
          </p:cNvPicPr>
          <p:nvPr/>
        </p:nvPicPr>
        <p:blipFill>
          <a:blip r:embed="rId3"/>
          <a:stretch>
            <a:fillRect/>
          </a:stretch>
        </p:blipFill>
        <p:spPr>
          <a:xfrm>
            <a:off x="611560" y="908720"/>
            <a:ext cx="7740352" cy="5516420"/>
          </a:xfrm>
          <a:prstGeom prst="rect">
            <a:avLst/>
          </a:prstGeom>
        </p:spPr>
      </p:pic>
      <p:pic>
        <p:nvPicPr>
          <p:cNvPr id="5" name="Picture 4">
            <a:extLst>
              <a:ext uri="{FF2B5EF4-FFF2-40B4-BE49-F238E27FC236}">
                <a16:creationId xmlns:a16="http://schemas.microsoft.com/office/drawing/2014/main" id="{FA08A046-6156-265A-814C-67905B2F76B1}"/>
              </a:ext>
            </a:extLst>
          </p:cNvPr>
          <p:cNvPicPr>
            <a:picLocks noChangeAspect="1"/>
          </p:cNvPicPr>
          <p:nvPr/>
        </p:nvPicPr>
        <p:blipFill>
          <a:blip r:embed="rId4"/>
          <a:stretch>
            <a:fillRect/>
          </a:stretch>
        </p:blipFill>
        <p:spPr>
          <a:xfrm>
            <a:off x="640940" y="836712"/>
            <a:ext cx="7710972" cy="5654098"/>
          </a:xfrm>
          <a:prstGeom prst="rect">
            <a:avLst/>
          </a:prstGeom>
        </p:spPr>
      </p:pic>
    </p:spTree>
    <p:extLst>
      <p:ext uri="{BB962C8B-B14F-4D97-AF65-F5344CB8AC3E}">
        <p14:creationId xmlns:p14="http://schemas.microsoft.com/office/powerpoint/2010/main" val="189193249"/>
      </p:ext>
    </p:extLst>
  </p:cSld>
  <p:clrMapOvr>
    <a:masterClrMapping/>
  </p:clrMapOvr>
  <p:transition/>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(Fall’21)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84584" y="908720"/>
            <a:ext cx="4775448" cy="533968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400" dirty="0">
                <a:solidFill>
                  <a:srgbClr val="0432FF"/>
                </a:solidFill>
              </a:rPr>
              <a:t> </a:t>
            </a:r>
          </a:p>
          <a:p>
            <a:r>
              <a:rPr lang="en-US" sz="1600" b="1" dirty="0">
                <a:solidFill>
                  <a:srgbClr val="0432FF"/>
                </a:solidFill>
                <a:hlinkClick r:id="rId3">
                  <a:extLst>
                    <a:ext uri="{A12FA001-AC4F-418D-AE19-62706E023703}">
                      <ahyp:hlinkClr xmlns:ahyp="http://schemas.microsoft.com/office/drawing/2018/hyperlinkcolor" val="tx"/>
                    </a:ext>
                  </a:extLst>
                </a:hlinkClick>
              </a:rPr>
              <a:t>Fall 2020 Edition: </a:t>
            </a:r>
            <a:endParaRPr lang="en-US" sz="1600" b="1" dirty="0">
              <a:solidFill>
                <a:srgbClr val="0432FF"/>
              </a:solidFill>
              <a:hlinkClick r:id="rId2">
                <a:extLst>
                  <a:ext uri="{A12FA001-AC4F-418D-AE19-62706E023703}">
                    <ahyp:hlinkClr xmlns:ahyp="http://schemas.microsoft.com/office/drawing/2018/hyperlinkcolor" val="tx"/>
                  </a:ext>
                </a:extLst>
              </a:hlinkClick>
            </a:endParaRP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https://safari.ethz.ch/architecture/fall2020/doku.php?id=schedule</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 (2021):</a:t>
            </a:r>
          </a:p>
          <a:p>
            <a:pPr lvl="1"/>
            <a:r>
              <a:rPr lang="en-US" sz="1400" dirty="0">
                <a:solidFill>
                  <a:srgbClr val="0432FF"/>
                </a:solidFill>
                <a:hlinkClick r:id="rId4">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r>
              <a:rPr lang="en-US" sz="1600" b="1" dirty="0">
                <a:solidFill>
                  <a:srgbClr val="0432FF"/>
                </a:solidFill>
                <a:hlinkClick r:id="rId5">
                  <a:extLst>
                    <a:ext uri="{A12FA001-AC4F-418D-AE19-62706E023703}">
                      <ahyp:hlinkClr xmlns:ahyp="http://schemas.microsoft.com/office/drawing/2018/hyperlinkcolor" val="tx"/>
                    </a:ext>
                  </a:extLst>
                </a:hlinkClick>
              </a:rPr>
              <a:t>Youtube Livestream (2020):</a:t>
            </a:r>
            <a:endParaRPr lang="en-US" sz="1600" b="1" dirty="0">
              <a:solidFill>
                <a:srgbClr val="0432FF"/>
              </a:solidFill>
              <a:hlinkClick r:id="rId4">
                <a:extLst>
                  <a:ext uri="{A12FA001-AC4F-418D-AE19-62706E023703}">
                    <ahyp:hlinkClr xmlns:ahyp="http://schemas.microsoft.com/office/drawing/2018/hyperlinkcolor" val="tx"/>
                  </a:ext>
                </a:extLst>
              </a:hlinkClick>
            </a:endParaRPr>
          </a:p>
          <a:p>
            <a:pPr lvl="1"/>
            <a:r>
              <a:rPr lang="en-US" sz="1400" dirty="0">
                <a:solidFill>
                  <a:srgbClr val="0432FF"/>
                </a:solidFill>
                <a:hlinkClick r:id="rId5">
                  <a:extLst>
                    <a:ext uri="{A12FA001-AC4F-418D-AE19-62706E023703}">
                      <ahyp:hlinkClr xmlns:ahyp="http://schemas.microsoft.com/office/drawing/2018/hyperlinkcolor" val="tx"/>
                    </a:ext>
                  </a:extLst>
                </a:hlinkClick>
              </a:rPr>
              <a:t>https://www.youtube.com/watch?v=c3mPdZA-Fmc&amp;list=PL5Q2soXY2Zi9xidyIgBxUz7xRPS-wisBN</a:t>
            </a:r>
            <a:r>
              <a:rPr lang="en-US" sz="1400" dirty="0">
                <a:solidFill>
                  <a:srgbClr val="0432FF"/>
                </a:solidFill>
              </a:rPr>
              <a:t> </a:t>
            </a:r>
          </a:p>
          <a:p>
            <a:pPr lvl="1"/>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6"/>
          <a:stretch>
            <a:fillRect/>
          </a:stretch>
        </p:blipFill>
        <p:spPr>
          <a:xfrm>
            <a:off x="4932040" y="0"/>
            <a:ext cx="4074863" cy="6858000"/>
          </a:xfrm>
          <a:prstGeom prst="rect">
            <a:avLst/>
          </a:prstGeom>
        </p:spPr>
      </p:pic>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138230465"/>
      </p:ext>
    </p:extLst>
  </p:cSld>
  <p:clrMapOvr>
    <a:masterClrMapping/>
  </p:clrMapOvr>
  <p:transition/>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600" b="1" dirty="0"/>
              <a:t>DDCA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57461" y="856456"/>
            <a:ext cx="4845485"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2022 Edition: </a:t>
            </a:r>
            <a:endParaRPr lang="en-US" sz="1600" b="1" dirty="0">
              <a:solidFill>
                <a:srgbClr val="0432FF"/>
              </a:solidFill>
              <a:hlinkClick r:id="rId3">
                <a:extLst>
                  <a:ext uri="{A12FA001-AC4F-418D-AE19-62706E023703}">
                    <ahyp:hlinkClr xmlns:ahyp="http://schemas.microsoft.com/office/drawing/2018/hyperlinkcolor" val="tx"/>
                  </a:ext>
                </a:extLst>
              </a:hlinkClick>
            </a:endParaRPr>
          </a:p>
          <a:p>
            <a:pPr lvl="1"/>
            <a:r>
              <a:rPr lang="en-US" sz="1400" dirty="0">
                <a:solidFill>
                  <a:srgbClr val="0432FF"/>
                </a:solidFill>
                <a:hlinkClick r:id="rId2"/>
              </a:rPr>
              <a:t>https://safari.ethz.ch/digitaltechnik/spring2022/doku.php?id=schedule</a:t>
            </a:r>
            <a:endParaRPr lang="en-US" sz="14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Spring 2021 Edition: </a:t>
            </a:r>
            <a:endParaRPr lang="en-US" sz="1600" b="1" dirty="0">
              <a:solidFill>
                <a:srgbClr val="0432FF"/>
              </a:solidFill>
              <a:hlinkClick r:id="rId3">
                <a:extLst>
                  <a:ext uri="{A12FA001-AC4F-418D-AE19-62706E023703}">
                    <ahyp:hlinkClr xmlns:ahyp="http://schemas.microsoft.com/office/drawing/2018/hyperlinkcolor" val="tx"/>
                  </a:ext>
                </a:extLst>
              </a:hlinkClick>
            </a:endParaRPr>
          </a:p>
          <a:p>
            <a:pPr lvl="1"/>
            <a:r>
              <a:rPr lang="en-US" sz="1400" dirty="0">
                <a:solidFill>
                  <a:srgbClr val="0432FF"/>
                </a:solidFill>
                <a:hlinkClick r:id="rId4">
                  <a:extLst>
                    <a:ext uri="{A12FA001-AC4F-418D-AE19-62706E023703}">
                      <ahyp:hlinkClr xmlns:ahyp="http://schemas.microsoft.com/office/drawing/2018/hyperlinkcolor" val="tx"/>
                    </a:ext>
                  </a:extLst>
                </a:hlinkClick>
              </a:rPr>
              <a:t>https://safari.ethz.ch/digitaltechnik/spring2021/doku.php?id=schedule</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5"/>
              </a:rPr>
              <a:t>Youtube Livestream (Spring 2022):</a:t>
            </a:r>
            <a:endParaRPr lang="en-US" sz="1600" b="1" dirty="0">
              <a:solidFill>
                <a:srgbClr val="0432FF"/>
              </a:solidFill>
              <a:hlinkClick r:id="rId6">
                <a:extLst>
                  <a:ext uri="{A12FA001-AC4F-418D-AE19-62706E023703}">
                    <ahyp:hlinkClr xmlns:ahyp="http://schemas.microsoft.com/office/drawing/2018/hyperlinkcolor" val="tx"/>
                  </a:ext>
                </a:extLst>
              </a:hlinkClick>
            </a:endParaRPr>
          </a:p>
          <a:p>
            <a:pPr lvl="1"/>
            <a:r>
              <a:rPr lang="en-US" sz="1400" dirty="0">
                <a:solidFill>
                  <a:srgbClr val="0432FF"/>
                </a:solidFill>
                <a:hlinkClick r:id="rId5"/>
              </a:rPr>
              <a:t>https://www.youtube.com/watch?v=cpXdE3HwvK0&amp;list=PL5Q2soXY2Zi97Ya5DEUpMpO2bbAoaG7c6</a:t>
            </a:r>
            <a:endParaRPr lang="en-US" sz="1400" dirty="0">
              <a:solidFill>
                <a:srgbClr val="0432FF"/>
              </a:solidFill>
            </a:endParaRPr>
          </a:p>
          <a:p>
            <a:r>
              <a:rPr lang="en-US" sz="1600" b="1" dirty="0">
                <a:solidFill>
                  <a:srgbClr val="0432FF"/>
                </a:solidFill>
                <a:hlinkClick r:id="rId7">
                  <a:extLst>
                    <a:ext uri="{A12FA001-AC4F-418D-AE19-62706E023703}">
                      <ahyp:hlinkClr xmlns:ahyp="http://schemas.microsoft.com/office/drawing/2018/hyperlinkcolor" val="tx"/>
                    </a:ext>
                  </a:extLst>
                </a:hlinkClick>
              </a:rPr>
              <a:t>Youtube Livestream (Spring 2021):</a:t>
            </a:r>
            <a:endParaRPr lang="en-US" sz="1600" b="1" dirty="0">
              <a:solidFill>
                <a:srgbClr val="0432FF"/>
              </a:solidFill>
              <a:hlinkClick r:id="rId6">
                <a:extLst>
                  <a:ext uri="{A12FA001-AC4F-418D-AE19-62706E023703}">
                    <ahyp:hlinkClr xmlns:ahyp="http://schemas.microsoft.com/office/drawing/2018/hyperlinkcolor" val="tx"/>
                  </a:ext>
                </a:extLst>
              </a:hlinkClick>
            </a:endParaRPr>
          </a:p>
          <a:p>
            <a:pPr lvl="1"/>
            <a:r>
              <a:rPr lang="en-US" sz="1400" dirty="0">
                <a:solidFill>
                  <a:srgbClr val="0432FF"/>
                </a:solidFill>
                <a:hlinkClick r:id="rId7">
                  <a:extLst>
                    <a:ext uri="{A12FA001-AC4F-418D-AE19-62706E023703}">
                      <ahyp:hlinkClr xmlns:ahyp="http://schemas.microsoft.com/office/drawing/2018/hyperlinkcolor" val="tx"/>
                    </a:ext>
                  </a:extLst>
                </a:hlinkClick>
              </a:rPr>
              <a:t>https://www.youtube.com/watch?v=LbC0EZY8yw4&amp;list=PL5Q2soXY2Zi_uej3aY39YB5pfW4SJ7LlN</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dirty="0"/>
              <a:t>Bachelor’s course</a:t>
            </a:r>
          </a:p>
          <a:p>
            <a:pPr lvl="1"/>
            <a:r>
              <a:rPr lang="en-US" sz="1400" dirty="0"/>
              <a:t>2</a:t>
            </a:r>
            <a:r>
              <a:rPr lang="en-US" sz="1400" baseline="30000" dirty="0"/>
              <a:t>nd</a:t>
            </a:r>
            <a:r>
              <a:rPr lang="en-US" sz="1400" dirty="0"/>
              <a:t> semester at ETH Zurich</a:t>
            </a:r>
          </a:p>
          <a:p>
            <a:pPr lvl="1"/>
            <a:r>
              <a:rPr lang="en-US" sz="1400" dirty="0"/>
              <a:t>Rigorous introduction into “How Computers Work”</a:t>
            </a:r>
          </a:p>
          <a:p>
            <a:pPr lvl="1"/>
            <a:r>
              <a:rPr lang="en-US" sz="1400" dirty="0"/>
              <a:t>Digital Design/Logic</a:t>
            </a:r>
          </a:p>
          <a:p>
            <a:pPr lvl="1"/>
            <a:r>
              <a:rPr lang="en-US" sz="1400" dirty="0"/>
              <a:t>Computer Architecture</a:t>
            </a:r>
          </a:p>
          <a:p>
            <a:pPr lvl="1"/>
            <a:r>
              <a:rPr lang="en-US" sz="1400" dirty="0"/>
              <a:t>10 FPGA Lab Assignments</a:t>
            </a:r>
          </a:p>
          <a:p>
            <a:pPr marL="344487" lvl="1" indent="0">
              <a:buNone/>
            </a:pPr>
            <a:endParaRPr lang="en-US" sz="1400" dirty="0"/>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3677CC6-D719-7241-A215-F041FDC91C31}"/>
              </a:ext>
            </a:extLst>
          </p:cNvPr>
          <p:cNvPicPr>
            <a:picLocks noChangeAspect="1"/>
          </p:cNvPicPr>
          <p:nvPr/>
        </p:nvPicPr>
        <p:blipFill>
          <a:blip r:embed="rId8"/>
          <a:stretch>
            <a:fillRect/>
          </a:stretch>
        </p:blipFill>
        <p:spPr>
          <a:xfrm>
            <a:off x="4666189" y="0"/>
            <a:ext cx="4730347" cy="6700838"/>
          </a:xfrm>
          <a:prstGeom prst="rect">
            <a:avLst/>
          </a:prstGeom>
        </p:spPr>
      </p:pic>
      <p:sp>
        <p:nvSpPr>
          <p:cNvPr id="6" name="TextBox 5">
            <a:extLst>
              <a:ext uri="{FF2B5EF4-FFF2-40B4-BE49-F238E27FC236}">
                <a16:creationId xmlns:a16="http://schemas.microsoft.com/office/drawing/2014/main" id="{6BDC0444-4646-974E-480B-4A70E05A543A}"/>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973034167"/>
      </p:ext>
    </p:extLst>
  </p:cSld>
  <p:clrMapOvr>
    <a:masterClrMapping/>
  </p:clrMapOvr>
  <p:transition/>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(Fall’21)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https://safari.ethz.ch/projects_and_seminars/fall2021/doku.php?id=processing_in_memory</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B48F207C-31C3-2C44-B8B7-3F68010892DB}"/>
              </a:ext>
            </a:extLst>
          </p:cNvPr>
          <p:cNvPicPr>
            <a:picLocks noChangeAspect="1"/>
          </p:cNvPicPr>
          <p:nvPr/>
        </p:nvPicPr>
        <p:blipFill>
          <a:blip r:embed="rId6"/>
          <a:stretch>
            <a:fillRect/>
          </a:stretch>
        </p:blipFill>
        <p:spPr>
          <a:xfrm>
            <a:off x="4837600" y="0"/>
            <a:ext cx="4198896" cy="6858000"/>
          </a:xfrm>
          <a:prstGeom prst="rect">
            <a:avLst/>
          </a:prstGeom>
        </p:spPr>
      </p:pic>
    </p:spTree>
    <p:extLst>
      <p:ext uri="{BB962C8B-B14F-4D97-AF65-F5344CB8AC3E}">
        <p14:creationId xmlns:p14="http://schemas.microsoft.com/office/powerpoint/2010/main" val="1011133220"/>
      </p:ext>
    </p:extLst>
  </p:cSld>
  <p:clrMapOvr>
    <a:masterClrMapping/>
  </p:clrMapOvr>
  <p:transition/>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a:t>
            </a:r>
            <a:r>
              <a:rPr lang="en-US" sz="1600" b="1" dirty="0">
                <a:solidFill>
                  <a:srgbClr val="0432FF"/>
                </a:solidFill>
                <a:hlinkClick r:id="rId3">
                  <a:extLst>
                    <a:ext uri="{A12FA001-AC4F-418D-AE19-62706E023703}">
                      <ahyp:hlinkClr xmlns:ahyp="http://schemas.microsoft.com/office/drawing/2018/hyperlinkcolor" val="tx"/>
                    </a:ext>
                  </a:extLst>
                </a:hlinkClick>
              </a:rPr>
              <a:t>2022</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https://safari.ethz.ch/projects_and_seminars/spring2022/doku.php?id=processing_in_memory</a:t>
            </a:r>
            <a:r>
              <a:rPr lang="en-US" sz="1400" dirty="0">
                <a:solidFill>
                  <a:srgbClr val="0000FF"/>
                </a:solidFill>
              </a:rPr>
              <a:t> </a:t>
            </a:r>
          </a:p>
          <a:p>
            <a:pPr lvl="1"/>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p>
          <a:p>
            <a:pPr lvl="1"/>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7B65125C-8F77-228D-2AAF-B62CE7AF9FEE}"/>
              </a:ext>
            </a:extLst>
          </p:cNvPr>
          <p:cNvPicPr>
            <a:picLocks noChangeAspect="1"/>
          </p:cNvPicPr>
          <p:nvPr/>
        </p:nvPicPr>
        <p:blipFill>
          <a:blip r:embed="rId6"/>
          <a:stretch>
            <a:fillRect/>
          </a:stretch>
        </p:blipFill>
        <p:spPr>
          <a:xfrm>
            <a:off x="5652120" y="0"/>
            <a:ext cx="2747979" cy="6858000"/>
          </a:xfrm>
          <a:prstGeom prst="rect">
            <a:avLst/>
          </a:prstGeom>
        </p:spPr>
      </p:pic>
    </p:spTree>
    <p:extLst>
      <p:ext uri="{BB962C8B-B14F-4D97-AF65-F5344CB8AC3E}">
        <p14:creationId xmlns:p14="http://schemas.microsoft.com/office/powerpoint/2010/main" val="2012452193"/>
      </p:ext>
    </p:extLst>
  </p:cSld>
  <p:clrMapOvr>
    <a:masterClrMapping/>
  </p:clrMapOvr>
  <p:transition/>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Genomics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a:t>
            </a:r>
            <a:r>
              <a:rPr lang="en-US" sz="1600" b="1" dirty="0">
                <a:solidFill>
                  <a:srgbClr val="0432FF"/>
                </a:solidFill>
                <a:hlinkClick r:id="rId3">
                  <a:extLst>
                    <a:ext uri="{A12FA001-AC4F-418D-AE19-62706E023703}">
                      <ahyp:hlinkClr xmlns:ahyp="http://schemas.microsoft.com/office/drawing/2018/hyperlinkcolor" val="tx"/>
                    </a:ext>
                  </a:extLst>
                </a:hlinkClick>
              </a:rPr>
              <a:t>2021</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432FF"/>
                </a:solidFill>
                <a:hlinkClick r:id="rId4"/>
              </a:rPr>
              <a:t>https://safari.ethz.ch/projects_and_seminars/spring2022/doku.php?id=bioinformatics</a:t>
            </a:r>
            <a:r>
              <a:rPr lang="en-US" sz="1400" dirty="0">
                <a:solidFill>
                  <a:srgbClr val="0432FF"/>
                </a:solidFill>
              </a:rPr>
              <a:t>  </a:t>
            </a:r>
          </a:p>
          <a:p>
            <a:pPr marL="344487" lvl="1" indent="0">
              <a:buNone/>
            </a:pPr>
            <a:endParaRPr lang="en-US" sz="1600" dirty="0">
              <a:solidFill>
                <a:srgbClr val="0432FF"/>
              </a:solidFill>
            </a:endParaRPr>
          </a:p>
          <a:p>
            <a:r>
              <a:rPr lang="en-US" sz="1600" b="1" dirty="0">
                <a:solidFill>
                  <a:srgbClr val="0432FF"/>
                </a:solidFill>
                <a:hlinkClick r:id="rId5">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6">
                <a:extLst>
                  <a:ext uri="{A12FA001-AC4F-418D-AE19-62706E023703}">
                    <ahyp:hlinkClr xmlns:ahyp="http://schemas.microsoft.com/office/drawing/2018/hyperlinkcolor" val="tx"/>
                  </a:ext>
                </a:extLst>
              </a:hlinkClick>
            </a:endParaRPr>
          </a:p>
          <a:p>
            <a:pPr lvl="1"/>
            <a:r>
              <a:rPr lang="en-US" sz="1400" dirty="0">
                <a:solidFill>
                  <a:srgbClr val="0432FF"/>
                </a:solidFill>
                <a:hlinkClick r:id="rId7"/>
              </a:rPr>
              <a:t>https://www.youtube.com/playlist?list=PL5Q2soXY2Zi8NrPDgOR1yRU_Cxxjw-u18</a:t>
            </a:r>
            <a:r>
              <a:rPr lang="en-US" sz="1400" dirty="0">
                <a:solidFill>
                  <a:srgbClr val="0432FF"/>
                </a:solidFill>
              </a:rPr>
              <a:t> </a:t>
            </a:r>
          </a:p>
          <a:p>
            <a:pPr lvl="1"/>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Genomics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7" name="Picture 6">
            <a:extLst>
              <a:ext uri="{FF2B5EF4-FFF2-40B4-BE49-F238E27FC236}">
                <a16:creationId xmlns:a16="http://schemas.microsoft.com/office/drawing/2014/main" id="{CD6CE219-6EB8-F749-B658-9578FB7FA0E6}"/>
              </a:ext>
            </a:extLst>
          </p:cNvPr>
          <p:cNvPicPr>
            <a:picLocks noChangeAspect="1"/>
          </p:cNvPicPr>
          <p:nvPr/>
        </p:nvPicPr>
        <p:blipFill>
          <a:blip r:embed="rId8"/>
          <a:stretch>
            <a:fillRect/>
          </a:stretch>
        </p:blipFill>
        <p:spPr>
          <a:xfrm>
            <a:off x="4953000" y="0"/>
            <a:ext cx="4013343" cy="6858000"/>
          </a:xfrm>
          <a:prstGeom prst="rect">
            <a:avLst/>
          </a:prstGeom>
        </p:spPr>
      </p:pic>
    </p:spTree>
    <p:extLst>
      <p:ext uri="{BB962C8B-B14F-4D97-AF65-F5344CB8AC3E}">
        <p14:creationId xmlns:p14="http://schemas.microsoft.com/office/powerpoint/2010/main" val="1639665445"/>
      </p:ext>
    </p:extLst>
  </p:cSld>
  <p:clrMapOvr>
    <a:masterClrMapping/>
  </p:clrMapOvr>
  <p:transition/>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Genomics (Fall 2021)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a:t>
            </a:r>
            <a:r>
              <a:rPr lang="en-US" sz="1600" b="1" dirty="0">
                <a:solidFill>
                  <a:srgbClr val="0432FF"/>
                </a:solidFill>
                <a:hlinkClick r:id="rId3">
                  <a:extLst>
                    <a:ext uri="{A12FA001-AC4F-418D-AE19-62706E023703}">
                      <ahyp:hlinkClr xmlns:ahyp="http://schemas.microsoft.com/office/drawing/2018/hyperlinkcolor" val="tx"/>
                    </a:ext>
                  </a:extLst>
                </a:hlinkClick>
              </a:rPr>
              <a:t>2021</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https://safari.ethz.ch/projects_and_seminars/fall2021/doku.php?id=bioinformatics</a:t>
            </a:r>
            <a:r>
              <a:rPr lang="en-US" sz="1400" dirty="0">
                <a:solidFill>
                  <a:srgbClr val="0432FF"/>
                </a:solidFill>
              </a:rPr>
              <a:t> </a:t>
            </a:r>
          </a:p>
          <a:p>
            <a:pPr marL="344487" lvl="1" indent="0">
              <a:buNone/>
            </a:pPr>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432FF"/>
                </a:solidFill>
                <a:hlinkClick r:id="rId6">
                  <a:extLst>
                    <a:ext uri="{A12FA001-AC4F-418D-AE19-62706E023703}">
                      <ahyp:hlinkClr xmlns:ahyp="http://schemas.microsoft.com/office/drawing/2018/hyperlinkcolor" val="tx"/>
                    </a:ext>
                  </a:extLst>
                </a:hlinkClick>
              </a:rPr>
              <a:t>https://www.youtube.com/watch?v=MnogTeMjY8k&amp;list=PL5Q2soXY2Zi8sngH-TrNZnDhDkPq55J9J</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Genomics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7" name="Picture 6">
            <a:extLst>
              <a:ext uri="{FF2B5EF4-FFF2-40B4-BE49-F238E27FC236}">
                <a16:creationId xmlns:a16="http://schemas.microsoft.com/office/drawing/2014/main" id="{CD6CE219-6EB8-F749-B658-9578FB7FA0E6}"/>
              </a:ext>
            </a:extLst>
          </p:cNvPr>
          <p:cNvPicPr>
            <a:picLocks noChangeAspect="1"/>
          </p:cNvPicPr>
          <p:nvPr/>
        </p:nvPicPr>
        <p:blipFill>
          <a:blip r:embed="rId7"/>
          <a:stretch>
            <a:fillRect/>
          </a:stretch>
        </p:blipFill>
        <p:spPr>
          <a:xfrm>
            <a:off x="4953000" y="0"/>
            <a:ext cx="4013343" cy="6858000"/>
          </a:xfrm>
          <a:prstGeom prst="rect">
            <a:avLst/>
          </a:prstGeom>
        </p:spPr>
      </p:pic>
    </p:spTree>
    <p:extLst>
      <p:ext uri="{BB962C8B-B14F-4D97-AF65-F5344CB8AC3E}">
        <p14:creationId xmlns:p14="http://schemas.microsoft.com/office/powerpoint/2010/main" val="1317284114"/>
      </p:ext>
    </p:extLst>
  </p:cSld>
  <p:clrMapOvr>
    <a:masterClrMapping/>
  </p:clrMapOvr>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Hetero. Systems (Fall’21)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a:t>
            </a:r>
            <a:r>
              <a:rPr lang="en-US" sz="1600" b="1" dirty="0">
                <a:solidFill>
                  <a:srgbClr val="0432FF"/>
                </a:solidFill>
                <a:hlinkClick r:id="rId3">
                  <a:extLst>
                    <a:ext uri="{A12FA001-AC4F-418D-AE19-62706E023703}">
                      <ahyp:hlinkClr xmlns:ahyp="http://schemas.microsoft.com/office/drawing/2018/hyperlinkcolor" val="tx"/>
                    </a:ext>
                  </a:extLst>
                </a:hlinkClick>
              </a:rPr>
              <a:t>2021</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https://safari.ethz.ch/projects_and_seminars/fall2021/doku.php?id=heterogeneous_systems</a:t>
            </a:r>
            <a:r>
              <a:rPr lang="en-US" sz="1400" dirty="0">
                <a:solidFill>
                  <a:srgbClr val="0432FF"/>
                </a:solidFill>
              </a:rPr>
              <a:t> </a:t>
            </a:r>
          </a:p>
          <a:p>
            <a:pPr lvl="1"/>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a:t>
            </a:r>
            <a:r>
              <a:rPr lang="en-US" sz="1600" b="1" dirty="0">
                <a:solidFill>
                  <a:srgbClr val="0432FF"/>
                </a:solidFill>
                <a:hlinkClick r:id="rId5">
                  <a:extLst>
                    <a:ext uri="{A12FA001-AC4F-418D-AE19-62706E023703}">
                      <ahyp:hlinkClr xmlns:ahyp="http://schemas.microsoft.com/office/drawing/2018/hyperlinkcolor" val="tx"/>
                    </a:ext>
                  </a:extLst>
                </a:hlinkClick>
              </a:rPr>
              <a:t>Livestream</a:t>
            </a:r>
            <a:r>
              <a:rPr lang="en-US" sz="1600" b="1" dirty="0">
                <a:solidFill>
                  <a:srgbClr val="0432FF"/>
                </a:solidFill>
                <a:hlinkClick r:id="rId4">
                  <a:extLst>
                    <a:ext uri="{A12FA001-AC4F-418D-AE19-62706E023703}">
                      <ahyp:hlinkClr xmlns:ahyp="http://schemas.microsoft.com/office/drawing/2018/hyperlinkcolor" val="tx"/>
                    </a:ext>
                  </a:extLst>
                </a:hlinkClick>
              </a:rPr>
              <a:t>:</a:t>
            </a:r>
            <a:endParaRPr lang="en-US" sz="1600" b="1" dirty="0">
              <a:solidFill>
                <a:srgbClr val="0432FF"/>
              </a:solidFill>
              <a:hlinkClick r:id="rId6">
                <a:extLst>
                  <a:ext uri="{A12FA001-AC4F-418D-AE19-62706E023703}">
                    <ahyp:hlinkClr xmlns:ahyp="http://schemas.microsoft.com/office/drawing/2018/hyperlinkcolor" val="tx"/>
                  </a:ext>
                </a:extLst>
              </a:hlinkClick>
            </a:endParaRPr>
          </a:p>
          <a:p>
            <a:pPr lvl="1"/>
            <a:r>
              <a:rPr lang="en-US" sz="1400" dirty="0">
                <a:solidFill>
                  <a:srgbClr val="0432FF"/>
                </a:solidFill>
                <a:hlinkClick r:id="rId5">
                  <a:extLst>
                    <a:ext uri="{A12FA001-AC4F-418D-AE19-62706E023703}">
                      <ahyp:hlinkClr xmlns:ahyp="http://schemas.microsoft.com/office/drawing/2018/hyperlinkcolor" val="tx"/>
                    </a:ext>
                  </a:extLst>
                </a:hlinkClick>
              </a:rPr>
              <a:t>https://www.youtube.com/watch?v=QY_bjwzsfMM&amp;list=PL5Q2soXY2Zi_OwkTgEyA6tk3UsoPBH737</a:t>
            </a:r>
            <a:r>
              <a:rPr lang="en-US" sz="1400" dirty="0">
                <a:solidFill>
                  <a:srgbClr val="0432FF"/>
                </a:solidFill>
              </a:rPr>
              <a:t> </a:t>
            </a:r>
          </a:p>
          <a:p>
            <a:pPr lvl="1"/>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GPU and Parallelism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53A1A99C-1B4B-744D-8684-6A3CB296A5CD}"/>
              </a:ext>
            </a:extLst>
          </p:cNvPr>
          <p:cNvPicPr>
            <a:picLocks noChangeAspect="1"/>
          </p:cNvPicPr>
          <p:nvPr/>
        </p:nvPicPr>
        <p:blipFill>
          <a:blip r:embed="rId7"/>
          <a:stretch>
            <a:fillRect/>
          </a:stretch>
        </p:blipFill>
        <p:spPr>
          <a:xfrm>
            <a:off x="5285939" y="0"/>
            <a:ext cx="3858061" cy="6858000"/>
          </a:xfrm>
          <a:prstGeom prst="rect">
            <a:avLst/>
          </a:prstGeom>
        </p:spPr>
      </p:pic>
    </p:spTree>
    <p:extLst>
      <p:ext uri="{BB962C8B-B14F-4D97-AF65-F5344CB8AC3E}">
        <p14:creationId xmlns:p14="http://schemas.microsoft.com/office/powerpoint/2010/main" val="3584317480"/>
      </p:ext>
    </p:extLst>
  </p:cSld>
  <p:clrMapOvr>
    <a:masterClrMapping/>
  </p:clrMapOvr>
  <p:transition/>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HW/SW Co-Design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2022 Edition: </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https://safari.ethz.ch/projects_and_seminars/spring2022/doku.php?id=hw_sw_codesign</a:t>
            </a:r>
            <a:endParaRPr lang="en-US" sz="1400" dirty="0">
              <a:solidFill>
                <a:srgbClr val="0432FF"/>
              </a:solidFill>
            </a:endParaRPr>
          </a:p>
          <a:p>
            <a:pPr marL="344487" lvl="1" indent="0">
              <a:buNone/>
            </a:pPr>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432FF"/>
                </a:solidFill>
                <a:hlinkClick r:id="rId6">
                  <a:extLst>
                    <a:ext uri="{A12FA001-AC4F-418D-AE19-62706E023703}">
                      <ahyp:hlinkClr xmlns:ahyp="http://schemas.microsoft.com/office/drawing/2018/hyperlinkcolor" val="tx"/>
                    </a:ext>
                  </a:extLst>
                </a:hlinkClick>
              </a:rPr>
              <a:t>https://youtube.com/playlist?list=PL5Q2soXY2Zi8nH7un3ghD2nutKWWDk-NK</a:t>
            </a:r>
            <a:endParaRPr lang="en-US" sz="1400" dirty="0">
              <a:solidFill>
                <a:srgbClr val="0432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HW/SW co-design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07929472-62AD-AB4E-A75A-BE2AA054DBA5}"/>
              </a:ext>
            </a:extLst>
          </p:cNvPr>
          <p:cNvPicPr>
            <a:picLocks noChangeAspect="1"/>
          </p:cNvPicPr>
          <p:nvPr/>
        </p:nvPicPr>
        <p:blipFill>
          <a:blip r:embed="rId7"/>
          <a:stretch>
            <a:fillRect/>
          </a:stretch>
        </p:blipFill>
        <p:spPr>
          <a:xfrm>
            <a:off x="5292480" y="908720"/>
            <a:ext cx="3600000" cy="2205344"/>
          </a:xfrm>
          <a:prstGeom prst="rect">
            <a:avLst/>
          </a:prstGeom>
        </p:spPr>
      </p:pic>
      <p:pic>
        <p:nvPicPr>
          <p:cNvPr id="6" name="Picture 5">
            <a:extLst>
              <a:ext uri="{FF2B5EF4-FFF2-40B4-BE49-F238E27FC236}">
                <a16:creationId xmlns:a16="http://schemas.microsoft.com/office/drawing/2014/main" id="{CD8CB39F-DC1B-2F4D-8F50-25FE46B07DFB}"/>
              </a:ext>
            </a:extLst>
          </p:cNvPr>
          <p:cNvPicPr>
            <a:picLocks noChangeAspect="1"/>
          </p:cNvPicPr>
          <p:nvPr/>
        </p:nvPicPr>
        <p:blipFill>
          <a:blip r:embed="rId8"/>
          <a:stretch>
            <a:fillRect/>
          </a:stretch>
        </p:blipFill>
        <p:spPr>
          <a:xfrm>
            <a:off x="5292480" y="3097214"/>
            <a:ext cx="3600000" cy="3572146"/>
          </a:xfrm>
          <a:prstGeom prst="rect">
            <a:avLst/>
          </a:prstGeom>
        </p:spPr>
      </p:pic>
    </p:spTree>
    <p:extLst>
      <p:ext uri="{BB962C8B-B14F-4D97-AF65-F5344CB8AC3E}">
        <p14:creationId xmlns:p14="http://schemas.microsoft.com/office/powerpoint/2010/main" val="3802774207"/>
      </p:ext>
    </p:extLst>
  </p:cSld>
  <p:clrMapOvr>
    <a:masterClrMapping/>
  </p:clrMapOvr>
  <p:transition/>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SSD Course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a:t>
            </a:r>
            <a:r>
              <a:rPr lang="en-US" sz="1600" b="1" dirty="0">
                <a:solidFill>
                  <a:srgbClr val="0432FF"/>
                </a:solidFill>
                <a:hlinkClick r:id="rId3">
                  <a:extLst>
                    <a:ext uri="{A12FA001-AC4F-418D-AE19-62706E023703}">
                      <ahyp:hlinkClr xmlns:ahyp="http://schemas.microsoft.com/office/drawing/2018/hyperlinkcolor" val="tx"/>
                    </a:ext>
                  </a:extLst>
                </a:hlinkClick>
              </a:rPr>
              <a:t>2022</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https://safari.ethz.ch/projects_and_seminars/spring2022/doku.php?id=modern_ssds</a:t>
            </a:r>
            <a:r>
              <a:rPr lang="en-US" sz="1400" dirty="0">
                <a:solidFill>
                  <a:srgbClr val="0000FF"/>
                </a:solidFill>
              </a:rPr>
              <a:t> </a:t>
            </a:r>
          </a:p>
          <a:p>
            <a:pPr lvl="1"/>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https://www.youtube.com/watch?v=_q4rm71DsY4&amp;list=PL5Q2soXY2Zi8vabcse1kL22DEcgMl2RAq</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SSD Basics and Advanced Topics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7" name="Picture 6">
            <a:extLst>
              <a:ext uri="{FF2B5EF4-FFF2-40B4-BE49-F238E27FC236}">
                <a16:creationId xmlns:a16="http://schemas.microsoft.com/office/drawing/2014/main" id="{3046AD48-5FCD-3C98-E8A2-A00B51668526}"/>
              </a:ext>
            </a:extLst>
          </p:cNvPr>
          <p:cNvPicPr>
            <a:picLocks noChangeAspect="1"/>
          </p:cNvPicPr>
          <p:nvPr/>
        </p:nvPicPr>
        <p:blipFill>
          <a:blip r:embed="rId6"/>
          <a:stretch>
            <a:fillRect/>
          </a:stretch>
        </p:blipFill>
        <p:spPr>
          <a:xfrm>
            <a:off x="4975419" y="980728"/>
            <a:ext cx="4046636" cy="2773219"/>
          </a:xfrm>
          <a:prstGeom prst="rect">
            <a:avLst/>
          </a:prstGeom>
        </p:spPr>
      </p:pic>
      <p:pic>
        <p:nvPicPr>
          <p:cNvPr id="8" name="Picture 7">
            <a:extLst>
              <a:ext uri="{FF2B5EF4-FFF2-40B4-BE49-F238E27FC236}">
                <a16:creationId xmlns:a16="http://schemas.microsoft.com/office/drawing/2014/main" id="{51EEFCF4-8E7C-ACAA-6D85-CB72A2373879}"/>
              </a:ext>
            </a:extLst>
          </p:cNvPr>
          <p:cNvPicPr>
            <a:picLocks noChangeAspect="1"/>
          </p:cNvPicPr>
          <p:nvPr/>
        </p:nvPicPr>
        <p:blipFill>
          <a:blip r:embed="rId7"/>
          <a:stretch>
            <a:fillRect/>
          </a:stretch>
        </p:blipFill>
        <p:spPr>
          <a:xfrm>
            <a:off x="4989859" y="3798920"/>
            <a:ext cx="4046637" cy="2773220"/>
          </a:xfrm>
          <a:prstGeom prst="rect">
            <a:avLst/>
          </a:prstGeom>
        </p:spPr>
      </p:pic>
    </p:spTree>
    <p:extLst>
      <p:ext uri="{BB962C8B-B14F-4D97-AF65-F5344CB8AC3E}">
        <p14:creationId xmlns:p14="http://schemas.microsoft.com/office/powerpoint/2010/main" val="152635699"/>
      </p:ext>
    </p:extLst>
  </p:cSld>
  <p:clrMapOvr>
    <a:masterClrMapping/>
  </p:clrMapOvr>
  <p:transition/>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3520636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4 July 2022</a:t>
            </a:r>
          </a:p>
          <a:p>
            <a:r>
              <a:rPr lang="en-US" sz="2200" dirty="0"/>
              <a:t>ISVLSI Plenary Keynote Talk</a:t>
            </a:r>
          </a:p>
          <a:p>
            <a:pPr algn="l"/>
            <a:endParaRPr lang="en-US" sz="2200" dirty="0"/>
          </a:p>
        </p:txBody>
      </p:sp>
      <p:sp>
        <p:nvSpPr>
          <p:cNvPr id="13" name="Title 1"/>
          <p:cNvSpPr>
            <a:spLocks noGrp="1"/>
          </p:cNvSpPr>
          <p:nvPr>
            <p:ph type="ctrTitle"/>
          </p:nvPr>
        </p:nvSpPr>
        <p:spPr>
          <a:xfrm>
            <a:off x="203060" y="1227584"/>
            <a:ext cx="8820472" cy="2201416"/>
          </a:xfrm>
        </p:spPr>
        <p:txBody>
          <a:bodyPr>
            <a:noAutofit/>
          </a:bodyPr>
          <a:lstStyle/>
          <a:p>
            <a:pPr algn="ctr"/>
            <a:r>
              <a:rPr lang="en-US" sz="6000" b="1" dirty="0">
                <a:solidFill>
                  <a:srgbClr val="006633"/>
                </a:solidFill>
              </a:rPr>
              <a:t>Memory-Centric</a:t>
            </a:r>
            <a:br>
              <a:rPr lang="en-US" sz="6000" b="1" dirty="0">
                <a:solidFill>
                  <a:srgbClr val="006633"/>
                </a:solidFill>
              </a:rPr>
            </a:br>
            <a:r>
              <a:rPr lang="en-US" sz="6000" b="1" dirty="0">
                <a:solidFill>
                  <a:srgbClr val="006633"/>
                </a:solidFill>
              </a:rPr>
              <a:t>Computing</a:t>
            </a:r>
            <a:endParaRPr lang="en-US" b="1"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382332440"/>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4136023"/>
      </p:ext>
    </p:extLst>
  </p:cSld>
  <p:clrMapOvr>
    <a:masterClrMapping/>
  </p:clrMapOvr>
  <p:transition/>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FFFF00"/>
                </a:solidFill>
                <a:effectLst/>
                <a:uLnTx/>
                <a:uFillTx/>
                <a:latin typeface="Arial" charset="0"/>
                <a:ea typeface="MS PGothic" charset="0"/>
              </a:rPr>
              <a:t>Virtex</a:t>
            </a:r>
            <a:r>
              <a:rPr kumimoji="0" lang="en-US" sz="1800" b="0" i="0" u="none" strike="noStrike" kern="0" cap="none" spc="0" normalizeH="0" baseline="0" noProof="0" dirty="0">
                <a:ln>
                  <a:noFill/>
                </a:ln>
                <a:solidFill>
                  <a:srgbClr val="FFFF00"/>
                </a:solidFill>
                <a:effectLst/>
                <a:uLnTx/>
                <a:uFillTx/>
                <a:latin typeface="Arial" charset="0"/>
                <a:ea typeface="MS PGothic" charset="0"/>
              </a:rPr>
              <a:t>-V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239266077"/>
      </p:ext>
    </p:extLst>
  </p:cSld>
  <p:clrMapOvr>
    <a:masterClrMapping/>
  </p:clrMapOvr>
  <p:transition/>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274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Proceedings of the IEEE, Sept. 2017</a:t>
            </a:r>
          </a:p>
        </p:txBody>
      </p:sp>
      <p:sp>
        <p:nvSpPr>
          <p:cNvPr id="10" name="Title 1"/>
          <p:cNvSpPr>
            <a:spLocks noGrp="1"/>
          </p:cNvSpPr>
          <p:nvPr>
            <p:ph type="title"/>
          </p:nvPr>
        </p:nvSpPr>
        <p:spPr>
          <a:xfrm>
            <a:off x="228600" y="152400"/>
            <a:ext cx="8915400" cy="1066800"/>
          </a:xfrm>
        </p:spPr>
        <p:txBody>
          <a:bodyPr/>
          <a:lstStyle/>
          <a:p>
            <a:r>
              <a:rPr lang="en-US" dirty="0"/>
              <a:t>Intelligent Flash Controllers </a:t>
            </a:r>
            <a:r>
              <a:rPr lang="en-US" sz="3000" b="1" dirty="0"/>
              <a:t>[PIEEE’17]</a:t>
            </a:r>
          </a:p>
        </p:txBody>
      </p:sp>
    </p:spTree>
    <p:extLst>
      <p:ext uri="{BB962C8B-B14F-4D97-AF65-F5344CB8AC3E}">
        <p14:creationId xmlns:p14="http://schemas.microsoft.com/office/powerpoint/2010/main" val="3363408711"/>
      </p:ext>
    </p:extLst>
  </p:cSld>
  <p:clrMapOvr>
    <a:masterClrMapping/>
  </p:clrMapOvr>
  <p:transition/>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System Desirables</a:t>
            </a:r>
          </a:p>
        </p:txBody>
      </p:sp>
      <p:sp>
        <p:nvSpPr>
          <p:cNvPr id="3" name="Content Placeholder 2"/>
          <p:cNvSpPr>
            <a:spLocks noGrp="1"/>
          </p:cNvSpPr>
          <p:nvPr>
            <p:ph idx="1"/>
          </p:nvPr>
        </p:nvSpPr>
        <p:spPr>
          <a:xfrm>
            <a:off x="228600" y="836712"/>
            <a:ext cx="8915400" cy="5195138"/>
          </a:xfrm>
        </p:spPr>
        <p:txBody>
          <a:bodyPr/>
          <a:lstStyle/>
          <a:p>
            <a:r>
              <a:rPr lang="en-US" dirty="0">
                <a:solidFill>
                  <a:srgbClr val="0000FF"/>
                </a:solidFill>
              </a:rPr>
              <a:t>Self-managing, independent components</a:t>
            </a:r>
          </a:p>
          <a:p>
            <a:endParaRPr lang="en-US" dirty="0">
              <a:solidFill>
                <a:srgbClr val="0000FF"/>
              </a:solidFill>
            </a:endParaRPr>
          </a:p>
          <a:p>
            <a:r>
              <a:rPr lang="en-US" dirty="0">
                <a:solidFill>
                  <a:srgbClr val="0000FF"/>
                </a:solidFill>
              </a:rPr>
              <a:t>All components intelligent &amp; equal partners</a:t>
            </a:r>
          </a:p>
          <a:p>
            <a:endParaRPr lang="en-US" dirty="0">
              <a:solidFill>
                <a:srgbClr val="0000FF"/>
              </a:solidFill>
            </a:endParaRPr>
          </a:p>
          <a:p>
            <a:r>
              <a:rPr lang="en-US" dirty="0">
                <a:solidFill>
                  <a:srgbClr val="0000FF"/>
                </a:solidFill>
              </a:rPr>
              <a:t>Easy collaboration &amp; partitioning across all components</a:t>
            </a:r>
          </a:p>
          <a:p>
            <a:endParaRPr lang="en-US" dirty="0">
              <a:solidFill>
                <a:srgbClr val="0000FF"/>
              </a:solidFill>
            </a:endParaRPr>
          </a:p>
          <a:p>
            <a:r>
              <a:rPr lang="en-US" dirty="0">
                <a:solidFill>
                  <a:srgbClr val="0000FF"/>
                </a:solidFill>
              </a:rPr>
              <a:t>Fine-grained communication of data &amp; tasks</a:t>
            </a:r>
          </a:p>
          <a:p>
            <a:endParaRPr lang="en-US" dirty="0">
              <a:solidFill>
                <a:srgbClr val="0000FF"/>
              </a:solidFill>
            </a:endParaRPr>
          </a:p>
          <a:p>
            <a:r>
              <a:rPr lang="en-US" dirty="0">
                <a:solidFill>
                  <a:srgbClr val="0000FF"/>
                </a:solidFill>
              </a:rPr>
              <a:t>Seamless caching &amp; translation &amp; protection anywhere</a:t>
            </a:r>
          </a:p>
          <a:p>
            <a:endParaRPr lang="en-US" dirty="0">
              <a:solidFill>
                <a:srgbClr val="0000FF"/>
              </a:solidFill>
            </a:endParaRPr>
          </a:p>
          <a:p>
            <a:r>
              <a:rPr lang="en-US" dirty="0">
                <a:solidFill>
                  <a:srgbClr val="0000FF"/>
                </a:solidFill>
              </a:rPr>
              <a:t>Execution anywhere without rewriting code</a:t>
            </a:r>
          </a:p>
          <a:p>
            <a:endParaRPr lang="en-US" dirty="0">
              <a:solidFill>
                <a:srgbClr val="0000FF"/>
              </a:solidFill>
            </a:endParaRPr>
          </a:p>
          <a:p>
            <a:r>
              <a:rPr lang="en-US" dirty="0">
                <a:solidFill>
                  <a:srgbClr val="0000FF"/>
                </a:solidFill>
              </a:rPr>
              <a:t>Flexibility, adaptability, self-optimization</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275</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6007721" y="5589240"/>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20184847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SAFARI Research Group</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276</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85136735"/>
      </p:ext>
    </p:extLst>
  </p:cSld>
  <p:clrMapOvr>
    <a:masterClrMapping/>
  </p:clrMapOvr>
  <p:transition/>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https://safari.ethz.ch/safari-newsletter-april-2020/</a:t>
            </a:r>
            <a:r>
              <a:rPr lang="en-US" dirty="0">
                <a:solidFill>
                  <a:srgbClr val="0432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277</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1672452113"/>
      </p:ext>
    </p:extLst>
  </p:cSld>
  <p:clrMapOvr>
    <a:masterClrMapping/>
  </p:clrMapOvr>
  <p:transition/>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82728298"/>
      </p:ext>
    </p:extLst>
  </p:cSld>
  <p:clrMapOvr>
    <a:masterClrMapping/>
  </p:clrMapOvr>
  <p:transitio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December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1957213571"/>
      </p:ext>
    </p:extLst>
  </p:cSld>
  <p:clrMapOvr>
    <a:masterClrMapping/>
  </p:clrMapOvr>
  <p:transition/>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Talk on Impactful Research &amp; Teaching</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CAAE4B76-6AAF-1041-9885-AAD0BFDFEA4C}"/>
              </a:ext>
            </a:extLst>
          </p:cNvPr>
          <p:cNvSpPr/>
          <p:nvPr/>
        </p:nvSpPr>
        <p:spPr>
          <a:xfrm>
            <a:off x="179512" y="6535579"/>
            <a:ext cx="9153500" cy="246221"/>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https://www.youtube.com/watch?v=83tlorht7Mc&amp;list=PL5Q2soXY2Zi8D_5MGV6EnXEJHnV2YFBJl&amp;index=54</a:t>
            </a: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rPr>
              <a:t> </a:t>
            </a:r>
            <a:endParaRPr kumimoji="0" lang="en-US" sz="10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518B1DC4-854D-CC48-8A53-63A089706779}"/>
              </a:ext>
            </a:extLst>
          </p:cNvPr>
          <p:cNvPicPr>
            <a:picLocks noChangeAspect="1"/>
          </p:cNvPicPr>
          <p:nvPr/>
        </p:nvPicPr>
        <p:blipFill>
          <a:blip r:embed="rId3"/>
          <a:stretch>
            <a:fillRect/>
          </a:stretch>
        </p:blipFill>
        <p:spPr>
          <a:xfrm>
            <a:off x="830739" y="908720"/>
            <a:ext cx="7413669" cy="5396058"/>
          </a:xfrm>
          <a:prstGeom prst="rect">
            <a:avLst/>
          </a:prstGeom>
        </p:spPr>
      </p:pic>
    </p:spTree>
    <p:extLst>
      <p:ext uri="{BB962C8B-B14F-4D97-AF65-F5344CB8AC3E}">
        <p14:creationId xmlns:p14="http://schemas.microsoft.com/office/powerpoint/2010/main" val="4210963294"/>
      </p:ext>
    </p:extLst>
  </p:cSld>
  <p:clrMapOvr>
    <a:masterClrMapping/>
  </p:clrMapOvr>
  <p:transition/>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9F071-BBB5-FD48-BECD-3A44EDB8FDCB}"/>
              </a:ext>
            </a:extLst>
          </p:cNvPr>
          <p:cNvSpPr>
            <a:spLocks noGrp="1"/>
          </p:cNvSpPr>
          <p:nvPr>
            <p:ph type="title"/>
          </p:nvPr>
        </p:nvSpPr>
        <p:spPr/>
        <p:txBody>
          <a:bodyPr/>
          <a:lstStyle/>
          <a:p>
            <a:r>
              <a:rPr lang="en-US" dirty="0"/>
              <a:t>An Interview on Computing Futures</a:t>
            </a:r>
          </a:p>
        </p:txBody>
      </p:sp>
      <p:sp>
        <p:nvSpPr>
          <p:cNvPr id="3" name="Content Placeholder 2">
            <a:extLst>
              <a:ext uri="{FF2B5EF4-FFF2-40B4-BE49-F238E27FC236}">
                <a16:creationId xmlns:a16="http://schemas.microsoft.com/office/drawing/2014/main" id="{5B89755D-F311-BA46-AA27-B1455A76337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FFC39DF-E5CC-E84A-85AF-1D2F96E1B97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01B6BE-CE67-AE47-923A-931EF97E7FFD}"/>
              </a:ext>
            </a:extLst>
          </p:cNvPr>
          <p:cNvPicPr>
            <a:picLocks noChangeAspect="1"/>
          </p:cNvPicPr>
          <p:nvPr/>
        </p:nvPicPr>
        <p:blipFill>
          <a:blip r:embed="rId2"/>
          <a:stretch>
            <a:fillRect/>
          </a:stretch>
        </p:blipFill>
        <p:spPr>
          <a:xfrm>
            <a:off x="683568" y="960218"/>
            <a:ext cx="7704856" cy="5373124"/>
          </a:xfrm>
          <a:prstGeom prst="rect">
            <a:avLst/>
          </a:prstGeom>
        </p:spPr>
      </p:pic>
      <p:sp>
        <p:nvSpPr>
          <p:cNvPr id="6" name="TextBox 5">
            <a:extLst>
              <a:ext uri="{FF2B5EF4-FFF2-40B4-BE49-F238E27FC236}">
                <a16:creationId xmlns:a16="http://schemas.microsoft.com/office/drawing/2014/main" id="{23396EAC-88A2-0D43-A668-0F9AAC4E09B6}"/>
              </a:ext>
            </a:extLst>
          </p:cNvPr>
          <p:cNvSpPr txBox="1"/>
          <p:nvPr/>
        </p:nvSpPr>
        <p:spPr>
          <a:xfrm>
            <a:off x="1691680" y="6381328"/>
            <a:ext cx="62552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https://www.youtube.com/watch?v=8ffSEKZhmvo</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2533111179"/>
      </p:ext>
    </p:extLst>
  </p:cSld>
  <p:clrMapOvr>
    <a:masterClrMapping/>
  </p:clrMapOvr>
  <p:transition/>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282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032546167"/>
      </p:ext>
    </p:extLst>
  </p:cSld>
  <p:clrMapOvr>
    <a:masterClrMapping/>
  </p:clrMapOvr>
  <p:transition/>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https://www.youtube.com/watch?v=N1Ac1ov1JOM&amp;list=PL5Q2soXY2Zi8D_5MGV6EnXEJHnV2YFBJl&amp;index=65</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283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E2B5F8BD-7A17-3543-B400-BC971BD38660}"/>
              </a:ext>
            </a:extLst>
          </p:cNvPr>
          <p:cNvPicPr>
            <a:picLocks noChangeAspect="1"/>
          </p:cNvPicPr>
          <p:nvPr/>
        </p:nvPicPr>
        <p:blipFill>
          <a:blip r:embed="rId12"/>
          <a:stretch>
            <a:fillRect/>
          </a:stretch>
        </p:blipFill>
        <p:spPr>
          <a:xfrm>
            <a:off x="0" y="260648"/>
            <a:ext cx="9144000" cy="6288280"/>
          </a:xfrm>
          <a:prstGeom prst="rect">
            <a:avLst/>
          </a:prstGeom>
        </p:spPr>
      </p:pic>
      <p:sp>
        <p:nvSpPr>
          <p:cNvPr id="7" name="TextBox 6">
            <a:extLst>
              <a:ext uri="{FF2B5EF4-FFF2-40B4-BE49-F238E27FC236}">
                <a16:creationId xmlns:a16="http://schemas.microsoft.com/office/drawing/2014/main" id="{ACAEA377-A521-7E4B-A9B2-844CE156AC49}"/>
              </a:ext>
            </a:extLst>
          </p:cNvPr>
          <p:cNvSpPr txBox="1"/>
          <p:nvPr/>
        </p:nvSpPr>
        <p:spPr>
          <a:xfrm>
            <a:off x="2683970" y="6132892"/>
            <a:ext cx="369985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mn-cs"/>
                <a:hlinkClick r:id="rId13">
                  <a:extLst>
                    <a:ext uri="{A12FA001-AC4F-418D-AE19-62706E023703}">
                      <ahyp:hlinkClr xmlns:ahyp="http://schemas.microsoft.com/office/drawing/2018/hyperlinkcolor" val="tx"/>
                    </a:ext>
                  </a:extLst>
                </a:hlinkClick>
              </a:rPr>
              <a:t>https://www.youtube.com/watch?v=N1Ac1ov1JOM</a:t>
            </a:r>
            <a:r>
              <a:rPr kumimoji="0" lang="en-US" sz="12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484252847"/>
      </p:ext>
    </p:extLst>
  </p:cSld>
  <p:clrMapOvr>
    <a:masterClrMapping/>
  </p:clrMapOvr>
  <p:transition/>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284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3549660740"/>
      </p:ext>
    </p:extLst>
  </p:cSld>
  <p:clrMapOvr>
    <a:masterClrMapping/>
  </p:clrMapOvr>
  <p:transition/>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 action="ppaction://noaction">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 action="ppaction://noaction">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 action="ppaction://noaction">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 action="ppaction://noaction">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285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1099970023"/>
      </p:ext>
    </p:extLst>
  </p:cSld>
  <p:clrMapOvr>
    <a:masterClrMapping/>
  </p:clrMapOvr>
  <p:transition/>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4"/>
          <a:stretch>
            <a:fillRect/>
          </a:stretch>
        </p:blipFill>
        <p:spPr>
          <a:xfrm>
            <a:off x="4932040" y="0"/>
            <a:ext cx="4074863" cy="6858000"/>
          </a:xfrm>
          <a:prstGeom prst="rect">
            <a:avLst/>
          </a:prstGeom>
        </p:spPr>
      </p:pic>
    </p:spTree>
    <p:extLst>
      <p:ext uri="{BB962C8B-B14F-4D97-AF65-F5344CB8AC3E}">
        <p14:creationId xmlns:p14="http://schemas.microsoft.com/office/powerpoint/2010/main" val="2754546146"/>
      </p:ext>
    </p:extLst>
  </p:cSld>
  <p:clrMapOvr>
    <a:masterClrMapping/>
  </p:clrMapOvr>
  <p:transition/>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https://safari.ethz.ch/projects_and_seminars/fall2021/doku.php?id=processing_in_memory</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B48F207C-31C3-2C44-B8B7-3F68010892DB}"/>
              </a:ext>
            </a:extLst>
          </p:cNvPr>
          <p:cNvPicPr>
            <a:picLocks noChangeAspect="1"/>
          </p:cNvPicPr>
          <p:nvPr/>
        </p:nvPicPr>
        <p:blipFill>
          <a:blip r:embed="rId6"/>
          <a:stretch>
            <a:fillRect/>
          </a:stretch>
        </p:blipFill>
        <p:spPr>
          <a:xfrm>
            <a:off x="4837600" y="0"/>
            <a:ext cx="4198896" cy="6858000"/>
          </a:xfrm>
          <a:prstGeom prst="rect">
            <a:avLst/>
          </a:prstGeom>
        </p:spPr>
      </p:pic>
    </p:spTree>
    <p:extLst>
      <p:ext uri="{BB962C8B-B14F-4D97-AF65-F5344CB8AC3E}">
        <p14:creationId xmlns:p14="http://schemas.microsoft.com/office/powerpoint/2010/main" val="3070788465"/>
      </p:ext>
    </p:extLst>
  </p:cSld>
  <p:clrMapOvr>
    <a:masterClrMapping/>
  </p:clrMapOvr>
  <p:transition/>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48D39F-6516-0B4D-8586-9DC3102EB4B5}"/>
              </a:ext>
            </a:extLst>
          </p:cNvPr>
          <p:cNvPicPr>
            <a:picLocks noChangeAspect="1"/>
          </p:cNvPicPr>
          <p:nvPr/>
        </p:nvPicPr>
        <p:blipFill>
          <a:blip r:embed="rId2"/>
          <a:stretch>
            <a:fillRect/>
          </a:stretch>
        </p:blipFill>
        <p:spPr>
          <a:xfrm>
            <a:off x="1307915" y="0"/>
            <a:ext cx="6528169" cy="6858000"/>
          </a:xfrm>
          <a:prstGeom prst="rect">
            <a:avLst/>
          </a:prstGeom>
        </p:spPr>
      </p:pic>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527085"/>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4048553849"/>
      </p:ext>
    </p:extLst>
  </p:cSld>
  <p:clrMapOvr>
    <a:masterClrMapping/>
  </p:clrMapOvr>
  <p:transition/>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Data-Driven Architectures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289</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91964659"/>
      </p:ext>
    </p:extLst>
  </p:cSld>
  <p:clrMapOvr>
    <a:masterClrMapping/>
  </p:clrMapOvr>
  <p:transition/>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0046586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Exploiting Data to Design 		   	      Intelligent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291</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03054153"/>
      </p:ext>
    </p:extLst>
  </p:cSld>
  <p:clrMapOvr>
    <a:masterClrMapping/>
  </p:clrMapOvr>
  <p:transition/>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Can we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fundamentally intelligent architectures?</a:t>
            </a:r>
          </a:p>
        </p:txBody>
      </p:sp>
    </p:spTree>
    <p:extLst>
      <p:ext uri="{BB962C8B-B14F-4D97-AF65-F5344CB8AC3E}">
        <p14:creationId xmlns:p14="http://schemas.microsoft.com/office/powerpoint/2010/main" val="40263837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2630076" y="5436513"/>
            <a:ext cx="3805850"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How do we start?</a:t>
            </a:r>
          </a:p>
        </p:txBody>
      </p:sp>
    </p:spTree>
    <p:extLst>
      <p:ext uri="{BB962C8B-B14F-4D97-AF65-F5344CB8AC3E}">
        <p14:creationId xmlns:p14="http://schemas.microsoft.com/office/powerpoint/2010/main" val="19256872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Self-Optimizing </a:t>
            </a:r>
            <a:br>
              <a:rPr lang="en-US" sz="5000" dirty="0">
                <a:latin typeface="Garamond" charset="0"/>
              </a:rPr>
            </a:br>
            <a:r>
              <a:rPr lang="en-US" sz="5000" dirty="0">
                <a:latin typeface="Garamond" charset="0"/>
              </a:rPr>
              <a:t>Memory Controllers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031757876"/>
      </p:ext>
    </p:extLst>
  </p:cSld>
  <p:clrMapOvr>
    <a:masterClrMapping/>
  </p:clrMapOvr>
  <p:transition/>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Controller</a:t>
            </a:r>
          </a:p>
        </p:txBody>
      </p:sp>
      <p:sp>
        <p:nvSpPr>
          <p:cNvPr id="3" name="Content Placeholder 2"/>
          <p:cNvSpPr>
            <a:spLocks noGrp="1"/>
          </p:cNvSpPr>
          <p:nvPr>
            <p:ph idx="1"/>
          </p:nvPr>
        </p:nvSpPr>
        <p:spPr>
          <a:xfrm>
            <a:off x="228600" y="1371600"/>
            <a:ext cx="8915400" cy="48768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lgn="ctr">
              <a:buNone/>
            </a:pPr>
            <a:r>
              <a:rPr lang="en-US" dirty="0">
                <a:solidFill>
                  <a:srgbClr val="0432FF"/>
                </a:solidFill>
              </a:rPr>
              <a:t>How to schedule requests to maximize system performance?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15" name="Rounded Rectangle 14"/>
          <p:cNvSpPr/>
          <p:nvPr/>
        </p:nvSpPr>
        <p:spPr>
          <a:xfrm>
            <a:off x="2443336" y="2773289"/>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16" name="Rectangle 15"/>
          <p:cNvSpPr/>
          <p:nvPr/>
        </p:nvSpPr>
        <p:spPr>
          <a:xfrm>
            <a:off x="2519536" y="2887589"/>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marL="0" marR="0" lvl="0" indent="0" algn="ctr" defTabSz="914024" rtl="0" eaLnBrk="1" fontAlgn="auto" latinLnBrk="0" hangingPunct="1">
              <a:lnSpc>
                <a:spcPct val="9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Memory Controller</a:t>
            </a:r>
          </a:p>
        </p:txBody>
      </p:sp>
      <p:sp>
        <p:nvSpPr>
          <p:cNvPr id="17" name="Rectangle 16"/>
          <p:cNvSpPr/>
          <p:nvPr/>
        </p:nvSpPr>
        <p:spPr>
          <a:xfrm>
            <a:off x="9955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8" name="Rectangle 17"/>
          <p:cNvSpPr/>
          <p:nvPr/>
        </p:nvSpPr>
        <p:spPr>
          <a:xfrm>
            <a:off x="16813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9" name="Rectangle 18"/>
          <p:cNvSpPr/>
          <p:nvPr/>
        </p:nvSpPr>
        <p:spPr>
          <a:xfrm>
            <a:off x="9955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20" name="Rectangle 19"/>
          <p:cNvSpPr/>
          <p:nvPr/>
        </p:nvSpPr>
        <p:spPr>
          <a:xfrm>
            <a:off x="16813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grpSp>
        <p:nvGrpSpPr>
          <p:cNvPr id="21" name="Group 20"/>
          <p:cNvGrpSpPr/>
          <p:nvPr/>
        </p:nvGrpSpPr>
        <p:grpSpPr>
          <a:xfrm>
            <a:off x="3993232" y="2924944"/>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 lastClr="FFFFFF"/>
                  </a:solidFill>
                  <a:effectLst/>
                  <a:uLnTx/>
                  <a:uFillTx/>
                  <a:latin typeface="Calibri"/>
                  <a:ea typeface=""/>
                  <a:cs typeface="+mn-cs"/>
                </a:rPr>
                <a:t>Memory</a:t>
              </a:r>
            </a:p>
          </p:txBody>
        </p:sp>
      </p:grpSp>
      <p:cxnSp>
        <p:nvCxnSpPr>
          <p:cNvPr id="24" name="Curved Connector 23"/>
          <p:cNvCxnSpPr>
            <a:stCxn id="16" idx="0"/>
          </p:cNvCxnSpPr>
          <p:nvPr/>
        </p:nvCxnSpPr>
        <p:spPr>
          <a:xfrm rot="5400000" flipH="1" flipV="1">
            <a:off x="3244561" y="2317205"/>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869432" y="1988840"/>
            <a:ext cx="4086944" cy="830997"/>
          </a:xfrm>
          <a:prstGeom prst="rect">
            <a:avLst/>
          </a:prstGeom>
          <a:noFill/>
        </p:spPr>
        <p:txBody>
          <a:bodyPr wrap="square" lIns="91402" tIns="45702" rIns="91402" bIns="45702" rtlCol="0">
            <a:spAutoFit/>
          </a:bodyPr>
          <a:lstStyle/>
          <a:p>
            <a:pPr marL="0" marR="0" lvl="0" indent="0" algn="l" defTabSz="914024"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FF0000"/>
                </a:solidFill>
                <a:effectLst/>
                <a:uLnTx/>
                <a:uFillTx/>
                <a:latin typeface="Tahoma"/>
                <a:ea typeface=""/>
                <a:cs typeface="+mn-cs"/>
              </a:rPr>
              <a:t>Resolves memory contention by scheduling requests</a:t>
            </a:r>
          </a:p>
        </p:txBody>
      </p:sp>
    </p:spTree>
    <p:extLst>
      <p:ext uri="{BB962C8B-B14F-4D97-AF65-F5344CB8AC3E}">
        <p14:creationId xmlns:p14="http://schemas.microsoft.com/office/powerpoint/2010/main" val="21351214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US" sz="3400" dirty="0">
                <a:latin typeface="Garamond" charset="0"/>
              </a:rPr>
              <a:t>Why are Memory Controllers Difficult to Design?</a:t>
            </a:r>
          </a:p>
        </p:txBody>
      </p:sp>
      <p:sp>
        <p:nvSpPr>
          <p:cNvPr id="148482" name="Content Placeholder 2"/>
          <p:cNvSpPr>
            <a:spLocks noGrp="1"/>
          </p:cNvSpPr>
          <p:nvPr>
            <p:ph idx="1"/>
          </p:nvPr>
        </p:nvSpPr>
        <p:spPr>
          <a:xfrm>
            <a:off x="228600" y="996950"/>
            <a:ext cx="8915400" cy="5194300"/>
          </a:xfrm>
        </p:spPr>
        <p:txBody>
          <a:bodyPr/>
          <a:lstStyle/>
          <a:p>
            <a:r>
              <a:rPr lang="en-US" dirty="0">
                <a:latin typeface="Tahoma" charset="0"/>
              </a:rPr>
              <a:t>Need to obey </a:t>
            </a:r>
            <a:r>
              <a:rPr lang="en-US" dirty="0">
                <a:solidFill>
                  <a:srgbClr val="0000FF"/>
                </a:solidFill>
                <a:latin typeface="Tahoma" charset="0"/>
              </a:rPr>
              <a:t>DRAM timing constraints </a:t>
            </a:r>
            <a:r>
              <a:rPr lang="en-US" dirty="0">
                <a:latin typeface="Tahoma" charset="0"/>
              </a:rPr>
              <a:t>for correctness</a:t>
            </a:r>
          </a:p>
          <a:p>
            <a:pPr lvl="1"/>
            <a:r>
              <a:rPr lang="en-US" sz="1800" dirty="0">
                <a:latin typeface="Tahoma" charset="0"/>
                <a:ea typeface="ＭＳ Ｐゴシック" charset="0"/>
              </a:rPr>
              <a:t>There are many (50+) timing constraints in DRAM</a:t>
            </a:r>
          </a:p>
          <a:p>
            <a:pPr lvl="1"/>
            <a:r>
              <a:rPr lang="en-US" sz="1800" dirty="0" err="1">
                <a:latin typeface="Tahoma" charset="0"/>
                <a:ea typeface="ＭＳ Ｐゴシック" charset="0"/>
              </a:rPr>
              <a:t>tWTR</a:t>
            </a:r>
            <a:r>
              <a:rPr lang="en-US" sz="1800" dirty="0">
                <a:latin typeface="Tahoma" charset="0"/>
                <a:ea typeface="ＭＳ Ｐゴシック" charset="0"/>
              </a:rPr>
              <a:t>: Minimum number of cycles to wait before issuing a read command after a write command is issued</a:t>
            </a:r>
          </a:p>
          <a:p>
            <a:pPr lvl="1"/>
            <a:r>
              <a:rPr lang="en-US" sz="1800" dirty="0" err="1">
                <a:latin typeface="Tahoma" charset="0"/>
                <a:ea typeface="ＭＳ Ｐゴシック" charset="0"/>
              </a:rPr>
              <a:t>tRC</a:t>
            </a:r>
            <a:r>
              <a:rPr lang="en-US" sz="1800" dirty="0">
                <a:latin typeface="Tahoma" charset="0"/>
                <a:ea typeface="ＭＳ Ｐゴシック" charset="0"/>
              </a:rPr>
              <a:t>: Minimum number of cycles between the issuing of two consecutive activate commands to the same bank</a:t>
            </a:r>
          </a:p>
          <a:p>
            <a:pPr lvl="1"/>
            <a:r>
              <a:rPr lang="en-US" sz="1800" dirty="0">
                <a:latin typeface="Tahoma" charset="0"/>
                <a:ea typeface="ＭＳ Ｐゴシック" charset="0"/>
              </a:rPr>
              <a:t>…</a:t>
            </a:r>
          </a:p>
          <a:p>
            <a:r>
              <a:rPr lang="en-US" dirty="0">
                <a:latin typeface="Tahoma" charset="0"/>
              </a:rPr>
              <a:t>Need to </a:t>
            </a:r>
            <a:r>
              <a:rPr lang="en-US" dirty="0">
                <a:solidFill>
                  <a:srgbClr val="0000FF"/>
                </a:solidFill>
                <a:latin typeface="Tahoma" charset="0"/>
              </a:rPr>
              <a:t>keep track of many resources </a:t>
            </a:r>
            <a:r>
              <a:rPr lang="en-US" dirty="0">
                <a:latin typeface="Tahoma" charset="0"/>
              </a:rPr>
              <a:t>to prevent conflicts</a:t>
            </a:r>
          </a:p>
          <a:p>
            <a:pPr lvl="1"/>
            <a:r>
              <a:rPr lang="en-US" sz="1800" dirty="0">
                <a:latin typeface="Tahoma" charset="0"/>
                <a:ea typeface="ＭＳ Ｐゴシック" charset="0"/>
              </a:rPr>
              <a:t>Channels, banks, ranks, data bus, address bus, row buffers, …</a:t>
            </a:r>
          </a:p>
          <a:p>
            <a:r>
              <a:rPr lang="en-US" dirty="0">
                <a:latin typeface="Tahoma" charset="0"/>
              </a:rPr>
              <a:t>Need to handle </a:t>
            </a:r>
            <a:r>
              <a:rPr lang="en-US" dirty="0">
                <a:solidFill>
                  <a:srgbClr val="0000FF"/>
                </a:solidFill>
                <a:latin typeface="Tahoma" charset="0"/>
              </a:rPr>
              <a:t>DRAM refresh</a:t>
            </a:r>
          </a:p>
          <a:p>
            <a:r>
              <a:rPr lang="en-US" dirty="0">
                <a:latin typeface="Tahoma" charset="0"/>
              </a:rPr>
              <a:t>Need to </a:t>
            </a:r>
            <a:r>
              <a:rPr lang="en-US" dirty="0">
                <a:solidFill>
                  <a:srgbClr val="0000FF"/>
                </a:solidFill>
                <a:latin typeface="Tahoma" charset="0"/>
              </a:rPr>
              <a:t>manage power </a:t>
            </a:r>
            <a:r>
              <a:rPr lang="en-US" dirty="0">
                <a:latin typeface="Tahoma" charset="0"/>
              </a:rPr>
              <a:t>consumption</a:t>
            </a:r>
          </a:p>
          <a:p>
            <a:r>
              <a:rPr lang="en-US" dirty="0">
                <a:latin typeface="Tahoma" charset="0"/>
              </a:rPr>
              <a:t>Need to </a:t>
            </a:r>
            <a:r>
              <a:rPr lang="en-US" dirty="0">
                <a:solidFill>
                  <a:srgbClr val="0000FF"/>
                </a:solidFill>
                <a:latin typeface="Tahoma" charset="0"/>
              </a:rPr>
              <a:t>optimize performance &amp; QoS </a:t>
            </a:r>
            <a:r>
              <a:rPr lang="en-US" sz="1800" dirty="0">
                <a:latin typeface="Tahoma" charset="0"/>
              </a:rPr>
              <a:t>(in the presence of constraints)</a:t>
            </a:r>
          </a:p>
          <a:p>
            <a:pPr lvl="1"/>
            <a:r>
              <a:rPr lang="en-US" sz="1800" dirty="0">
                <a:latin typeface="Tahoma" charset="0"/>
                <a:ea typeface="ＭＳ Ｐゴシック" charset="0"/>
              </a:rPr>
              <a:t>Reordering is not simple</a:t>
            </a:r>
          </a:p>
          <a:p>
            <a:pPr lvl="1"/>
            <a:r>
              <a:rPr lang="en-US" sz="1800" dirty="0">
                <a:latin typeface="Tahoma" charset="0"/>
                <a:ea typeface="ＭＳ Ｐゴシック" charset="0"/>
              </a:rPr>
              <a:t>Fairness and QoS needs complicates the scheduling problem</a:t>
            </a:r>
          </a:p>
          <a:p>
            <a:r>
              <a:rPr lang="en-US" sz="2000" dirty="0">
                <a:latin typeface="Tahoma" charset="0"/>
              </a:rPr>
              <a:t>… </a:t>
            </a:r>
            <a:endParaRPr lang="en-US" sz="2000" dirty="0">
              <a:latin typeface="Tahoma" charset="0"/>
              <a:ea typeface="ＭＳ Ｐゴシック" charset="0"/>
            </a:endParaRPr>
          </a:p>
          <a:p>
            <a:pPr lvl="2"/>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latin typeface="Tahoma" charset="0"/>
            </a:endParaRPr>
          </a:p>
        </p:txBody>
      </p:sp>
      <p:sp>
        <p:nvSpPr>
          <p:cNvPr id="13107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45C9F7-48A2-2845-A994-B7F52349117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296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35187553"/>
      </p:ext>
    </p:extLst>
  </p:cSld>
  <p:clrMapOvr>
    <a:masterClrMapping/>
  </p:clrMapOvr>
  <p:transition/>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solidFill>
                  <a:srgbClr val="006633"/>
                </a:solidFill>
                <a:latin typeface="Garamond" charset="0"/>
              </a:rPr>
              <a:t>Many Memory Timing Constraints</a:t>
            </a:r>
            <a:endParaRPr lang="en-US" dirty="0">
              <a:latin typeface="Garamond" charset="0"/>
            </a:endParaRPr>
          </a:p>
        </p:txBody>
      </p:sp>
      <p:sp>
        <p:nvSpPr>
          <p:cNvPr id="100354" name="Content Placeholder 2"/>
          <p:cNvSpPr>
            <a:spLocks noGrp="1"/>
          </p:cNvSpPr>
          <p:nvPr>
            <p:ph idx="1"/>
          </p:nvPr>
        </p:nvSpPr>
        <p:spPr>
          <a:xfrm>
            <a:off x="228600" y="996950"/>
            <a:ext cx="8610600" cy="5194300"/>
          </a:xfrm>
        </p:spPr>
        <p:txBody>
          <a:bodyPr/>
          <a:lstStyle/>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r>
              <a:rPr lang="en-US" sz="2000">
                <a:latin typeface="Tahoma" charset="0"/>
              </a:rPr>
              <a:t>From Lee et al., </a:t>
            </a:r>
            <a:r>
              <a:rPr lang="ja-JP" altLang="en-US" sz="2000">
                <a:latin typeface="Tahoma" charset="0"/>
              </a:rPr>
              <a:t>“</a:t>
            </a:r>
            <a:r>
              <a:rPr lang="en-US" altLang="ja-JP" sz="2000">
                <a:solidFill>
                  <a:srgbClr val="0000FF"/>
                </a:solidFill>
                <a:latin typeface="Tahoma" charset="0"/>
              </a:rPr>
              <a:t>DRAM-Aware Last-Level Cache Writeback: Reducing Write-Caused Interference in Memory Systems</a:t>
            </a:r>
            <a:r>
              <a:rPr lang="en-US" altLang="ja-JP" sz="2000">
                <a:latin typeface="Tahoma" charset="0"/>
              </a:rPr>
              <a:t>,</a:t>
            </a:r>
            <a:r>
              <a:rPr lang="ja-JP" altLang="en-US" sz="2000">
                <a:latin typeface="Tahoma" charset="0"/>
              </a:rPr>
              <a:t>”</a:t>
            </a:r>
            <a:r>
              <a:rPr lang="en-US" altLang="ja-JP" sz="2000">
                <a:latin typeface="Tahoma" charset="0"/>
              </a:rPr>
              <a:t> HPS Technical Report, April 2010.</a:t>
            </a:r>
            <a:endParaRPr lang="en-US" sz="2000">
              <a:latin typeface="Tahoma" charset="0"/>
            </a:endParaRPr>
          </a:p>
        </p:txBody>
      </p:sp>
      <p:sp>
        <p:nvSpPr>
          <p:cNvPr id="10035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416D8-BCBB-8041-9FE7-ECE4D443510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297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6"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1677988"/>
            <a:ext cx="9186863" cy="2005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763249404"/>
      </p:ext>
    </p:extLst>
  </p:cSld>
  <p:clrMapOvr>
    <a:masterClrMapping/>
  </p:clrMapOvr>
  <p:transition/>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dirty="0">
                <a:latin typeface="Garamond" charset="0"/>
              </a:rPr>
              <a:t>Many Memory Timing Constraints</a:t>
            </a:r>
          </a:p>
        </p:txBody>
      </p:sp>
      <p:sp>
        <p:nvSpPr>
          <p:cNvPr id="153602" name="Content Placeholder 2"/>
          <p:cNvSpPr>
            <a:spLocks noGrp="1"/>
          </p:cNvSpPr>
          <p:nvPr>
            <p:ph idx="1"/>
          </p:nvPr>
        </p:nvSpPr>
        <p:spPr>
          <a:xfrm>
            <a:off x="228600" y="996950"/>
            <a:ext cx="8610600" cy="5194300"/>
          </a:xfrm>
        </p:spPr>
        <p:txBody>
          <a:bodyPr/>
          <a:lstStyle/>
          <a:p>
            <a:r>
              <a:rPr lang="en-US" dirty="0">
                <a:latin typeface="Tahoma" charset="0"/>
              </a:rPr>
              <a:t>Kim et al., “</a:t>
            </a:r>
            <a:r>
              <a:rPr lang="en-US" altLang="ja-JP" dirty="0">
                <a:solidFill>
                  <a:srgbClr val="0000FF"/>
                </a:solidFill>
                <a:latin typeface="Tahoma" charset="0"/>
              </a:rPr>
              <a:t>A Case for Exploiting Subarray-Level Parallelism (SALP) in DRAM</a:t>
            </a:r>
            <a:r>
              <a:rPr lang="en-US" altLang="ja-JP" dirty="0">
                <a:latin typeface="Tahoma" charset="0"/>
              </a:rPr>
              <a:t>,</a:t>
            </a:r>
            <a:r>
              <a:rPr lang="en-US" dirty="0">
                <a:latin typeface="Tahoma" charset="0"/>
              </a:rPr>
              <a:t>”</a:t>
            </a:r>
            <a:r>
              <a:rPr lang="en-US" altLang="ja-JP" dirty="0">
                <a:latin typeface="Tahoma" charset="0"/>
              </a:rPr>
              <a:t> ISCA 2012.</a:t>
            </a:r>
          </a:p>
          <a:p>
            <a:r>
              <a:rPr lang="en-US" dirty="0">
                <a:latin typeface="Tahoma" charset="0"/>
              </a:rPr>
              <a:t>Lee et al., “</a:t>
            </a:r>
            <a:r>
              <a:rPr lang="en-US" altLang="ja-JP" dirty="0">
                <a:solidFill>
                  <a:srgbClr val="0000FF"/>
                </a:solidFill>
                <a:latin typeface="Tahoma" charset="0"/>
              </a:rPr>
              <a:t>Tiered-Latency DRAM: A Low Latency and Low Cost DRAM Architecture</a:t>
            </a:r>
            <a:r>
              <a:rPr lang="en-US" altLang="ja-JP" dirty="0">
                <a:latin typeface="Tahoma" charset="0"/>
              </a:rPr>
              <a:t>,</a:t>
            </a:r>
            <a:r>
              <a:rPr lang="en-US" dirty="0">
                <a:latin typeface="Tahoma" charset="0"/>
              </a:rPr>
              <a:t>”</a:t>
            </a:r>
            <a:r>
              <a:rPr lang="en-US" altLang="ja-JP" dirty="0">
                <a:latin typeface="Tahoma" charset="0"/>
              </a:rPr>
              <a:t> HPCA 2013.</a:t>
            </a:r>
            <a:endParaRPr lang="en-US" dirty="0">
              <a:latin typeface="Tahoma" charset="0"/>
            </a:endParaRPr>
          </a:p>
        </p:txBody>
      </p:sp>
      <p:sp>
        <p:nvSpPr>
          <p:cNvPr id="1536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8B3E27-5D4F-FA40-B496-EABCBE23577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298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536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3276600"/>
            <a:ext cx="9144000" cy="2949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940480651"/>
      </p:ext>
    </p:extLst>
  </p:cSld>
  <p:clrMapOvr>
    <a:masterClrMapping/>
  </p:clrMapOvr>
  <p:transition/>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Memory Controller Design Is Becoming More Difficult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299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2952812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 and Dream</a:t>
            </a:r>
          </a:p>
        </p:txBody>
      </p:sp>
      <p:sp>
        <p:nvSpPr>
          <p:cNvPr id="3" name="Content Placeholder 2"/>
          <p:cNvSpPr>
            <a:spLocks noGrp="1"/>
          </p:cNvSpPr>
          <p:nvPr>
            <p:ph idx="1"/>
          </p:nvPr>
        </p:nvSpPr>
        <p:spPr/>
        <p:txBody>
          <a:bodyPr/>
          <a:lstStyle/>
          <a:p>
            <a:r>
              <a:rPr lang="en-US" dirty="0">
                <a:solidFill>
                  <a:srgbClr val="FF0000"/>
                </a:solidFill>
              </a:rPr>
              <a:t>Reality</a:t>
            </a:r>
            <a:r>
              <a:rPr lang="en-US" dirty="0"/>
              <a:t>: It difficult to design a policy that maximizes performance, QoS, energy-efficiency, … </a:t>
            </a:r>
          </a:p>
          <a:p>
            <a:pPr lvl="1"/>
            <a:r>
              <a:rPr lang="en-US" dirty="0"/>
              <a:t>Too many things to think about</a:t>
            </a:r>
          </a:p>
          <a:p>
            <a:pPr lvl="1"/>
            <a:r>
              <a:rPr lang="en-US" dirty="0"/>
              <a:t>Continuously changing workload and system behavior</a:t>
            </a:r>
          </a:p>
          <a:p>
            <a:endParaRPr lang="en-US" dirty="0"/>
          </a:p>
          <a:p>
            <a:pPr marL="0" indent="0">
              <a:buNone/>
            </a:pPr>
            <a:endParaRPr lang="en-US" dirty="0"/>
          </a:p>
          <a:p>
            <a:pPr marL="0" indent="0">
              <a:buNone/>
            </a:pPr>
            <a:endParaRPr lang="en-US" dirty="0"/>
          </a:p>
          <a:p>
            <a:r>
              <a:rPr lang="en-US" dirty="0">
                <a:solidFill>
                  <a:srgbClr val="0000FF"/>
                </a:solidFill>
              </a:rPr>
              <a:t>Dream</a:t>
            </a:r>
            <a:r>
              <a:rPr lang="en-US" dirty="0"/>
              <a:t>: Wouldn’t it be nice if the DRAM controller automatically found a good scheduling policy on its own?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300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Tree>
    <p:extLst>
      <p:ext uri="{BB962C8B-B14F-4D97-AF65-F5344CB8AC3E}">
        <p14:creationId xmlns:p14="http://schemas.microsoft.com/office/powerpoint/2010/main" val="26941013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13" y="6454775"/>
            <a:ext cx="9034462" cy="3460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Ipek</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S</a:t>
            </a:r>
            <a:r>
              <a:rPr kumimoji="0" lang="en-US" altLang="ja-JP"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elf Optimizing Memory Controllers: A Reinforcement Learning Approach</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2008.</a:t>
            </a:r>
            <a:endPar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
        <p:nvSpPr>
          <p:cNvPr id="211969"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599" y="996950"/>
            <a:ext cx="8880475" cy="5194300"/>
          </a:xfrm>
        </p:spPr>
        <p:txBody>
          <a:bodyPr/>
          <a:lstStyle/>
          <a:p>
            <a:r>
              <a:rPr lang="en-US" sz="2200" dirty="0">
                <a:latin typeface="Tahoma" charset="0"/>
              </a:rPr>
              <a:t>Problem: DRAM controllers are difficult to design</a:t>
            </a:r>
            <a:endParaRPr lang="en-US" sz="2200" dirty="0">
              <a:latin typeface="Tahoma" charset="0"/>
              <a:sym typeface="Wingdings" charset="0"/>
            </a:endParaRPr>
          </a:p>
          <a:p>
            <a:pPr lvl="1"/>
            <a:r>
              <a:rPr lang="en-US" sz="2000" dirty="0">
                <a:latin typeface="Tahoma" charset="0"/>
              </a:rPr>
              <a:t>It is difficult for human designers to design a policy that can adapt itself very well to different workloads and different system conditions</a:t>
            </a:r>
          </a:p>
          <a:p>
            <a:endParaRPr lang="en-US" sz="2200" dirty="0">
              <a:latin typeface="Tahoma" charset="0"/>
            </a:endParaRPr>
          </a:p>
          <a:p>
            <a:r>
              <a:rPr lang="en-US" sz="2200" dirty="0">
                <a:latin typeface="Tahoma" charset="0"/>
              </a:rPr>
              <a:t>Idea: </a:t>
            </a:r>
            <a:r>
              <a:rPr lang="en-US" sz="2200" dirty="0">
                <a:solidFill>
                  <a:srgbClr val="0000FF"/>
                </a:solidFill>
                <a:latin typeface="Tahoma" charset="0"/>
              </a:rPr>
              <a:t>A memory controller that adapts its scheduling policy to workload behavior and system conditions using machine learning</a:t>
            </a:r>
            <a:r>
              <a:rPr lang="en-US" sz="2200" dirty="0">
                <a:latin typeface="Tahoma" charset="0"/>
              </a:rPr>
              <a:t>.</a:t>
            </a:r>
          </a:p>
          <a:p>
            <a:endParaRPr lang="en-US" sz="2200" dirty="0">
              <a:latin typeface="Tahoma" charset="0"/>
            </a:endParaRPr>
          </a:p>
          <a:p>
            <a:r>
              <a:rPr lang="en-US" sz="2200" dirty="0">
                <a:latin typeface="Tahoma" charset="0"/>
              </a:rPr>
              <a:t>Observation: </a:t>
            </a:r>
            <a:r>
              <a:rPr lang="en-US" sz="2200" dirty="0">
                <a:solidFill>
                  <a:srgbClr val="0000FF"/>
                </a:solidFill>
                <a:latin typeface="Tahoma" charset="0"/>
              </a:rPr>
              <a:t>Reinforcement learning maps nicely to memory control.</a:t>
            </a:r>
          </a:p>
          <a:p>
            <a:endParaRPr lang="en-US" sz="2200" dirty="0">
              <a:latin typeface="Tahoma" charset="0"/>
            </a:endParaRPr>
          </a:p>
          <a:p>
            <a:r>
              <a:rPr lang="en-US" sz="2200" dirty="0">
                <a:latin typeface="Tahoma" charset="0"/>
              </a:rPr>
              <a:t>Design: </a:t>
            </a:r>
            <a:r>
              <a:rPr lang="en-US" sz="2200" dirty="0">
                <a:solidFill>
                  <a:srgbClr val="FF0000"/>
                </a:solidFill>
                <a:latin typeface="Tahoma" charset="0"/>
              </a:rPr>
              <a:t>Memory controller is a reinforcement learning agent</a:t>
            </a:r>
          </a:p>
          <a:p>
            <a:pPr lvl="1"/>
            <a:r>
              <a:rPr lang="en-US" sz="2000" dirty="0">
                <a:latin typeface="Tahoma" charset="0"/>
              </a:rPr>
              <a:t>It dynamically and continuously learns and employs the best scheduling policy to maximize long-term performance.</a:t>
            </a:r>
          </a:p>
        </p:txBody>
      </p:sp>
    </p:spTree>
    <p:extLst>
      <p:ext uri="{BB962C8B-B14F-4D97-AF65-F5344CB8AC3E}">
        <p14:creationId xmlns:p14="http://schemas.microsoft.com/office/powerpoint/2010/main" val="121479262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Self-Optimizing DRAM Controllers</a:t>
            </a:r>
          </a:p>
        </p:txBody>
      </p:sp>
      <p:sp>
        <p:nvSpPr>
          <p:cNvPr id="212994" name="Content Placeholder 2"/>
          <p:cNvSpPr>
            <a:spLocks noGrp="1"/>
          </p:cNvSpPr>
          <p:nvPr>
            <p:ph idx="1"/>
          </p:nvPr>
        </p:nvSpPr>
        <p:spPr>
          <a:xfrm>
            <a:off x="228600" y="996950"/>
            <a:ext cx="8610600" cy="5194300"/>
          </a:xfrm>
        </p:spPr>
        <p:txBody>
          <a:bodyPr/>
          <a:lstStyle/>
          <a:p>
            <a:r>
              <a:rPr lang="en-US">
                <a:latin typeface="Tahoma" charset="0"/>
              </a:rPr>
              <a:t>Engin Ipek, </a:t>
            </a:r>
            <a:r>
              <a:rPr lang="en-US" u="sng">
                <a:latin typeface="Tahoma" charset="0"/>
              </a:rPr>
              <a:t>Onur Mutlu</a:t>
            </a:r>
            <a:r>
              <a:rPr lang="en-US">
                <a:latin typeface="Tahoma" charset="0"/>
              </a:rPr>
              <a:t>, José F. Martínez, and Rich Caruana, </a:t>
            </a:r>
            <a:br>
              <a:rPr lang="en-US">
                <a:latin typeface="Tahoma" charset="0"/>
              </a:rPr>
            </a:br>
            <a:r>
              <a:rPr lang="en-US" b="1">
                <a:latin typeface="Tahoma" charset="0"/>
                <a:hlinkClick r:id="rId2"/>
              </a:rPr>
              <a:t>"Self Optimizing Memory Controllers: A Reinforcement Learning Approach"</a:t>
            </a:r>
            <a:br>
              <a:rPr lang="en-US">
                <a:latin typeface="Tahoma" charset="0"/>
              </a:rPr>
            </a:br>
            <a:r>
              <a:rPr lang="en-US" i="1">
                <a:latin typeface="Tahoma" charset="0"/>
              </a:rPr>
              <a:t>Proceedings of the </a:t>
            </a:r>
            <a:r>
              <a:rPr lang="en-US" i="1">
                <a:latin typeface="Tahoma" charset="0"/>
                <a:hlinkClick r:id="rId3"/>
              </a:rPr>
              <a:t>35th International Symposium on Computer Architecture</a:t>
            </a:r>
            <a:r>
              <a:rPr lang="en-US" i="1">
                <a:latin typeface="Tahoma" charset="0"/>
              </a:rPr>
              <a:t> (</a:t>
            </a:r>
            <a:r>
              <a:rPr lang="en-US" b="1" i="1">
                <a:latin typeface="Tahoma" charset="0"/>
              </a:rPr>
              <a:t>ISCA</a:t>
            </a:r>
            <a:r>
              <a:rPr lang="en-US" i="1">
                <a:latin typeface="Tahoma" charset="0"/>
              </a:rPr>
              <a:t>)</a:t>
            </a:r>
            <a:r>
              <a:rPr lang="en-US">
                <a:latin typeface="Tahoma" charset="0"/>
              </a:rPr>
              <a:t>, pages 39-50, Beijing, China, June 2008.</a:t>
            </a:r>
          </a:p>
          <a:p>
            <a:endParaRPr lang="en-US">
              <a:latin typeface="Tahoma" charset="0"/>
            </a:endParaRPr>
          </a:p>
          <a:p>
            <a:endParaRPr lang="en-US">
              <a:latin typeface="Tahoma" charset="0"/>
            </a:endParaRPr>
          </a:p>
        </p:txBody>
      </p:sp>
      <p:sp>
        <p:nvSpPr>
          <p:cNvPr id="21299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F6232D-3F99-8044-A0D3-4A89214C562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302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2996" name="Picture 4"/>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1052513"/>
            <a:ext cx="8724900" cy="574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 Box 24"/>
          <p:cNvSpPr txBox="1">
            <a:spLocks/>
          </p:cNvSpPr>
          <p:nvPr/>
        </p:nvSpPr>
        <p:spPr bwMode="auto">
          <a:xfrm>
            <a:off x="250825" y="3284538"/>
            <a:ext cx="8582025" cy="369887"/>
          </a:xfrm>
          <a:prstGeom prst="rect">
            <a:avLst/>
          </a:prstGeom>
          <a:noFill/>
          <a:ln>
            <a:noFill/>
          </a:ln>
          <a:effectLst/>
          <a:extLst>
            <a:ext uri="{909E8E84-426E-40dd-AFC4-6F175D3DCCD1}">
              <a14:hiddenFill xmlns:a14="http://schemas.microsoft.com/office/drawing/2010/main" xmlns="">
                <a:solidFill>
                  <a:srgbClr val="697986"/>
                </a:solidFill>
              </a14:hiddenFill>
            </a:ext>
            <a:ext uri="{91240B29-F687-4f45-9708-019B960494DF}">
              <a14:hiddenLine xmlns:a14="http://schemas.microsoft.com/office/drawing/2010/main" xmlns="" w="12700">
                <a:solidFill>
                  <a:srgbClr val="697986"/>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Goal: Learn to choose actions to maximize 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0</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 + </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1</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a:t>
            </a:r>
            <a:r>
              <a:rPr kumimoji="0" lang="en-US" sz="1800" b="0" i="0" u="none" strike="noStrike" kern="1200" cap="none" spc="0" normalizeH="0" baseline="30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 ( 0   &lt; 1) </a:t>
            </a:r>
          </a:p>
        </p:txBody>
      </p:sp>
      <p:sp>
        <p:nvSpPr>
          <p:cNvPr id="2" name="Rectangle 1"/>
          <p:cNvSpPr/>
          <p:nvPr/>
        </p:nvSpPr>
        <p:spPr bwMode="auto">
          <a:xfrm>
            <a:off x="228600" y="3657600"/>
            <a:ext cx="8534400" cy="2209800"/>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
        <p:nvSpPr>
          <p:cNvPr id="9" name="Rectangle 8"/>
          <p:cNvSpPr/>
          <p:nvPr/>
        </p:nvSpPr>
        <p:spPr bwMode="auto">
          <a:xfrm>
            <a:off x="1828800" y="6302339"/>
            <a:ext cx="4953000" cy="327061"/>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Tree>
    <p:extLst>
      <p:ext uri="{BB962C8B-B14F-4D97-AF65-F5344CB8AC3E}">
        <p14:creationId xmlns:p14="http://schemas.microsoft.com/office/powerpoint/2010/main" val="1887568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600" y="996950"/>
            <a:ext cx="8807450" cy="5194300"/>
          </a:xfrm>
        </p:spPr>
        <p:txBody>
          <a:bodyPr/>
          <a:lstStyle/>
          <a:p>
            <a:r>
              <a:rPr lang="en-US" dirty="0">
                <a:latin typeface="Tahoma" charset="0"/>
              </a:rPr>
              <a:t>Dynamically adapt the memory scheduling policy via interaction with the system at runtime </a:t>
            </a:r>
          </a:p>
          <a:p>
            <a:pPr lvl="1"/>
            <a:r>
              <a:rPr lang="en-US" sz="2000" dirty="0">
                <a:latin typeface="Tahoma" charset="0"/>
                <a:ea typeface="ＭＳ Ｐゴシック" charset="0"/>
              </a:rPr>
              <a:t>Associate system states and actions (commands) with long term reward values: </a:t>
            </a:r>
            <a:r>
              <a:rPr lang="en-US" sz="2000" dirty="0">
                <a:solidFill>
                  <a:srgbClr val="0000FF"/>
                </a:solidFill>
                <a:latin typeface="Tahoma" charset="0"/>
                <a:ea typeface="ＭＳ Ｐゴシック" charset="0"/>
              </a:rPr>
              <a:t>each action at a given state leads to a learned reward</a:t>
            </a:r>
          </a:p>
          <a:p>
            <a:pPr lvl="1"/>
            <a:r>
              <a:rPr lang="en-US" sz="2000" dirty="0">
                <a:solidFill>
                  <a:srgbClr val="0000FF"/>
                </a:solidFill>
                <a:latin typeface="Tahoma" charset="0"/>
                <a:ea typeface="ＭＳ Ｐゴシック" charset="0"/>
              </a:rPr>
              <a:t>Schedule command with highest estimated long-term reward value </a:t>
            </a:r>
            <a:r>
              <a:rPr lang="en-US" sz="2000" dirty="0">
                <a:latin typeface="Tahoma" charset="0"/>
                <a:ea typeface="ＭＳ Ｐゴシック" charset="0"/>
              </a:rPr>
              <a:t>in each state</a:t>
            </a:r>
          </a:p>
          <a:p>
            <a:pPr lvl="1"/>
            <a:r>
              <a:rPr lang="en-US" sz="2000" dirty="0">
                <a:solidFill>
                  <a:srgbClr val="0000FF"/>
                </a:solidFill>
                <a:latin typeface="Tahoma" charset="0"/>
                <a:ea typeface="ＭＳ Ｐゴシック" charset="0"/>
              </a:rPr>
              <a:t>Continuously update reward values for </a:t>
            </a:r>
            <a:r>
              <a:rPr lang="en-US" sz="2000" dirty="0">
                <a:latin typeface="Tahoma" charset="0"/>
                <a:ea typeface="ＭＳ Ｐゴシック" charset="0"/>
              </a:rPr>
              <a:t>&lt;state, action&gt; pairs based on feedback from system</a:t>
            </a: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D6446-5582-7A40-8F43-AE1278A8CD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303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2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971550" y="3860800"/>
            <a:ext cx="7334250" cy="2620963"/>
          </a:xfrm>
          <a:prstGeom prst="rect">
            <a:avLst/>
          </a:prstGeom>
          <a:noFill/>
          <a:ln>
            <a:noFill/>
          </a:ln>
          <a:effectLst/>
          <a:extLst>
            <a:ext uri="{909E8E84-426E-40dd-AFC4-6F175D3DCCD1}">
              <a14:hiddenFill xmlns:a14="http://schemas.microsoft.com/office/drawing/2010/main" xmlns="">
                <a:solidFill>
                  <a:srgbClr val="697986"/>
                </a:solidFill>
              </a14:hiddenFill>
            </a:ext>
            <a:ext uri="{91240B29-F687-4f45-9708-019B960494DF}">
              <a14:hiddenLine xmlns:a14="http://schemas.microsoft.com/office/drawing/2010/main" xmlns="" w="12700">
                <a:solidFill>
                  <a:srgbClr val="697986"/>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025494873"/>
      </p:ext>
    </p:extLst>
  </p:cSld>
  <p:clrMapOvr>
    <a:masterClrMapping/>
  </p:clrMapOvr>
  <p:transition/>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rPr>
              <a:t>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solidFill>
                  <a:srgbClr val="0000FF"/>
                </a:solidFill>
                <a:latin typeface="Tahoma" charset="0"/>
                <a:hlinkClick r:id="rId2">
                  <a:extLst>
                    <a:ext uri="{A12FA001-AC4F-418D-AE19-62706E023703}">
                      <ahyp:hlinkClr xmlns:ahyp="http://schemas.microsoft.com/office/drawing/2018/hyperlinkcolor" val="tx"/>
                    </a:ext>
                  </a:extLst>
                </a:hlinkClick>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304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5044" name="Picture 5"/>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95288" y="2508250"/>
            <a:ext cx="8255000" cy="408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780934971"/>
      </p:ext>
    </p:extLst>
  </p:cSld>
  <p:clrMapOvr>
    <a:masterClrMapping/>
  </p:clrMapOvr>
  <p:transition/>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atin typeface="Garamond" charset="0"/>
              </a:rPr>
              <a:t>States, Actions, Rewards</a:t>
            </a:r>
          </a:p>
        </p:txBody>
      </p:sp>
      <p:sp>
        <p:nvSpPr>
          <p:cNvPr id="21606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DCBF04-3A79-AF48-9739-B143C129DD9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305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0" name="Rectangle 23"/>
          <p:cNvSpPr>
            <a:spLocks noChangeArrowheads="1"/>
          </p:cNvSpPr>
          <p:nvPr/>
        </p:nvSpPr>
        <p:spPr bwMode="auto">
          <a:xfrm>
            <a:off x="-107950" y="990600"/>
            <a:ext cx="278765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Reward function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+1 for scheduling Read and Write commands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0 at all other times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Goal is to maximize long-term       data bus utilization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1" name="Rectangle 20"/>
          <p:cNvSpPr>
            <a:spLocks noChangeArrowheads="1"/>
          </p:cNvSpPr>
          <p:nvPr/>
        </p:nvSpPr>
        <p:spPr bwMode="auto">
          <a:xfrm>
            <a:off x="2771775" y="1125538"/>
            <a:ext cx="295275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State attributes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reads, writes, and load misses in transaction queue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pending writes and ROB heads waiting for referenced row</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Request</a:t>
            </a:r>
            <a:r>
              <a:rPr kumimoji="0" lang="en-US" sz="18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rPr>
              <a:t>’</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s relative ROB order</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2" name="Rectangle 24"/>
          <p:cNvSpPr>
            <a:spLocks noChangeArrowheads="1"/>
          </p:cNvSpPr>
          <p:nvPr/>
        </p:nvSpPr>
        <p:spPr bwMode="auto">
          <a:xfrm>
            <a:off x="5724525" y="1233488"/>
            <a:ext cx="4189413"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Actions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Activate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Write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load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store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pending</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preemptive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NOP</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Tree>
    <p:extLst>
      <p:ext uri="{BB962C8B-B14F-4D97-AF65-F5344CB8AC3E}">
        <p14:creationId xmlns:p14="http://schemas.microsoft.com/office/powerpoint/2010/main" val="251552179"/>
      </p:ext>
    </p:extLst>
  </p:cSld>
  <p:clrMapOvr>
    <a:masterClrMapping/>
  </p:clrMapOvr>
  <p:transition/>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Performance Results</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2AD46-439A-884D-8CC7-72A877BA44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306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938" y="4567386"/>
            <a:ext cx="9144000" cy="1885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7092" name="Picture 5"/>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00013" y="1125538"/>
            <a:ext cx="9072562" cy="2274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a:extLst>
              <a:ext uri="{FF2B5EF4-FFF2-40B4-BE49-F238E27FC236}">
                <a16:creationId xmlns:a16="http://schemas.microsoft.com/office/drawing/2014/main" id="{B00E241F-C2DD-C644-85FA-1F1842C314C2}"/>
              </a:ext>
            </a:extLst>
          </p:cNvPr>
          <p:cNvSpPr txBox="1"/>
          <p:nvPr/>
        </p:nvSpPr>
        <p:spPr>
          <a:xfrm>
            <a:off x="357949" y="3501008"/>
            <a:ext cx="8345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Tahoma"/>
                <a:ea typeface="+mn-ea"/>
                <a:cs typeface="+mn-cs"/>
              </a:rPr>
              <a:t>Large, robust performance improvements </a:t>
            </a:r>
            <a:br>
              <a:rPr kumimoji="0" lang="en-US" sz="3000" b="1" i="0" u="none" strike="noStrike" kern="1200" cap="none" spc="0" normalizeH="0" baseline="0" noProof="0" dirty="0">
                <a:ln>
                  <a:noFill/>
                </a:ln>
                <a:solidFill>
                  <a:srgbClr val="0432FF"/>
                </a:solidFill>
                <a:effectLst/>
                <a:uLnTx/>
                <a:uFillTx/>
                <a:latin typeface="Tahoma"/>
                <a:ea typeface="+mn-ea"/>
                <a:cs typeface="+mn-cs"/>
              </a:rPr>
            </a:br>
            <a:r>
              <a:rPr kumimoji="0" lang="en-US" sz="3000" b="1" i="0" u="none" strike="noStrike" kern="1200" cap="none" spc="0" normalizeH="0" baseline="0" noProof="0" dirty="0">
                <a:ln>
                  <a:noFill/>
                </a:ln>
                <a:solidFill>
                  <a:srgbClr val="0432FF"/>
                </a:solidFill>
                <a:effectLst/>
                <a:uLnTx/>
                <a:uFillTx/>
                <a:latin typeface="Tahoma"/>
                <a:ea typeface="+mn-ea"/>
                <a:cs typeface="+mn-cs"/>
              </a:rPr>
              <a:t>over many human-designed policies </a:t>
            </a:r>
          </a:p>
        </p:txBody>
      </p:sp>
    </p:spTree>
    <p:extLst>
      <p:ext uri="{BB962C8B-B14F-4D97-AF65-F5344CB8AC3E}">
        <p14:creationId xmlns:p14="http://schemas.microsoft.com/office/powerpoint/2010/main" val="2209446163"/>
      </p:ext>
    </p:extLst>
  </p:cSld>
  <p:clrMapOvr>
    <a:masterClrMapping/>
  </p:clrMapOvr>
  <p:transition/>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rPr>
              <a:t>Self Optimizing DRAM Controllers</a:t>
            </a:r>
          </a:p>
        </p:txBody>
      </p:sp>
      <p:sp>
        <p:nvSpPr>
          <p:cNvPr id="3" name="Content Placeholder 2"/>
          <p:cNvSpPr>
            <a:spLocks noGrp="1"/>
          </p:cNvSpPr>
          <p:nvPr>
            <p:ph idx="1"/>
          </p:nvPr>
        </p:nvSpPr>
        <p:spPr>
          <a:xfrm>
            <a:off x="228600" y="996950"/>
            <a:ext cx="8915400" cy="5194300"/>
          </a:xfrm>
        </p:spPr>
        <p:txBody>
          <a:bodyPr/>
          <a:lstStyle/>
          <a:p>
            <a:pPr marL="17462" indent="0">
              <a:buFont typeface="Wingdings" charset="0"/>
              <a:buNone/>
              <a:defRPr/>
            </a:pPr>
            <a:r>
              <a:rPr lang="en-US" dirty="0"/>
              <a:t>+ </a:t>
            </a:r>
            <a:r>
              <a:rPr lang="en-US" dirty="0">
                <a:solidFill>
                  <a:srgbClr val="0432FF"/>
                </a:solidFill>
              </a:rPr>
              <a:t>Continuous learning </a:t>
            </a:r>
            <a:r>
              <a:rPr lang="en-US" dirty="0"/>
              <a:t>in the presence of changing environment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0432FF"/>
                </a:solidFill>
              </a:rPr>
              <a:t>Reduced designer burden </a:t>
            </a:r>
            <a:r>
              <a:rPr lang="en-US" dirty="0"/>
              <a:t>in finding a good scheduling policy. Designer specifies:</a:t>
            </a:r>
          </a:p>
          <a:p>
            <a:pPr marL="17462" indent="0">
              <a:buFont typeface="Wingdings" charset="0"/>
              <a:buNone/>
              <a:defRPr/>
            </a:pPr>
            <a:r>
              <a:rPr lang="en-US" dirty="0"/>
              <a:t>	1) What system variables might be useful</a:t>
            </a:r>
          </a:p>
          <a:p>
            <a:pPr marL="17462" indent="0">
              <a:buFont typeface="Wingdings" charset="0"/>
              <a:buNone/>
              <a:defRPr/>
            </a:pPr>
            <a:r>
              <a:rPr lang="en-US" dirty="0"/>
              <a:t>	2) What target to optimize, but not how to optimize it</a:t>
            </a:r>
          </a:p>
          <a:p>
            <a:pPr marL="0" indent="0">
              <a:buFont typeface="Wingdings" charset="0"/>
              <a:buNone/>
              <a:defRPr/>
            </a:pPr>
            <a:endParaRPr lang="en-US" dirty="0"/>
          </a:p>
          <a:p>
            <a:pPr marL="17462" indent="0">
              <a:buFont typeface="Wingdings" charset="0"/>
              <a:buNone/>
              <a:defRPr/>
            </a:pPr>
            <a:r>
              <a:rPr lang="en-US" dirty="0"/>
              <a:t>-- How to specify </a:t>
            </a:r>
            <a:r>
              <a:rPr lang="en-US" dirty="0">
                <a:solidFill>
                  <a:srgbClr val="FF0000"/>
                </a:solidFill>
              </a:rPr>
              <a:t>different objectives</a:t>
            </a:r>
            <a:r>
              <a:rPr lang="en-US" dirty="0"/>
              <a:t>? (e.g., fairness, QoS, …)</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Hardware complexity</a:t>
            </a:r>
            <a:r>
              <a:rPr lang="en-US" dirty="0"/>
              <a: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Design </a:t>
            </a:r>
            <a:r>
              <a:rPr lang="en-US" b="1" dirty="0">
                <a:solidFill>
                  <a:srgbClr val="FF0000"/>
                </a:solidFill>
              </a:rPr>
              <a:t>mindset</a:t>
            </a:r>
            <a:r>
              <a:rPr lang="en-US" dirty="0">
                <a:solidFill>
                  <a:srgbClr val="FF0000"/>
                </a:solidFill>
              </a:rPr>
              <a:t> and flow</a:t>
            </a:r>
          </a:p>
        </p:txBody>
      </p:sp>
      <p:sp>
        <p:nvSpPr>
          <p:cNvPr id="21811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0D7E44-239C-964A-A44F-B93A25D8B58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307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422531206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More on 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solidFill>
                  <a:srgbClr val="0432FF"/>
                </a:solidFill>
                <a:latin typeface="Tahoma" charset="0"/>
                <a:hlinkClick r:id="rId2">
                  <a:extLst>
                    <a:ext uri="{A12FA001-AC4F-418D-AE19-62706E023703}">
                      <ahyp:hlinkClr xmlns:ahyp="http://schemas.microsoft.com/office/drawing/2018/hyperlinkcolor" val="tx"/>
                    </a:ext>
                  </a:extLst>
                </a:hlinkClick>
              </a:rPr>
              <a:t>"Self Optimizing Memory Controllers: A Reinforcement Learning Approach"</a:t>
            </a:r>
            <a:br>
              <a:rPr lang="en-US" sz="1800" dirty="0">
                <a:solidFill>
                  <a:srgbClr val="0432FF"/>
                </a:solidFill>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308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4"/>
          <a:stretch>
            <a:fillRect/>
          </a:stretch>
        </p:blipFill>
        <p:spPr>
          <a:xfrm>
            <a:off x="0" y="3771507"/>
            <a:ext cx="9144000" cy="1791093"/>
          </a:xfrm>
          <a:prstGeom prst="rect">
            <a:avLst/>
          </a:prstGeom>
        </p:spPr>
      </p:pic>
    </p:spTree>
    <p:extLst>
      <p:ext uri="{BB962C8B-B14F-4D97-AF65-F5344CB8AC3E}">
        <p14:creationId xmlns:p14="http://schemas.microsoft.com/office/powerpoint/2010/main" val="4219502844"/>
      </p:ext>
    </p:extLst>
  </p:cSld>
  <p:clrMapOvr>
    <a:masterClrMapping/>
  </p:clrMapOvr>
  <p:transition/>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Self-Optimizing Memory Prefetchers</a:t>
            </a: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309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4" name="Content Placeholder 3">
            <a:extLst>
              <a:ext uri="{FF2B5EF4-FFF2-40B4-BE49-F238E27FC236}">
                <a16:creationId xmlns:a16="http://schemas.microsoft.com/office/drawing/2014/main" id="{FE69F0E1-38D9-7E47-B26A-92332E195873}"/>
              </a:ext>
            </a:extLst>
          </p:cNvPr>
          <p:cNvSpPr>
            <a:spLocks noGrp="1"/>
          </p:cNvSpPr>
          <p:nvPr>
            <p:ph idx="1"/>
          </p:nvPr>
        </p:nvSpPr>
        <p:spPr/>
        <p:txBody>
          <a:bodyPr/>
          <a:lstStyle/>
          <a:p>
            <a:r>
              <a:rPr lang="en-US" sz="1600" dirty="0"/>
              <a:t>Rahul </a:t>
            </a:r>
            <a:r>
              <a:rPr lang="en-US" sz="1600" dirty="0" err="1"/>
              <a:t>Bera</a:t>
            </a:r>
            <a:r>
              <a:rPr lang="en-US" sz="1600" dirty="0"/>
              <a:t>, Konstantinos </a:t>
            </a:r>
            <a:r>
              <a:rPr lang="en-US" sz="1600" dirty="0" err="1"/>
              <a:t>Kanellopoulos</a:t>
            </a:r>
            <a:r>
              <a:rPr lang="en-US" sz="1600" dirty="0"/>
              <a:t>, Anant Nori, Taha </a:t>
            </a:r>
            <a:r>
              <a:rPr lang="en-US" sz="1600" dirty="0" err="1"/>
              <a:t>Shahroodi</a:t>
            </a:r>
            <a:r>
              <a:rPr lang="en-US" sz="1600" dirty="0"/>
              <a:t>, Sreenivas </a:t>
            </a:r>
            <a:r>
              <a:rPr lang="en-US" sz="1600" dirty="0" err="1"/>
              <a:t>Subramoney</a:t>
            </a:r>
            <a:r>
              <a:rPr lang="en-US" sz="1600" dirty="0"/>
              <a:t>,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"Pythia: A Customizable Hardware Prefetching Framework Using Online Reinforcement Learning"</a:t>
            </a:r>
            <a:br>
              <a:rPr lang="en-US" sz="1600" dirty="0"/>
            </a:br>
            <a:r>
              <a:rPr lang="en-US" sz="1600" i="1" dirty="0"/>
              <a:t>Proceedings of the </a:t>
            </a:r>
            <a:r>
              <a:rPr lang="en-US" sz="1600" i="1" dirty="0">
                <a:hlinkClick r:id="rId3"/>
              </a:rPr>
              <a:t>54th International Symposium on Microarchitecture</a:t>
            </a:r>
            <a:r>
              <a:rPr lang="en-US" sz="1600" i="1" dirty="0"/>
              <a:t> (</a:t>
            </a:r>
            <a:r>
              <a:rPr lang="en-US" sz="1600" b="1" i="1" dirty="0"/>
              <a:t>MICRO</a:t>
            </a:r>
            <a:r>
              <a:rPr lang="en-US" sz="1600" i="1" dirty="0"/>
              <a:t>)</a:t>
            </a:r>
            <a:r>
              <a:rPr lang="en-US" sz="1600" dirty="0"/>
              <a:t>, Virtual, October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Lightning Talk Slides (pptx)</a:t>
            </a:r>
            <a:r>
              <a:rPr lang="en-US" sz="1600" dirty="0"/>
              <a:t> </a:t>
            </a:r>
            <a:r>
              <a:rPr lang="en-US" sz="1600" dirty="0">
                <a:hlinkClick r:id="rId9"/>
              </a:rPr>
              <a:t>(pdf)</a:t>
            </a:r>
            <a:r>
              <a:rPr lang="en-US" sz="1600" dirty="0"/>
              <a:t>]</a:t>
            </a:r>
            <a:br>
              <a:rPr lang="en-US" sz="1600" dirty="0"/>
            </a:br>
            <a:r>
              <a:rPr lang="en-US" sz="1600" dirty="0"/>
              <a:t>[</a:t>
            </a:r>
            <a:r>
              <a:rPr lang="en-US" sz="1600" dirty="0">
                <a:hlinkClick r:id="rId10"/>
              </a:rPr>
              <a:t>Talk Video</a:t>
            </a:r>
            <a:r>
              <a:rPr lang="en-US" sz="1600" dirty="0"/>
              <a:t> (20 minutes)]</a:t>
            </a:r>
            <a:br>
              <a:rPr lang="en-US" sz="1600" dirty="0"/>
            </a:br>
            <a:r>
              <a:rPr lang="en-US" sz="1600" dirty="0"/>
              <a:t>[</a:t>
            </a:r>
            <a:r>
              <a:rPr lang="en-US" sz="1600" dirty="0">
                <a:hlinkClick r:id="rId11"/>
              </a:rPr>
              <a:t>Lightning Talk Video</a:t>
            </a:r>
            <a:r>
              <a:rPr lang="en-US" sz="1600" dirty="0"/>
              <a:t> (1.5 minutes)]</a:t>
            </a:r>
            <a:br>
              <a:rPr lang="en-US" sz="1600" dirty="0"/>
            </a:br>
            <a:r>
              <a:rPr lang="en-US" sz="1600" dirty="0"/>
              <a:t>[</a:t>
            </a:r>
            <a:r>
              <a:rPr lang="en-US" sz="1600" dirty="0">
                <a:hlinkClick r:id="rId12"/>
              </a:rPr>
              <a:t>Pythia Source Code (Officially Artifact Evaluated with All Badges)</a:t>
            </a:r>
            <a:r>
              <a:rPr lang="en-US" sz="1600" dirty="0"/>
              <a:t>]</a:t>
            </a:r>
            <a:br>
              <a:rPr lang="en-US" sz="1600" dirty="0"/>
            </a:br>
            <a:r>
              <a:rPr lang="en-US" sz="1600" dirty="0"/>
              <a:t>[</a:t>
            </a:r>
            <a:r>
              <a:rPr lang="en-US" sz="1600" dirty="0">
                <a:hlinkClick r:id="rId13"/>
              </a:rPr>
              <a:t>arXiv version</a:t>
            </a:r>
            <a:r>
              <a:rPr lang="en-US" sz="1600" dirty="0"/>
              <a:t>]</a:t>
            </a:r>
          </a:p>
          <a:p>
            <a:pPr marL="0" indent="0">
              <a:buNone/>
            </a:pPr>
            <a:br>
              <a:rPr lang="en-US" sz="1600" dirty="0"/>
            </a:br>
            <a:endParaRPr lang="en-US" sz="1600" dirty="0"/>
          </a:p>
        </p:txBody>
      </p:sp>
      <p:pic>
        <p:nvPicPr>
          <p:cNvPr id="8" name="Picture 7">
            <a:extLst>
              <a:ext uri="{FF2B5EF4-FFF2-40B4-BE49-F238E27FC236}">
                <a16:creationId xmlns:a16="http://schemas.microsoft.com/office/drawing/2014/main" id="{1701DCC2-6CD5-A04C-9F39-E488424A902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04083" y="4460635"/>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3180D2CD-D1FB-7F4E-9E0F-D796E4F17354}"/>
              </a:ext>
            </a:extLst>
          </p:cNvPr>
          <p:cNvSpPr txBox="1"/>
          <p:nvPr/>
        </p:nvSpPr>
        <p:spPr>
          <a:xfrm>
            <a:off x="2200998" y="6478320"/>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15">
                  <a:extLst>
                    <a:ext uri="{A12FA001-AC4F-418D-AE19-62706E023703}">
                      <ahyp:hlinkClr xmlns:ahyp="http://schemas.microsoft.com/office/drawing/2018/hyperlinkcolor" val="tx"/>
                    </a:ext>
                  </a:extLst>
                </a:hlinkClick>
              </a:rPr>
              <a:t>https://arxiv.org/pdf/2109.12021.pdf</a:t>
            </a:r>
            <a:r>
              <a:rPr kumimoji="0" lang="en-US" sz="18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702138848"/>
      </p:ext>
    </p:extLst>
  </p:cSld>
  <p:clrMapOvr>
    <a:masterClrMapping/>
  </p:clrMapOvr>
  <p:transition/>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328274" y="3869921"/>
            <a:ext cx="8487452"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Rahul </a:t>
            </a:r>
            <a:r>
              <a:rPr kumimoji="0" lang="en-US" sz="2400" b="1" i="0" u="sng"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Bera</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Konstantinos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Kanellopoulos</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Anant V. Nori,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Taha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Shahroodi</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Sreenivas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Subramoney</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Onur</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Mutlu</a:t>
            </a:r>
            <a:endPar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328274" y="5884914"/>
            <a:ext cx="1992923" cy="788865"/>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2687934" y="5877306"/>
            <a:ext cx="2190541" cy="415402"/>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0"/>
            <a:ext cx="9144000" cy="3516923"/>
          </a:xfrm>
          <a:prstGeom prst="rect">
            <a:avLst/>
          </a:prstGeom>
          <a:solidFill>
            <a:srgbClr val="232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Pythia</a:t>
            </a:r>
            <a:endParaRPr kumimoji="0" lang="en-US" sz="62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A Customizable Hardware Prefetching Framework Using Online Reinforcement Learning</a:t>
            </a:r>
          </a:p>
        </p:txBody>
      </p:sp>
      <p:pic>
        <p:nvPicPr>
          <p:cNvPr id="11" name="Picture 10">
            <a:extLst>
              <a:ext uri="{FF2B5EF4-FFF2-40B4-BE49-F238E27FC236}">
                <a16:creationId xmlns:a16="http://schemas.microsoft.com/office/drawing/2014/main" id="{04634075-57FE-5941-A015-53B1298194BB}"/>
              </a:ext>
            </a:extLst>
          </p:cNvPr>
          <p:cNvPicPr>
            <a:picLocks noChangeAspect="1"/>
          </p:cNvPicPr>
          <p:nvPr/>
        </p:nvPicPr>
        <p:blipFill rotWithShape="1">
          <a:blip r:embed="rId5"/>
          <a:srcRect l="28273" t="34927" r="30772" b="35321"/>
          <a:stretch/>
        </p:blipFill>
        <p:spPr>
          <a:xfrm>
            <a:off x="5245212" y="5812732"/>
            <a:ext cx="1336458" cy="544549"/>
          </a:xfrm>
          <a:prstGeom prst="rect">
            <a:avLst/>
          </a:prstGeom>
        </p:spPr>
      </p:pic>
      <p:pic>
        <p:nvPicPr>
          <p:cNvPr id="12" name="Picture 11">
            <a:extLst>
              <a:ext uri="{FF2B5EF4-FFF2-40B4-BE49-F238E27FC236}">
                <a16:creationId xmlns:a16="http://schemas.microsoft.com/office/drawing/2014/main" id="{17108674-F00F-2B40-AD5B-7FE829C4B79E}"/>
              </a:ext>
            </a:extLst>
          </p:cNvPr>
          <p:cNvPicPr>
            <a:picLocks noChangeAspect="1"/>
          </p:cNvPicPr>
          <p:nvPr/>
        </p:nvPicPr>
        <p:blipFill>
          <a:blip r:embed="rId6"/>
          <a:stretch>
            <a:fillRect/>
          </a:stretch>
        </p:blipFill>
        <p:spPr>
          <a:xfrm>
            <a:off x="6948407" y="5601696"/>
            <a:ext cx="1767017" cy="691012"/>
          </a:xfrm>
          <a:prstGeom prst="rect">
            <a:avLst/>
          </a:prstGeom>
        </p:spPr>
      </p:pic>
      <p:pic>
        <p:nvPicPr>
          <p:cNvPr id="8" name="Picture 7">
            <a:extLst>
              <a:ext uri="{FF2B5EF4-FFF2-40B4-BE49-F238E27FC236}">
                <a16:creationId xmlns:a16="http://schemas.microsoft.com/office/drawing/2014/main" id="{FD298C08-FC93-E646-B31F-6B7F8C471F3A}"/>
              </a:ext>
            </a:extLst>
          </p:cNvPr>
          <p:cNvPicPr>
            <a:picLocks noChangeAspect="1"/>
          </p:cNvPicPr>
          <p:nvPr/>
        </p:nvPicPr>
        <p:blipFill>
          <a:blip r:embed="rId7"/>
          <a:stretch>
            <a:fillRect/>
          </a:stretch>
        </p:blipFill>
        <p:spPr>
          <a:xfrm>
            <a:off x="6127264" y="113396"/>
            <a:ext cx="908812" cy="903791"/>
          </a:xfrm>
          <a:prstGeom prst="rect">
            <a:avLst/>
          </a:prstGeom>
        </p:spPr>
      </p:pic>
      <p:pic>
        <p:nvPicPr>
          <p:cNvPr id="9" name="Picture 8">
            <a:extLst>
              <a:ext uri="{FF2B5EF4-FFF2-40B4-BE49-F238E27FC236}">
                <a16:creationId xmlns:a16="http://schemas.microsoft.com/office/drawing/2014/main" id="{F5EDFA81-19D9-314E-9BB1-888EB0FFA586}"/>
              </a:ext>
            </a:extLst>
          </p:cNvPr>
          <p:cNvPicPr>
            <a:picLocks noChangeAspect="1"/>
          </p:cNvPicPr>
          <p:nvPr/>
        </p:nvPicPr>
        <p:blipFill>
          <a:blip r:embed="rId8"/>
          <a:stretch>
            <a:fillRect/>
          </a:stretch>
        </p:blipFill>
        <p:spPr>
          <a:xfrm>
            <a:off x="7125746" y="113395"/>
            <a:ext cx="908812" cy="903791"/>
          </a:xfrm>
          <a:prstGeom prst="rect">
            <a:avLst/>
          </a:prstGeom>
        </p:spPr>
      </p:pic>
      <p:pic>
        <p:nvPicPr>
          <p:cNvPr id="10" name="Picture 9">
            <a:extLst>
              <a:ext uri="{FF2B5EF4-FFF2-40B4-BE49-F238E27FC236}">
                <a16:creationId xmlns:a16="http://schemas.microsoft.com/office/drawing/2014/main" id="{D3C7A674-47D3-FB49-A74C-491B52491BA3}"/>
              </a:ext>
            </a:extLst>
          </p:cNvPr>
          <p:cNvPicPr>
            <a:picLocks noChangeAspect="1"/>
          </p:cNvPicPr>
          <p:nvPr/>
        </p:nvPicPr>
        <p:blipFill>
          <a:blip r:embed="rId9"/>
          <a:stretch>
            <a:fillRect/>
          </a:stretch>
        </p:blipFill>
        <p:spPr>
          <a:xfrm>
            <a:off x="8124229" y="113394"/>
            <a:ext cx="908812" cy="903791"/>
          </a:xfrm>
          <a:prstGeom prst="rect">
            <a:avLst/>
          </a:prstGeom>
        </p:spPr>
      </p:pic>
      <p:sp>
        <p:nvSpPr>
          <p:cNvPr id="5" name="TextBox 4">
            <a:extLst>
              <a:ext uri="{FF2B5EF4-FFF2-40B4-BE49-F238E27FC236}">
                <a16:creationId xmlns:a16="http://schemas.microsoft.com/office/drawing/2014/main" id="{6ED748E9-D2F2-4145-9728-0B85031E8E5C}"/>
              </a:ext>
            </a:extLst>
          </p:cNvPr>
          <p:cNvSpPr txBox="1"/>
          <p:nvPr/>
        </p:nvSpPr>
        <p:spPr>
          <a:xfrm>
            <a:off x="1940510" y="5020679"/>
            <a:ext cx="526297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10"/>
              </a:rPr>
              <a:t>https://github.com/CMU-SAFARI/Pythia</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2761589853"/>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a:extLst>
              <a:ext uri="{FF2B5EF4-FFF2-40B4-BE49-F238E27FC236}">
                <a16:creationId xmlns:a16="http://schemas.microsoft.com/office/drawing/2014/main" id="{78D72AD6-90F9-4D4E-BB8C-B3CAE2447857}"/>
              </a:ext>
            </a:extLst>
          </p:cNvPr>
          <p:cNvSpPr/>
          <p:nvPr/>
        </p:nvSpPr>
        <p:spPr>
          <a:xfrm>
            <a:off x="90613" y="4939815"/>
            <a:ext cx="8972997" cy="1228072"/>
          </a:xfrm>
          <a:prstGeom prst="roundRect">
            <a:avLst>
              <a:gd name="adj" fmla="val 4914"/>
            </a:avLst>
          </a:prstGeom>
          <a:solidFill>
            <a:srgbClr val="FFD4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ounded Rectangle 9">
            <a:extLst>
              <a:ext uri="{FF2B5EF4-FFF2-40B4-BE49-F238E27FC236}">
                <a16:creationId xmlns:a16="http://schemas.microsoft.com/office/drawing/2014/main" id="{323F9310-436B-2148-9BEE-287B9C8D0845}"/>
              </a:ext>
            </a:extLst>
          </p:cNvPr>
          <p:cNvSpPr/>
          <p:nvPr/>
        </p:nvSpPr>
        <p:spPr>
          <a:xfrm>
            <a:off x="90614" y="3731501"/>
            <a:ext cx="8972997" cy="1157390"/>
          </a:xfrm>
          <a:prstGeom prst="roundRect">
            <a:avLst>
              <a:gd name="adj" fmla="val 4752"/>
            </a:avLst>
          </a:prstGeom>
          <a:solidFill>
            <a:srgbClr val="E2F0D9">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ounded Rectangle 8">
            <a:extLst>
              <a:ext uri="{FF2B5EF4-FFF2-40B4-BE49-F238E27FC236}">
                <a16:creationId xmlns:a16="http://schemas.microsoft.com/office/drawing/2014/main" id="{0E26C6B5-FAA5-AD49-A5C5-27FF882473B7}"/>
              </a:ext>
            </a:extLst>
          </p:cNvPr>
          <p:cNvSpPr/>
          <p:nvPr/>
        </p:nvSpPr>
        <p:spPr>
          <a:xfrm>
            <a:off x="90615" y="2762038"/>
            <a:ext cx="8972997" cy="918538"/>
          </a:xfrm>
          <a:prstGeom prst="roundRect">
            <a:avLst>
              <a:gd name="adj" fmla="val 6118"/>
            </a:avLst>
          </a:prstGeom>
          <a:solidFill>
            <a:srgbClr val="FFF2C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ounded Rectangle 5">
            <a:extLst>
              <a:ext uri="{FF2B5EF4-FFF2-40B4-BE49-F238E27FC236}">
                <a16:creationId xmlns:a16="http://schemas.microsoft.com/office/drawing/2014/main" id="{245F93DA-41DE-4A4C-9B1D-817B6A0EBC50}"/>
              </a:ext>
            </a:extLst>
          </p:cNvPr>
          <p:cNvSpPr/>
          <p:nvPr/>
        </p:nvSpPr>
        <p:spPr>
          <a:xfrm>
            <a:off x="80387" y="1553645"/>
            <a:ext cx="8972997" cy="1157390"/>
          </a:xfrm>
          <a:prstGeom prst="roundRect">
            <a:avLst>
              <a:gd name="adj" fmla="val 5700"/>
            </a:avLst>
          </a:prstGeom>
          <a:solidFill>
            <a:srgbClr val="FBE5D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ounded Rectangle 3">
            <a:extLst>
              <a:ext uri="{FF2B5EF4-FFF2-40B4-BE49-F238E27FC236}">
                <a16:creationId xmlns:a16="http://schemas.microsoft.com/office/drawing/2014/main" id="{7D6700DE-A60F-0047-B270-63F9AB574DCC}"/>
              </a:ext>
            </a:extLst>
          </p:cNvPr>
          <p:cNvSpPr/>
          <p:nvPr/>
        </p:nvSpPr>
        <p:spPr>
          <a:xfrm>
            <a:off x="90616" y="936172"/>
            <a:ext cx="8972997" cy="566471"/>
          </a:xfrm>
          <a:prstGeom prst="roundRect">
            <a:avLst>
              <a:gd name="adj" fmla="val 10119"/>
            </a:avLst>
          </a:prstGeom>
          <a:solidFill>
            <a:srgbClr val="DAE3F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A709DE5-F276-824C-9D6F-0E1B1DEE5DF3}"/>
              </a:ext>
            </a:extLst>
          </p:cNvPr>
          <p:cNvSpPr>
            <a:spLocks noGrp="1"/>
          </p:cNvSpPr>
          <p:nvPr>
            <p:ph type="title"/>
          </p:nvPr>
        </p:nvSpPr>
        <p:spPr/>
        <p:txBody>
          <a:bodyPr>
            <a:normAutofit fontScale="90000"/>
          </a:bodyPr>
          <a:lstStyle/>
          <a:p>
            <a:r>
              <a:rPr lang="en-US" dirty="0"/>
              <a:t>Executive Summary</a:t>
            </a:r>
          </a:p>
        </p:txBody>
      </p:sp>
      <p:sp>
        <p:nvSpPr>
          <p:cNvPr id="13" name="TextBox 12">
            <a:extLst>
              <a:ext uri="{FF2B5EF4-FFF2-40B4-BE49-F238E27FC236}">
                <a16:creationId xmlns:a16="http://schemas.microsoft.com/office/drawing/2014/main" id="{CDE8B0D0-D472-A74F-9DA1-634CACC78EB5}"/>
              </a:ext>
            </a:extLst>
          </p:cNvPr>
          <p:cNvSpPr txBox="1"/>
          <p:nvPr/>
        </p:nvSpPr>
        <p:spPr>
          <a:xfrm>
            <a:off x="2205308" y="6273497"/>
            <a:ext cx="4743606" cy="408623"/>
          </a:xfrm>
          <a:prstGeom prst="roundRect">
            <a:avLst/>
          </a:prstGeom>
          <a:solidFill>
            <a:schemeClr val="bg1">
              <a:lumMod val="95000"/>
            </a:schemeClr>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3"/>
              </a:rPr>
              <a:t>https://github.com/CMU-SAFARI/Pythia</a:t>
            </a: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3" name="Content Placeholder 2">
            <a:extLst>
              <a:ext uri="{FF2B5EF4-FFF2-40B4-BE49-F238E27FC236}">
                <a16:creationId xmlns:a16="http://schemas.microsoft.com/office/drawing/2014/main" id="{44722C4C-45FE-344B-A79D-CCCD100D937C}"/>
              </a:ext>
            </a:extLst>
          </p:cNvPr>
          <p:cNvSpPr>
            <a:spLocks noGrp="1"/>
          </p:cNvSpPr>
          <p:nvPr>
            <p:ph idx="1"/>
          </p:nvPr>
        </p:nvSpPr>
        <p:spPr>
          <a:xfrm>
            <a:off x="68368" y="936172"/>
            <a:ext cx="8995245" cy="5789494"/>
          </a:xfrm>
        </p:spPr>
        <p:txBody>
          <a:bodyPr>
            <a:normAutofit/>
          </a:bodyPr>
          <a:lstStyle/>
          <a:p>
            <a:r>
              <a:rPr lang="en-US" sz="1800" b="1" dirty="0">
                <a:solidFill>
                  <a:srgbClr val="0070C0"/>
                </a:solidFill>
                <a:latin typeface="Calibri" panose="020F0502020204030204" pitchFamily="34" charset="0"/>
                <a:cs typeface="Calibri" panose="020F0502020204030204" pitchFamily="34" charset="0"/>
              </a:rPr>
              <a:t>Background</a:t>
            </a:r>
            <a:r>
              <a:rPr lang="en-US" sz="1800" dirty="0">
                <a:latin typeface="Calibri" panose="020F0502020204030204" pitchFamily="34" charset="0"/>
                <a:cs typeface="Calibri" panose="020F0502020204030204" pitchFamily="34" charset="0"/>
              </a:rPr>
              <a:t>: Prefetchers predict addresses of future memory requests by associating memory access patterns with program context (called </a:t>
            </a:r>
            <a:r>
              <a:rPr lang="en-US" sz="1800" b="1" dirty="0">
                <a:solidFill>
                  <a:schemeClr val="accent1">
                    <a:lumMod val="75000"/>
                  </a:schemeClr>
                </a:solidFill>
                <a:latin typeface="Calibri" panose="020F0502020204030204" pitchFamily="34" charset="0"/>
                <a:cs typeface="Calibri" panose="020F0502020204030204" pitchFamily="34" charset="0"/>
              </a:rPr>
              <a:t>feature</a:t>
            </a:r>
            <a:r>
              <a:rPr lang="en-US" sz="1800" dirty="0">
                <a:latin typeface="Calibri" panose="020F0502020204030204" pitchFamily="34" charset="0"/>
                <a:cs typeface="Calibri" panose="020F0502020204030204" pitchFamily="34" charset="0"/>
              </a:rPr>
              <a:t>)</a:t>
            </a:r>
          </a:p>
          <a:p>
            <a:r>
              <a:rPr lang="en-US" sz="1800" b="1" dirty="0">
                <a:solidFill>
                  <a:srgbClr val="E30305"/>
                </a:solidFill>
                <a:latin typeface="Calibri" panose="020F0502020204030204" pitchFamily="34" charset="0"/>
                <a:cs typeface="Calibri" panose="020F0502020204030204" pitchFamily="34" charset="0"/>
              </a:rPr>
              <a:t>Problem</a:t>
            </a:r>
            <a:r>
              <a:rPr lang="en-US" sz="1800" dirty="0">
                <a:latin typeface="Calibri" panose="020F0502020204030204" pitchFamily="34" charset="0"/>
                <a:cs typeface="Calibri" panose="020F0502020204030204" pitchFamily="34" charset="0"/>
              </a:rPr>
              <a:t>: Three key shortcomings of prior prefetchers:</a:t>
            </a:r>
          </a:p>
          <a:p>
            <a:pPr marL="536575" lvl="1" indent="-179388"/>
            <a:r>
              <a:rPr lang="en-US" sz="1600" dirty="0">
                <a:latin typeface="Calibri" panose="020F0502020204030204" pitchFamily="34" charset="0"/>
                <a:cs typeface="Calibri" panose="020F0502020204030204" pitchFamily="34" charset="0"/>
              </a:rPr>
              <a:t>Predict mainly using a </a:t>
            </a:r>
            <a:r>
              <a:rPr lang="en-US" sz="1600" b="1" dirty="0">
                <a:solidFill>
                  <a:srgbClr val="C00000"/>
                </a:solidFill>
                <a:latin typeface="Calibri" panose="020F0502020204030204" pitchFamily="34" charset="0"/>
                <a:cs typeface="Calibri" panose="020F0502020204030204" pitchFamily="34" charset="0"/>
              </a:rPr>
              <a:t>single program feature</a:t>
            </a:r>
          </a:p>
          <a:p>
            <a:pPr marL="536575" lvl="1" indent="-179388"/>
            <a:r>
              <a:rPr lang="en-US" sz="1600" dirty="0">
                <a:latin typeface="Calibri" panose="020F0502020204030204" pitchFamily="34" charset="0"/>
                <a:cs typeface="Calibri" panose="020F0502020204030204" pitchFamily="34" charset="0"/>
              </a:rPr>
              <a:t>Lack </a:t>
            </a:r>
            <a:r>
              <a:rPr lang="en-US" sz="1600" b="1" dirty="0">
                <a:solidFill>
                  <a:srgbClr val="C00000"/>
                </a:solidFill>
                <a:latin typeface="Calibri" panose="020F0502020204030204" pitchFamily="34" charset="0"/>
                <a:cs typeface="Calibri" panose="020F0502020204030204" pitchFamily="34" charset="0"/>
              </a:rPr>
              <a:t>inherent system awareness </a:t>
            </a:r>
            <a:r>
              <a:rPr lang="en-US" sz="1600" dirty="0">
                <a:latin typeface="Calibri" panose="020F0502020204030204" pitchFamily="34" charset="0"/>
                <a:cs typeface="Calibri" panose="020F0502020204030204" pitchFamily="34" charset="0"/>
              </a:rPr>
              <a:t>(e.g., memory bandwidth usage)</a:t>
            </a:r>
          </a:p>
          <a:p>
            <a:pPr marL="536575" lvl="1" indent="-179388"/>
            <a:r>
              <a:rPr lang="en-US" sz="1600" dirty="0">
                <a:latin typeface="Calibri" panose="020F0502020204030204" pitchFamily="34" charset="0"/>
                <a:cs typeface="Calibri" panose="020F0502020204030204" pitchFamily="34" charset="0"/>
              </a:rPr>
              <a:t>Lack </a:t>
            </a:r>
            <a:r>
              <a:rPr lang="en-US" sz="1600" b="1" dirty="0">
                <a:solidFill>
                  <a:srgbClr val="C00000"/>
                </a:solidFill>
                <a:latin typeface="Calibri" panose="020F0502020204030204" pitchFamily="34" charset="0"/>
                <a:cs typeface="Calibri" panose="020F0502020204030204" pitchFamily="34" charset="0"/>
              </a:rPr>
              <a:t>in-silicon customizability</a:t>
            </a:r>
          </a:p>
          <a:p>
            <a:r>
              <a:rPr lang="en-US" sz="1800" b="1" dirty="0">
                <a:solidFill>
                  <a:schemeClr val="accent4">
                    <a:lumMod val="75000"/>
                  </a:schemeClr>
                </a:solidFill>
                <a:latin typeface="Calibri" panose="020F0502020204030204" pitchFamily="34" charset="0"/>
                <a:cs typeface="Calibri" panose="020F0502020204030204" pitchFamily="34" charset="0"/>
              </a:rPr>
              <a:t>Goal</a:t>
            </a:r>
            <a:r>
              <a:rPr lang="en-US" sz="1800" dirty="0">
                <a:latin typeface="Calibri" panose="020F0502020204030204" pitchFamily="34" charset="0"/>
                <a:cs typeface="Calibri" panose="020F0502020204030204" pitchFamily="34" charset="0"/>
              </a:rPr>
              <a:t>: Design a prefetching framework that:</a:t>
            </a:r>
          </a:p>
          <a:p>
            <a:pPr marL="536575" lvl="1" indent="-179388"/>
            <a:r>
              <a:rPr lang="en-US" sz="1600" dirty="0">
                <a:latin typeface="Calibri" panose="020F0502020204030204" pitchFamily="34" charset="0"/>
                <a:cs typeface="Calibri" panose="020F0502020204030204" pitchFamily="34" charset="0"/>
              </a:rPr>
              <a:t>Learns from </a:t>
            </a:r>
            <a:r>
              <a:rPr lang="en-US" sz="1600" b="1" dirty="0">
                <a:solidFill>
                  <a:schemeClr val="accent4">
                    <a:lumMod val="75000"/>
                  </a:schemeClr>
                </a:solidFill>
                <a:latin typeface="Calibri" panose="020F0502020204030204" pitchFamily="34" charset="0"/>
                <a:cs typeface="Calibri" panose="020F0502020204030204" pitchFamily="34" charset="0"/>
              </a:rPr>
              <a:t>multiple features</a:t>
            </a:r>
            <a:r>
              <a:rPr lang="en-US" sz="1600" dirty="0">
                <a:latin typeface="Calibri" panose="020F0502020204030204" pitchFamily="34" charset="0"/>
                <a:cs typeface="Calibri" panose="020F0502020204030204" pitchFamily="34" charset="0"/>
              </a:rPr>
              <a:t> and </a:t>
            </a:r>
            <a:r>
              <a:rPr lang="en-US" sz="1600" b="1" dirty="0">
                <a:solidFill>
                  <a:schemeClr val="accent4">
                    <a:lumMod val="75000"/>
                  </a:schemeClr>
                </a:solidFill>
                <a:latin typeface="Calibri" panose="020F0502020204030204" pitchFamily="34" charset="0"/>
                <a:cs typeface="Calibri" panose="020F0502020204030204" pitchFamily="34" charset="0"/>
              </a:rPr>
              <a:t>inherent system-level feedback</a:t>
            </a:r>
          </a:p>
          <a:p>
            <a:pPr marL="536575" lvl="1" indent="-179388"/>
            <a:r>
              <a:rPr lang="en-US" sz="1600" dirty="0">
                <a:latin typeface="Calibri" panose="020F0502020204030204" pitchFamily="34" charset="0"/>
                <a:cs typeface="Calibri" panose="020F0502020204030204" pitchFamily="34" charset="0"/>
              </a:rPr>
              <a:t>Can be </a:t>
            </a:r>
            <a:r>
              <a:rPr lang="en-US" sz="1600" b="1" dirty="0">
                <a:solidFill>
                  <a:schemeClr val="accent4">
                    <a:lumMod val="75000"/>
                  </a:schemeClr>
                </a:solidFill>
                <a:latin typeface="Calibri" panose="020F0502020204030204" pitchFamily="34" charset="0"/>
                <a:cs typeface="Calibri" panose="020F0502020204030204" pitchFamily="34" charset="0"/>
              </a:rPr>
              <a:t>customized in silicon</a:t>
            </a:r>
            <a:r>
              <a:rPr lang="en-US" sz="1600" dirty="0">
                <a:latin typeface="Calibri" panose="020F0502020204030204" pitchFamily="34" charset="0"/>
                <a:cs typeface="Calibri" panose="020F0502020204030204" pitchFamily="34" charset="0"/>
              </a:rPr>
              <a:t> to use different features and/or prefetching objectives</a:t>
            </a:r>
          </a:p>
          <a:p>
            <a:r>
              <a:rPr lang="en-US" sz="1800" b="1" dirty="0">
                <a:solidFill>
                  <a:schemeClr val="accent6">
                    <a:lumMod val="75000"/>
                  </a:schemeClr>
                </a:solidFill>
                <a:latin typeface="Calibri" panose="020F0502020204030204" pitchFamily="34" charset="0"/>
                <a:cs typeface="Calibri" panose="020F0502020204030204" pitchFamily="34" charset="0"/>
              </a:rPr>
              <a:t>Contribution</a:t>
            </a:r>
            <a:r>
              <a:rPr lang="en-US" sz="1800" dirty="0">
                <a:latin typeface="Calibri" panose="020F0502020204030204" pitchFamily="34" charset="0"/>
                <a:cs typeface="Calibri" panose="020F0502020204030204" pitchFamily="34" charset="0"/>
              </a:rPr>
              <a:t>: Pythia, which formulates prefetching as reinforcement learning problem</a:t>
            </a:r>
          </a:p>
          <a:p>
            <a:pPr marL="536575" lvl="1" indent="-179388"/>
            <a:r>
              <a:rPr lang="en-US" sz="1600" dirty="0">
                <a:latin typeface="Calibri" panose="020F0502020204030204" pitchFamily="34" charset="0"/>
                <a:cs typeface="Calibri" panose="020F0502020204030204" pitchFamily="34" charset="0"/>
              </a:rPr>
              <a:t>Takes</a:t>
            </a:r>
            <a:r>
              <a:rPr lang="en-US" sz="1600" b="1" dirty="0">
                <a:solidFill>
                  <a:srgbClr val="C00000"/>
                </a:solidFill>
                <a:latin typeface="Calibri" panose="020F0502020204030204" pitchFamily="34" charset="0"/>
                <a:cs typeface="Calibri" panose="020F0502020204030204" pitchFamily="34" charset="0"/>
              </a:rPr>
              <a:t> </a:t>
            </a:r>
            <a:r>
              <a:rPr lang="en-US" sz="1600" b="1" dirty="0">
                <a:solidFill>
                  <a:schemeClr val="accent6">
                    <a:lumMod val="75000"/>
                  </a:schemeClr>
                </a:solidFill>
                <a:latin typeface="Calibri" panose="020F0502020204030204" pitchFamily="34" charset="0"/>
                <a:cs typeface="Calibri" panose="020F0502020204030204" pitchFamily="34" charset="0"/>
              </a:rPr>
              <a:t>adaptive</a:t>
            </a:r>
            <a:r>
              <a:rPr lang="en-US" sz="1600" dirty="0">
                <a:latin typeface="Calibri" panose="020F0502020204030204" pitchFamily="34" charset="0"/>
                <a:cs typeface="Calibri" panose="020F0502020204030204" pitchFamily="34" charset="0"/>
              </a:rPr>
              <a:t> prefetch decisions using multiple features and system-level feedback</a:t>
            </a:r>
          </a:p>
          <a:p>
            <a:pPr marL="536575" lvl="1" indent="-179388"/>
            <a:r>
              <a:rPr lang="en-US" sz="1600" dirty="0">
                <a:latin typeface="Calibri" panose="020F0502020204030204" pitchFamily="34" charset="0"/>
                <a:cs typeface="Calibri" panose="020F0502020204030204" pitchFamily="34" charset="0"/>
              </a:rPr>
              <a:t>Can be </a:t>
            </a:r>
            <a:r>
              <a:rPr lang="en-US" sz="1600" b="1" dirty="0">
                <a:solidFill>
                  <a:schemeClr val="accent6">
                    <a:lumMod val="75000"/>
                  </a:schemeClr>
                </a:solidFill>
                <a:latin typeface="Calibri" panose="020F0502020204030204" pitchFamily="34" charset="0"/>
                <a:cs typeface="Calibri" panose="020F0502020204030204" pitchFamily="34" charset="0"/>
              </a:rPr>
              <a:t>customized in silicon</a:t>
            </a:r>
            <a:r>
              <a:rPr lang="en-US" sz="1600" dirty="0">
                <a:latin typeface="Calibri" panose="020F0502020204030204" pitchFamily="34" charset="0"/>
                <a:cs typeface="Calibri" panose="020F0502020204030204" pitchFamily="34" charset="0"/>
              </a:rPr>
              <a:t> for target workloads via simple configuration registers</a:t>
            </a:r>
          </a:p>
          <a:p>
            <a:pPr marL="536575" lvl="1" indent="-179388"/>
            <a:r>
              <a:rPr lang="en-US" sz="1600" dirty="0">
                <a:latin typeface="Calibri" panose="020F0502020204030204" pitchFamily="34" charset="0"/>
                <a:cs typeface="Calibri" panose="020F0502020204030204" pitchFamily="34" charset="0"/>
              </a:rPr>
              <a:t>Proposes</a:t>
            </a:r>
            <a:r>
              <a:rPr lang="en-US" sz="1600" b="1" dirty="0">
                <a:solidFill>
                  <a:schemeClr val="accent6">
                    <a:lumMod val="75000"/>
                  </a:schemeClr>
                </a:solidFill>
                <a:latin typeface="Calibri" panose="020F0502020204030204" pitchFamily="34" charset="0"/>
                <a:cs typeface="Calibri" panose="020F0502020204030204" pitchFamily="34" charset="0"/>
              </a:rPr>
              <a:t> a realistic and practical</a:t>
            </a:r>
            <a:r>
              <a:rPr lang="en-US" sz="1600" dirty="0">
                <a:latin typeface="Calibri" panose="020F0502020204030204" pitchFamily="34" charset="0"/>
                <a:cs typeface="Calibri" panose="020F0502020204030204" pitchFamily="34" charset="0"/>
              </a:rPr>
              <a:t> implementation of RL algorithm in hardware</a:t>
            </a:r>
          </a:p>
          <a:p>
            <a:r>
              <a:rPr lang="en-US" sz="1800" b="1" dirty="0">
                <a:solidFill>
                  <a:srgbClr val="7030A0"/>
                </a:solidFill>
                <a:latin typeface="Calibri" panose="020F0502020204030204" pitchFamily="34" charset="0"/>
                <a:cs typeface="Calibri" panose="020F0502020204030204" pitchFamily="34" charset="0"/>
              </a:rPr>
              <a:t>Key Results</a:t>
            </a:r>
            <a:r>
              <a:rPr lang="en-US" sz="1800" dirty="0">
                <a:latin typeface="Calibri" panose="020F0502020204030204" pitchFamily="34" charset="0"/>
                <a:cs typeface="Calibri" panose="020F0502020204030204" pitchFamily="34" charset="0"/>
              </a:rPr>
              <a:t>:</a:t>
            </a:r>
          </a:p>
          <a:p>
            <a:pPr marL="536575" lvl="1" indent="-179388"/>
            <a:r>
              <a:rPr lang="en-US" sz="1600" dirty="0">
                <a:latin typeface="Calibri" panose="020F0502020204030204" pitchFamily="34" charset="0"/>
                <a:cs typeface="Calibri" panose="020F0502020204030204" pitchFamily="34" charset="0"/>
              </a:rPr>
              <a:t>Evaluated using a wide range of workloads from SPEC CPU, PARSEC, </a:t>
            </a:r>
            <a:r>
              <a:rPr lang="en-US" sz="1600" dirty="0" err="1">
                <a:latin typeface="Calibri" panose="020F0502020204030204" pitchFamily="34" charset="0"/>
                <a:cs typeface="Calibri" panose="020F0502020204030204" pitchFamily="34" charset="0"/>
              </a:rPr>
              <a:t>Ligra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Cloudsuite</a:t>
            </a:r>
            <a:endParaRPr lang="en-US" sz="1600" dirty="0">
              <a:latin typeface="Calibri" panose="020F0502020204030204" pitchFamily="34" charset="0"/>
              <a:cs typeface="Calibri" panose="020F0502020204030204" pitchFamily="34" charset="0"/>
            </a:endParaRPr>
          </a:p>
          <a:p>
            <a:pPr marL="536575" lvl="1" indent="-179388"/>
            <a:r>
              <a:rPr lang="en-US" sz="1600" dirty="0">
                <a:latin typeface="Calibri" panose="020F0502020204030204" pitchFamily="34" charset="0"/>
                <a:cs typeface="Calibri" panose="020F0502020204030204" pitchFamily="34" charset="0"/>
              </a:rPr>
              <a:t>Outperforms best prefetcher (in 1-core config.) by </a:t>
            </a:r>
            <a:r>
              <a:rPr lang="en-US" sz="1600" b="1" dirty="0">
                <a:solidFill>
                  <a:srgbClr val="7030A0"/>
                </a:solidFill>
                <a:latin typeface="Calibri" panose="020F0502020204030204" pitchFamily="34" charset="0"/>
                <a:cs typeface="Calibri" panose="020F0502020204030204" pitchFamily="34" charset="0"/>
              </a:rPr>
              <a:t>3.4%, 7.7% and 17%</a:t>
            </a:r>
            <a:r>
              <a:rPr lang="en-US" sz="1600" b="1" dirty="0">
                <a:solidFill>
                  <a:srgbClr val="C00000"/>
                </a:solidFill>
                <a:latin typeface="Calibri" panose="020F0502020204030204" pitchFamily="34" charset="0"/>
                <a:cs typeface="Calibri" panose="020F0502020204030204" pitchFamily="34" charset="0"/>
              </a:rPr>
              <a:t> </a:t>
            </a:r>
            <a:r>
              <a:rPr lang="en-US" sz="1600" dirty="0">
                <a:latin typeface="Calibri" panose="020F0502020204030204" pitchFamily="34" charset="0"/>
                <a:cs typeface="Calibri" panose="020F0502020204030204" pitchFamily="34" charset="0"/>
              </a:rPr>
              <a:t>in 1/4/</a:t>
            </a:r>
            <a:r>
              <a:rPr lang="en-US" sz="1600" dirty="0" err="1">
                <a:latin typeface="Calibri" panose="020F0502020204030204" pitchFamily="34" charset="0"/>
                <a:cs typeface="Calibri" panose="020F0502020204030204" pitchFamily="34" charset="0"/>
              </a:rPr>
              <a:t>bw</a:t>
            </a:r>
            <a:r>
              <a:rPr lang="en-US" sz="1600" dirty="0">
                <a:latin typeface="Calibri" panose="020F0502020204030204" pitchFamily="34" charset="0"/>
                <a:cs typeface="Calibri" panose="020F0502020204030204" pitchFamily="34" charset="0"/>
              </a:rPr>
              <a:t>-constrained cores</a:t>
            </a:r>
          </a:p>
          <a:p>
            <a:pPr marL="536575" lvl="1" indent="-179388"/>
            <a:r>
              <a:rPr lang="en-US" sz="1600" dirty="0">
                <a:latin typeface="Calibri" panose="020F0502020204030204" pitchFamily="34" charset="0"/>
                <a:cs typeface="Calibri" panose="020F0502020204030204" pitchFamily="34" charset="0"/>
              </a:rPr>
              <a:t>Up to </a:t>
            </a:r>
            <a:r>
              <a:rPr lang="en-US" sz="1600" b="1" dirty="0">
                <a:solidFill>
                  <a:srgbClr val="7030A0"/>
                </a:solidFill>
                <a:latin typeface="Calibri" panose="020F0502020204030204" pitchFamily="34" charset="0"/>
                <a:cs typeface="Calibri" panose="020F0502020204030204" pitchFamily="34" charset="0"/>
              </a:rPr>
              <a:t>7.8% more performance </a:t>
            </a:r>
            <a:r>
              <a:rPr lang="en-US" sz="1600" dirty="0">
                <a:latin typeface="Calibri" panose="020F0502020204030204" pitchFamily="34" charset="0"/>
                <a:cs typeface="Calibri" panose="020F0502020204030204" pitchFamily="34" charset="0"/>
              </a:rPr>
              <a:t>over basic Pythia across </a:t>
            </a:r>
            <a:r>
              <a:rPr lang="en-US" sz="1600" dirty="0" err="1">
                <a:latin typeface="Calibri" panose="020F0502020204030204" pitchFamily="34" charset="0"/>
                <a:cs typeface="Calibri" panose="020F0502020204030204" pitchFamily="34" charset="0"/>
              </a:rPr>
              <a:t>Ligra</a:t>
            </a:r>
            <a:r>
              <a:rPr lang="en-US" sz="1600" dirty="0">
                <a:latin typeface="Calibri" panose="020F0502020204030204" pitchFamily="34" charset="0"/>
                <a:cs typeface="Calibri" panose="020F0502020204030204" pitchFamily="34" charset="0"/>
              </a:rPr>
              <a:t> workloads via simple customization</a:t>
            </a:r>
          </a:p>
        </p:txBody>
      </p:sp>
    </p:spTree>
    <p:extLst>
      <p:ext uri="{BB962C8B-B14F-4D97-AF65-F5344CB8AC3E}">
        <p14:creationId xmlns:p14="http://schemas.microsoft.com/office/powerpoint/2010/main" val="2806068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
                                            <p:txEl>
                                              <p:pRg st="13" end="13"/>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
                                            <p:txEl>
                                              <p:pRg st="14" end="14"/>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
                                            <p:txEl>
                                              <p:pRg st="15" end="15"/>
                                            </p:tx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9" grpId="0" animBg="1"/>
      <p:bldP spid="6" grpId="0" animBg="1"/>
      <p:bldP spid="4" grpId="0" animBg="1"/>
      <p:bldP spid="13" grpId="0" animBg="1"/>
    </p:bld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5BD8FD-8814-1C4A-84D3-B2D6C3AD0CBF}"/>
              </a:ext>
            </a:extLst>
          </p:cNvPr>
          <p:cNvSpPr>
            <a:spLocks noGrp="1"/>
          </p:cNvSpPr>
          <p:nvPr>
            <p:ph type="title"/>
          </p:nvPr>
        </p:nvSpPr>
        <p:spPr/>
        <p:txBody>
          <a:bodyPr/>
          <a:lstStyle/>
          <a:p>
            <a:r>
              <a:rPr lang="en-US" sz="3800" dirty="0"/>
              <a:t>Key Shortcomings in Prior Prefetchers</a:t>
            </a:r>
          </a:p>
        </p:txBody>
      </p:sp>
      <p:sp>
        <p:nvSpPr>
          <p:cNvPr id="5" name="Content Placeholder 4">
            <a:extLst>
              <a:ext uri="{FF2B5EF4-FFF2-40B4-BE49-F238E27FC236}">
                <a16:creationId xmlns:a16="http://schemas.microsoft.com/office/drawing/2014/main" id="{50C54CB4-985E-7444-B83B-9DD4B2AA78DF}"/>
              </a:ext>
            </a:extLst>
          </p:cNvPr>
          <p:cNvSpPr>
            <a:spLocks noGrp="1"/>
          </p:cNvSpPr>
          <p:nvPr>
            <p:ph idx="1"/>
          </p:nvPr>
        </p:nvSpPr>
        <p:spPr/>
        <p:txBody>
          <a:bodyPr>
            <a:normAutofit/>
          </a:bodyPr>
          <a:lstStyle/>
          <a:p>
            <a:r>
              <a:rPr lang="en-US" sz="3000" dirty="0">
                <a:latin typeface="Calibri" panose="020F0502020204030204" pitchFamily="34" charset="0"/>
                <a:cs typeface="Calibri" panose="020F0502020204030204" pitchFamily="34" charset="0"/>
              </a:rPr>
              <a:t>We observe </a:t>
            </a:r>
            <a:r>
              <a:rPr lang="en-US" sz="3000" b="1" dirty="0">
                <a:solidFill>
                  <a:srgbClr val="C00000"/>
                </a:solidFill>
                <a:latin typeface="Calibri" panose="020F0502020204030204" pitchFamily="34" charset="0"/>
                <a:cs typeface="Calibri" panose="020F0502020204030204" pitchFamily="34" charset="0"/>
              </a:rPr>
              <a:t>three key shortcomings</a:t>
            </a:r>
            <a:r>
              <a:rPr lang="en-US" sz="3000" dirty="0">
                <a:latin typeface="Calibri" panose="020F0502020204030204" pitchFamily="34" charset="0"/>
                <a:cs typeface="Calibri" panose="020F0502020204030204" pitchFamily="34" charset="0"/>
              </a:rPr>
              <a:t> that significantly limit performance benefits of prior prefetchers</a:t>
            </a:r>
          </a:p>
        </p:txBody>
      </p:sp>
      <p:sp>
        <p:nvSpPr>
          <p:cNvPr id="6" name="Rectangle 5">
            <a:extLst>
              <a:ext uri="{FF2B5EF4-FFF2-40B4-BE49-F238E27FC236}">
                <a16:creationId xmlns:a16="http://schemas.microsoft.com/office/drawing/2014/main" id="{6F21AB0B-7F8D-C841-A2EF-3CF16CC35568}"/>
              </a:ext>
            </a:extLst>
          </p:cNvPr>
          <p:cNvSpPr/>
          <p:nvPr/>
        </p:nvSpPr>
        <p:spPr>
          <a:xfrm>
            <a:off x="0" y="2258171"/>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Predict mainly using a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single program feature</a:t>
            </a:r>
          </a:p>
        </p:txBody>
      </p:sp>
      <p:sp>
        <p:nvSpPr>
          <p:cNvPr id="7" name="Rectangle 6">
            <a:extLst>
              <a:ext uri="{FF2B5EF4-FFF2-40B4-BE49-F238E27FC236}">
                <a16:creationId xmlns:a16="http://schemas.microsoft.com/office/drawing/2014/main" id="{5F42E4B1-E4C8-134F-B7EF-54760F12B47B}"/>
              </a:ext>
            </a:extLst>
          </p:cNvPr>
          <p:cNvSpPr/>
          <p:nvPr/>
        </p:nvSpPr>
        <p:spPr>
          <a:xfrm>
            <a:off x="0" y="3429000"/>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Lack inherent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system awareness</a:t>
            </a:r>
          </a:p>
        </p:txBody>
      </p:sp>
      <p:sp>
        <p:nvSpPr>
          <p:cNvPr id="8" name="Rectangle 7">
            <a:extLst>
              <a:ext uri="{FF2B5EF4-FFF2-40B4-BE49-F238E27FC236}">
                <a16:creationId xmlns:a16="http://schemas.microsoft.com/office/drawing/2014/main" id="{F4DF45F0-4550-7F44-B962-423337D47660}"/>
              </a:ext>
            </a:extLst>
          </p:cNvPr>
          <p:cNvSpPr/>
          <p:nvPr/>
        </p:nvSpPr>
        <p:spPr>
          <a:xfrm>
            <a:off x="0" y="4599829"/>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Lack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in-silicon customizability</a:t>
            </a:r>
            <a:endPar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9" name="Rectangle 8">
            <a:extLst>
              <a:ext uri="{FF2B5EF4-FFF2-40B4-BE49-F238E27FC236}">
                <a16:creationId xmlns:a16="http://schemas.microsoft.com/office/drawing/2014/main" id="{D5E3FCCB-96D5-784F-A7F1-E91AC10581A7}"/>
              </a:ext>
            </a:extLst>
          </p:cNvPr>
          <p:cNvSpPr/>
          <p:nvPr/>
        </p:nvSpPr>
        <p:spPr>
          <a:xfrm>
            <a:off x="31804" y="2313830"/>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prstClr val="white"/>
                </a:solidFill>
                <a:effectLst/>
                <a:uLnTx/>
                <a:uFillTx/>
                <a:latin typeface="Lato Black" panose="020F0502020204030203" pitchFamily="34" charset="77"/>
                <a:ea typeface="+mn-ea"/>
                <a:cs typeface="+mn-cs"/>
              </a:rPr>
              <a:t>1</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
        <p:nvSpPr>
          <p:cNvPr id="10" name="Rectangle 9">
            <a:extLst>
              <a:ext uri="{FF2B5EF4-FFF2-40B4-BE49-F238E27FC236}">
                <a16:creationId xmlns:a16="http://schemas.microsoft.com/office/drawing/2014/main" id="{240621A8-FD2F-9A4F-958E-C654EBD70AED}"/>
              </a:ext>
            </a:extLst>
          </p:cNvPr>
          <p:cNvSpPr/>
          <p:nvPr/>
        </p:nvSpPr>
        <p:spPr>
          <a:xfrm>
            <a:off x="31803" y="3499087"/>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rPr>
              <a:t>2</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
        <p:nvSpPr>
          <p:cNvPr id="11" name="Rectangle 10">
            <a:extLst>
              <a:ext uri="{FF2B5EF4-FFF2-40B4-BE49-F238E27FC236}">
                <a16:creationId xmlns:a16="http://schemas.microsoft.com/office/drawing/2014/main" id="{5FED9F05-0C36-C347-9B3D-250673C37CF2}"/>
              </a:ext>
            </a:extLst>
          </p:cNvPr>
          <p:cNvSpPr/>
          <p:nvPr/>
        </p:nvSpPr>
        <p:spPr>
          <a:xfrm>
            <a:off x="31802" y="4667415"/>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rPr>
              <a:t>3</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Tree>
    <p:extLst>
      <p:ext uri="{BB962C8B-B14F-4D97-AF65-F5344CB8AC3E}">
        <p14:creationId xmlns:p14="http://schemas.microsoft.com/office/powerpoint/2010/main" val="1286179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AD11F8-F0EF-7C4D-86C5-B76B163FE8AF}"/>
              </a:ext>
            </a:extLst>
          </p:cNvPr>
          <p:cNvSpPr>
            <a:spLocks noGrp="1"/>
          </p:cNvSpPr>
          <p:nvPr>
            <p:ph type="title"/>
          </p:nvPr>
        </p:nvSpPr>
        <p:spPr/>
        <p:txBody>
          <a:bodyPr/>
          <a:lstStyle/>
          <a:p>
            <a:r>
              <a:rPr lang="en-US" dirty="0"/>
              <a:t>Our Goal</a:t>
            </a:r>
          </a:p>
        </p:txBody>
      </p:sp>
      <p:sp>
        <p:nvSpPr>
          <p:cNvPr id="6" name="Rounded Rectangle 5">
            <a:extLst>
              <a:ext uri="{FF2B5EF4-FFF2-40B4-BE49-F238E27FC236}">
                <a16:creationId xmlns:a16="http://schemas.microsoft.com/office/drawing/2014/main" id="{00F8F039-743D-2642-84D6-4D49626B242B}"/>
              </a:ext>
            </a:extLst>
          </p:cNvPr>
          <p:cNvSpPr/>
          <p:nvPr/>
        </p:nvSpPr>
        <p:spPr>
          <a:xfrm>
            <a:off x="83925" y="1521070"/>
            <a:ext cx="8976149" cy="4237891"/>
          </a:xfrm>
          <a:prstGeom prst="roundRect">
            <a:avLst>
              <a:gd name="adj" fmla="val 6175"/>
            </a:avLst>
          </a:prstGeom>
          <a:solidFill>
            <a:srgbClr val="DAE3F3"/>
          </a:solidFill>
          <a:ln w="3810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200" b="0"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en-US" sz="4200" b="1" i="0" u="none" strike="noStrike" kern="1200" cap="none" spc="0" normalizeH="0" baseline="0" noProof="0" dirty="0">
                <a:ln>
                  <a:noFill/>
                </a:ln>
                <a:solidFill>
                  <a:srgbClr val="000CFF"/>
                </a:solidFill>
                <a:effectLst/>
                <a:uLnTx/>
                <a:uFillTx/>
                <a:latin typeface="Calibri" panose="020F0502020204030204"/>
                <a:ea typeface="+mn-ea"/>
                <a:cs typeface="+mn-cs"/>
              </a:rPr>
              <a:t>prefetching</a:t>
            </a:r>
            <a:r>
              <a:rPr kumimoji="0" lang="en-US" sz="4200" b="0" i="0" u="none" strike="noStrike" kern="1200" cap="none" spc="0" normalizeH="0" baseline="0" noProof="0" dirty="0">
                <a:ln>
                  <a:noFill/>
                </a:ln>
                <a:solidFill>
                  <a:srgbClr val="000CFF"/>
                </a:solidFill>
                <a:effectLst/>
                <a:uLnTx/>
                <a:uFillTx/>
                <a:latin typeface="Calibri" panose="020F0502020204030204"/>
                <a:ea typeface="+mn-ea"/>
                <a:cs typeface="+mn-cs"/>
              </a:rPr>
              <a:t> </a:t>
            </a:r>
            <a:r>
              <a:rPr kumimoji="0" lang="en-US" sz="4200" b="1" i="0" u="none" strike="noStrike" kern="1200" cap="none" spc="0" normalizeH="0" baseline="0" noProof="0" dirty="0">
                <a:ln>
                  <a:noFill/>
                </a:ln>
                <a:solidFill>
                  <a:srgbClr val="000CFF"/>
                </a:solidFill>
                <a:effectLst/>
                <a:uLnTx/>
                <a:uFillTx/>
                <a:latin typeface="Calibri" panose="020F0502020204030204"/>
                <a:ea typeface="+mn-ea"/>
                <a:cs typeface="+mn-cs"/>
              </a:rPr>
              <a:t>framework</a:t>
            </a:r>
            <a:r>
              <a:rPr kumimoji="0" lang="en-US" sz="4200" b="0" i="0" u="none" strike="noStrike" kern="1200" cap="none" spc="0" normalizeH="0" baseline="0" noProof="0" dirty="0">
                <a:ln>
                  <a:noFill/>
                </a:ln>
                <a:solidFill>
                  <a:prstClr val="black"/>
                </a:solidFill>
                <a:effectLst/>
                <a:uLnTx/>
                <a:uFillTx/>
                <a:latin typeface="Calibri" panose="020F0502020204030204"/>
                <a:ea typeface="+mn-ea"/>
                <a:cs typeface="+mn-cs"/>
              </a:rPr>
              <a:t> that can: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Learn to prefetch using </a:t>
            </a:r>
            <a:r>
              <a:rPr kumimoji="0" lang="en-US" sz="3400" b="1" i="0" u="none" strike="noStrike" kern="1200" cap="none" spc="0" normalizeH="0" baseline="0" noProof="0" dirty="0">
                <a:ln>
                  <a:noFill/>
                </a:ln>
                <a:solidFill>
                  <a:srgbClr val="70AD47"/>
                </a:solidFill>
                <a:effectLst/>
                <a:uLnTx/>
                <a:uFillTx/>
                <a:latin typeface="Calibri" panose="020F0502020204030204"/>
                <a:ea typeface="+mn-ea"/>
                <a:cs typeface="+mn-cs"/>
              </a:rPr>
              <a:t>multiple features</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3400" b="1" i="0" u="none" strike="noStrike" kern="1200" cap="none" spc="0" normalizeH="0" baseline="0" noProof="0" dirty="0">
                <a:ln>
                  <a:noFill/>
                </a:ln>
                <a:solidFill>
                  <a:srgbClr val="70AD47"/>
                </a:solidFill>
                <a:effectLst/>
                <a:uLnTx/>
                <a:uFillTx/>
                <a:latin typeface="Calibri" panose="020F0502020204030204"/>
                <a:ea typeface="+mn-ea"/>
                <a:cs typeface="+mn-cs"/>
              </a:rPr>
              <a:t>inherent system-level feedback</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information</a:t>
            </a: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Be </a:t>
            </a:r>
            <a:r>
              <a:rPr kumimoji="0" lang="en-US" sz="3400" b="1" i="0" u="none" strike="noStrike" kern="1200" cap="none" spc="0" normalizeH="0" baseline="0" noProof="0" dirty="0">
                <a:ln>
                  <a:noFill/>
                </a:ln>
                <a:solidFill>
                  <a:srgbClr val="C00000"/>
                </a:solidFill>
                <a:effectLst/>
                <a:uLnTx/>
                <a:uFillTx/>
                <a:latin typeface="Calibri" panose="020F0502020204030204"/>
                <a:ea typeface="+mn-ea"/>
                <a:cs typeface="+mn-cs"/>
              </a:rPr>
              <a:t>easily customized in silicon</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to use different features and/or change prefetcher’s objectives</a:t>
            </a:r>
          </a:p>
        </p:txBody>
      </p:sp>
    </p:spTree>
    <p:extLst>
      <p:ext uri="{BB962C8B-B14F-4D97-AF65-F5344CB8AC3E}">
        <p14:creationId xmlns:p14="http://schemas.microsoft.com/office/powerpoint/2010/main" val="1023306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ABE630-4151-074F-8263-49EFB5E0D497}"/>
              </a:ext>
            </a:extLst>
          </p:cNvPr>
          <p:cNvSpPr>
            <a:spLocks noGrp="1"/>
          </p:cNvSpPr>
          <p:nvPr>
            <p:ph type="title"/>
          </p:nvPr>
        </p:nvSpPr>
        <p:spPr/>
        <p:txBody>
          <a:bodyPr/>
          <a:lstStyle/>
          <a:p>
            <a:r>
              <a:rPr lang="en-US" dirty="0"/>
              <a:t>Our Proposal</a:t>
            </a:r>
          </a:p>
        </p:txBody>
      </p:sp>
      <p:pic>
        <p:nvPicPr>
          <p:cNvPr id="11" name="Content Placeholder 10">
            <a:extLst>
              <a:ext uri="{FF2B5EF4-FFF2-40B4-BE49-F238E27FC236}">
                <a16:creationId xmlns:a16="http://schemas.microsoft.com/office/drawing/2014/main" id="{459EE8E4-A7E4-6D4C-B683-1F70FCCCB9B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64504" y="1204572"/>
            <a:ext cx="2414992" cy="2414992"/>
          </a:xfrm>
        </p:spPr>
      </p:pic>
      <p:sp>
        <p:nvSpPr>
          <p:cNvPr id="12" name="TextBox 11">
            <a:extLst>
              <a:ext uri="{FF2B5EF4-FFF2-40B4-BE49-F238E27FC236}">
                <a16:creationId xmlns:a16="http://schemas.microsoft.com/office/drawing/2014/main" id="{AB14BC19-14CB-C74A-8F2C-9DB36EC9727C}"/>
              </a:ext>
            </a:extLst>
          </p:cNvPr>
          <p:cNvSpPr txBox="1"/>
          <p:nvPr/>
        </p:nvSpPr>
        <p:spPr>
          <a:xfrm>
            <a:off x="3711510" y="3702380"/>
            <a:ext cx="1809598" cy="83099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Pythia</a:t>
            </a:r>
            <a:endParaRPr kumimoji="0" lang="en-US" sz="4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4" name="TextBox 13">
            <a:extLst>
              <a:ext uri="{FF2B5EF4-FFF2-40B4-BE49-F238E27FC236}">
                <a16:creationId xmlns:a16="http://schemas.microsoft.com/office/drawing/2014/main" id="{3CFB2216-8DDA-B34B-BDD0-7A67AE10B2F9}"/>
              </a:ext>
            </a:extLst>
          </p:cNvPr>
          <p:cNvSpPr txBox="1"/>
          <p:nvPr/>
        </p:nvSpPr>
        <p:spPr>
          <a:xfrm>
            <a:off x="1818549" y="4616193"/>
            <a:ext cx="5595521" cy="101566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Formulates prefetching as a </a:t>
            </a:r>
            <a:r>
              <a:rPr kumimoji="0" lang="en-US" sz="30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reinforcement learning problem</a:t>
            </a:r>
          </a:p>
        </p:txBody>
      </p:sp>
      <p:sp>
        <p:nvSpPr>
          <p:cNvPr id="15" name="TextBox 14">
            <a:extLst>
              <a:ext uri="{FF2B5EF4-FFF2-40B4-BE49-F238E27FC236}">
                <a16:creationId xmlns:a16="http://schemas.microsoft.com/office/drawing/2014/main" id="{5CF0F5F5-213D-A341-A7B3-42238F9F4941}"/>
              </a:ext>
            </a:extLst>
          </p:cNvPr>
          <p:cNvSpPr txBox="1"/>
          <p:nvPr/>
        </p:nvSpPr>
        <p:spPr>
          <a:xfrm>
            <a:off x="1919098" y="6263552"/>
            <a:ext cx="5394425" cy="461665"/>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Pythia is named after the oracle of Delphi, who is known for her accurate prophecies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https://</a:t>
            </a:r>
            <a:r>
              <a:rPr kumimoji="0" lang="en-US" sz="1200" b="0" i="1"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en.wikipedia.org</a:t>
            </a: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/wiki/Pythia</a:t>
            </a:r>
          </a:p>
        </p:txBody>
      </p:sp>
    </p:spTree>
    <p:extLst>
      <p:ext uri="{BB962C8B-B14F-4D97-AF65-F5344CB8AC3E}">
        <p14:creationId xmlns:p14="http://schemas.microsoft.com/office/powerpoint/2010/main" val="774004893"/>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5DBA749-4B46-5846-A229-89C516AB117E}"/>
              </a:ext>
            </a:extLst>
          </p:cNvPr>
          <p:cNvSpPr>
            <a:spLocks noGrp="1"/>
          </p:cNvSpPr>
          <p:nvPr>
            <p:ph type="title"/>
          </p:nvPr>
        </p:nvSpPr>
        <p:spPr/>
        <p:txBody>
          <a:bodyPr/>
          <a:lstStyle/>
          <a:p>
            <a:r>
              <a:rPr lang="en-US" sz="3800" dirty="0"/>
              <a:t>Basics of Reinforcement Learning (RL)</a:t>
            </a:r>
          </a:p>
        </p:txBody>
      </p:sp>
      <p:sp>
        <p:nvSpPr>
          <p:cNvPr id="5" name="Content Placeholder 4">
            <a:extLst>
              <a:ext uri="{FF2B5EF4-FFF2-40B4-BE49-F238E27FC236}">
                <a16:creationId xmlns:a16="http://schemas.microsoft.com/office/drawing/2014/main" id="{90772A9A-66E4-0244-83CD-CADE17C6CDDE}"/>
              </a:ext>
            </a:extLst>
          </p:cNvPr>
          <p:cNvSpPr>
            <a:spLocks noGrp="1"/>
          </p:cNvSpPr>
          <p:nvPr>
            <p:ph idx="1"/>
          </p:nvPr>
        </p:nvSpPr>
        <p:spPr>
          <a:xfrm>
            <a:off x="169011" y="936172"/>
            <a:ext cx="8894602" cy="5789494"/>
          </a:xfrm>
        </p:spPr>
        <p:txBody>
          <a:bodyPr>
            <a:normAutofit/>
          </a:bodyPr>
          <a:lstStyle/>
          <a:p>
            <a:r>
              <a:rPr lang="en-US" sz="3000" dirty="0">
                <a:latin typeface="Calibri" panose="020F0502020204030204" pitchFamily="34" charset="0"/>
                <a:cs typeface="Calibri" panose="020F0502020204030204" pitchFamily="34" charset="0"/>
              </a:rPr>
              <a:t>Algorithmic approach to learn to take an </a:t>
            </a:r>
            <a:r>
              <a:rPr lang="en-US" sz="3000" b="1" dirty="0">
                <a:solidFill>
                  <a:srgbClr val="000CFF"/>
                </a:solidFill>
                <a:latin typeface="Calibri" panose="020F0502020204030204" pitchFamily="34" charset="0"/>
                <a:cs typeface="Calibri" panose="020F0502020204030204" pitchFamily="34" charset="0"/>
              </a:rPr>
              <a:t>action</a:t>
            </a:r>
            <a:r>
              <a:rPr lang="en-US" sz="3000" dirty="0">
                <a:latin typeface="Calibri" panose="020F0502020204030204" pitchFamily="34" charset="0"/>
                <a:cs typeface="Calibri" panose="020F0502020204030204" pitchFamily="34" charset="0"/>
              </a:rPr>
              <a:t> in a given </a:t>
            </a:r>
            <a:r>
              <a:rPr lang="en-US" sz="3000" b="1" dirty="0">
                <a:solidFill>
                  <a:srgbClr val="000CFF"/>
                </a:solidFill>
                <a:latin typeface="Calibri" panose="020F0502020204030204" pitchFamily="34" charset="0"/>
                <a:cs typeface="Calibri" panose="020F0502020204030204" pitchFamily="34" charset="0"/>
              </a:rPr>
              <a:t>situation</a:t>
            </a:r>
            <a:r>
              <a:rPr lang="en-US" sz="3000" dirty="0">
                <a:latin typeface="Calibri" panose="020F0502020204030204" pitchFamily="34" charset="0"/>
                <a:cs typeface="Calibri" panose="020F0502020204030204" pitchFamily="34" charset="0"/>
              </a:rPr>
              <a:t> to maximize a numerical </a:t>
            </a:r>
            <a:r>
              <a:rPr lang="en-US" sz="3000" b="1" dirty="0">
                <a:solidFill>
                  <a:srgbClr val="000CFF"/>
                </a:solidFill>
                <a:latin typeface="Calibri" panose="020F0502020204030204" pitchFamily="34" charset="0"/>
                <a:cs typeface="Calibri" panose="020F0502020204030204" pitchFamily="34" charset="0"/>
              </a:rPr>
              <a:t>reward</a:t>
            </a: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sz="300"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Agent stores </a:t>
            </a:r>
            <a:r>
              <a:rPr lang="en-US" sz="3000" b="1" dirty="0">
                <a:solidFill>
                  <a:srgbClr val="C00000"/>
                </a:solidFill>
                <a:latin typeface="Calibri" panose="020F0502020204030204" pitchFamily="34" charset="0"/>
                <a:cs typeface="Calibri" panose="020F0502020204030204" pitchFamily="34" charset="0"/>
              </a:rPr>
              <a:t>Q-values</a:t>
            </a:r>
            <a:r>
              <a:rPr lang="en-US" sz="3000" dirty="0">
                <a:latin typeface="Calibri" panose="020F0502020204030204" pitchFamily="34" charset="0"/>
                <a:cs typeface="Calibri" panose="020F0502020204030204" pitchFamily="34" charset="0"/>
              </a:rPr>
              <a:t> for </a:t>
            </a:r>
            <a:r>
              <a:rPr lang="en-US" sz="3000" i="1" dirty="0">
                <a:solidFill>
                  <a:srgbClr val="C00000"/>
                </a:solidFill>
                <a:latin typeface="Calibri" panose="020F0502020204030204" pitchFamily="34" charset="0"/>
                <a:cs typeface="Calibri" panose="020F0502020204030204" pitchFamily="34" charset="0"/>
              </a:rPr>
              <a:t>every</a:t>
            </a:r>
            <a:r>
              <a:rPr lang="en-US" sz="3000" dirty="0">
                <a:latin typeface="Calibri" panose="020F0502020204030204" pitchFamily="34" charset="0"/>
                <a:cs typeface="Calibri" panose="020F0502020204030204" pitchFamily="34" charset="0"/>
              </a:rPr>
              <a:t> state-action pair</a:t>
            </a:r>
          </a:p>
          <a:p>
            <a:pPr lvl="1"/>
            <a:r>
              <a:rPr lang="en-US" sz="2600" b="1" dirty="0">
                <a:solidFill>
                  <a:srgbClr val="C00000"/>
                </a:solidFill>
                <a:latin typeface="Calibri" panose="020F0502020204030204" pitchFamily="34" charset="0"/>
                <a:cs typeface="Calibri" panose="020F0502020204030204" pitchFamily="34" charset="0"/>
              </a:rPr>
              <a:t>Expected return</a:t>
            </a:r>
            <a:r>
              <a:rPr lang="en-US" sz="2600" dirty="0">
                <a:latin typeface="Calibri" panose="020F0502020204030204" pitchFamily="34" charset="0"/>
                <a:cs typeface="Calibri" panose="020F0502020204030204" pitchFamily="34" charset="0"/>
              </a:rPr>
              <a:t> for taking an action in a state</a:t>
            </a:r>
          </a:p>
          <a:p>
            <a:pPr lvl="1"/>
            <a:r>
              <a:rPr lang="en-US" sz="2600" dirty="0">
                <a:latin typeface="Calibri" panose="020F0502020204030204" pitchFamily="34" charset="0"/>
                <a:cs typeface="Calibri" panose="020F0502020204030204" pitchFamily="34" charset="0"/>
              </a:rPr>
              <a:t>Given a state, selects action that provides </a:t>
            </a:r>
            <a:r>
              <a:rPr lang="en-US" sz="2600" b="1" dirty="0">
                <a:solidFill>
                  <a:srgbClr val="C00000"/>
                </a:solidFill>
                <a:latin typeface="Calibri" panose="020F0502020204030204" pitchFamily="34" charset="0"/>
                <a:cs typeface="Calibri" panose="020F0502020204030204" pitchFamily="34" charset="0"/>
              </a:rPr>
              <a:t>highest</a:t>
            </a:r>
            <a:r>
              <a:rPr lang="en-US" sz="2600" dirty="0">
                <a:latin typeface="Calibri" panose="020F0502020204030204" pitchFamily="34" charset="0"/>
                <a:cs typeface="Calibri" panose="020F0502020204030204" pitchFamily="34" charset="0"/>
              </a:rPr>
              <a:t> Q-value</a:t>
            </a:r>
          </a:p>
        </p:txBody>
      </p:sp>
      <p:pic>
        <p:nvPicPr>
          <p:cNvPr id="7" name="Picture 6">
            <a:extLst>
              <a:ext uri="{FF2B5EF4-FFF2-40B4-BE49-F238E27FC236}">
                <a16:creationId xmlns:a16="http://schemas.microsoft.com/office/drawing/2014/main" id="{B5318DA0-969A-3649-BFAC-A2D03EE60C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5534" y="2162423"/>
            <a:ext cx="6642100" cy="2819400"/>
          </a:xfrm>
          <a:prstGeom prst="rect">
            <a:avLst/>
          </a:prstGeom>
        </p:spPr>
      </p:pic>
      <p:sp>
        <p:nvSpPr>
          <p:cNvPr id="8" name="Rectangle 7">
            <a:extLst>
              <a:ext uri="{FF2B5EF4-FFF2-40B4-BE49-F238E27FC236}">
                <a16:creationId xmlns:a16="http://schemas.microsoft.com/office/drawing/2014/main" id="{C0AB31C9-755A-A641-A5B7-B2FAC56E2924}"/>
              </a:ext>
            </a:extLst>
          </p:cNvPr>
          <p:cNvSpPr/>
          <p:nvPr/>
        </p:nvSpPr>
        <p:spPr>
          <a:xfrm>
            <a:off x="1029114" y="2162423"/>
            <a:ext cx="2520563" cy="12009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E4E8297D-305C-904E-9B21-424EB26849AC}"/>
              </a:ext>
            </a:extLst>
          </p:cNvPr>
          <p:cNvSpPr/>
          <p:nvPr/>
        </p:nvSpPr>
        <p:spPr>
          <a:xfrm>
            <a:off x="1029113" y="3408113"/>
            <a:ext cx="2051437" cy="12831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FDC9F6A-4388-6D49-9731-DE2CD9ADC8F7}"/>
              </a:ext>
            </a:extLst>
          </p:cNvPr>
          <p:cNvSpPr/>
          <p:nvPr/>
        </p:nvSpPr>
        <p:spPr>
          <a:xfrm>
            <a:off x="3304512" y="3408114"/>
            <a:ext cx="2392017" cy="7901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A86BF9D-0283-7440-900E-6B4D6908B55A}"/>
              </a:ext>
            </a:extLst>
          </p:cNvPr>
          <p:cNvSpPr/>
          <p:nvPr/>
        </p:nvSpPr>
        <p:spPr>
          <a:xfrm>
            <a:off x="4336856" y="2934031"/>
            <a:ext cx="327328" cy="4382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1F074B86-3F1D-DC43-A0D9-82380326512F}"/>
              </a:ext>
            </a:extLst>
          </p:cNvPr>
          <p:cNvSpPr/>
          <p:nvPr/>
        </p:nvSpPr>
        <p:spPr>
          <a:xfrm>
            <a:off x="5451363" y="2108258"/>
            <a:ext cx="2346271" cy="1255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D594AEAD-E8D2-064A-9277-BF53D83E64B8}"/>
              </a:ext>
            </a:extLst>
          </p:cNvPr>
          <p:cNvSpPr/>
          <p:nvPr/>
        </p:nvSpPr>
        <p:spPr>
          <a:xfrm>
            <a:off x="5920491" y="3422118"/>
            <a:ext cx="1877143" cy="12831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889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6E1681-0436-2046-A6E8-E391907CBE2D}"/>
              </a:ext>
            </a:extLst>
          </p:cNvPr>
          <p:cNvSpPr>
            <a:spLocks noGrp="1"/>
          </p:cNvSpPr>
          <p:nvPr>
            <p:ph type="title"/>
          </p:nvPr>
        </p:nvSpPr>
        <p:spPr/>
        <p:txBody>
          <a:bodyPr/>
          <a:lstStyle/>
          <a:p>
            <a:r>
              <a:rPr lang="en-US" dirty="0"/>
              <a:t>Formulating Prefetching as RL</a:t>
            </a:r>
          </a:p>
        </p:txBody>
      </p:sp>
      <p:pic>
        <p:nvPicPr>
          <p:cNvPr id="7" name="Content Placeholder 6">
            <a:extLst>
              <a:ext uri="{FF2B5EF4-FFF2-40B4-BE49-F238E27FC236}">
                <a16:creationId xmlns:a16="http://schemas.microsoft.com/office/drawing/2014/main" id="{D621D27C-6A02-F347-8494-127556EA2F7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76107" y="1004336"/>
            <a:ext cx="5391785" cy="2288674"/>
          </a:xfrm>
        </p:spPr>
      </p:pic>
      <p:pic>
        <p:nvPicPr>
          <p:cNvPr id="9" name="Picture 8">
            <a:extLst>
              <a:ext uri="{FF2B5EF4-FFF2-40B4-BE49-F238E27FC236}">
                <a16:creationId xmlns:a16="http://schemas.microsoft.com/office/drawing/2014/main" id="{08FD2C54-DB36-6245-9D84-8805931FF3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9177" y="3701697"/>
            <a:ext cx="6905646" cy="2707883"/>
          </a:xfrm>
          <a:prstGeom prst="rect">
            <a:avLst/>
          </a:prstGeom>
        </p:spPr>
      </p:pic>
      <p:sp>
        <p:nvSpPr>
          <p:cNvPr id="10" name="Rectangle 9">
            <a:extLst>
              <a:ext uri="{FF2B5EF4-FFF2-40B4-BE49-F238E27FC236}">
                <a16:creationId xmlns:a16="http://schemas.microsoft.com/office/drawing/2014/main" id="{BF167353-6E22-B849-A3CE-4DAA684787AB}"/>
              </a:ext>
            </a:extLst>
          </p:cNvPr>
          <p:cNvSpPr/>
          <p:nvPr/>
        </p:nvSpPr>
        <p:spPr>
          <a:xfrm>
            <a:off x="3852404" y="1004336"/>
            <a:ext cx="1502797" cy="6256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70BBACB-9B0A-E94F-9AFF-672B37109C36}"/>
              </a:ext>
            </a:extLst>
          </p:cNvPr>
          <p:cNvSpPr/>
          <p:nvPr/>
        </p:nvSpPr>
        <p:spPr>
          <a:xfrm>
            <a:off x="3465440" y="2667329"/>
            <a:ext cx="2276726" cy="6256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FA8E092-D95D-AA42-83E3-6B402095208D}"/>
              </a:ext>
            </a:extLst>
          </p:cNvPr>
          <p:cNvSpPr/>
          <p:nvPr/>
        </p:nvSpPr>
        <p:spPr>
          <a:xfrm>
            <a:off x="3742410" y="3670095"/>
            <a:ext cx="1571269" cy="6987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E7B7EFEA-C3BB-4445-8891-5B3E2A5E45DD}"/>
              </a:ext>
            </a:extLst>
          </p:cNvPr>
          <p:cNvSpPr/>
          <p:nvPr/>
        </p:nvSpPr>
        <p:spPr>
          <a:xfrm>
            <a:off x="3351250" y="5504311"/>
            <a:ext cx="2434870" cy="9052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BC07B293-3AA4-514B-9205-E17A1FF6CE86}"/>
              </a:ext>
            </a:extLst>
          </p:cNvPr>
          <p:cNvSpPr/>
          <p:nvPr/>
        </p:nvSpPr>
        <p:spPr>
          <a:xfrm>
            <a:off x="1876107" y="1004336"/>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A00F6041-70A8-8B48-B707-103A49B165B2}"/>
              </a:ext>
            </a:extLst>
          </p:cNvPr>
          <p:cNvSpPr/>
          <p:nvPr/>
        </p:nvSpPr>
        <p:spPr>
          <a:xfrm>
            <a:off x="1516751" y="2004851"/>
            <a:ext cx="1929911" cy="11105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3403463-B2FC-7B43-8971-9C41BD9A4AC5}"/>
              </a:ext>
            </a:extLst>
          </p:cNvPr>
          <p:cNvSpPr/>
          <p:nvPr/>
        </p:nvSpPr>
        <p:spPr>
          <a:xfrm>
            <a:off x="5361174" y="1004336"/>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2B802A5-C049-5241-89D4-10C515AA1A24}"/>
              </a:ext>
            </a:extLst>
          </p:cNvPr>
          <p:cNvSpPr/>
          <p:nvPr/>
        </p:nvSpPr>
        <p:spPr>
          <a:xfrm>
            <a:off x="5754317" y="2018244"/>
            <a:ext cx="1532354" cy="10350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D01B655-E837-864F-8F97-7BAC0B2BDE0B}"/>
              </a:ext>
            </a:extLst>
          </p:cNvPr>
          <p:cNvSpPr/>
          <p:nvPr/>
        </p:nvSpPr>
        <p:spPr>
          <a:xfrm>
            <a:off x="3635534" y="2014852"/>
            <a:ext cx="1929911" cy="3182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604999C2-C787-1345-A7EB-032921114C93}"/>
              </a:ext>
            </a:extLst>
          </p:cNvPr>
          <p:cNvSpPr/>
          <p:nvPr/>
        </p:nvSpPr>
        <p:spPr>
          <a:xfrm flipV="1">
            <a:off x="4462899" y="2444440"/>
            <a:ext cx="211572" cy="2070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91B66F59-2BC1-9D4E-A978-5805F82B3B84}"/>
              </a:ext>
            </a:extLst>
          </p:cNvPr>
          <p:cNvSpPr/>
          <p:nvPr/>
        </p:nvSpPr>
        <p:spPr>
          <a:xfrm flipV="1">
            <a:off x="4490267" y="1645389"/>
            <a:ext cx="211572" cy="3344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A7BC7899-9C44-F645-BD75-9F5C02E38CF9}"/>
              </a:ext>
            </a:extLst>
          </p:cNvPr>
          <p:cNvSpPr/>
          <p:nvPr/>
        </p:nvSpPr>
        <p:spPr>
          <a:xfrm>
            <a:off x="1800347" y="3567160"/>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30A33112-6F21-8E48-8C1F-50C79A1E9745}"/>
              </a:ext>
            </a:extLst>
          </p:cNvPr>
          <p:cNvSpPr/>
          <p:nvPr/>
        </p:nvSpPr>
        <p:spPr>
          <a:xfrm>
            <a:off x="1201143" y="4574301"/>
            <a:ext cx="2150107"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38DE44E6-5721-E144-B3A7-B97F2708D3B9}"/>
              </a:ext>
            </a:extLst>
          </p:cNvPr>
          <p:cNvSpPr/>
          <p:nvPr/>
        </p:nvSpPr>
        <p:spPr>
          <a:xfrm>
            <a:off x="5325831" y="3609752"/>
            <a:ext cx="2617026"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3E426AF4-FF54-224F-9EF8-CBF772E904EE}"/>
              </a:ext>
            </a:extLst>
          </p:cNvPr>
          <p:cNvSpPr/>
          <p:nvPr/>
        </p:nvSpPr>
        <p:spPr>
          <a:xfrm>
            <a:off x="5792752" y="5036102"/>
            <a:ext cx="2143475"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DAE916B8-EDC0-B04C-A79A-A6EA5938CC6B}"/>
              </a:ext>
            </a:extLst>
          </p:cNvPr>
          <p:cNvSpPr/>
          <p:nvPr/>
        </p:nvSpPr>
        <p:spPr>
          <a:xfrm>
            <a:off x="4118776" y="4847604"/>
            <a:ext cx="828047" cy="3182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C851705C-DF0B-784F-B880-19E4B735823F}"/>
              </a:ext>
            </a:extLst>
          </p:cNvPr>
          <p:cNvSpPr/>
          <p:nvPr/>
        </p:nvSpPr>
        <p:spPr>
          <a:xfrm>
            <a:off x="4339186" y="4376751"/>
            <a:ext cx="302162" cy="4371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74D32609-641B-0B4A-8DBE-CF095DACCA47}"/>
              </a:ext>
            </a:extLst>
          </p:cNvPr>
          <p:cNvSpPr/>
          <p:nvPr/>
        </p:nvSpPr>
        <p:spPr>
          <a:xfrm>
            <a:off x="4339186" y="5181614"/>
            <a:ext cx="302162" cy="2910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9" name="Straight Connector 28">
            <a:extLst>
              <a:ext uri="{FF2B5EF4-FFF2-40B4-BE49-F238E27FC236}">
                <a16:creationId xmlns:a16="http://schemas.microsoft.com/office/drawing/2014/main" id="{ED122E0C-22F0-6747-A99C-5BF96DC1691A}"/>
              </a:ext>
            </a:extLst>
          </p:cNvPr>
          <p:cNvCxnSpPr/>
          <p:nvPr/>
        </p:nvCxnSpPr>
        <p:spPr>
          <a:xfrm>
            <a:off x="954157" y="3429000"/>
            <a:ext cx="7243638" cy="0"/>
          </a:xfrm>
          <a:prstGeom prst="line">
            <a:avLst/>
          </a:prstGeom>
          <a:ln w="28575">
            <a:solidFill>
              <a:schemeClr val="bg2">
                <a:lumMod val="90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0977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hidden"/>
                                      </p:to>
                                    </p:set>
                                  </p:childTnLst>
                                </p:cTn>
                              </p:par>
                              <p:par>
                                <p:cTn id="41" presetID="1" presetClass="exit"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hidden"/>
                                      </p:to>
                                    </p:set>
                                  </p:childTnLst>
                                </p:cTn>
                              </p:par>
                              <p:par>
                                <p:cTn id="43" presetID="1" presetClass="exit"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hidden"/>
                                      </p:to>
                                    </p:set>
                                  </p:childTnLst>
                                </p:cTn>
                              </p:par>
                              <p:par>
                                <p:cTn id="45" presetID="1" presetClass="exit"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hidden"/>
                                      </p:to>
                                    </p:set>
                                  </p:childTnLst>
                                </p:cTn>
                              </p:par>
                              <p:par>
                                <p:cTn id="47" presetID="1" presetClass="exit"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A3FCEAF-8A5B-644C-A41E-0C6D4BB6BEF3}"/>
              </a:ext>
            </a:extLst>
          </p:cNvPr>
          <p:cNvSpPr>
            <a:spLocks noGrp="1"/>
          </p:cNvSpPr>
          <p:nvPr>
            <p:ph type="title"/>
          </p:nvPr>
        </p:nvSpPr>
        <p:spPr/>
        <p:txBody>
          <a:bodyPr/>
          <a:lstStyle/>
          <a:p>
            <a:r>
              <a:rPr lang="en-US" dirty="0"/>
              <a:t>Pythia Overview</a:t>
            </a:r>
          </a:p>
        </p:txBody>
      </p:sp>
      <p:sp>
        <p:nvSpPr>
          <p:cNvPr id="5" name="Content Placeholder 4">
            <a:extLst>
              <a:ext uri="{FF2B5EF4-FFF2-40B4-BE49-F238E27FC236}">
                <a16:creationId xmlns:a16="http://schemas.microsoft.com/office/drawing/2014/main" id="{8B656715-C85A-7749-B41C-B585766E82AC}"/>
              </a:ext>
            </a:extLst>
          </p:cNvPr>
          <p:cNvSpPr>
            <a:spLocks noGrp="1"/>
          </p:cNvSpPr>
          <p:nvPr>
            <p:ph idx="1"/>
          </p:nvPr>
        </p:nvSpPr>
        <p:spPr/>
        <p:txBody>
          <a:bodyPr>
            <a:normAutofit/>
          </a:bodyPr>
          <a:lstStyle/>
          <a:p>
            <a:r>
              <a:rPr lang="en-US" b="1" dirty="0">
                <a:solidFill>
                  <a:schemeClr val="accent2"/>
                </a:solidFill>
                <a:latin typeface="Calibri" panose="020F0502020204030204" pitchFamily="34" charset="0"/>
                <a:cs typeface="Calibri" panose="020F0502020204030204" pitchFamily="34" charset="0"/>
              </a:rPr>
              <a:t>Q-Value Store</a:t>
            </a:r>
            <a:r>
              <a:rPr lang="en-US" dirty="0">
                <a:latin typeface="Calibri" panose="020F0502020204030204" pitchFamily="34" charset="0"/>
                <a:cs typeface="Calibri" panose="020F0502020204030204" pitchFamily="34" charset="0"/>
              </a:rPr>
              <a:t>: Records Q-values for </a:t>
            </a:r>
            <a:r>
              <a:rPr lang="en-US" i="1" dirty="0">
                <a:solidFill>
                  <a:srgbClr val="C00000"/>
                </a:solidFill>
                <a:latin typeface="Calibri" panose="020F0502020204030204" pitchFamily="34" charset="0"/>
                <a:cs typeface="Calibri" panose="020F0502020204030204" pitchFamily="34" charset="0"/>
              </a:rPr>
              <a:t>all</a:t>
            </a:r>
            <a:r>
              <a:rPr lang="en-US" dirty="0">
                <a:latin typeface="Calibri" panose="020F0502020204030204" pitchFamily="34" charset="0"/>
                <a:cs typeface="Calibri" panose="020F0502020204030204" pitchFamily="34" charset="0"/>
              </a:rPr>
              <a:t> state-action pairs</a:t>
            </a:r>
          </a:p>
          <a:p>
            <a:r>
              <a:rPr lang="en-US" b="1" dirty="0">
                <a:solidFill>
                  <a:srgbClr val="7030A0"/>
                </a:solidFill>
                <a:latin typeface="Calibri" panose="020F0502020204030204" pitchFamily="34" charset="0"/>
                <a:cs typeface="Calibri" panose="020F0502020204030204" pitchFamily="34" charset="0"/>
              </a:rPr>
              <a:t>Evaluation Queue</a:t>
            </a:r>
            <a:r>
              <a:rPr lang="en-US" dirty="0">
                <a:latin typeface="Calibri" panose="020F0502020204030204" pitchFamily="34" charset="0"/>
                <a:cs typeface="Calibri" panose="020F0502020204030204" pitchFamily="34" charset="0"/>
              </a:rPr>
              <a:t>: A FIFO queue of recently-taken actions</a:t>
            </a:r>
          </a:p>
        </p:txBody>
      </p:sp>
      <p:sp>
        <p:nvSpPr>
          <p:cNvPr id="109" name="Rounded Rectangle 108">
            <a:extLst>
              <a:ext uri="{FF2B5EF4-FFF2-40B4-BE49-F238E27FC236}">
                <a16:creationId xmlns:a16="http://schemas.microsoft.com/office/drawing/2014/main" id="{EC8661E4-A71B-3540-BD0E-E0D5DB689D16}"/>
              </a:ext>
            </a:extLst>
          </p:cNvPr>
          <p:cNvSpPr/>
          <p:nvPr/>
        </p:nvSpPr>
        <p:spPr>
          <a:xfrm>
            <a:off x="2784494" y="4873134"/>
            <a:ext cx="2724277" cy="385893"/>
          </a:xfrm>
          <a:prstGeom prst="roundRect">
            <a:avLst/>
          </a:prstGeom>
          <a:solidFill>
            <a:schemeClr val="accent2">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a:ln>
                  <a:noFill/>
                </a:ln>
                <a:solidFill>
                  <a:prstClr val="black"/>
                </a:solidFill>
                <a:effectLst/>
                <a:uLnTx/>
                <a:uFillTx/>
                <a:latin typeface="Calibri" panose="020F0502020204030204"/>
                <a:ea typeface="+mn-ea"/>
                <a:cs typeface="+mn-cs"/>
              </a:rPr>
              <a:t>Evaluation Queue</a:t>
            </a: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 (EQ)</a:t>
            </a:r>
            <a:endPar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0" name="Rectangle 109">
            <a:extLst>
              <a:ext uri="{FF2B5EF4-FFF2-40B4-BE49-F238E27FC236}">
                <a16:creationId xmlns:a16="http://schemas.microsoft.com/office/drawing/2014/main" id="{B88356B1-928C-264A-9B5F-9E3C9EC2B60F}"/>
              </a:ext>
            </a:extLst>
          </p:cNvPr>
          <p:cNvSpPr/>
          <p:nvPr/>
        </p:nvSpPr>
        <p:spPr>
          <a:xfrm>
            <a:off x="808505" y="2870992"/>
            <a:ext cx="1241570" cy="578840"/>
          </a:xfrm>
          <a:prstGeom prst="rect">
            <a:avLst/>
          </a:prstGeom>
          <a:solidFill>
            <a:schemeClr val="bg1">
              <a:lumMod val="95000"/>
            </a:schemeClr>
          </a:solidFill>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Demand</a:t>
            </a:r>
            <a:r>
              <a:rPr kumimoji="0" lang="en-CH" sz="18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Request</a:t>
            </a:r>
          </a:p>
        </p:txBody>
      </p:sp>
      <p:cxnSp>
        <p:nvCxnSpPr>
          <p:cNvPr id="111" name="Elbow Connector 110">
            <a:extLst>
              <a:ext uri="{FF2B5EF4-FFF2-40B4-BE49-F238E27FC236}">
                <a16:creationId xmlns:a16="http://schemas.microsoft.com/office/drawing/2014/main" id="{799D849E-B76B-764E-83B2-02E1654DC452}"/>
              </a:ext>
            </a:extLst>
          </p:cNvPr>
          <p:cNvCxnSpPr>
            <a:cxnSpLocks/>
          </p:cNvCxnSpPr>
          <p:nvPr/>
        </p:nvCxnSpPr>
        <p:spPr>
          <a:xfrm rot="16200000" flipH="1">
            <a:off x="1319478" y="3564808"/>
            <a:ext cx="1862357" cy="1635854"/>
          </a:xfrm>
          <a:prstGeom prst="bentConnector3">
            <a:avLst>
              <a:gd name="adj1" fmla="val 12117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2" name="Oval 111">
            <a:extLst>
              <a:ext uri="{FF2B5EF4-FFF2-40B4-BE49-F238E27FC236}">
                <a16:creationId xmlns:a16="http://schemas.microsoft.com/office/drawing/2014/main" id="{382F50DC-6D7F-D044-89B5-8FDF94727609}"/>
              </a:ext>
            </a:extLst>
          </p:cNvPr>
          <p:cNvSpPr/>
          <p:nvPr/>
        </p:nvSpPr>
        <p:spPr>
          <a:xfrm>
            <a:off x="2108043" y="5340658"/>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173" name="TextBox 172">
            <a:extLst>
              <a:ext uri="{FF2B5EF4-FFF2-40B4-BE49-F238E27FC236}">
                <a16:creationId xmlns:a16="http://schemas.microsoft.com/office/drawing/2014/main" id="{7E7927F1-F692-8441-8877-592E9DF51BD5}"/>
              </a:ext>
            </a:extLst>
          </p:cNvPr>
          <p:cNvSpPr txBox="1"/>
          <p:nvPr/>
        </p:nvSpPr>
        <p:spPr>
          <a:xfrm>
            <a:off x="1306487" y="5700692"/>
            <a:ext cx="188833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Assign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reward to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0" i="1"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orresponding</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EQ entry</a:t>
            </a:r>
            <a:endPar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74" name="Straight Arrow Connector 173">
            <a:extLst>
              <a:ext uri="{FF2B5EF4-FFF2-40B4-BE49-F238E27FC236}">
                <a16:creationId xmlns:a16="http://schemas.microsoft.com/office/drawing/2014/main" id="{88FC4250-A26F-D241-82E9-FCD66DBA2DCC}"/>
              </a:ext>
            </a:extLst>
          </p:cNvPr>
          <p:cNvCxnSpPr>
            <a:cxnSpLocks/>
          </p:cNvCxnSpPr>
          <p:nvPr/>
        </p:nvCxnSpPr>
        <p:spPr>
          <a:xfrm>
            <a:off x="3014642" y="3165735"/>
            <a:ext cx="1253456"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75" name="Rectangle 174">
            <a:extLst>
              <a:ext uri="{FF2B5EF4-FFF2-40B4-BE49-F238E27FC236}">
                <a16:creationId xmlns:a16="http://schemas.microsoft.com/office/drawing/2014/main" id="{54B3E7B3-1DFD-D94C-A922-29813EAB75AA}"/>
              </a:ext>
            </a:extLst>
          </p:cNvPr>
          <p:cNvSpPr/>
          <p:nvPr/>
        </p:nvSpPr>
        <p:spPr>
          <a:xfrm>
            <a:off x="3297875" y="2635649"/>
            <a:ext cx="798360"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Look</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up </a:t>
            </a:r>
            <a:endPar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rPr>
              <a:t>QVStore</a:t>
            </a:r>
          </a:p>
        </p:txBody>
      </p:sp>
      <p:sp>
        <p:nvSpPr>
          <p:cNvPr id="176" name="Rectangle 175">
            <a:extLst>
              <a:ext uri="{FF2B5EF4-FFF2-40B4-BE49-F238E27FC236}">
                <a16:creationId xmlns:a16="http://schemas.microsoft.com/office/drawing/2014/main" id="{DE7775CF-E1F5-8E46-9049-D65F8E93668A}"/>
              </a:ext>
            </a:extLst>
          </p:cNvPr>
          <p:cNvSpPr/>
          <p:nvPr/>
        </p:nvSpPr>
        <p:spPr>
          <a:xfrm>
            <a:off x="2322367" y="2906510"/>
            <a:ext cx="832128" cy="504718"/>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State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Vector</a:t>
            </a:r>
          </a:p>
        </p:txBody>
      </p:sp>
      <p:sp>
        <p:nvSpPr>
          <p:cNvPr id="177" name="Rectangle 176">
            <a:extLst>
              <a:ext uri="{FF2B5EF4-FFF2-40B4-BE49-F238E27FC236}">
                <a16:creationId xmlns:a16="http://schemas.microsoft.com/office/drawing/2014/main" id="{587FE97B-5658-7A49-A914-E5D83F503595}"/>
              </a:ext>
            </a:extLst>
          </p:cNvPr>
          <p:cNvSpPr/>
          <p:nvPr/>
        </p:nvSpPr>
        <p:spPr>
          <a:xfrm>
            <a:off x="4508804" y="3780661"/>
            <a:ext cx="1506182"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Q-Value Store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800" b="1" i="1" u="none" strike="noStrike" kern="1200" cap="none" spc="0" normalizeH="0" baseline="0" noProof="0" dirty="0" err="1">
                <a:ln>
                  <a:noFill/>
                </a:ln>
                <a:solidFill>
                  <a:prstClr val="black"/>
                </a:solidFill>
                <a:effectLst/>
                <a:uLnTx/>
                <a:uFillTx/>
                <a:latin typeface="Calibri" panose="020F0502020204030204"/>
                <a:ea typeface="+mn-ea"/>
                <a:cs typeface="+mn-cs"/>
              </a:rPr>
              <a:t>QVStore</a:t>
            </a: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78" name="Straight Arrow Connector 177">
            <a:extLst>
              <a:ext uri="{FF2B5EF4-FFF2-40B4-BE49-F238E27FC236}">
                <a16:creationId xmlns:a16="http://schemas.microsoft.com/office/drawing/2014/main" id="{74357D81-4E96-ED47-8706-8416146AE134}"/>
              </a:ext>
            </a:extLst>
          </p:cNvPr>
          <p:cNvCxnSpPr>
            <a:stCxn id="110" idx="3"/>
            <a:endCxn id="176" idx="1"/>
          </p:cNvCxnSpPr>
          <p:nvPr/>
        </p:nvCxnSpPr>
        <p:spPr>
          <a:xfrm flipV="1">
            <a:off x="2050075" y="3158869"/>
            <a:ext cx="272292" cy="154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9" name="Oval 178">
            <a:extLst>
              <a:ext uri="{FF2B5EF4-FFF2-40B4-BE49-F238E27FC236}">
                <a16:creationId xmlns:a16="http://schemas.microsoft.com/office/drawing/2014/main" id="{6ADC6D65-C652-5846-A0C0-D713E2DE326C}"/>
              </a:ext>
            </a:extLst>
          </p:cNvPr>
          <p:cNvSpPr/>
          <p:nvPr/>
        </p:nvSpPr>
        <p:spPr>
          <a:xfrm>
            <a:off x="2595818" y="2564797"/>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180" name="Oval 179">
            <a:extLst>
              <a:ext uri="{FF2B5EF4-FFF2-40B4-BE49-F238E27FC236}">
                <a16:creationId xmlns:a16="http://schemas.microsoft.com/office/drawing/2014/main" id="{D906ED77-3132-214E-A3F5-31B07CAE1C39}"/>
              </a:ext>
            </a:extLst>
          </p:cNvPr>
          <p:cNvSpPr/>
          <p:nvPr/>
        </p:nvSpPr>
        <p:spPr>
          <a:xfrm>
            <a:off x="3554075" y="3232315"/>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184" name="Oval 183">
            <a:extLst>
              <a:ext uri="{FF2B5EF4-FFF2-40B4-BE49-F238E27FC236}">
                <a16:creationId xmlns:a16="http://schemas.microsoft.com/office/drawing/2014/main" id="{476A954E-AC99-B948-9C25-154CE4DACB8E}"/>
              </a:ext>
            </a:extLst>
          </p:cNvPr>
          <p:cNvSpPr/>
          <p:nvPr/>
        </p:nvSpPr>
        <p:spPr>
          <a:xfrm>
            <a:off x="6014879" y="4730521"/>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5</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5" name="TextBox 184">
            <a:extLst>
              <a:ext uri="{FF2B5EF4-FFF2-40B4-BE49-F238E27FC236}">
                <a16:creationId xmlns:a16="http://schemas.microsoft.com/office/drawing/2014/main" id="{DED76AD1-C286-F54B-BF0B-B1C81BB0C856}"/>
              </a:ext>
            </a:extLst>
          </p:cNvPr>
          <p:cNvSpPr txBox="1"/>
          <p:nvPr/>
        </p:nvSpPr>
        <p:spPr>
          <a:xfrm>
            <a:off x="5378782" y="5102664"/>
            <a:ext cx="2163349"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Insert prefetch action &amp;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State-Action pair in EQ</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86" name="Elbow Connector 185">
            <a:extLst>
              <a:ext uri="{FF2B5EF4-FFF2-40B4-BE49-F238E27FC236}">
                <a16:creationId xmlns:a16="http://schemas.microsoft.com/office/drawing/2014/main" id="{15E5651A-39A4-AD4E-A15B-18B1FFAEF0FC}"/>
              </a:ext>
            </a:extLst>
          </p:cNvPr>
          <p:cNvCxnSpPr>
            <a:cxnSpLocks/>
            <a:stCxn id="109" idx="1"/>
          </p:cNvCxnSpPr>
          <p:nvPr/>
        </p:nvCxnSpPr>
        <p:spPr>
          <a:xfrm rot="10800000" flipH="1">
            <a:off x="2784494" y="3747909"/>
            <a:ext cx="1657524" cy="1318172"/>
          </a:xfrm>
          <a:prstGeom prst="bentConnector3">
            <a:avLst>
              <a:gd name="adj1" fmla="val -1379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7" name="Oval 186">
            <a:extLst>
              <a:ext uri="{FF2B5EF4-FFF2-40B4-BE49-F238E27FC236}">
                <a16:creationId xmlns:a16="http://schemas.microsoft.com/office/drawing/2014/main" id="{EEF2AF26-83E3-4E48-8DAE-05821FC6A326}"/>
              </a:ext>
            </a:extLst>
          </p:cNvPr>
          <p:cNvSpPr/>
          <p:nvPr/>
        </p:nvSpPr>
        <p:spPr>
          <a:xfrm>
            <a:off x="2177701" y="4262013"/>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6</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8" name="Rectangle 187">
            <a:extLst>
              <a:ext uri="{FF2B5EF4-FFF2-40B4-BE49-F238E27FC236}">
                <a16:creationId xmlns:a16="http://schemas.microsoft.com/office/drawing/2014/main" id="{EFC4A003-0047-B548-A1D9-92DECD65EB20}"/>
              </a:ext>
            </a:extLst>
          </p:cNvPr>
          <p:cNvSpPr/>
          <p:nvPr/>
        </p:nvSpPr>
        <p:spPr>
          <a:xfrm>
            <a:off x="4508804" y="5969822"/>
            <a:ext cx="1663943" cy="385893"/>
          </a:xfrm>
          <a:prstGeom prst="rect">
            <a:avLst/>
          </a:prstGeom>
          <a:solidFill>
            <a:schemeClr val="accent6">
              <a:lumMod val="20000"/>
              <a:lumOff val="80000"/>
            </a:schemeClr>
          </a:solidFill>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Prefetch Fill </a:t>
            </a:r>
          </a:p>
        </p:txBody>
      </p:sp>
      <p:cxnSp>
        <p:nvCxnSpPr>
          <p:cNvPr id="189" name="Straight Arrow Connector 188">
            <a:extLst>
              <a:ext uri="{FF2B5EF4-FFF2-40B4-BE49-F238E27FC236}">
                <a16:creationId xmlns:a16="http://schemas.microsoft.com/office/drawing/2014/main" id="{C4489A71-7E05-1B4D-A4B3-DD2DA5AC432B}"/>
              </a:ext>
            </a:extLst>
          </p:cNvPr>
          <p:cNvCxnSpPr>
            <a:cxnSpLocks/>
          </p:cNvCxnSpPr>
          <p:nvPr/>
        </p:nvCxnSpPr>
        <p:spPr>
          <a:xfrm flipV="1">
            <a:off x="5048115" y="5318082"/>
            <a:ext cx="0" cy="556451"/>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90" name="Rectangle 189">
            <a:extLst>
              <a:ext uri="{FF2B5EF4-FFF2-40B4-BE49-F238E27FC236}">
                <a16:creationId xmlns:a16="http://schemas.microsoft.com/office/drawing/2014/main" id="{B4E1DBE9-431A-BC49-9501-63346E18178F}"/>
              </a:ext>
            </a:extLst>
          </p:cNvPr>
          <p:cNvSpPr/>
          <p:nvPr/>
        </p:nvSpPr>
        <p:spPr>
          <a:xfrm>
            <a:off x="4516320" y="2380107"/>
            <a:ext cx="352982"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0" i="0" u="none" strike="noStrike" kern="1200" cap="none" spc="0" normalizeH="0" baseline="0" noProof="0">
                <a:ln>
                  <a:noFill/>
                </a:ln>
                <a:solidFill>
                  <a:prstClr val="black"/>
                </a:solidFill>
                <a:effectLst/>
                <a:uLnTx/>
                <a:uFillTx/>
                <a:latin typeface="Calibri" panose="020F0502020204030204"/>
                <a:ea typeface="+mn-ea"/>
                <a:cs typeface="+mn-cs"/>
              </a:rPr>
              <a:t>A1</a:t>
            </a: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1" name="Rectangle 190">
            <a:extLst>
              <a:ext uri="{FF2B5EF4-FFF2-40B4-BE49-F238E27FC236}">
                <a16:creationId xmlns:a16="http://schemas.microsoft.com/office/drawing/2014/main" id="{A68EBED8-7957-B64F-B3E1-3FB8DA825AEE}"/>
              </a:ext>
            </a:extLst>
          </p:cNvPr>
          <p:cNvSpPr/>
          <p:nvPr/>
        </p:nvSpPr>
        <p:spPr>
          <a:xfrm>
            <a:off x="4870021" y="2376552"/>
            <a:ext cx="356188"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1" i="0" u="none" strike="noStrike" kern="1200" cap="none" spc="0" normalizeH="0" baseline="0" noProof="0">
                <a:ln>
                  <a:noFill/>
                </a:ln>
                <a:solidFill>
                  <a:prstClr val="black"/>
                </a:solidFill>
                <a:effectLst/>
                <a:uLnTx/>
                <a:uFillTx/>
                <a:latin typeface="Calibri" panose="020F0502020204030204"/>
                <a:ea typeface="+mn-ea"/>
                <a:cs typeface="+mn-cs"/>
              </a:rPr>
              <a:t>A2</a:t>
            </a:r>
            <a:endParaRPr kumimoji="0" lang="en-CH"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2" name="Rectangle 191">
            <a:extLst>
              <a:ext uri="{FF2B5EF4-FFF2-40B4-BE49-F238E27FC236}">
                <a16:creationId xmlns:a16="http://schemas.microsoft.com/office/drawing/2014/main" id="{5D5C5A33-2AC4-E44D-BB0A-6BC9E2928D10}"/>
              </a:ext>
            </a:extLst>
          </p:cNvPr>
          <p:cNvSpPr/>
          <p:nvPr/>
        </p:nvSpPr>
        <p:spPr>
          <a:xfrm>
            <a:off x="5231038" y="2372997"/>
            <a:ext cx="352982"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0" i="0" u="none" strike="noStrike" kern="1200" cap="none" spc="0" normalizeH="0" baseline="0" noProof="0">
                <a:ln>
                  <a:noFill/>
                </a:ln>
                <a:solidFill>
                  <a:prstClr val="black"/>
                </a:solidFill>
                <a:effectLst/>
                <a:uLnTx/>
                <a:uFillTx/>
                <a:latin typeface="Calibri" panose="020F0502020204030204"/>
                <a:ea typeface="+mn-ea"/>
                <a:cs typeface="+mn-cs"/>
              </a:rPr>
              <a:t>A3</a:t>
            </a: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3" name="Rounded Rectangle 192">
            <a:extLst>
              <a:ext uri="{FF2B5EF4-FFF2-40B4-BE49-F238E27FC236}">
                <a16:creationId xmlns:a16="http://schemas.microsoft.com/office/drawing/2014/main" id="{09552ACF-AD9B-9343-981D-03F83CA30487}"/>
              </a:ext>
            </a:extLst>
          </p:cNvPr>
          <p:cNvSpPr/>
          <p:nvPr/>
        </p:nvSpPr>
        <p:spPr>
          <a:xfrm>
            <a:off x="6802341" y="2865890"/>
            <a:ext cx="1426822" cy="730105"/>
          </a:xfrm>
          <a:prstGeom prst="roundRect">
            <a:avLst/>
          </a:prstGeom>
          <a:solidFill>
            <a:schemeClr val="tx2">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Memory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Hierarchy</a:t>
            </a:r>
          </a:p>
        </p:txBody>
      </p:sp>
      <p:cxnSp>
        <p:nvCxnSpPr>
          <p:cNvPr id="194" name="Straight Arrow Connector 193">
            <a:extLst>
              <a:ext uri="{FF2B5EF4-FFF2-40B4-BE49-F238E27FC236}">
                <a16:creationId xmlns:a16="http://schemas.microsoft.com/office/drawing/2014/main" id="{A9793FB3-ADBA-9340-964F-C14E30A5A345}"/>
              </a:ext>
            </a:extLst>
          </p:cNvPr>
          <p:cNvCxnSpPr>
            <a:cxnSpLocks/>
            <a:endCxn id="193" idx="1"/>
          </p:cNvCxnSpPr>
          <p:nvPr/>
        </p:nvCxnSpPr>
        <p:spPr>
          <a:xfrm flipV="1">
            <a:off x="5971738" y="3230943"/>
            <a:ext cx="830603" cy="610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5" name="Rectangle 194">
            <a:extLst>
              <a:ext uri="{FF2B5EF4-FFF2-40B4-BE49-F238E27FC236}">
                <a16:creationId xmlns:a16="http://schemas.microsoft.com/office/drawing/2014/main" id="{7D964871-AF2D-2C4C-A018-991008E8378E}"/>
              </a:ext>
            </a:extLst>
          </p:cNvPr>
          <p:cNvSpPr/>
          <p:nvPr/>
        </p:nvSpPr>
        <p:spPr>
          <a:xfrm>
            <a:off x="5931285" y="2677246"/>
            <a:ext cx="859210"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Generate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prefetch</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6" name="Rectangle 195">
            <a:extLst>
              <a:ext uri="{FF2B5EF4-FFF2-40B4-BE49-F238E27FC236}">
                <a16:creationId xmlns:a16="http://schemas.microsoft.com/office/drawing/2014/main" id="{34B3079F-FCD7-274B-8506-2786C809D580}"/>
              </a:ext>
            </a:extLst>
          </p:cNvPr>
          <p:cNvSpPr/>
          <p:nvPr/>
        </p:nvSpPr>
        <p:spPr>
          <a:xfrm>
            <a:off x="2586481" y="4143016"/>
            <a:ext cx="1757868" cy="52322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Evict EQ entry and update </a:t>
            </a:r>
            <a:r>
              <a:rPr kumimoji="0" lang="en-US" sz="1400" b="0" i="1" u="none" strike="noStrike" kern="1200" cap="none" spc="0" normalizeH="0" baseline="0" noProof="0" dirty="0" err="1">
                <a:ln>
                  <a:noFill/>
                </a:ln>
                <a:solidFill>
                  <a:prstClr val="black"/>
                </a:solidFill>
                <a:effectLst/>
                <a:uLnTx/>
                <a:uFillTx/>
                <a:latin typeface="Calibri" panose="020F0502020204030204"/>
                <a:ea typeface="+mn-ea"/>
                <a:cs typeface="+mn-cs"/>
              </a:rPr>
              <a:t>QVStore</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7" name="Oval 196">
            <a:extLst>
              <a:ext uri="{FF2B5EF4-FFF2-40B4-BE49-F238E27FC236}">
                <a16:creationId xmlns:a16="http://schemas.microsoft.com/office/drawing/2014/main" id="{0243FFFE-6A73-CA40-B4DF-3CD7A32986AF}"/>
              </a:ext>
            </a:extLst>
          </p:cNvPr>
          <p:cNvSpPr/>
          <p:nvPr/>
        </p:nvSpPr>
        <p:spPr>
          <a:xfrm>
            <a:off x="6212152" y="2436321"/>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198" name="Rectangle 197">
            <a:extLst>
              <a:ext uri="{FF2B5EF4-FFF2-40B4-BE49-F238E27FC236}">
                <a16:creationId xmlns:a16="http://schemas.microsoft.com/office/drawing/2014/main" id="{CF5F4FBB-8860-F042-8A9D-EBCEC1147F88}"/>
              </a:ext>
            </a:extLst>
          </p:cNvPr>
          <p:cNvSpPr/>
          <p:nvPr/>
        </p:nvSpPr>
        <p:spPr>
          <a:xfrm>
            <a:off x="3793570" y="2026696"/>
            <a:ext cx="2617255" cy="307777"/>
          </a:xfrm>
          <a:prstGeom prst="rect">
            <a:avLst/>
          </a:prstGeom>
          <a:solidFill>
            <a:schemeClr val="bg2"/>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Find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the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Action with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m</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ax </a:t>
            </a:r>
            <a:r>
              <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rPr>
              <a:t>Q-Value</a:t>
            </a:r>
          </a:p>
        </p:txBody>
      </p:sp>
      <p:cxnSp>
        <p:nvCxnSpPr>
          <p:cNvPr id="199" name="Straight Arrow Connector 198">
            <a:extLst>
              <a:ext uri="{FF2B5EF4-FFF2-40B4-BE49-F238E27FC236}">
                <a16:creationId xmlns:a16="http://schemas.microsoft.com/office/drawing/2014/main" id="{CF04ABA9-016F-1D44-9CB9-2CD086BB1F29}"/>
              </a:ext>
            </a:extLst>
          </p:cNvPr>
          <p:cNvCxnSpPr>
            <a:cxnSpLocks/>
          </p:cNvCxnSpPr>
          <p:nvPr/>
        </p:nvCxnSpPr>
        <p:spPr>
          <a:xfrm>
            <a:off x="5038337" y="2293563"/>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cxnSp>
        <p:nvCxnSpPr>
          <p:cNvPr id="200" name="Straight Arrow Connector 199">
            <a:extLst>
              <a:ext uri="{FF2B5EF4-FFF2-40B4-BE49-F238E27FC236}">
                <a16:creationId xmlns:a16="http://schemas.microsoft.com/office/drawing/2014/main" id="{B72E909B-B36E-9B4E-B9AB-70D89B040A5F}"/>
              </a:ext>
            </a:extLst>
          </p:cNvPr>
          <p:cNvCxnSpPr>
            <a:cxnSpLocks/>
          </p:cNvCxnSpPr>
          <p:nvPr/>
        </p:nvCxnSpPr>
        <p:spPr>
          <a:xfrm>
            <a:off x="4679009" y="2293563"/>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cxnSp>
        <p:nvCxnSpPr>
          <p:cNvPr id="201" name="Straight Arrow Connector 200">
            <a:extLst>
              <a:ext uri="{FF2B5EF4-FFF2-40B4-BE49-F238E27FC236}">
                <a16:creationId xmlns:a16="http://schemas.microsoft.com/office/drawing/2014/main" id="{A8CF9FBF-1EAE-E141-943E-8B123653A864}"/>
              </a:ext>
            </a:extLst>
          </p:cNvPr>
          <p:cNvCxnSpPr>
            <a:cxnSpLocks/>
          </p:cNvCxnSpPr>
          <p:nvPr/>
        </p:nvCxnSpPr>
        <p:spPr>
          <a:xfrm>
            <a:off x="5394429" y="2308908"/>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sp>
        <p:nvSpPr>
          <p:cNvPr id="202" name="Oval 201">
            <a:extLst>
              <a:ext uri="{FF2B5EF4-FFF2-40B4-BE49-F238E27FC236}">
                <a16:creationId xmlns:a16="http://schemas.microsoft.com/office/drawing/2014/main" id="{85BD7E60-7BFF-434D-BBB6-AE2235405BE1}"/>
              </a:ext>
            </a:extLst>
          </p:cNvPr>
          <p:cNvSpPr/>
          <p:nvPr/>
        </p:nvSpPr>
        <p:spPr>
          <a:xfrm>
            <a:off x="5123608" y="5476795"/>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7</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12" name="Group 211">
            <a:extLst>
              <a:ext uri="{FF2B5EF4-FFF2-40B4-BE49-F238E27FC236}">
                <a16:creationId xmlns:a16="http://schemas.microsoft.com/office/drawing/2014/main" id="{4B9572B7-08B9-8F49-80A6-03052E688C52}"/>
              </a:ext>
            </a:extLst>
          </p:cNvPr>
          <p:cNvGrpSpPr/>
          <p:nvPr/>
        </p:nvGrpSpPr>
        <p:grpSpPr>
          <a:xfrm>
            <a:off x="4289620" y="2601710"/>
            <a:ext cx="1592509" cy="1220460"/>
            <a:chOff x="4289620" y="2601710"/>
            <a:chExt cx="1592509" cy="1220460"/>
          </a:xfrm>
        </p:grpSpPr>
        <p:sp>
          <p:nvSpPr>
            <p:cNvPr id="113" name="Rectangle 112">
              <a:extLst>
                <a:ext uri="{FF2B5EF4-FFF2-40B4-BE49-F238E27FC236}">
                  <a16:creationId xmlns:a16="http://schemas.microsoft.com/office/drawing/2014/main" id="{FD3A8377-8D24-9143-8097-35CFD901AD6C}"/>
                </a:ext>
              </a:extLst>
            </p:cNvPr>
            <p:cNvSpPr/>
            <p:nvPr/>
          </p:nvSpPr>
          <p:spPr>
            <a:xfrm>
              <a:off x="4289620" y="26017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Rectangle 113">
              <a:extLst>
                <a:ext uri="{FF2B5EF4-FFF2-40B4-BE49-F238E27FC236}">
                  <a16:creationId xmlns:a16="http://schemas.microsoft.com/office/drawing/2014/main" id="{44BD0F1C-308B-AD41-ADC0-9D662775B839}"/>
                </a:ext>
              </a:extLst>
            </p:cNvPr>
            <p:cNvSpPr/>
            <p:nvPr/>
          </p:nvSpPr>
          <p:spPr>
            <a:xfrm>
              <a:off x="4499345" y="26017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 name="Rectangle 114">
              <a:extLst>
                <a:ext uri="{FF2B5EF4-FFF2-40B4-BE49-F238E27FC236}">
                  <a16:creationId xmlns:a16="http://schemas.microsoft.com/office/drawing/2014/main" id="{3F57A77B-B4C5-B34F-9654-A2C73A1DDC34}"/>
                </a:ext>
              </a:extLst>
            </p:cNvPr>
            <p:cNvSpPr/>
            <p:nvPr/>
          </p:nvSpPr>
          <p:spPr>
            <a:xfrm>
              <a:off x="4858673" y="26017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6" name="Rectangle 115">
              <a:extLst>
                <a:ext uri="{FF2B5EF4-FFF2-40B4-BE49-F238E27FC236}">
                  <a16:creationId xmlns:a16="http://schemas.microsoft.com/office/drawing/2014/main" id="{89A27451-93BD-8E44-8120-AD957A3C2F88}"/>
                </a:ext>
              </a:extLst>
            </p:cNvPr>
            <p:cNvSpPr/>
            <p:nvPr/>
          </p:nvSpPr>
          <p:spPr>
            <a:xfrm>
              <a:off x="5218001" y="26017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Rectangle 116">
              <a:extLst>
                <a:ext uri="{FF2B5EF4-FFF2-40B4-BE49-F238E27FC236}">
                  <a16:creationId xmlns:a16="http://schemas.microsoft.com/office/drawing/2014/main" id="{1FB99F77-BEFB-7F4C-8456-69B826978233}"/>
                </a:ext>
              </a:extLst>
            </p:cNvPr>
            <p:cNvSpPr/>
            <p:nvPr/>
          </p:nvSpPr>
          <p:spPr>
            <a:xfrm>
              <a:off x="4289620" y="2777883"/>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8" name="Rectangle 117">
              <a:extLst>
                <a:ext uri="{FF2B5EF4-FFF2-40B4-BE49-F238E27FC236}">
                  <a16:creationId xmlns:a16="http://schemas.microsoft.com/office/drawing/2014/main" id="{ACF4C514-8B32-614D-BF6B-3F188A3F5A83}"/>
                </a:ext>
              </a:extLst>
            </p:cNvPr>
            <p:cNvSpPr/>
            <p:nvPr/>
          </p:nvSpPr>
          <p:spPr>
            <a:xfrm>
              <a:off x="4499345" y="27778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9" name="Rectangle 118">
              <a:extLst>
                <a:ext uri="{FF2B5EF4-FFF2-40B4-BE49-F238E27FC236}">
                  <a16:creationId xmlns:a16="http://schemas.microsoft.com/office/drawing/2014/main" id="{9AFF6B2C-7524-D04C-AD64-4B438BFD7B75}"/>
                </a:ext>
              </a:extLst>
            </p:cNvPr>
            <p:cNvSpPr/>
            <p:nvPr/>
          </p:nvSpPr>
          <p:spPr>
            <a:xfrm>
              <a:off x="4858673" y="27778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Rectangle 119">
              <a:extLst>
                <a:ext uri="{FF2B5EF4-FFF2-40B4-BE49-F238E27FC236}">
                  <a16:creationId xmlns:a16="http://schemas.microsoft.com/office/drawing/2014/main" id="{4EAD4285-7314-DD46-8C66-6AA6025A7AA4}"/>
                </a:ext>
              </a:extLst>
            </p:cNvPr>
            <p:cNvSpPr/>
            <p:nvPr/>
          </p:nvSpPr>
          <p:spPr>
            <a:xfrm>
              <a:off x="5218001" y="27778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1" name="Rectangle 120">
              <a:extLst>
                <a:ext uri="{FF2B5EF4-FFF2-40B4-BE49-F238E27FC236}">
                  <a16:creationId xmlns:a16="http://schemas.microsoft.com/office/drawing/2014/main" id="{B9A6C0D6-5D43-9D4B-88B7-75FD58C3B988}"/>
                </a:ext>
              </a:extLst>
            </p:cNvPr>
            <p:cNvSpPr/>
            <p:nvPr/>
          </p:nvSpPr>
          <p:spPr>
            <a:xfrm>
              <a:off x="4289620" y="2954048"/>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 name="Rectangle 121">
              <a:extLst>
                <a:ext uri="{FF2B5EF4-FFF2-40B4-BE49-F238E27FC236}">
                  <a16:creationId xmlns:a16="http://schemas.microsoft.com/office/drawing/2014/main" id="{CAB6E6E3-1D84-9E43-BE56-DD55A7DE7CCB}"/>
                </a:ext>
              </a:extLst>
            </p:cNvPr>
            <p:cNvSpPr/>
            <p:nvPr/>
          </p:nvSpPr>
          <p:spPr>
            <a:xfrm>
              <a:off x="4499345" y="29540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3" name="Rectangle 122">
              <a:extLst>
                <a:ext uri="{FF2B5EF4-FFF2-40B4-BE49-F238E27FC236}">
                  <a16:creationId xmlns:a16="http://schemas.microsoft.com/office/drawing/2014/main" id="{B4E5707F-03EA-6F40-AAF2-E23363D7AB62}"/>
                </a:ext>
              </a:extLst>
            </p:cNvPr>
            <p:cNvSpPr/>
            <p:nvPr/>
          </p:nvSpPr>
          <p:spPr>
            <a:xfrm>
              <a:off x="4858673" y="29540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4" name="Rectangle 123">
              <a:extLst>
                <a:ext uri="{FF2B5EF4-FFF2-40B4-BE49-F238E27FC236}">
                  <a16:creationId xmlns:a16="http://schemas.microsoft.com/office/drawing/2014/main" id="{522B78C4-6877-CE46-A63B-7A82ECD115B6}"/>
                </a:ext>
              </a:extLst>
            </p:cNvPr>
            <p:cNvSpPr/>
            <p:nvPr/>
          </p:nvSpPr>
          <p:spPr>
            <a:xfrm>
              <a:off x="5218001" y="29540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5" name="Rectangle 124">
              <a:extLst>
                <a:ext uri="{FF2B5EF4-FFF2-40B4-BE49-F238E27FC236}">
                  <a16:creationId xmlns:a16="http://schemas.microsoft.com/office/drawing/2014/main" id="{FA16AED2-8F60-B74B-8B2C-22BB3853A814}"/>
                </a:ext>
              </a:extLst>
            </p:cNvPr>
            <p:cNvSpPr/>
            <p:nvPr/>
          </p:nvSpPr>
          <p:spPr>
            <a:xfrm>
              <a:off x="4289620" y="3130207"/>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6" name="Rectangle 125">
              <a:extLst>
                <a:ext uri="{FF2B5EF4-FFF2-40B4-BE49-F238E27FC236}">
                  <a16:creationId xmlns:a16="http://schemas.microsoft.com/office/drawing/2014/main" id="{CBB5A613-228E-E84B-8B5A-BD3DDE37FC4B}"/>
                </a:ext>
              </a:extLst>
            </p:cNvPr>
            <p:cNvSpPr/>
            <p:nvPr/>
          </p:nvSpPr>
          <p:spPr>
            <a:xfrm>
              <a:off x="4499345" y="31302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7" name="Rectangle 126">
              <a:extLst>
                <a:ext uri="{FF2B5EF4-FFF2-40B4-BE49-F238E27FC236}">
                  <a16:creationId xmlns:a16="http://schemas.microsoft.com/office/drawing/2014/main" id="{C33B4829-767E-CC46-841A-C59701274878}"/>
                </a:ext>
              </a:extLst>
            </p:cNvPr>
            <p:cNvSpPr/>
            <p:nvPr/>
          </p:nvSpPr>
          <p:spPr>
            <a:xfrm>
              <a:off x="4858673" y="31302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8" name="Rectangle 127">
              <a:extLst>
                <a:ext uri="{FF2B5EF4-FFF2-40B4-BE49-F238E27FC236}">
                  <a16:creationId xmlns:a16="http://schemas.microsoft.com/office/drawing/2014/main" id="{4FF74D98-0B9E-B447-95A6-F7E4B08A282C}"/>
                </a:ext>
              </a:extLst>
            </p:cNvPr>
            <p:cNvSpPr/>
            <p:nvPr/>
          </p:nvSpPr>
          <p:spPr>
            <a:xfrm>
              <a:off x="5218001" y="31302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9" name="Rectangle 128">
              <a:extLst>
                <a:ext uri="{FF2B5EF4-FFF2-40B4-BE49-F238E27FC236}">
                  <a16:creationId xmlns:a16="http://schemas.microsoft.com/office/drawing/2014/main" id="{936DAFF4-957A-5B45-B8B7-8D31D4136A21}"/>
                </a:ext>
              </a:extLst>
            </p:cNvPr>
            <p:cNvSpPr/>
            <p:nvPr/>
          </p:nvSpPr>
          <p:spPr>
            <a:xfrm>
              <a:off x="4289620" y="3306366"/>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0" name="Rectangle 129">
              <a:extLst>
                <a:ext uri="{FF2B5EF4-FFF2-40B4-BE49-F238E27FC236}">
                  <a16:creationId xmlns:a16="http://schemas.microsoft.com/office/drawing/2014/main" id="{D2980796-4C2F-414B-816E-081F907A10F6}"/>
                </a:ext>
              </a:extLst>
            </p:cNvPr>
            <p:cNvSpPr/>
            <p:nvPr/>
          </p:nvSpPr>
          <p:spPr>
            <a:xfrm>
              <a:off x="4499345" y="33063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1" name="Rectangle 130">
              <a:extLst>
                <a:ext uri="{FF2B5EF4-FFF2-40B4-BE49-F238E27FC236}">
                  <a16:creationId xmlns:a16="http://schemas.microsoft.com/office/drawing/2014/main" id="{A887C44D-FFC2-384B-83BF-BEB08C155264}"/>
                </a:ext>
              </a:extLst>
            </p:cNvPr>
            <p:cNvSpPr/>
            <p:nvPr/>
          </p:nvSpPr>
          <p:spPr>
            <a:xfrm>
              <a:off x="4858673" y="33063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Rectangle 131">
              <a:extLst>
                <a:ext uri="{FF2B5EF4-FFF2-40B4-BE49-F238E27FC236}">
                  <a16:creationId xmlns:a16="http://schemas.microsoft.com/office/drawing/2014/main" id="{E1A5196E-7185-724A-983F-D13E80FEF654}"/>
                </a:ext>
              </a:extLst>
            </p:cNvPr>
            <p:cNvSpPr/>
            <p:nvPr/>
          </p:nvSpPr>
          <p:spPr>
            <a:xfrm>
              <a:off x="5218001" y="33063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3" name="Rectangle 132">
              <a:extLst>
                <a:ext uri="{FF2B5EF4-FFF2-40B4-BE49-F238E27FC236}">
                  <a16:creationId xmlns:a16="http://schemas.microsoft.com/office/drawing/2014/main" id="{721EE2A8-FA3E-FE45-9AFE-3FAF44806885}"/>
                </a:ext>
              </a:extLst>
            </p:cNvPr>
            <p:cNvSpPr/>
            <p:nvPr/>
          </p:nvSpPr>
          <p:spPr>
            <a:xfrm>
              <a:off x="4442020" y="27541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Rectangle 133">
              <a:extLst>
                <a:ext uri="{FF2B5EF4-FFF2-40B4-BE49-F238E27FC236}">
                  <a16:creationId xmlns:a16="http://schemas.microsoft.com/office/drawing/2014/main" id="{84A7F9AF-2BA4-DA46-B255-8263E7DC1415}"/>
                </a:ext>
              </a:extLst>
            </p:cNvPr>
            <p:cNvSpPr/>
            <p:nvPr/>
          </p:nvSpPr>
          <p:spPr>
            <a:xfrm>
              <a:off x="4651745" y="27541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Rectangle 134">
              <a:extLst>
                <a:ext uri="{FF2B5EF4-FFF2-40B4-BE49-F238E27FC236}">
                  <a16:creationId xmlns:a16="http://schemas.microsoft.com/office/drawing/2014/main" id="{C834DDEE-C429-1F4E-BA53-A9762690A852}"/>
                </a:ext>
              </a:extLst>
            </p:cNvPr>
            <p:cNvSpPr/>
            <p:nvPr/>
          </p:nvSpPr>
          <p:spPr>
            <a:xfrm>
              <a:off x="5011073" y="27541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Rectangle 135">
              <a:extLst>
                <a:ext uri="{FF2B5EF4-FFF2-40B4-BE49-F238E27FC236}">
                  <a16:creationId xmlns:a16="http://schemas.microsoft.com/office/drawing/2014/main" id="{F2A5FBBE-49F2-6E41-A6FA-5BF57BDC811B}"/>
                </a:ext>
              </a:extLst>
            </p:cNvPr>
            <p:cNvSpPr/>
            <p:nvPr/>
          </p:nvSpPr>
          <p:spPr>
            <a:xfrm>
              <a:off x="5370401" y="27541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7" name="Rectangle 136">
              <a:extLst>
                <a:ext uri="{FF2B5EF4-FFF2-40B4-BE49-F238E27FC236}">
                  <a16:creationId xmlns:a16="http://schemas.microsoft.com/office/drawing/2014/main" id="{AB7977CF-D25A-0249-8C4F-1F5C1074B4DA}"/>
                </a:ext>
              </a:extLst>
            </p:cNvPr>
            <p:cNvSpPr/>
            <p:nvPr/>
          </p:nvSpPr>
          <p:spPr>
            <a:xfrm>
              <a:off x="4442020" y="2930283"/>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8" name="Rectangle 137">
              <a:extLst>
                <a:ext uri="{FF2B5EF4-FFF2-40B4-BE49-F238E27FC236}">
                  <a16:creationId xmlns:a16="http://schemas.microsoft.com/office/drawing/2014/main" id="{1DCC281C-206A-1C42-9653-43442F95173C}"/>
                </a:ext>
              </a:extLst>
            </p:cNvPr>
            <p:cNvSpPr/>
            <p:nvPr/>
          </p:nvSpPr>
          <p:spPr>
            <a:xfrm>
              <a:off x="4651745" y="29302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9" name="Rectangle 138">
              <a:extLst>
                <a:ext uri="{FF2B5EF4-FFF2-40B4-BE49-F238E27FC236}">
                  <a16:creationId xmlns:a16="http://schemas.microsoft.com/office/drawing/2014/main" id="{FA8DB686-5998-1347-B9D1-24913AB66085}"/>
                </a:ext>
              </a:extLst>
            </p:cNvPr>
            <p:cNvSpPr/>
            <p:nvPr/>
          </p:nvSpPr>
          <p:spPr>
            <a:xfrm>
              <a:off x="5011073" y="29302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0" name="Rectangle 139">
              <a:extLst>
                <a:ext uri="{FF2B5EF4-FFF2-40B4-BE49-F238E27FC236}">
                  <a16:creationId xmlns:a16="http://schemas.microsoft.com/office/drawing/2014/main" id="{52477002-3CA5-0C4A-A69F-FC27F12C0F32}"/>
                </a:ext>
              </a:extLst>
            </p:cNvPr>
            <p:cNvSpPr/>
            <p:nvPr/>
          </p:nvSpPr>
          <p:spPr>
            <a:xfrm>
              <a:off x="5370401" y="29302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1" name="Rectangle 140">
              <a:extLst>
                <a:ext uri="{FF2B5EF4-FFF2-40B4-BE49-F238E27FC236}">
                  <a16:creationId xmlns:a16="http://schemas.microsoft.com/office/drawing/2014/main" id="{E71E42E4-EA17-8544-BA6F-98DC7D25C484}"/>
                </a:ext>
              </a:extLst>
            </p:cNvPr>
            <p:cNvSpPr/>
            <p:nvPr/>
          </p:nvSpPr>
          <p:spPr>
            <a:xfrm>
              <a:off x="4442020" y="3106448"/>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2" name="Rectangle 141">
              <a:extLst>
                <a:ext uri="{FF2B5EF4-FFF2-40B4-BE49-F238E27FC236}">
                  <a16:creationId xmlns:a16="http://schemas.microsoft.com/office/drawing/2014/main" id="{E3C6B61F-3267-144B-8B8B-0330940C7B3A}"/>
                </a:ext>
              </a:extLst>
            </p:cNvPr>
            <p:cNvSpPr/>
            <p:nvPr/>
          </p:nvSpPr>
          <p:spPr>
            <a:xfrm>
              <a:off x="4651745" y="31064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 name="Rectangle 142">
              <a:extLst>
                <a:ext uri="{FF2B5EF4-FFF2-40B4-BE49-F238E27FC236}">
                  <a16:creationId xmlns:a16="http://schemas.microsoft.com/office/drawing/2014/main" id="{79B9D27D-654E-9345-BFDB-F279B43171E6}"/>
                </a:ext>
              </a:extLst>
            </p:cNvPr>
            <p:cNvSpPr/>
            <p:nvPr/>
          </p:nvSpPr>
          <p:spPr>
            <a:xfrm>
              <a:off x="5011073" y="31064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4" name="Rectangle 143">
              <a:extLst>
                <a:ext uri="{FF2B5EF4-FFF2-40B4-BE49-F238E27FC236}">
                  <a16:creationId xmlns:a16="http://schemas.microsoft.com/office/drawing/2014/main" id="{57B09164-A6D4-DE4F-B6E0-4B3B182E83E6}"/>
                </a:ext>
              </a:extLst>
            </p:cNvPr>
            <p:cNvSpPr/>
            <p:nvPr/>
          </p:nvSpPr>
          <p:spPr>
            <a:xfrm>
              <a:off x="5370401" y="31064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5" name="Rectangle 144">
              <a:extLst>
                <a:ext uri="{FF2B5EF4-FFF2-40B4-BE49-F238E27FC236}">
                  <a16:creationId xmlns:a16="http://schemas.microsoft.com/office/drawing/2014/main" id="{50AAB409-A231-B344-89A5-BC22A08F4E5D}"/>
                </a:ext>
              </a:extLst>
            </p:cNvPr>
            <p:cNvSpPr/>
            <p:nvPr/>
          </p:nvSpPr>
          <p:spPr>
            <a:xfrm>
              <a:off x="4442020" y="3282607"/>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6" name="Rectangle 145">
              <a:extLst>
                <a:ext uri="{FF2B5EF4-FFF2-40B4-BE49-F238E27FC236}">
                  <a16:creationId xmlns:a16="http://schemas.microsoft.com/office/drawing/2014/main" id="{DC64A051-2E1C-D24E-A926-7F6CFAB82A42}"/>
                </a:ext>
              </a:extLst>
            </p:cNvPr>
            <p:cNvSpPr/>
            <p:nvPr/>
          </p:nvSpPr>
          <p:spPr>
            <a:xfrm>
              <a:off x="4651745" y="32826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 name="Rectangle 146">
              <a:extLst>
                <a:ext uri="{FF2B5EF4-FFF2-40B4-BE49-F238E27FC236}">
                  <a16:creationId xmlns:a16="http://schemas.microsoft.com/office/drawing/2014/main" id="{D016E615-339E-344B-8E16-39978250CC74}"/>
                </a:ext>
              </a:extLst>
            </p:cNvPr>
            <p:cNvSpPr/>
            <p:nvPr/>
          </p:nvSpPr>
          <p:spPr>
            <a:xfrm>
              <a:off x="5011073" y="32826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8" name="Rectangle 147">
              <a:extLst>
                <a:ext uri="{FF2B5EF4-FFF2-40B4-BE49-F238E27FC236}">
                  <a16:creationId xmlns:a16="http://schemas.microsoft.com/office/drawing/2014/main" id="{5AA2512A-D531-5048-948E-B343384A84E0}"/>
                </a:ext>
              </a:extLst>
            </p:cNvPr>
            <p:cNvSpPr/>
            <p:nvPr/>
          </p:nvSpPr>
          <p:spPr>
            <a:xfrm>
              <a:off x="5370401" y="32826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9" name="Rectangle 148">
              <a:extLst>
                <a:ext uri="{FF2B5EF4-FFF2-40B4-BE49-F238E27FC236}">
                  <a16:creationId xmlns:a16="http://schemas.microsoft.com/office/drawing/2014/main" id="{7BFE0B49-5175-1643-B20A-A2F81DD24087}"/>
                </a:ext>
              </a:extLst>
            </p:cNvPr>
            <p:cNvSpPr/>
            <p:nvPr/>
          </p:nvSpPr>
          <p:spPr>
            <a:xfrm>
              <a:off x="4442020" y="3458766"/>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0" name="Rectangle 149">
              <a:extLst>
                <a:ext uri="{FF2B5EF4-FFF2-40B4-BE49-F238E27FC236}">
                  <a16:creationId xmlns:a16="http://schemas.microsoft.com/office/drawing/2014/main" id="{6D163B17-BB1F-FE4C-9ED1-3760259AAEFA}"/>
                </a:ext>
              </a:extLst>
            </p:cNvPr>
            <p:cNvSpPr/>
            <p:nvPr/>
          </p:nvSpPr>
          <p:spPr>
            <a:xfrm>
              <a:off x="4651745" y="34587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1" name="Rectangle 150">
              <a:extLst>
                <a:ext uri="{FF2B5EF4-FFF2-40B4-BE49-F238E27FC236}">
                  <a16:creationId xmlns:a16="http://schemas.microsoft.com/office/drawing/2014/main" id="{73533B4D-DE4C-6B4F-8107-68EBB6D94730}"/>
                </a:ext>
              </a:extLst>
            </p:cNvPr>
            <p:cNvSpPr/>
            <p:nvPr/>
          </p:nvSpPr>
          <p:spPr>
            <a:xfrm>
              <a:off x="5011073" y="34587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 name="Rectangle 151">
              <a:extLst>
                <a:ext uri="{FF2B5EF4-FFF2-40B4-BE49-F238E27FC236}">
                  <a16:creationId xmlns:a16="http://schemas.microsoft.com/office/drawing/2014/main" id="{869B4248-3278-184F-89E3-0AA368CC0E71}"/>
                </a:ext>
              </a:extLst>
            </p:cNvPr>
            <p:cNvSpPr/>
            <p:nvPr/>
          </p:nvSpPr>
          <p:spPr>
            <a:xfrm>
              <a:off x="5370401" y="34587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3" name="Rectangle 152">
              <a:extLst>
                <a:ext uri="{FF2B5EF4-FFF2-40B4-BE49-F238E27FC236}">
                  <a16:creationId xmlns:a16="http://schemas.microsoft.com/office/drawing/2014/main" id="{6E0751EC-A6E7-A447-99EF-FEAD80409739}"/>
                </a:ext>
              </a:extLst>
            </p:cNvPr>
            <p:cNvSpPr/>
            <p:nvPr/>
          </p:nvSpPr>
          <p:spPr>
            <a:xfrm>
              <a:off x="4594420" y="29065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4" name="Rectangle 153">
              <a:extLst>
                <a:ext uri="{FF2B5EF4-FFF2-40B4-BE49-F238E27FC236}">
                  <a16:creationId xmlns:a16="http://schemas.microsoft.com/office/drawing/2014/main" id="{E9D1925E-9291-3E49-8439-0D01E9F12223}"/>
                </a:ext>
              </a:extLst>
            </p:cNvPr>
            <p:cNvSpPr/>
            <p:nvPr/>
          </p:nvSpPr>
          <p:spPr>
            <a:xfrm>
              <a:off x="4804145" y="29065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5" name="Rectangle 154">
              <a:extLst>
                <a:ext uri="{FF2B5EF4-FFF2-40B4-BE49-F238E27FC236}">
                  <a16:creationId xmlns:a16="http://schemas.microsoft.com/office/drawing/2014/main" id="{30359934-1140-8A40-A8C9-8E1C28D77FC0}"/>
                </a:ext>
              </a:extLst>
            </p:cNvPr>
            <p:cNvSpPr/>
            <p:nvPr/>
          </p:nvSpPr>
          <p:spPr>
            <a:xfrm>
              <a:off x="5163473" y="29065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6" name="Rectangle 155">
              <a:extLst>
                <a:ext uri="{FF2B5EF4-FFF2-40B4-BE49-F238E27FC236}">
                  <a16:creationId xmlns:a16="http://schemas.microsoft.com/office/drawing/2014/main" id="{DBE827D9-5ABC-C84A-9948-CAE67C6223F8}"/>
                </a:ext>
              </a:extLst>
            </p:cNvPr>
            <p:cNvSpPr/>
            <p:nvPr/>
          </p:nvSpPr>
          <p:spPr>
            <a:xfrm>
              <a:off x="5522801" y="29065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7" name="Rectangle 156">
              <a:extLst>
                <a:ext uri="{FF2B5EF4-FFF2-40B4-BE49-F238E27FC236}">
                  <a16:creationId xmlns:a16="http://schemas.microsoft.com/office/drawing/2014/main" id="{3DC75011-39A9-0747-8EEF-32D06E2EAA8A}"/>
                </a:ext>
              </a:extLst>
            </p:cNvPr>
            <p:cNvSpPr/>
            <p:nvPr/>
          </p:nvSpPr>
          <p:spPr>
            <a:xfrm>
              <a:off x="4594420" y="3082683"/>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8" name="Rectangle 157">
              <a:extLst>
                <a:ext uri="{FF2B5EF4-FFF2-40B4-BE49-F238E27FC236}">
                  <a16:creationId xmlns:a16="http://schemas.microsoft.com/office/drawing/2014/main" id="{2805C98B-5BFC-3840-B582-6A0B09D38789}"/>
                </a:ext>
              </a:extLst>
            </p:cNvPr>
            <p:cNvSpPr/>
            <p:nvPr/>
          </p:nvSpPr>
          <p:spPr>
            <a:xfrm>
              <a:off x="4804145" y="30826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9" name="Rectangle 158">
              <a:extLst>
                <a:ext uri="{FF2B5EF4-FFF2-40B4-BE49-F238E27FC236}">
                  <a16:creationId xmlns:a16="http://schemas.microsoft.com/office/drawing/2014/main" id="{D0A5A52E-1300-A44B-AC53-6974825156CB}"/>
                </a:ext>
              </a:extLst>
            </p:cNvPr>
            <p:cNvSpPr/>
            <p:nvPr/>
          </p:nvSpPr>
          <p:spPr>
            <a:xfrm>
              <a:off x="5163473" y="30826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0" name="Rectangle 159">
              <a:extLst>
                <a:ext uri="{FF2B5EF4-FFF2-40B4-BE49-F238E27FC236}">
                  <a16:creationId xmlns:a16="http://schemas.microsoft.com/office/drawing/2014/main" id="{5CB469A1-A4C2-F246-B303-813E353BB533}"/>
                </a:ext>
              </a:extLst>
            </p:cNvPr>
            <p:cNvSpPr/>
            <p:nvPr/>
          </p:nvSpPr>
          <p:spPr>
            <a:xfrm>
              <a:off x="5522801" y="30826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1" name="Rectangle 160">
              <a:extLst>
                <a:ext uri="{FF2B5EF4-FFF2-40B4-BE49-F238E27FC236}">
                  <a16:creationId xmlns:a16="http://schemas.microsoft.com/office/drawing/2014/main" id="{2E244172-D057-B941-B8E7-E7A88B70B4D2}"/>
                </a:ext>
              </a:extLst>
            </p:cNvPr>
            <p:cNvSpPr/>
            <p:nvPr/>
          </p:nvSpPr>
          <p:spPr>
            <a:xfrm>
              <a:off x="4594420" y="3258848"/>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2" name="Rectangle 161">
              <a:extLst>
                <a:ext uri="{FF2B5EF4-FFF2-40B4-BE49-F238E27FC236}">
                  <a16:creationId xmlns:a16="http://schemas.microsoft.com/office/drawing/2014/main" id="{7C270745-8C73-0746-8971-4AF504B7019F}"/>
                </a:ext>
              </a:extLst>
            </p:cNvPr>
            <p:cNvSpPr/>
            <p:nvPr/>
          </p:nvSpPr>
          <p:spPr>
            <a:xfrm>
              <a:off x="4804145" y="32588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3" name="Rectangle 162">
              <a:extLst>
                <a:ext uri="{FF2B5EF4-FFF2-40B4-BE49-F238E27FC236}">
                  <a16:creationId xmlns:a16="http://schemas.microsoft.com/office/drawing/2014/main" id="{06BCF51D-67B1-A347-B542-FD6FB02215A0}"/>
                </a:ext>
              </a:extLst>
            </p:cNvPr>
            <p:cNvSpPr/>
            <p:nvPr/>
          </p:nvSpPr>
          <p:spPr>
            <a:xfrm>
              <a:off x="5163473" y="32588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4" name="Rectangle 163">
              <a:extLst>
                <a:ext uri="{FF2B5EF4-FFF2-40B4-BE49-F238E27FC236}">
                  <a16:creationId xmlns:a16="http://schemas.microsoft.com/office/drawing/2014/main" id="{087CE3F0-07E6-A849-87AA-63BF28801962}"/>
                </a:ext>
              </a:extLst>
            </p:cNvPr>
            <p:cNvSpPr/>
            <p:nvPr/>
          </p:nvSpPr>
          <p:spPr>
            <a:xfrm>
              <a:off x="5522801" y="32588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5" name="Rectangle 164">
              <a:extLst>
                <a:ext uri="{FF2B5EF4-FFF2-40B4-BE49-F238E27FC236}">
                  <a16:creationId xmlns:a16="http://schemas.microsoft.com/office/drawing/2014/main" id="{E500197A-944F-D74D-8E02-798D9B8A1A32}"/>
                </a:ext>
              </a:extLst>
            </p:cNvPr>
            <p:cNvSpPr/>
            <p:nvPr/>
          </p:nvSpPr>
          <p:spPr>
            <a:xfrm>
              <a:off x="4594420" y="3435007"/>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6" name="Rectangle 165">
              <a:extLst>
                <a:ext uri="{FF2B5EF4-FFF2-40B4-BE49-F238E27FC236}">
                  <a16:creationId xmlns:a16="http://schemas.microsoft.com/office/drawing/2014/main" id="{A7405B60-4A29-0A4D-91F4-655E4DFCF345}"/>
                </a:ext>
              </a:extLst>
            </p:cNvPr>
            <p:cNvSpPr/>
            <p:nvPr/>
          </p:nvSpPr>
          <p:spPr>
            <a:xfrm>
              <a:off x="4804145" y="34350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7" name="Rectangle 166">
              <a:extLst>
                <a:ext uri="{FF2B5EF4-FFF2-40B4-BE49-F238E27FC236}">
                  <a16:creationId xmlns:a16="http://schemas.microsoft.com/office/drawing/2014/main" id="{CFAA4F28-9CE9-0B41-A7B6-96F82E9BA6EC}"/>
                </a:ext>
              </a:extLst>
            </p:cNvPr>
            <p:cNvSpPr/>
            <p:nvPr/>
          </p:nvSpPr>
          <p:spPr>
            <a:xfrm>
              <a:off x="5163473" y="34350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8" name="Rectangle 167">
              <a:extLst>
                <a:ext uri="{FF2B5EF4-FFF2-40B4-BE49-F238E27FC236}">
                  <a16:creationId xmlns:a16="http://schemas.microsoft.com/office/drawing/2014/main" id="{BDF2E21C-D995-5549-8D42-7CA6F3B5E3EC}"/>
                </a:ext>
              </a:extLst>
            </p:cNvPr>
            <p:cNvSpPr/>
            <p:nvPr/>
          </p:nvSpPr>
          <p:spPr>
            <a:xfrm>
              <a:off x="5522801" y="34350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9" name="Rectangle 168">
              <a:extLst>
                <a:ext uri="{FF2B5EF4-FFF2-40B4-BE49-F238E27FC236}">
                  <a16:creationId xmlns:a16="http://schemas.microsoft.com/office/drawing/2014/main" id="{785CFE8B-16E7-934D-96C2-47D4B3DF383D}"/>
                </a:ext>
              </a:extLst>
            </p:cNvPr>
            <p:cNvSpPr/>
            <p:nvPr/>
          </p:nvSpPr>
          <p:spPr>
            <a:xfrm>
              <a:off x="4594420" y="3611166"/>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0" name="Rectangle 169">
              <a:extLst>
                <a:ext uri="{FF2B5EF4-FFF2-40B4-BE49-F238E27FC236}">
                  <a16:creationId xmlns:a16="http://schemas.microsoft.com/office/drawing/2014/main" id="{0ED70F50-3F4D-3945-B1A4-281F695672BF}"/>
                </a:ext>
              </a:extLst>
            </p:cNvPr>
            <p:cNvSpPr/>
            <p:nvPr/>
          </p:nvSpPr>
          <p:spPr>
            <a:xfrm>
              <a:off x="4804145" y="36111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1" name="Rectangle 170">
              <a:extLst>
                <a:ext uri="{FF2B5EF4-FFF2-40B4-BE49-F238E27FC236}">
                  <a16:creationId xmlns:a16="http://schemas.microsoft.com/office/drawing/2014/main" id="{89C6D539-89DC-8047-83D9-1C63B10A9A1E}"/>
                </a:ext>
              </a:extLst>
            </p:cNvPr>
            <p:cNvSpPr/>
            <p:nvPr/>
          </p:nvSpPr>
          <p:spPr>
            <a:xfrm>
              <a:off x="5163473" y="36111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2" name="Rectangle 171">
              <a:extLst>
                <a:ext uri="{FF2B5EF4-FFF2-40B4-BE49-F238E27FC236}">
                  <a16:creationId xmlns:a16="http://schemas.microsoft.com/office/drawing/2014/main" id="{14D4D384-1412-3745-BBB1-5A9CA9FE5528}"/>
                </a:ext>
              </a:extLst>
            </p:cNvPr>
            <p:cNvSpPr/>
            <p:nvPr/>
          </p:nvSpPr>
          <p:spPr>
            <a:xfrm>
              <a:off x="5522801" y="36111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4" name="Rectangle 203">
              <a:extLst>
                <a:ext uri="{FF2B5EF4-FFF2-40B4-BE49-F238E27FC236}">
                  <a16:creationId xmlns:a16="http://schemas.microsoft.com/office/drawing/2014/main" id="{DF6E36A8-6582-8747-BB44-EF1A66E23C68}"/>
                </a:ext>
              </a:extLst>
            </p:cNvPr>
            <p:cNvSpPr/>
            <p:nvPr/>
          </p:nvSpPr>
          <p:spPr>
            <a:xfrm>
              <a:off x="4544504" y="3065619"/>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S1</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5" name="Rectangle 204">
              <a:extLst>
                <a:ext uri="{FF2B5EF4-FFF2-40B4-BE49-F238E27FC236}">
                  <a16:creationId xmlns:a16="http://schemas.microsoft.com/office/drawing/2014/main" id="{00B2DAE8-CBDF-C344-A5D5-32290481D4A6}"/>
                </a:ext>
              </a:extLst>
            </p:cNvPr>
            <p:cNvSpPr/>
            <p:nvPr/>
          </p:nvSpPr>
          <p:spPr>
            <a:xfrm>
              <a:off x="4545841" y="3240237"/>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S2</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6" name="Rectangle 205">
              <a:extLst>
                <a:ext uri="{FF2B5EF4-FFF2-40B4-BE49-F238E27FC236}">
                  <a16:creationId xmlns:a16="http://schemas.microsoft.com/office/drawing/2014/main" id="{A110B1DD-D7D9-8B48-9C15-044DD56AD9CA}"/>
                </a:ext>
              </a:extLst>
            </p:cNvPr>
            <p:cNvSpPr/>
            <p:nvPr/>
          </p:nvSpPr>
          <p:spPr>
            <a:xfrm>
              <a:off x="4549671" y="3413952"/>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S3</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7" name="Rectangle 206">
              <a:extLst>
                <a:ext uri="{FF2B5EF4-FFF2-40B4-BE49-F238E27FC236}">
                  <a16:creationId xmlns:a16="http://schemas.microsoft.com/office/drawing/2014/main" id="{5353740A-DEFC-704F-83EA-45ABFE836C34}"/>
                </a:ext>
              </a:extLst>
            </p:cNvPr>
            <p:cNvSpPr/>
            <p:nvPr/>
          </p:nvSpPr>
          <p:spPr>
            <a:xfrm>
              <a:off x="4549671" y="3591338"/>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S4</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208" name="TextBox 207">
            <a:extLst>
              <a:ext uri="{FF2B5EF4-FFF2-40B4-BE49-F238E27FC236}">
                <a16:creationId xmlns:a16="http://schemas.microsoft.com/office/drawing/2014/main" id="{8C887EF2-64B3-5C4F-B587-5D0337A2B97A}"/>
              </a:ext>
            </a:extLst>
          </p:cNvPr>
          <p:cNvSpPr txBox="1"/>
          <p:nvPr/>
        </p:nvSpPr>
        <p:spPr>
          <a:xfrm>
            <a:off x="3714030" y="5490076"/>
            <a:ext cx="1317540"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Set filled bit</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209" name="Elbow Connector 208">
            <a:extLst>
              <a:ext uri="{FF2B5EF4-FFF2-40B4-BE49-F238E27FC236}">
                <a16:creationId xmlns:a16="http://schemas.microsoft.com/office/drawing/2014/main" id="{DF0815CD-63AD-4245-9714-D351E1229B14}"/>
              </a:ext>
            </a:extLst>
          </p:cNvPr>
          <p:cNvCxnSpPr>
            <a:cxnSpLocks/>
          </p:cNvCxnSpPr>
          <p:nvPr/>
        </p:nvCxnSpPr>
        <p:spPr>
          <a:xfrm flipH="1">
            <a:off x="5527641" y="3563338"/>
            <a:ext cx="468480" cy="1525255"/>
          </a:xfrm>
          <a:prstGeom prst="bentConnector4">
            <a:avLst>
              <a:gd name="adj1" fmla="val -151871"/>
              <a:gd name="adj2" fmla="val 100039"/>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11" name="Group 210">
            <a:extLst>
              <a:ext uri="{FF2B5EF4-FFF2-40B4-BE49-F238E27FC236}">
                <a16:creationId xmlns:a16="http://schemas.microsoft.com/office/drawing/2014/main" id="{BE5C845F-5541-584A-8AC5-5CFCF1682CD8}"/>
              </a:ext>
            </a:extLst>
          </p:cNvPr>
          <p:cNvGrpSpPr/>
          <p:nvPr/>
        </p:nvGrpSpPr>
        <p:grpSpPr>
          <a:xfrm>
            <a:off x="4852151" y="3225743"/>
            <a:ext cx="965556" cy="246221"/>
            <a:chOff x="-1482231" y="2981228"/>
            <a:chExt cx="965556" cy="246221"/>
          </a:xfrm>
        </p:grpSpPr>
        <p:sp>
          <p:nvSpPr>
            <p:cNvPr id="181" name="Rectangle 180">
              <a:extLst>
                <a:ext uri="{FF2B5EF4-FFF2-40B4-BE49-F238E27FC236}">
                  <a16:creationId xmlns:a16="http://schemas.microsoft.com/office/drawing/2014/main" id="{F696243C-A446-D24F-8E95-6F5853E28F7B}"/>
                </a:ext>
              </a:extLst>
            </p:cNvPr>
            <p:cNvSpPr/>
            <p:nvPr/>
          </p:nvSpPr>
          <p:spPr>
            <a:xfrm>
              <a:off x="-1482231" y="3046340"/>
              <a:ext cx="243526" cy="119395"/>
            </a:xfrm>
            <a:prstGeom prst="rect">
              <a:avLst/>
            </a:prstGeom>
            <a:solidFill>
              <a:schemeClr val="accent1">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2" name="Rectangle 181">
              <a:extLst>
                <a:ext uri="{FF2B5EF4-FFF2-40B4-BE49-F238E27FC236}">
                  <a16:creationId xmlns:a16="http://schemas.microsoft.com/office/drawing/2014/main" id="{EE62E3F3-73B0-5C40-99F7-20A5CB2C1166}"/>
                </a:ext>
              </a:extLst>
            </p:cNvPr>
            <p:cNvSpPr/>
            <p:nvPr/>
          </p:nvSpPr>
          <p:spPr>
            <a:xfrm>
              <a:off x="-1122902" y="3047091"/>
              <a:ext cx="243526" cy="11939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3" name="Rectangle 182">
              <a:extLst>
                <a:ext uri="{FF2B5EF4-FFF2-40B4-BE49-F238E27FC236}">
                  <a16:creationId xmlns:a16="http://schemas.microsoft.com/office/drawing/2014/main" id="{C0BF88CC-D73B-8145-8BB1-9D8D1FFA9467}"/>
                </a:ext>
              </a:extLst>
            </p:cNvPr>
            <p:cNvSpPr/>
            <p:nvPr/>
          </p:nvSpPr>
          <p:spPr>
            <a:xfrm>
              <a:off x="-760201" y="3047091"/>
              <a:ext cx="243526" cy="119395"/>
            </a:xfrm>
            <a:prstGeom prst="rect">
              <a:avLst/>
            </a:prstGeom>
            <a:solidFill>
              <a:schemeClr val="tx2">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3" name="Rectangle 202">
              <a:extLst>
                <a:ext uri="{FF2B5EF4-FFF2-40B4-BE49-F238E27FC236}">
                  <a16:creationId xmlns:a16="http://schemas.microsoft.com/office/drawing/2014/main" id="{1A133D55-F6E3-8043-9FAD-85C7DFD57450}"/>
                </a:ext>
              </a:extLst>
            </p:cNvPr>
            <p:cNvSpPr/>
            <p:nvPr/>
          </p:nvSpPr>
          <p:spPr>
            <a:xfrm>
              <a:off x="-1206336" y="2981228"/>
              <a:ext cx="415498" cy="246221"/>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000" b="0" i="1" u="none" strike="noStrike" kern="1200" cap="none" spc="0" normalizeH="0" baseline="0" noProof="0" dirty="0">
                  <a:ln>
                    <a:noFill/>
                  </a:ln>
                  <a:solidFill>
                    <a:prstClr val="white"/>
                  </a:solidFill>
                  <a:effectLst/>
                  <a:uLnTx/>
                  <a:uFillTx/>
                  <a:latin typeface="Calibri" panose="020F0502020204030204"/>
                  <a:ea typeface="+mn-ea"/>
                  <a:cs typeface="+mn-cs"/>
                </a:rPr>
                <a:t>Max</a:t>
              </a:r>
            </a:p>
          </p:txBody>
        </p:sp>
      </p:grpSp>
    </p:spTree>
    <p:extLst>
      <p:ext uri="{BB962C8B-B14F-4D97-AF65-F5344CB8AC3E}">
        <p14:creationId xmlns:p14="http://schemas.microsoft.com/office/powerpoint/2010/main" val="3657178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7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0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9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9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0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9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90"/>
                                        </p:tgtEl>
                                        <p:attrNameLst>
                                          <p:attrName>style.visibility</p:attrName>
                                        </p:attrNameLst>
                                      </p:cBhvr>
                                      <p:to>
                                        <p:strVal val="visible"/>
                                      </p:to>
                                    </p:set>
                                  </p:childTnLst>
                                </p:cTn>
                              </p:par>
                              <p:par>
                                <p:cTn id="59" presetID="10" presetClass="entr" presetSubtype="0" fill="hold" nodeType="withEffect">
                                  <p:stCondLst>
                                    <p:cond delay="200"/>
                                  </p:stCondLst>
                                  <p:childTnLst>
                                    <p:set>
                                      <p:cBhvr>
                                        <p:cTn id="60" dur="1" fill="hold">
                                          <p:stCondLst>
                                            <p:cond delay="0"/>
                                          </p:stCondLst>
                                        </p:cTn>
                                        <p:tgtEl>
                                          <p:spTgt spid="211"/>
                                        </p:tgtEl>
                                        <p:attrNameLst>
                                          <p:attrName>style.visibility</p:attrName>
                                        </p:attrNameLst>
                                      </p:cBhvr>
                                      <p:to>
                                        <p:strVal val="visible"/>
                                      </p:to>
                                    </p:set>
                                    <p:animEffect transition="in" filter="fade">
                                      <p:cBhvr>
                                        <p:cTn id="61" dur="300"/>
                                        <p:tgtEl>
                                          <p:spTgt spid="211"/>
                                        </p:tgtEl>
                                      </p:cBhvr>
                                    </p:animEffec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197"/>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195"/>
                                        </p:tgtEl>
                                        <p:attrNameLst>
                                          <p:attrName>style.visibility</p:attrName>
                                        </p:attrNameLst>
                                      </p:cBhvr>
                                      <p:to>
                                        <p:strVal val="visible"/>
                                      </p:to>
                                    </p:set>
                                  </p:childTnLst>
                                </p:cTn>
                              </p:par>
                              <p:par>
                                <p:cTn id="68" presetID="1" presetClass="entr" presetSubtype="0" fill="hold" nodeType="withEffect">
                                  <p:stCondLst>
                                    <p:cond delay="0"/>
                                  </p:stCondLst>
                                  <p:childTnLst>
                                    <p:set>
                                      <p:cBhvr>
                                        <p:cTn id="69" dur="1" fill="hold">
                                          <p:stCondLst>
                                            <p:cond delay="0"/>
                                          </p:stCondLst>
                                        </p:cTn>
                                        <p:tgtEl>
                                          <p:spTgt spid="194"/>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193"/>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nodeType="clickEffect">
                                  <p:stCondLst>
                                    <p:cond delay="0"/>
                                  </p:stCondLst>
                                  <p:childTnLst>
                                    <p:set>
                                      <p:cBhvr>
                                        <p:cTn id="75" dur="1" fill="hold">
                                          <p:stCondLst>
                                            <p:cond delay="0"/>
                                          </p:stCondLst>
                                        </p:cTn>
                                        <p:tgtEl>
                                          <p:spTgt spid="209"/>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184"/>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185"/>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nodeType="clickEffect">
                                  <p:stCondLst>
                                    <p:cond delay="0"/>
                                  </p:stCondLst>
                                  <p:childTnLst>
                                    <p:set>
                                      <p:cBhvr>
                                        <p:cTn id="83" dur="1" fill="hold">
                                          <p:stCondLst>
                                            <p:cond delay="0"/>
                                          </p:stCondLst>
                                        </p:cTn>
                                        <p:tgtEl>
                                          <p:spTgt spid="186"/>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196"/>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187"/>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202"/>
                                        </p:tgtEl>
                                        <p:attrNameLst>
                                          <p:attrName>style.visibility</p:attrName>
                                        </p:attrNameLst>
                                      </p:cBhvr>
                                      <p:to>
                                        <p:strVal val="visible"/>
                                      </p:to>
                                    </p:set>
                                  </p:childTnLst>
                                </p:cTn>
                              </p:par>
                              <p:par>
                                <p:cTn id="92" presetID="1" presetClass="entr" presetSubtype="0" fill="hold" nodeType="withEffect">
                                  <p:stCondLst>
                                    <p:cond delay="0"/>
                                  </p:stCondLst>
                                  <p:childTnLst>
                                    <p:set>
                                      <p:cBhvr>
                                        <p:cTn id="93" dur="1" fill="hold">
                                          <p:stCondLst>
                                            <p:cond delay="0"/>
                                          </p:stCondLst>
                                        </p:cTn>
                                        <p:tgtEl>
                                          <p:spTgt spid="189"/>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208"/>
                                        </p:tgtEl>
                                        <p:attrNameLst>
                                          <p:attrName>style.visibility</p:attrName>
                                        </p:attrNameLst>
                                      </p:cBhvr>
                                      <p:to>
                                        <p:strVal val="visible"/>
                                      </p:to>
                                    </p:set>
                                  </p:childTnLst>
                                </p:cTn>
                              </p:par>
                              <p:par>
                                <p:cTn id="96" presetID="1" presetClass="entr" presetSubtype="0" fill="hold" grpId="0" nodeType="withEffect">
                                  <p:stCondLst>
                                    <p:cond delay="0"/>
                                  </p:stCondLst>
                                  <p:childTnLst>
                                    <p:set>
                                      <p:cBhvr>
                                        <p:cTn id="97" dur="1" fill="hold">
                                          <p:stCondLst>
                                            <p:cond delay="0"/>
                                          </p:stCondLst>
                                        </p:cTn>
                                        <p:tgtEl>
                                          <p:spTgt spid="1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P spid="112" grpId="0" animBg="1"/>
      <p:bldP spid="173" grpId="0"/>
      <p:bldP spid="175" grpId="0"/>
      <p:bldP spid="176" grpId="0" animBg="1"/>
      <p:bldP spid="177" grpId="0"/>
      <p:bldP spid="179" grpId="0" animBg="1"/>
      <p:bldP spid="180" grpId="0" animBg="1"/>
      <p:bldP spid="184" grpId="0" animBg="1"/>
      <p:bldP spid="185" grpId="0"/>
      <p:bldP spid="187" grpId="0" animBg="1"/>
      <p:bldP spid="188" grpId="0" animBg="1"/>
      <p:bldP spid="190" grpId="0"/>
      <p:bldP spid="191" grpId="0"/>
      <p:bldP spid="192" grpId="0"/>
      <p:bldP spid="193" grpId="0" animBg="1"/>
      <p:bldP spid="195" grpId="0"/>
      <p:bldP spid="196" grpId="0"/>
      <p:bldP spid="197" grpId="0" animBg="1"/>
      <p:bldP spid="198" grpId="0" animBg="1"/>
      <p:bldP spid="202" grpId="0" animBg="1"/>
      <p:bldP spid="208" grpId="0"/>
    </p:bld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BC26D8-06D7-3D42-8BD9-27A2266EE1ED}"/>
              </a:ext>
            </a:extLst>
          </p:cNvPr>
          <p:cNvSpPr>
            <a:spLocks noGrp="1"/>
          </p:cNvSpPr>
          <p:nvPr>
            <p:ph type="title"/>
          </p:nvPr>
        </p:nvSpPr>
        <p:spPr/>
        <p:txBody>
          <a:bodyPr/>
          <a:lstStyle/>
          <a:p>
            <a:r>
              <a:rPr lang="en-US" dirty="0"/>
              <a:t>Simulation Methodology</a:t>
            </a:r>
          </a:p>
        </p:txBody>
      </p:sp>
      <p:sp>
        <p:nvSpPr>
          <p:cNvPr id="5" name="Content Placeholder 4">
            <a:extLst>
              <a:ext uri="{FF2B5EF4-FFF2-40B4-BE49-F238E27FC236}">
                <a16:creationId xmlns:a16="http://schemas.microsoft.com/office/drawing/2014/main" id="{EBED96BD-B5B0-524D-AF57-C1B3FE166193}"/>
              </a:ext>
            </a:extLst>
          </p:cNvPr>
          <p:cNvSpPr>
            <a:spLocks noGrp="1"/>
          </p:cNvSpPr>
          <p:nvPr>
            <p:ph idx="1"/>
          </p:nvPr>
        </p:nvSpPr>
        <p:spPr>
          <a:xfrm>
            <a:off x="169011" y="936172"/>
            <a:ext cx="8894602" cy="5583898"/>
          </a:xfrm>
        </p:spPr>
        <p:txBody>
          <a:bodyPr>
            <a:normAutofit lnSpcReduction="10000"/>
          </a:bodyPr>
          <a:lstStyle/>
          <a:p>
            <a:r>
              <a:rPr lang="en-US" b="1" dirty="0" err="1">
                <a:solidFill>
                  <a:srgbClr val="C00000"/>
                </a:solidFill>
                <a:latin typeface="Calibri" panose="020F0502020204030204" pitchFamily="34" charset="0"/>
                <a:cs typeface="Calibri" panose="020F0502020204030204" pitchFamily="34" charset="0"/>
              </a:rPr>
              <a:t>Champsim</a:t>
            </a:r>
            <a:r>
              <a:rPr lang="en-US" b="1" dirty="0">
                <a:solidFill>
                  <a:srgbClr val="C00000"/>
                </a:solidFill>
                <a:latin typeface="Calibri" panose="020F0502020204030204" pitchFamily="34" charset="0"/>
                <a:cs typeface="Calibri" panose="020F0502020204030204" pitchFamily="34" charset="0"/>
              </a:rPr>
              <a:t> </a:t>
            </a:r>
            <a:r>
              <a:rPr lang="en-US" sz="1800" b="1" dirty="0">
                <a:solidFill>
                  <a:schemeClr val="bg2">
                    <a:lumMod val="75000"/>
                  </a:schemeClr>
                </a:solidFill>
                <a:latin typeface="Calibri" panose="020F0502020204030204" pitchFamily="34" charset="0"/>
                <a:cs typeface="Calibri" panose="020F0502020204030204" pitchFamily="34" charset="0"/>
              </a:rPr>
              <a:t>[3]</a:t>
            </a:r>
            <a:r>
              <a:rPr lang="en-US" dirty="0">
                <a:latin typeface="Calibri" panose="020F0502020204030204" pitchFamily="34" charset="0"/>
                <a:cs typeface="Calibri" panose="020F0502020204030204" pitchFamily="34" charset="0"/>
              </a:rPr>
              <a:t> trace-driven simulator</a:t>
            </a:r>
          </a:p>
          <a:p>
            <a:endParaRPr lang="en-US" sz="1000" dirty="0">
              <a:latin typeface="Calibri" panose="020F0502020204030204" pitchFamily="34" charset="0"/>
              <a:cs typeface="Calibri" panose="020F0502020204030204" pitchFamily="34" charset="0"/>
            </a:endParaRPr>
          </a:p>
          <a:p>
            <a:r>
              <a:rPr lang="en-US" b="1" dirty="0">
                <a:solidFill>
                  <a:srgbClr val="C00000"/>
                </a:solidFill>
                <a:latin typeface="Calibri" panose="020F0502020204030204" pitchFamily="34" charset="0"/>
                <a:cs typeface="Calibri" panose="020F0502020204030204" pitchFamily="34" charset="0"/>
              </a:rPr>
              <a:t>150</a:t>
            </a:r>
            <a:r>
              <a:rPr lang="en-US" dirty="0">
                <a:latin typeface="Calibri" panose="020F0502020204030204" pitchFamily="34" charset="0"/>
                <a:cs typeface="Calibri" panose="020F0502020204030204" pitchFamily="34" charset="0"/>
              </a:rPr>
              <a:t> single-core memory-intensive workload traces</a:t>
            </a:r>
          </a:p>
          <a:p>
            <a:pPr lvl="1"/>
            <a:r>
              <a:rPr lang="en-US" dirty="0">
                <a:latin typeface="Calibri" panose="020F0502020204030204" pitchFamily="34" charset="0"/>
                <a:cs typeface="Calibri" panose="020F0502020204030204" pitchFamily="34" charset="0"/>
              </a:rPr>
              <a:t>SPEC CPU2006 and CPU2017</a:t>
            </a:r>
          </a:p>
          <a:p>
            <a:pPr lvl="1"/>
            <a:r>
              <a:rPr lang="en-US" dirty="0">
                <a:latin typeface="Calibri" panose="020F0502020204030204" pitchFamily="34" charset="0"/>
                <a:cs typeface="Calibri" panose="020F0502020204030204" pitchFamily="34" charset="0"/>
              </a:rPr>
              <a:t>PARSEC 2.1</a:t>
            </a:r>
          </a:p>
          <a:p>
            <a:pPr lvl="1"/>
            <a:r>
              <a:rPr lang="en-US" dirty="0" err="1">
                <a:latin typeface="Calibri" panose="020F0502020204030204" pitchFamily="34" charset="0"/>
                <a:cs typeface="Calibri" panose="020F0502020204030204" pitchFamily="34" charset="0"/>
              </a:rPr>
              <a:t>Ligra</a:t>
            </a:r>
            <a:endParaRPr lang="en-US" dirty="0">
              <a:latin typeface="Calibri" panose="020F0502020204030204" pitchFamily="34" charset="0"/>
              <a:cs typeface="Calibri" panose="020F0502020204030204" pitchFamily="34" charset="0"/>
            </a:endParaRPr>
          </a:p>
          <a:p>
            <a:pPr lvl="1"/>
            <a:r>
              <a:rPr lang="en-US" dirty="0" err="1">
                <a:latin typeface="Calibri" panose="020F0502020204030204" pitchFamily="34" charset="0"/>
                <a:cs typeface="Calibri" panose="020F0502020204030204" pitchFamily="34" charset="0"/>
              </a:rPr>
              <a:t>Cloudsuite</a:t>
            </a: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Homogeneous and heterogeneous multi-core mixes</a:t>
            </a:r>
          </a:p>
          <a:p>
            <a:pPr lvl="1"/>
            <a:endParaRPr lang="en-US" sz="1000" dirty="0">
              <a:latin typeface="Calibri" panose="020F0502020204030204" pitchFamily="34" charset="0"/>
              <a:cs typeface="Calibri" panose="020F0502020204030204" pitchFamily="34" charset="0"/>
            </a:endParaRPr>
          </a:p>
          <a:p>
            <a:r>
              <a:rPr lang="en-US" b="1" dirty="0">
                <a:solidFill>
                  <a:srgbClr val="C00000"/>
                </a:solidFill>
                <a:latin typeface="Calibri" panose="020F0502020204030204" pitchFamily="34" charset="0"/>
                <a:cs typeface="Calibri" panose="020F0502020204030204" pitchFamily="34" charset="0"/>
              </a:rPr>
              <a:t>Five</a:t>
            </a:r>
            <a:r>
              <a:rPr lang="en-US" dirty="0">
                <a:latin typeface="Calibri" panose="020F0502020204030204" pitchFamily="34" charset="0"/>
                <a:cs typeface="Calibri" panose="020F0502020204030204" pitchFamily="34" charset="0"/>
              </a:rPr>
              <a:t> state-of-the-art prefetchers</a:t>
            </a:r>
          </a:p>
          <a:p>
            <a:pPr lvl="1"/>
            <a:r>
              <a:rPr lang="en-US" dirty="0">
                <a:latin typeface="Calibri" panose="020F0502020204030204" pitchFamily="34" charset="0"/>
                <a:cs typeface="Calibri" panose="020F0502020204030204" pitchFamily="34" charset="0"/>
              </a:rPr>
              <a:t>SPP </a:t>
            </a:r>
            <a:r>
              <a:rPr lang="en-US" sz="1800" b="1" dirty="0">
                <a:solidFill>
                  <a:schemeClr val="bg2">
                    <a:lumMod val="75000"/>
                  </a:schemeClr>
                </a:solidFill>
                <a:latin typeface="Calibri" panose="020F0502020204030204" pitchFamily="34" charset="0"/>
                <a:cs typeface="Calibri" panose="020F0502020204030204" pitchFamily="34" charset="0"/>
              </a:rPr>
              <a:t>[Kim+, MICRO’16]</a:t>
            </a:r>
            <a:endParaRPr lang="en-US" b="1" dirty="0">
              <a:solidFill>
                <a:schemeClr val="bg2">
                  <a:lumMod val="75000"/>
                </a:schemeClr>
              </a:solidFill>
              <a:latin typeface="Calibri" panose="020F0502020204030204" pitchFamily="34" charset="0"/>
              <a:cs typeface="Calibri" panose="020F0502020204030204" pitchFamily="34" charset="0"/>
            </a:endParaRPr>
          </a:p>
          <a:p>
            <a:pPr lvl="1"/>
            <a:r>
              <a:rPr lang="en-US" dirty="0">
                <a:latin typeface="Calibri" panose="020F0502020204030204" pitchFamily="34" charset="0"/>
                <a:cs typeface="Calibri" panose="020F0502020204030204" pitchFamily="34" charset="0"/>
              </a:rPr>
              <a:t>Bingo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Bakhshalipour</a:t>
            </a:r>
            <a:r>
              <a:rPr lang="en-US" sz="1800" b="1" dirty="0">
                <a:solidFill>
                  <a:schemeClr val="bg2">
                    <a:lumMod val="75000"/>
                  </a:schemeClr>
                </a:solidFill>
                <a:latin typeface="Calibri" panose="020F0502020204030204" pitchFamily="34" charset="0"/>
                <a:cs typeface="Calibri" panose="020F0502020204030204" pitchFamily="34" charset="0"/>
              </a:rPr>
              <a:t>+, HPCA’19]</a:t>
            </a:r>
          </a:p>
          <a:p>
            <a:pPr lvl="1"/>
            <a:r>
              <a:rPr lang="en-US" dirty="0">
                <a:latin typeface="Calibri" panose="020F0502020204030204" pitchFamily="34" charset="0"/>
                <a:cs typeface="Calibri" panose="020F0502020204030204" pitchFamily="34" charset="0"/>
              </a:rPr>
              <a:t>MLOP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Shakerinava</a:t>
            </a:r>
            <a:r>
              <a:rPr lang="en-US" sz="1800" b="1" dirty="0">
                <a:solidFill>
                  <a:schemeClr val="bg2">
                    <a:lumMod val="75000"/>
                  </a:schemeClr>
                </a:solidFill>
                <a:latin typeface="Calibri" panose="020F0502020204030204" pitchFamily="34" charset="0"/>
                <a:cs typeface="Calibri" panose="020F0502020204030204" pitchFamily="34" charset="0"/>
              </a:rPr>
              <a:t>+, 3</a:t>
            </a:r>
            <a:r>
              <a:rPr lang="en-US" sz="1800" b="1" baseline="30000" dirty="0">
                <a:solidFill>
                  <a:schemeClr val="bg2">
                    <a:lumMod val="75000"/>
                  </a:schemeClr>
                </a:solidFill>
                <a:latin typeface="Calibri" panose="020F0502020204030204" pitchFamily="34" charset="0"/>
                <a:cs typeface="Calibri" panose="020F0502020204030204" pitchFamily="34" charset="0"/>
              </a:rPr>
              <a:t>rd</a:t>
            </a:r>
            <a:r>
              <a:rPr lang="en-US" sz="1800" b="1" dirty="0">
                <a:solidFill>
                  <a:schemeClr val="bg2">
                    <a:lumMod val="75000"/>
                  </a:schemeClr>
                </a:solidFill>
                <a:latin typeface="Calibri" panose="020F0502020204030204" pitchFamily="34" charset="0"/>
                <a:cs typeface="Calibri" panose="020F0502020204030204" pitchFamily="34" charset="0"/>
              </a:rPr>
              <a:t> Prefetching Championship, 2019 ]</a:t>
            </a:r>
          </a:p>
          <a:p>
            <a:pPr lvl="1"/>
            <a:r>
              <a:rPr lang="en-US" dirty="0" err="1">
                <a:latin typeface="Calibri" panose="020F0502020204030204" pitchFamily="34" charset="0"/>
                <a:cs typeface="Calibri" panose="020F0502020204030204" pitchFamily="34" charset="0"/>
              </a:rPr>
              <a:t>SPP+DSPatch</a:t>
            </a:r>
            <a:r>
              <a:rPr lang="en-US" dirty="0">
                <a:latin typeface="Calibri" panose="020F0502020204030204" pitchFamily="34" charset="0"/>
                <a:cs typeface="Calibri" panose="020F0502020204030204" pitchFamily="34" charset="0"/>
              </a:rPr>
              <a:t>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Bera</a:t>
            </a:r>
            <a:r>
              <a:rPr lang="en-US" sz="1800" b="1" dirty="0">
                <a:solidFill>
                  <a:schemeClr val="bg2">
                    <a:lumMod val="75000"/>
                  </a:schemeClr>
                </a:solidFill>
                <a:latin typeface="Calibri" panose="020F0502020204030204" pitchFamily="34" charset="0"/>
                <a:cs typeface="Calibri" panose="020F0502020204030204" pitchFamily="34" charset="0"/>
              </a:rPr>
              <a:t>+, MICRO’19]</a:t>
            </a:r>
          </a:p>
          <a:p>
            <a:pPr lvl="1"/>
            <a:r>
              <a:rPr lang="en-US" dirty="0">
                <a:latin typeface="Calibri" panose="020F0502020204030204" pitchFamily="34" charset="0"/>
                <a:cs typeface="Calibri" panose="020F0502020204030204" pitchFamily="34" charset="0"/>
              </a:rPr>
              <a:t>SPP+PPF </a:t>
            </a:r>
            <a:r>
              <a:rPr lang="en-US" sz="1800" b="1" dirty="0">
                <a:solidFill>
                  <a:schemeClr val="bg2">
                    <a:lumMod val="75000"/>
                  </a:schemeClr>
                </a:solidFill>
                <a:latin typeface="Calibri" panose="020F0502020204030204" pitchFamily="34" charset="0"/>
                <a:cs typeface="Calibri" panose="020F0502020204030204" pitchFamily="34" charset="0"/>
              </a:rPr>
              <a:t>[Bhatia+, ISCA’20]</a:t>
            </a:r>
          </a:p>
        </p:txBody>
      </p:sp>
      <p:sp>
        <p:nvSpPr>
          <p:cNvPr id="2" name="TextBox 1">
            <a:extLst>
              <a:ext uri="{FF2B5EF4-FFF2-40B4-BE49-F238E27FC236}">
                <a16:creationId xmlns:a16="http://schemas.microsoft.com/office/drawing/2014/main" id="{870820FF-CC99-994C-9E2F-D95E9DD48D9E}"/>
              </a:ext>
            </a:extLst>
          </p:cNvPr>
          <p:cNvSpPr txBox="1"/>
          <p:nvPr/>
        </p:nvSpPr>
        <p:spPr>
          <a:xfrm>
            <a:off x="5623757" y="6398822"/>
            <a:ext cx="303134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rPr>
              <a:t>[3] </a:t>
            </a: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hlinkClick r:id="rId2">
                  <a:extLst>
                    <a:ext uri="{A12FA001-AC4F-418D-AE19-62706E023703}">
                      <ahyp:hlinkClr xmlns:ahyp="http://schemas.microsoft.com/office/drawing/2018/hyperlinkcolor" val="tx"/>
                    </a:ext>
                  </a:extLst>
                </a:hlinkClick>
              </a:rPr>
              <a:t>https://github.com/ChampSim/ChampSim</a:t>
            </a:r>
            <a:endPar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4045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12" end="1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13" end="13"/>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A97EA5C-35E4-F941-9564-9CF822114D44}"/>
              </a:ext>
            </a:extLst>
          </p:cNvPr>
          <p:cNvSpPr>
            <a:spLocks noGrp="1"/>
          </p:cNvSpPr>
          <p:nvPr>
            <p:ph type="title"/>
          </p:nvPr>
        </p:nvSpPr>
        <p:spPr/>
        <p:txBody>
          <a:bodyPr/>
          <a:lstStyle/>
          <a:p>
            <a:r>
              <a:rPr lang="en-US" dirty="0"/>
              <a:t>Basic Pythia Configuration</a:t>
            </a:r>
          </a:p>
        </p:txBody>
      </p:sp>
      <p:sp>
        <p:nvSpPr>
          <p:cNvPr id="5" name="Content Placeholder 4">
            <a:extLst>
              <a:ext uri="{FF2B5EF4-FFF2-40B4-BE49-F238E27FC236}">
                <a16:creationId xmlns:a16="http://schemas.microsoft.com/office/drawing/2014/main" id="{4EFAB781-6E1D-4D44-AAAC-11021D7B8DD5}"/>
              </a:ext>
            </a:extLst>
          </p:cNvPr>
          <p:cNvSpPr>
            <a:spLocks noGrp="1"/>
          </p:cNvSpPr>
          <p:nvPr>
            <p:ph idx="1"/>
          </p:nvPr>
        </p:nvSpPr>
        <p:spPr/>
        <p:txBody>
          <a:bodyPr/>
          <a:lstStyle/>
          <a:p>
            <a:r>
              <a:rPr lang="en-US" sz="3000" dirty="0">
                <a:latin typeface="Calibri" panose="020F0502020204030204" pitchFamily="34" charset="0"/>
                <a:cs typeface="Calibri" panose="020F0502020204030204" pitchFamily="34" charset="0"/>
              </a:rPr>
              <a:t>Derived from </a:t>
            </a:r>
            <a:r>
              <a:rPr lang="en-US" sz="3000" b="1" dirty="0">
                <a:solidFill>
                  <a:srgbClr val="FF5261"/>
                </a:solidFill>
                <a:latin typeface="Calibri" panose="020F0502020204030204" pitchFamily="34" charset="0"/>
                <a:cs typeface="Calibri" panose="020F0502020204030204" pitchFamily="34" charset="0"/>
              </a:rPr>
              <a:t>automatic design-space exploration</a:t>
            </a:r>
          </a:p>
          <a:p>
            <a:endParaRPr lang="en-US" dirty="0">
              <a:latin typeface="Calibri" panose="020F0502020204030204" pitchFamily="34" charset="0"/>
              <a:cs typeface="Calibri" panose="020F0502020204030204" pitchFamily="34" charset="0"/>
            </a:endParaRPr>
          </a:p>
          <a:p>
            <a:r>
              <a:rPr lang="en-US" sz="3000" b="1" dirty="0">
                <a:solidFill>
                  <a:srgbClr val="C00000"/>
                </a:solidFill>
                <a:latin typeface="Calibri" panose="020F0502020204030204" pitchFamily="34" charset="0"/>
                <a:cs typeface="Calibri" panose="020F0502020204030204" pitchFamily="34" charset="0"/>
              </a:rPr>
              <a:t>State:</a:t>
            </a:r>
            <a:r>
              <a:rPr lang="en-US" sz="3000" dirty="0">
                <a:latin typeface="Calibri" panose="020F0502020204030204" pitchFamily="34" charset="0"/>
                <a:cs typeface="Calibri" panose="020F0502020204030204" pitchFamily="34" charset="0"/>
              </a:rPr>
              <a:t> 2 features</a:t>
            </a:r>
          </a:p>
          <a:p>
            <a:pPr lvl="1"/>
            <a:r>
              <a:rPr lang="en-US" sz="2600" dirty="0" err="1">
                <a:latin typeface="Calibri" panose="020F0502020204030204" pitchFamily="34" charset="0"/>
                <a:cs typeface="Calibri" panose="020F0502020204030204" pitchFamily="34" charset="0"/>
              </a:rPr>
              <a:t>PC+Delta</a:t>
            </a:r>
            <a:endParaRPr lang="en-US" sz="2600" dirty="0">
              <a:latin typeface="Calibri" panose="020F0502020204030204" pitchFamily="34" charset="0"/>
              <a:cs typeface="Calibri" panose="020F0502020204030204" pitchFamily="34" charset="0"/>
            </a:endParaRPr>
          </a:p>
          <a:p>
            <a:pPr lvl="1"/>
            <a:r>
              <a:rPr lang="en-US" sz="2600" dirty="0">
                <a:latin typeface="Calibri" panose="020F0502020204030204" pitchFamily="34" charset="0"/>
                <a:cs typeface="Calibri" panose="020F0502020204030204" pitchFamily="34" charset="0"/>
              </a:rPr>
              <a:t>Sequence of last-4 deltas</a:t>
            </a:r>
          </a:p>
          <a:p>
            <a:pPr lvl="1"/>
            <a:endParaRPr lang="en-US" sz="1600" dirty="0">
              <a:latin typeface="Calibri" panose="020F0502020204030204" pitchFamily="34" charset="0"/>
              <a:cs typeface="Calibri" panose="020F0502020204030204" pitchFamily="34" charset="0"/>
            </a:endParaRPr>
          </a:p>
          <a:p>
            <a:r>
              <a:rPr lang="en-US" sz="3000" b="1" dirty="0">
                <a:solidFill>
                  <a:srgbClr val="7030A0"/>
                </a:solidFill>
                <a:latin typeface="Calibri" panose="020F0502020204030204" pitchFamily="34" charset="0"/>
                <a:cs typeface="Calibri" panose="020F0502020204030204" pitchFamily="34" charset="0"/>
              </a:rPr>
              <a:t>Actions:</a:t>
            </a:r>
            <a:r>
              <a:rPr lang="en-US" sz="3000" dirty="0">
                <a:latin typeface="Calibri" panose="020F0502020204030204" pitchFamily="34" charset="0"/>
                <a:cs typeface="Calibri" panose="020F0502020204030204" pitchFamily="34" charset="0"/>
              </a:rPr>
              <a:t> 16 prefetch offsets</a:t>
            </a:r>
          </a:p>
          <a:p>
            <a:pPr lvl="1"/>
            <a:r>
              <a:rPr lang="en-US" sz="2600" dirty="0">
                <a:latin typeface="Calibri" panose="020F0502020204030204" pitchFamily="34" charset="0"/>
                <a:cs typeface="Calibri" panose="020F0502020204030204" pitchFamily="34" charset="0"/>
              </a:rPr>
              <a:t>Ranging between -6 to +32. Including 0.</a:t>
            </a:r>
          </a:p>
          <a:p>
            <a:endParaRPr lang="en-US" sz="1600" dirty="0">
              <a:latin typeface="Calibri" panose="020F0502020204030204" pitchFamily="34" charset="0"/>
              <a:cs typeface="Calibri" panose="020F0502020204030204" pitchFamily="34" charset="0"/>
            </a:endParaRPr>
          </a:p>
          <a:p>
            <a:r>
              <a:rPr lang="en-US" sz="3000" b="1" dirty="0">
                <a:solidFill>
                  <a:schemeClr val="accent6">
                    <a:lumMod val="75000"/>
                  </a:schemeClr>
                </a:solidFill>
                <a:latin typeface="Calibri" panose="020F0502020204030204" pitchFamily="34" charset="0"/>
                <a:cs typeface="Calibri" panose="020F0502020204030204" pitchFamily="34" charset="0"/>
              </a:rPr>
              <a:t>Rewards:</a:t>
            </a:r>
          </a:p>
          <a:p>
            <a:pPr lvl="1"/>
            <a:r>
              <a:rPr lang="en-US" sz="2600" dirty="0">
                <a:latin typeface="Calibri" panose="020F0502020204030204" pitchFamily="34" charset="0"/>
                <a:cs typeface="Calibri" panose="020F0502020204030204" pitchFamily="34" charset="0"/>
              </a:rPr>
              <a:t>R</a:t>
            </a:r>
            <a:r>
              <a:rPr lang="en-US" sz="2600" baseline="-25000" dirty="0">
                <a:latin typeface="Calibri" panose="020F0502020204030204" pitchFamily="34" charset="0"/>
                <a:cs typeface="Calibri" panose="020F0502020204030204" pitchFamily="34" charset="0"/>
              </a:rPr>
              <a:t>AT</a:t>
            </a:r>
            <a:r>
              <a:rPr lang="en-US" sz="2600" dirty="0">
                <a:latin typeface="Calibri" panose="020F0502020204030204" pitchFamily="34" charset="0"/>
                <a:cs typeface="Calibri" panose="020F0502020204030204" pitchFamily="34" charset="0"/>
              </a:rPr>
              <a:t> = +20; R</a:t>
            </a:r>
            <a:r>
              <a:rPr lang="en-US" sz="2600" baseline="-25000" dirty="0">
                <a:latin typeface="Calibri" panose="020F0502020204030204" pitchFamily="34" charset="0"/>
                <a:cs typeface="Calibri" panose="020F0502020204030204" pitchFamily="34" charset="0"/>
              </a:rPr>
              <a:t>AL</a:t>
            </a:r>
            <a:r>
              <a:rPr lang="en-US" sz="2600" dirty="0">
                <a:latin typeface="Calibri" panose="020F0502020204030204" pitchFamily="34" charset="0"/>
                <a:cs typeface="Calibri" panose="020F0502020204030204" pitchFamily="34" charset="0"/>
              </a:rPr>
              <a:t> = +12; R</a:t>
            </a:r>
            <a:r>
              <a:rPr lang="en-US" sz="2600" baseline="-25000" dirty="0">
                <a:latin typeface="Calibri" panose="020F0502020204030204" pitchFamily="34" charset="0"/>
                <a:cs typeface="Calibri" panose="020F0502020204030204" pitchFamily="34" charset="0"/>
              </a:rPr>
              <a:t>NP</a:t>
            </a:r>
            <a:r>
              <a:rPr lang="en-US" sz="2600" dirty="0">
                <a:latin typeface="Calibri" panose="020F0502020204030204" pitchFamily="34" charset="0"/>
                <a:cs typeface="Calibri" panose="020F0502020204030204" pitchFamily="34" charset="0"/>
              </a:rPr>
              <a:t>-H=-2; R</a:t>
            </a:r>
            <a:r>
              <a:rPr lang="en-US" sz="2600" baseline="-25000" dirty="0">
                <a:latin typeface="Calibri" panose="020F0502020204030204" pitchFamily="34" charset="0"/>
                <a:cs typeface="Calibri" panose="020F0502020204030204" pitchFamily="34" charset="0"/>
              </a:rPr>
              <a:t>NP</a:t>
            </a:r>
            <a:r>
              <a:rPr lang="en-US" sz="2600" dirty="0">
                <a:latin typeface="Calibri" panose="020F0502020204030204" pitchFamily="34" charset="0"/>
                <a:cs typeface="Calibri" panose="020F0502020204030204" pitchFamily="34" charset="0"/>
              </a:rPr>
              <a:t>-L=-4;</a:t>
            </a:r>
          </a:p>
          <a:p>
            <a:pPr lvl="1"/>
            <a:r>
              <a:rPr lang="en-US" sz="2600" dirty="0">
                <a:latin typeface="Calibri" panose="020F0502020204030204" pitchFamily="34" charset="0"/>
                <a:cs typeface="Calibri" panose="020F0502020204030204" pitchFamily="34" charset="0"/>
              </a:rPr>
              <a:t>R</a:t>
            </a:r>
            <a:r>
              <a:rPr lang="en-US" sz="2600" baseline="-25000" dirty="0">
                <a:latin typeface="Calibri" panose="020F0502020204030204" pitchFamily="34" charset="0"/>
                <a:cs typeface="Calibri" panose="020F0502020204030204" pitchFamily="34" charset="0"/>
              </a:rPr>
              <a:t>IN</a:t>
            </a:r>
            <a:r>
              <a:rPr lang="en-US" sz="2600" dirty="0">
                <a:latin typeface="Calibri" panose="020F0502020204030204" pitchFamily="34" charset="0"/>
                <a:cs typeface="Calibri" panose="020F0502020204030204" pitchFamily="34" charset="0"/>
              </a:rPr>
              <a:t>-H=-14; R</a:t>
            </a:r>
            <a:r>
              <a:rPr lang="en-US" sz="2600" baseline="-25000" dirty="0">
                <a:latin typeface="Calibri" panose="020F0502020204030204" pitchFamily="34" charset="0"/>
                <a:cs typeface="Calibri" panose="020F0502020204030204" pitchFamily="34" charset="0"/>
              </a:rPr>
              <a:t>IN</a:t>
            </a:r>
            <a:r>
              <a:rPr lang="en-US" sz="2600" dirty="0">
                <a:latin typeface="Calibri" panose="020F0502020204030204" pitchFamily="34" charset="0"/>
                <a:cs typeface="Calibri" panose="020F0502020204030204" pitchFamily="34" charset="0"/>
              </a:rPr>
              <a:t>-L=-8; R</a:t>
            </a:r>
            <a:r>
              <a:rPr lang="en-US" sz="2600" baseline="-25000" dirty="0">
                <a:latin typeface="Calibri" panose="020F0502020204030204" pitchFamily="34" charset="0"/>
                <a:cs typeface="Calibri" panose="020F0502020204030204" pitchFamily="34" charset="0"/>
              </a:rPr>
              <a:t>CL</a:t>
            </a:r>
            <a:r>
              <a:rPr lang="en-US" sz="2600" dirty="0">
                <a:latin typeface="Calibri" panose="020F0502020204030204" pitchFamily="34" charset="0"/>
                <a:cs typeface="Calibri" panose="020F0502020204030204" pitchFamily="34" charset="0"/>
              </a:rPr>
              <a:t>=-12</a:t>
            </a:r>
          </a:p>
          <a:p>
            <a:pPr marL="457200" lvl="1" indent="0">
              <a:buNone/>
            </a:pP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18520648"/>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ontent Placeholder 5">
            <a:extLst>
              <a:ext uri="{FF2B5EF4-FFF2-40B4-BE49-F238E27FC236}">
                <a16:creationId xmlns:a16="http://schemas.microsoft.com/office/drawing/2014/main" id="{C8FB2B37-63B1-3840-A052-A998E2D143FE}"/>
              </a:ext>
            </a:extLst>
          </p:cNvPr>
          <p:cNvGraphicFramePr>
            <a:graphicFrameLocks/>
          </p:cNvGraphicFramePr>
          <p:nvPr/>
        </p:nvGraphicFramePr>
        <p:xfrm>
          <a:off x="510181" y="960479"/>
          <a:ext cx="7942055" cy="5440321"/>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sz="3800" dirty="0"/>
              <a:t>Performance with Varying Core Count</a:t>
            </a:r>
          </a:p>
        </p:txBody>
      </p:sp>
      <p:sp>
        <p:nvSpPr>
          <p:cNvPr id="22" name="TextBox 21">
            <a:extLst>
              <a:ext uri="{FF2B5EF4-FFF2-40B4-BE49-F238E27FC236}">
                <a16:creationId xmlns:a16="http://schemas.microsoft.com/office/drawing/2014/main" id="{AE7AB2C0-F26E-BC42-8113-1C7DF5CA59FE}"/>
              </a:ext>
            </a:extLst>
          </p:cNvPr>
          <p:cNvSpPr txBox="1"/>
          <p:nvPr/>
        </p:nvSpPr>
        <p:spPr>
          <a:xfrm>
            <a:off x="7836423" y="4134678"/>
            <a:ext cx="78649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Bingo</a:t>
            </a:r>
          </a:p>
        </p:txBody>
      </p:sp>
      <p:sp>
        <p:nvSpPr>
          <p:cNvPr id="23" name="TextBox 22">
            <a:extLst>
              <a:ext uri="{FF2B5EF4-FFF2-40B4-BE49-F238E27FC236}">
                <a16:creationId xmlns:a16="http://schemas.microsoft.com/office/drawing/2014/main" id="{A4738DB8-88F4-A547-80E8-05C09F8B5A93}"/>
              </a:ext>
            </a:extLst>
          </p:cNvPr>
          <p:cNvSpPr txBox="1"/>
          <p:nvPr/>
        </p:nvSpPr>
        <p:spPr>
          <a:xfrm>
            <a:off x="7836423" y="3839495"/>
            <a:ext cx="822982"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Calibri" panose="020F0502020204030204" pitchFamily="34" charset="0"/>
                <a:ea typeface="+mn-ea"/>
                <a:cs typeface="Calibri" panose="020F0502020204030204" pitchFamily="34" charset="0"/>
              </a:rPr>
              <a:t>MLOP</a:t>
            </a:r>
          </a:p>
        </p:txBody>
      </p:sp>
      <p:sp>
        <p:nvSpPr>
          <p:cNvPr id="24" name="TextBox 23">
            <a:extLst>
              <a:ext uri="{FF2B5EF4-FFF2-40B4-BE49-F238E27FC236}">
                <a16:creationId xmlns:a16="http://schemas.microsoft.com/office/drawing/2014/main" id="{47312256-2DE4-FD4C-BA5C-DAA59788AD54}"/>
              </a:ext>
            </a:extLst>
          </p:cNvPr>
          <p:cNvSpPr txBox="1"/>
          <p:nvPr/>
        </p:nvSpPr>
        <p:spPr>
          <a:xfrm>
            <a:off x="7836423" y="3563047"/>
            <a:ext cx="57900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Calibri" panose="020F0502020204030204" pitchFamily="34" charset="0"/>
                <a:ea typeface="+mn-ea"/>
                <a:cs typeface="Calibri" panose="020F0502020204030204" pitchFamily="34" charset="0"/>
              </a:rPr>
              <a:t>SPP</a:t>
            </a:r>
          </a:p>
        </p:txBody>
      </p:sp>
      <p:sp>
        <p:nvSpPr>
          <p:cNvPr id="25" name="TextBox 24">
            <a:extLst>
              <a:ext uri="{FF2B5EF4-FFF2-40B4-BE49-F238E27FC236}">
                <a16:creationId xmlns:a16="http://schemas.microsoft.com/office/drawing/2014/main" id="{B0749C44-98C1-BD4B-A2FB-459F4206E6D6}"/>
              </a:ext>
            </a:extLst>
          </p:cNvPr>
          <p:cNvSpPr txBox="1"/>
          <p:nvPr/>
        </p:nvSpPr>
        <p:spPr>
          <a:xfrm>
            <a:off x="7835125" y="2540195"/>
            <a:ext cx="99790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Pythia</a:t>
            </a:r>
            <a:endParaRPr kumimoji="0" lang="en-US" sz="20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p:txBody>
      </p:sp>
      <p:cxnSp>
        <p:nvCxnSpPr>
          <p:cNvPr id="33" name="Straight Arrow Connector 32">
            <a:extLst>
              <a:ext uri="{FF2B5EF4-FFF2-40B4-BE49-F238E27FC236}">
                <a16:creationId xmlns:a16="http://schemas.microsoft.com/office/drawing/2014/main" id="{BE790E4C-4B06-2740-8B8D-6FFA51A0B61F}"/>
              </a:ext>
            </a:extLst>
          </p:cNvPr>
          <p:cNvCxnSpPr>
            <a:cxnSpLocks/>
          </p:cNvCxnSpPr>
          <p:nvPr/>
        </p:nvCxnSpPr>
        <p:spPr>
          <a:xfrm>
            <a:off x="2965837" y="3206364"/>
            <a:ext cx="0" cy="633131"/>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D291E7F-2016-6A4A-BAF2-ACA54EBC87A4}"/>
              </a:ext>
            </a:extLst>
          </p:cNvPr>
          <p:cNvSpPr txBox="1"/>
          <p:nvPr/>
        </p:nvSpPr>
        <p:spPr>
          <a:xfrm>
            <a:off x="2994809" y="3280529"/>
            <a:ext cx="750526" cy="43088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3.4%</a:t>
            </a:r>
          </a:p>
        </p:txBody>
      </p:sp>
      <p:cxnSp>
        <p:nvCxnSpPr>
          <p:cNvPr id="36" name="Straight Arrow Connector 35">
            <a:extLst>
              <a:ext uri="{FF2B5EF4-FFF2-40B4-BE49-F238E27FC236}">
                <a16:creationId xmlns:a16="http://schemas.microsoft.com/office/drawing/2014/main" id="{F7D8D3D2-0C0B-8449-B3DA-4AADD62928F5}"/>
              </a:ext>
            </a:extLst>
          </p:cNvPr>
          <p:cNvCxnSpPr>
            <a:cxnSpLocks/>
          </p:cNvCxnSpPr>
          <p:nvPr/>
        </p:nvCxnSpPr>
        <p:spPr>
          <a:xfrm>
            <a:off x="7714091" y="2847453"/>
            <a:ext cx="0" cy="1115704"/>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04A9D6B6-834A-504D-8FBB-2AB89500C826}"/>
              </a:ext>
            </a:extLst>
          </p:cNvPr>
          <p:cNvSpPr txBox="1"/>
          <p:nvPr/>
        </p:nvSpPr>
        <p:spPr>
          <a:xfrm>
            <a:off x="6924575" y="3189861"/>
            <a:ext cx="750526" cy="43088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7.7%</a:t>
            </a:r>
          </a:p>
        </p:txBody>
      </p:sp>
    </p:spTree>
    <p:extLst>
      <p:ext uri="{BB962C8B-B14F-4D97-AF65-F5344CB8AC3E}">
        <p14:creationId xmlns:p14="http://schemas.microsoft.com/office/powerpoint/2010/main" val="3568793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1">
                                            <p:graphicEl>
                                              <a:chart seriesIdx="-3" categoryIdx="-3" bldStep="gridLegend"/>
                                            </p:graphicEl>
                                          </p:spTgt>
                                        </p:tgtEl>
                                        <p:attrNameLst>
                                          <p:attrName>style.visibility</p:attrName>
                                        </p:attrNameLst>
                                      </p:cBhvr>
                                      <p:to>
                                        <p:strVal val="visible"/>
                                      </p:to>
                                    </p:set>
                                    <p:animEffect transition="in" filter="wipe(left)">
                                      <p:cBhvr>
                                        <p:cTn id="7" dur="500"/>
                                        <p:tgtEl>
                                          <p:spTgt spid="21">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
                                            <p:graphicEl>
                                              <a:chart seriesIdx="0" categoryIdx="-4" bldStep="series"/>
                                            </p:graphicEl>
                                          </p:spTgt>
                                        </p:tgtEl>
                                        <p:attrNameLst>
                                          <p:attrName>style.visibility</p:attrName>
                                        </p:attrNameLst>
                                      </p:cBhvr>
                                      <p:to>
                                        <p:strVal val="visible"/>
                                      </p:to>
                                    </p:set>
                                    <p:animEffect transition="in" filter="wipe(left)">
                                      <p:cBhvr>
                                        <p:cTn id="12" dur="500"/>
                                        <p:tgtEl>
                                          <p:spTgt spid="21">
                                            <p:graphicEl>
                                              <a:chart seriesIdx="0" categoryIdx="-4" bldStep="series"/>
                                            </p:graphicEl>
                                          </p:spTgt>
                                        </p:tgtEl>
                                      </p:cBhvr>
                                    </p:animEffect>
                                  </p:childTnLst>
                                </p:cTn>
                              </p:par>
                              <p:par>
                                <p:cTn id="13" presetID="1" presetClass="entr" presetSubtype="0" fill="hold" grpId="0" nodeType="withEffect">
                                  <p:stCondLst>
                                    <p:cond delay="500"/>
                                  </p:stCondLst>
                                  <p:childTnLst>
                                    <p:set>
                                      <p:cBhvr>
                                        <p:cTn id="14" dur="1" fill="hold">
                                          <p:stCondLst>
                                            <p:cond delay="0"/>
                                          </p:stCondLst>
                                        </p:cTn>
                                        <p:tgtEl>
                                          <p:spTgt spid="24"/>
                                        </p:tgtEl>
                                        <p:attrNameLst>
                                          <p:attrName>style.visibility</p:attrName>
                                        </p:attrNameLst>
                                      </p:cBhvr>
                                      <p:to>
                                        <p:strVal val="visible"/>
                                      </p:to>
                                    </p:set>
                                  </p:childTnLst>
                                </p:cTn>
                              </p:par>
                              <p:par>
                                <p:cTn id="15" presetID="22" presetClass="entr" presetSubtype="8" fill="hold" grpId="0" nodeType="withEffect">
                                  <p:stCondLst>
                                    <p:cond delay="500"/>
                                  </p:stCondLst>
                                  <p:childTnLst>
                                    <p:set>
                                      <p:cBhvr>
                                        <p:cTn id="16" dur="1" fill="hold">
                                          <p:stCondLst>
                                            <p:cond delay="0"/>
                                          </p:stCondLst>
                                        </p:cTn>
                                        <p:tgtEl>
                                          <p:spTgt spid="21">
                                            <p:graphicEl>
                                              <a:chart seriesIdx="1" categoryIdx="-4" bldStep="series"/>
                                            </p:graphicEl>
                                          </p:spTgt>
                                        </p:tgtEl>
                                        <p:attrNameLst>
                                          <p:attrName>style.visibility</p:attrName>
                                        </p:attrNameLst>
                                      </p:cBhvr>
                                      <p:to>
                                        <p:strVal val="visible"/>
                                      </p:to>
                                    </p:set>
                                    <p:animEffect transition="in" filter="wipe(left)">
                                      <p:cBhvr>
                                        <p:cTn id="17" dur="500"/>
                                        <p:tgtEl>
                                          <p:spTgt spid="21">
                                            <p:graphicEl>
                                              <a:chart seriesIdx="1" categoryIdx="-4" bldStep="series"/>
                                            </p:graphicEl>
                                          </p:spTgt>
                                        </p:tgtEl>
                                      </p:cBhvr>
                                    </p:animEffect>
                                  </p:childTnLst>
                                </p:cTn>
                              </p:par>
                              <p:par>
                                <p:cTn id="18" presetID="1" presetClass="entr" presetSubtype="0" fill="hold" grpId="0" nodeType="withEffect">
                                  <p:stCondLst>
                                    <p:cond delay="1000"/>
                                  </p:stCondLst>
                                  <p:childTnLst>
                                    <p:set>
                                      <p:cBhvr>
                                        <p:cTn id="19" dur="1" fill="hold">
                                          <p:stCondLst>
                                            <p:cond delay="0"/>
                                          </p:stCondLst>
                                        </p:cTn>
                                        <p:tgtEl>
                                          <p:spTgt spid="22"/>
                                        </p:tgtEl>
                                        <p:attrNameLst>
                                          <p:attrName>style.visibility</p:attrName>
                                        </p:attrNameLst>
                                      </p:cBhvr>
                                      <p:to>
                                        <p:strVal val="visible"/>
                                      </p:to>
                                    </p:set>
                                  </p:childTnLst>
                                </p:cTn>
                              </p:par>
                              <p:par>
                                <p:cTn id="20" presetID="22" presetClass="entr" presetSubtype="8" fill="hold" grpId="0" nodeType="withEffect">
                                  <p:stCondLst>
                                    <p:cond delay="1000"/>
                                  </p:stCondLst>
                                  <p:childTnLst>
                                    <p:set>
                                      <p:cBhvr>
                                        <p:cTn id="21" dur="1" fill="hold">
                                          <p:stCondLst>
                                            <p:cond delay="0"/>
                                          </p:stCondLst>
                                        </p:cTn>
                                        <p:tgtEl>
                                          <p:spTgt spid="21">
                                            <p:graphicEl>
                                              <a:chart seriesIdx="2" categoryIdx="-4" bldStep="series"/>
                                            </p:graphicEl>
                                          </p:spTgt>
                                        </p:tgtEl>
                                        <p:attrNameLst>
                                          <p:attrName>style.visibility</p:attrName>
                                        </p:attrNameLst>
                                      </p:cBhvr>
                                      <p:to>
                                        <p:strVal val="visible"/>
                                      </p:to>
                                    </p:set>
                                    <p:animEffect transition="in" filter="wipe(left)">
                                      <p:cBhvr>
                                        <p:cTn id="22" dur="500"/>
                                        <p:tgtEl>
                                          <p:spTgt spid="21">
                                            <p:graphicEl>
                                              <a:chart seriesIdx="2" categoryIdx="-4" bldStep="series"/>
                                            </p:graphicEl>
                                          </p:spTgt>
                                        </p:tgtEl>
                                      </p:cBhvr>
                                    </p:animEffect>
                                  </p:childTnLst>
                                </p:cTn>
                              </p:par>
                              <p:par>
                                <p:cTn id="23" presetID="1" presetClass="entr" presetSubtype="0" fill="hold" grpId="0" nodeType="withEffect">
                                  <p:stCondLst>
                                    <p:cond delay="150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1">
                                            <p:graphicEl>
                                              <a:chart seriesIdx="3" categoryIdx="-4" bldStep="series"/>
                                            </p:graphicEl>
                                          </p:spTgt>
                                        </p:tgtEl>
                                        <p:attrNameLst>
                                          <p:attrName>style.visibility</p:attrName>
                                        </p:attrNameLst>
                                      </p:cBhvr>
                                      <p:to>
                                        <p:strVal val="visible"/>
                                      </p:to>
                                    </p:set>
                                    <p:animEffect transition="in" filter="wipe(left)">
                                      <p:cBhvr>
                                        <p:cTn id="29" dur="500"/>
                                        <p:tgtEl>
                                          <p:spTgt spid="21">
                                            <p:graphicEl>
                                              <a:chart seriesIdx="3" categoryIdx="-4" bldStep="series"/>
                                            </p:graphicEl>
                                          </p:spTgt>
                                        </p:tgtEl>
                                      </p:cBhvr>
                                    </p:animEffect>
                                  </p:childTnLst>
                                </p:cTn>
                              </p:par>
                              <p:par>
                                <p:cTn id="30" presetID="1" presetClass="entr" presetSubtype="0" fill="hold" grpId="0" nodeType="withEffect">
                                  <p:stCondLst>
                                    <p:cond delay="500"/>
                                  </p:stCondLst>
                                  <p:childTnLst>
                                    <p:set>
                                      <p:cBhvr>
                                        <p:cTn id="31" dur="1" fill="hold">
                                          <p:stCondLst>
                                            <p:cond delay="0"/>
                                          </p:stCondLst>
                                        </p:cTn>
                                        <p:tgtEl>
                                          <p:spTgt spid="25"/>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3"/>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38"/>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1" grpId="0" uiExpand="1">
        <p:bldSub>
          <a:bldChart bld="series"/>
        </p:bldSub>
      </p:bldGraphic>
      <p:bldP spid="22" grpId="0"/>
      <p:bldP spid="23" grpId="0"/>
      <p:bldP spid="24" grpId="0"/>
      <p:bldP spid="25" grpId="0"/>
      <p:bldP spid="35" grpId="0"/>
      <p:bldP spid="38" grpId="0"/>
    </p:bld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ontent Placeholder 5">
            <a:extLst>
              <a:ext uri="{FF2B5EF4-FFF2-40B4-BE49-F238E27FC236}">
                <a16:creationId xmlns:a16="http://schemas.microsoft.com/office/drawing/2014/main" id="{C8FB2B37-63B1-3840-A052-A998E2D143FE}"/>
              </a:ext>
            </a:extLst>
          </p:cNvPr>
          <p:cNvGraphicFramePr>
            <a:graphicFrameLocks/>
          </p:cNvGraphicFramePr>
          <p:nvPr/>
        </p:nvGraphicFramePr>
        <p:xfrm>
          <a:off x="510181" y="960479"/>
          <a:ext cx="7942055" cy="5440321"/>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sz="3800" dirty="0"/>
              <a:t>Performance with Varying Core Count</a:t>
            </a:r>
          </a:p>
        </p:txBody>
      </p:sp>
      <p:sp>
        <p:nvSpPr>
          <p:cNvPr id="22" name="TextBox 21">
            <a:extLst>
              <a:ext uri="{FF2B5EF4-FFF2-40B4-BE49-F238E27FC236}">
                <a16:creationId xmlns:a16="http://schemas.microsoft.com/office/drawing/2014/main" id="{AE7AB2C0-F26E-BC42-8113-1C7DF5CA59FE}"/>
              </a:ext>
            </a:extLst>
          </p:cNvPr>
          <p:cNvSpPr txBox="1"/>
          <p:nvPr/>
        </p:nvSpPr>
        <p:spPr>
          <a:xfrm>
            <a:off x="7836423" y="4134678"/>
            <a:ext cx="8451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Lato" panose="020F0502020204030203" pitchFamily="34" charset="77"/>
                <a:ea typeface="+mn-ea"/>
                <a:cs typeface="+mn-cs"/>
              </a:rPr>
              <a:t>Bingo</a:t>
            </a:r>
          </a:p>
        </p:txBody>
      </p:sp>
      <p:sp>
        <p:nvSpPr>
          <p:cNvPr id="23" name="TextBox 22">
            <a:extLst>
              <a:ext uri="{FF2B5EF4-FFF2-40B4-BE49-F238E27FC236}">
                <a16:creationId xmlns:a16="http://schemas.microsoft.com/office/drawing/2014/main" id="{A4738DB8-88F4-A547-80E8-05C09F8B5A93}"/>
              </a:ext>
            </a:extLst>
          </p:cNvPr>
          <p:cNvSpPr txBox="1"/>
          <p:nvPr/>
        </p:nvSpPr>
        <p:spPr>
          <a:xfrm>
            <a:off x="7836423" y="3839495"/>
            <a:ext cx="92204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Lato" panose="020F0502020204030203" pitchFamily="34" charset="77"/>
                <a:ea typeface="+mn-ea"/>
                <a:cs typeface="+mn-cs"/>
              </a:rPr>
              <a:t>MLOP</a:t>
            </a:r>
          </a:p>
        </p:txBody>
      </p:sp>
      <p:sp>
        <p:nvSpPr>
          <p:cNvPr id="24" name="TextBox 23">
            <a:extLst>
              <a:ext uri="{FF2B5EF4-FFF2-40B4-BE49-F238E27FC236}">
                <a16:creationId xmlns:a16="http://schemas.microsoft.com/office/drawing/2014/main" id="{47312256-2DE4-FD4C-BA5C-DAA59788AD54}"/>
              </a:ext>
            </a:extLst>
          </p:cNvPr>
          <p:cNvSpPr txBox="1"/>
          <p:nvPr/>
        </p:nvSpPr>
        <p:spPr>
          <a:xfrm>
            <a:off x="7836423" y="3563047"/>
            <a:ext cx="64312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Lato" panose="020F0502020204030203" pitchFamily="34" charset="77"/>
                <a:ea typeface="+mn-ea"/>
                <a:cs typeface="+mn-cs"/>
              </a:rPr>
              <a:t>SPP</a:t>
            </a:r>
          </a:p>
        </p:txBody>
      </p:sp>
      <p:sp>
        <p:nvSpPr>
          <p:cNvPr id="25" name="TextBox 24">
            <a:extLst>
              <a:ext uri="{FF2B5EF4-FFF2-40B4-BE49-F238E27FC236}">
                <a16:creationId xmlns:a16="http://schemas.microsoft.com/office/drawing/2014/main" id="{B0749C44-98C1-BD4B-A2FB-459F4206E6D6}"/>
              </a:ext>
            </a:extLst>
          </p:cNvPr>
          <p:cNvSpPr txBox="1"/>
          <p:nvPr/>
        </p:nvSpPr>
        <p:spPr>
          <a:xfrm>
            <a:off x="7835125" y="2540195"/>
            <a:ext cx="107914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rPr>
              <a:t>Pythia</a:t>
            </a:r>
            <a:endParaRPr kumimoji="0" lang="en-US" sz="20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endParaRPr>
          </a:p>
        </p:txBody>
      </p:sp>
      <p:cxnSp>
        <p:nvCxnSpPr>
          <p:cNvPr id="33" name="Straight Arrow Connector 32">
            <a:extLst>
              <a:ext uri="{FF2B5EF4-FFF2-40B4-BE49-F238E27FC236}">
                <a16:creationId xmlns:a16="http://schemas.microsoft.com/office/drawing/2014/main" id="{BE790E4C-4B06-2740-8B8D-6FFA51A0B61F}"/>
              </a:ext>
            </a:extLst>
          </p:cNvPr>
          <p:cNvCxnSpPr>
            <a:cxnSpLocks/>
          </p:cNvCxnSpPr>
          <p:nvPr/>
        </p:nvCxnSpPr>
        <p:spPr>
          <a:xfrm>
            <a:off x="2965837" y="3206364"/>
            <a:ext cx="0" cy="633131"/>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D291E7F-2016-6A4A-BAF2-ACA54EBC87A4}"/>
              </a:ext>
            </a:extLst>
          </p:cNvPr>
          <p:cNvSpPr txBox="1"/>
          <p:nvPr/>
        </p:nvSpPr>
        <p:spPr>
          <a:xfrm>
            <a:off x="2994809" y="3280529"/>
            <a:ext cx="74571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3.4%</a:t>
            </a:r>
          </a:p>
        </p:txBody>
      </p:sp>
      <p:cxnSp>
        <p:nvCxnSpPr>
          <p:cNvPr id="36" name="Straight Arrow Connector 35">
            <a:extLst>
              <a:ext uri="{FF2B5EF4-FFF2-40B4-BE49-F238E27FC236}">
                <a16:creationId xmlns:a16="http://schemas.microsoft.com/office/drawing/2014/main" id="{F7D8D3D2-0C0B-8449-B3DA-4AADD62928F5}"/>
              </a:ext>
            </a:extLst>
          </p:cNvPr>
          <p:cNvCxnSpPr>
            <a:cxnSpLocks/>
          </p:cNvCxnSpPr>
          <p:nvPr/>
        </p:nvCxnSpPr>
        <p:spPr>
          <a:xfrm>
            <a:off x="7714091" y="2847453"/>
            <a:ext cx="0" cy="1115704"/>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04A9D6B6-834A-504D-8FBB-2AB89500C826}"/>
              </a:ext>
            </a:extLst>
          </p:cNvPr>
          <p:cNvSpPr txBox="1"/>
          <p:nvPr/>
        </p:nvSpPr>
        <p:spPr>
          <a:xfrm>
            <a:off x="6961748" y="3129785"/>
            <a:ext cx="74571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7.7%</a:t>
            </a:r>
          </a:p>
        </p:txBody>
      </p:sp>
      <p:sp>
        <p:nvSpPr>
          <p:cNvPr id="12" name="Rectangle 11">
            <a:extLst>
              <a:ext uri="{FF2B5EF4-FFF2-40B4-BE49-F238E27FC236}">
                <a16:creationId xmlns:a16="http://schemas.microsoft.com/office/drawing/2014/main" id="{D782EF0A-FF3F-2447-94E7-065DCDE4778E}"/>
              </a:ext>
            </a:extLst>
          </p:cNvPr>
          <p:cNvSpPr/>
          <p:nvPr/>
        </p:nvSpPr>
        <p:spPr>
          <a:xfrm>
            <a:off x="169011" y="874643"/>
            <a:ext cx="8736450" cy="5542060"/>
          </a:xfrm>
          <a:prstGeom prst="rect">
            <a:avLst/>
          </a:prstGeom>
          <a:solidFill>
            <a:srgbClr val="FFFFFF">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ED78F5B-5AD3-3444-AB2D-EFA84E5C42D3}"/>
              </a:ext>
            </a:extLst>
          </p:cNvPr>
          <p:cNvSpPr/>
          <p:nvPr/>
        </p:nvSpPr>
        <p:spPr>
          <a:xfrm>
            <a:off x="80387" y="2046456"/>
            <a:ext cx="8983226" cy="1310280"/>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1. Pythia consistently provides the highest performance in </a:t>
            </a:r>
            <a:r>
              <a:rPr kumimoji="0" lang="en-US" sz="36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all core configurations</a:t>
            </a:r>
          </a:p>
        </p:txBody>
      </p:sp>
      <p:sp>
        <p:nvSpPr>
          <p:cNvPr id="14" name="Rectangle 13">
            <a:extLst>
              <a:ext uri="{FF2B5EF4-FFF2-40B4-BE49-F238E27FC236}">
                <a16:creationId xmlns:a16="http://schemas.microsoft.com/office/drawing/2014/main" id="{8E5B46C1-FC04-B54B-819D-490FB17FC6C3}"/>
              </a:ext>
            </a:extLst>
          </p:cNvPr>
          <p:cNvSpPr/>
          <p:nvPr/>
        </p:nvSpPr>
        <p:spPr>
          <a:xfrm>
            <a:off x="80387" y="3802856"/>
            <a:ext cx="8983226" cy="1017745"/>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2. Pythia’s gain </a:t>
            </a:r>
            <a:r>
              <a:rPr kumimoji="0" lang="en-US" sz="36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increases with core count</a:t>
            </a:r>
          </a:p>
        </p:txBody>
      </p:sp>
    </p:spTree>
    <p:extLst>
      <p:ext uri="{BB962C8B-B14F-4D97-AF65-F5344CB8AC3E}">
        <p14:creationId xmlns:p14="http://schemas.microsoft.com/office/powerpoint/2010/main" val="1323083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F189DF5-26C1-604A-8FFF-039744C89528}"/>
              </a:ext>
            </a:extLst>
          </p:cNvPr>
          <p:cNvSpPr/>
          <p:nvPr/>
        </p:nvSpPr>
        <p:spPr>
          <a:xfrm>
            <a:off x="5931673" y="1137037"/>
            <a:ext cx="357809" cy="707666"/>
          </a:xfrm>
          <a:prstGeom prst="rect">
            <a:avLst/>
          </a:prstGeom>
          <a:solidFill>
            <a:schemeClr val="accent2">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E852EC56-9A0D-8C4C-A03A-886B1B37B6EA}"/>
              </a:ext>
            </a:extLst>
          </p:cNvPr>
          <p:cNvSpPr/>
          <p:nvPr/>
        </p:nvSpPr>
        <p:spPr>
          <a:xfrm>
            <a:off x="4310932" y="1490870"/>
            <a:ext cx="357809" cy="1498820"/>
          </a:xfrm>
          <a:prstGeom prst="rect">
            <a:avLst/>
          </a:prstGeom>
          <a:solidFill>
            <a:schemeClr val="accent6">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0AD47">
                  <a:lumMod val="20000"/>
                  <a:lumOff val="80000"/>
                </a:srgbClr>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A26AB28-E6FB-B342-8F73-C33E646B9012}"/>
              </a:ext>
            </a:extLst>
          </p:cNvPr>
          <p:cNvSpPr/>
          <p:nvPr/>
        </p:nvSpPr>
        <p:spPr>
          <a:xfrm>
            <a:off x="3493273" y="2009030"/>
            <a:ext cx="357809" cy="1966622"/>
          </a:xfrm>
          <a:prstGeom prst="rect">
            <a:avLst/>
          </a:prstGeom>
          <a:solidFill>
            <a:srgbClr val="B1F5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4BDBDB5-78F5-5B45-AF03-EE2E263CDFAB}"/>
              </a:ext>
            </a:extLst>
          </p:cNvPr>
          <p:cNvSpPr/>
          <p:nvPr/>
        </p:nvSpPr>
        <p:spPr>
          <a:xfrm>
            <a:off x="2675614" y="3090408"/>
            <a:ext cx="357809" cy="2030232"/>
          </a:xfrm>
          <a:prstGeom prst="rect">
            <a:avLst/>
          </a:prstGeom>
          <a:solidFill>
            <a:srgbClr val="E8C9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 name="Content Placeholder 5">
            <a:extLst>
              <a:ext uri="{FF2B5EF4-FFF2-40B4-BE49-F238E27FC236}">
                <a16:creationId xmlns:a16="http://schemas.microsoft.com/office/drawing/2014/main" id="{CA066560-B431-AD4A-A271-21C20C27697E}"/>
              </a:ext>
            </a:extLst>
          </p:cNvPr>
          <p:cNvGraphicFramePr>
            <a:graphicFrameLocks noGrp="1"/>
          </p:cNvGraphicFramePr>
          <p:nvPr>
            <p:ph idx="1"/>
          </p:nvPr>
        </p:nvGraphicFramePr>
        <p:xfrm>
          <a:off x="644704" y="842838"/>
          <a:ext cx="7854591" cy="5720247"/>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EE45BEF4-7A68-EB48-BDF4-73C667B49DE6}"/>
              </a:ext>
            </a:extLst>
          </p:cNvPr>
          <p:cNvSpPr>
            <a:spLocks noGrp="1"/>
          </p:cNvSpPr>
          <p:nvPr>
            <p:ph type="title"/>
          </p:nvPr>
        </p:nvSpPr>
        <p:spPr/>
        <p:txBody>
          <a:bodyPr/>
          <a:lstStyle/>
          <a:p>
            <a:r>
              <a:rPr lang="en-US" sz="3200" dirty="0"/>
              <a:t>Performance with Varying DRAM Bandwidth</a:t>
            </a:r>
          </a:p>
        </p:txBody>
      </p:sp>
      <p:sp>
        <p:nvSpPr>
          <p:cNvPr id="11" name="TextBox 10">
            <a:extLst>
              <a:ext uri="{FF2B5EF4-FFF2-40B4-BE49-F238E27FC236}">
                <a16:creationId xmlns:a16="http://schemas.microsoft.com/office/drawing/2014/main" id="{4CA0334B-FBF7-374C-88CD-C4F7447B6B7A}"/>
              </a:ext>
            </a:extLst>
          </p:cNvPr>
          <p:cNvSpPr txBox="1"/>
          <p:nvPr/>
        </p:nvSpPr>
        <p:spPr>
          <a:xfrm>
            <a:off x="4668741" y="2589580"/>
            <a:ext cx="2058064"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~Intel Xeon 6258R</a:t>
            </a:r>
          </a:p>
        </p:txBody>
      </p:sp>
      <p:sp>
        <p:nvSpPr>
          <p:cNvPr id="12" name="TextBox 11">
            <a:extLst>
              <a:ext uri="{FF2B5EF4-FFF2-40B4-BE49-F238E27FC236}">
                <a16:creationId xmlns:a16="http://schemas.microsoft.com/office/drawing/2014/main" id="{39B37F5F-6EA5-8E49-AC90-05356E13800C}"/>
              </a:ext>
            </a:extLst>
          </p:cNvPr>
          <p:cNvSpPr txBox="1"/>
          <p:nvPr/>
        </p:nvSpPr>
        <p:spPr>
          <a:xfrm>
            <a:off x="3920554" y="3591445"/>
            <a:ext cx="27646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~AMD EPYC Rome 7702P</a:t>
            </a:r>
          </a:p>
        </p:txBody>
      </p:sp>
      <p:sp>
        <p:nvSpPr>
          <p:cNvPr id="13" name="TextBox 12">
            <a:extLst>
              <a:ext uri="{FF2B5EF4-FFF2-40B4-BE49-F238E27FC236}">
                <a16:creationId xmlns:a16="http://schemas.microsoft.com/office/drawing/2014/main" id="{6B216214-9C94-2C44-BF1C-D6C6C189A227}"/>
              </a:ext>
            </a:extLst>
          </p:cNvPr>
          <p:cNvSpPr txBox="1"/>
          <p:nvPr/>
        </p:nvSpPr>
        <p:spPr>
          <a:xfrm>
            <a:off x="3089060" y="4658706"/>
            <a:ext cx="293381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~AMD </a:t>
            </a:r>
            <a:r>
              <a:rPr kumimoji="0" lang="en-US" sz="2000" b="0" i="1" u="none" strike="noStrike" kern="1200" cap="none" spc="0" normalizeH="0" baseline="0" noProof="0" dirty="0" err="1">
                <a:ln>
                  <a:noFill/>
                </a:ln>
                <a:solidFill>
                  <a:srgbClr val="E7E6E6">
                    <a:lumMod val="50000"/>
                  </a:srgbClr>
                </a:solidFill>
                <a:effectLst/>
                <a:uLnTx/>
                <a:uFillTx/>
                <a:latin typeface="Calibri" panose="020F0502020204030204" pitchFamily="34" charset="0"/>
                <a:ea typeface="+mn-ea"/>
                <a:cs typeface="Calibri" panose="020F0502020204030204" pitchFamily="34" charset="0"/>
              </a:rPr>
              <a:t>Threadripper</a:t>
            </a: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 3990x</a:t>
            </a:r>
          </a:p>
        </p:txBody>
      </p:sp>
      <p:sp>
        <p:nvSpPr>
          <p:cNvPr id="14" name="TextBox 13">
            <a:extLst>
              <a:ext uri="{FF2B5EF4-FFF2-40B4-BE49-F238E27FC236}">
                <a16:creationId xmlns:a16="http://schemas.microsoft.com/office/drawing/2014/main" id="{5EE9F10A-8B23-7941-84EF-002FE5597F59}"/>
              </a:ext>
            </a:extLst>
          </p:cNvPr>
          <p:cNvSpPr txBox="1"/>
          <p:nvPr/>
        </p:nvSpPr>
        <p:spPr>
          <a:xfrm>
            <a:off x="7810198" y="1839385"/>
            <a:ext cx="57900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SPP</a:t>
            </a:r>
          </a:p>
        </p:txBody>
      </p:sp>
      <p:sp>
        <p:nvSpPr>
          <p:cNvPr id="15" name="TextBox 14">
            <a:extLst>
              <a:ext uri="{FF2B5EF4-FFF2-40B4-BE49-F238E27FC236}">
                <a16:creationId xmlns:a16="http://schemas.microsoft.com/office/drawing/2014/main" id="{5F10B72E-015E-B849-8200-7EB07ABE0EB7}"/>
              </a:ext>
            </a:extLst>
          </p:cNvPr>
          <p:cNvSpPr txBox="1"/>
          <p:nvPr/>
        </p:nvSpPr>
        <p:spPr>
          <a:xfrm>
            <a:off x="7795398" y="1334855"/>
            <a:ext cx="78649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Bingo</a:t>
            </a:r>
          </a:p>
        </p:txBody>
      </p:sp>
      <p:sp>
        <p:nvSpPr>
          <p:cNvPr id="16" name="TextBox 15">
            <a:extLst>
              <a:ext uri="{FF2B5EF4-FFF2-40B4-BE49-F238E27FC236}">
                <a16:creationId xmlns:a16="http://schemas.microsoft.com/office/drawing/2014/main" id="{002A643B-926E-D444-BB4B-6BB5C7D77F06}"/>
              </a:ext>
            </a:extLst>
          </p:cNvPr>
          <p:cNvSpPr txBox="1"/>
          <p:nvPr/>
        </p:nvSpPr>
        <p:spPr>
          <a:xfrm>
            <a:off x="7805366" y="1586301"/>
            <a:ext cx="822982"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Calibri" panose="020F0502020204030204" pitchFamily="34" charset="0"/>
                <a:ea typeface="+mn-ea"/>
                <a:cs typeface="Calibri" panose="020F0502020204030204" pitchFamily="34" charset="0"/>
              </a:rPr>
              <a:t>MLOP</a:t>
            </a:r>
          </a:p>
        </p:txBody>
      </p:sp>
      <p:sp>
        <p:nvSpPr>
          <p:cNvPr id="17" name="TextBox 16">
            <a:extLst>
              <a:ext uri="{FF2B5EF4-FFF2-40B4-BE49-F238E27FC236}">
                <a16:creationId xmlns:a16="http://schemas.microsoft.com/office/drawing/2014/main" id="{A2AEDD91-0C32-574E-A186-5BE3E67D1250}"/>
              </a:ext>
            </a:extLst>
          </p:cNvPr>
          <p:cNvSpPr txBox="1"/>
          <p:nvPr/>
        </p:nvSpPr>
        <p:spPr>
          <a:xfrm>
            <a:off x="7795398" y="1029205"/>
            <a:ext cx="99790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Pythia</a:t>
            </a:r>
          </a:p>
        </p:txBody>
      </p:sp>
      <p:sp>
        <p:nvSpPr>
          <p:cNvPr id="19" name="TextBox 18">
            <a:extLst>
              <a:ext uri="{FF2B5EF4-FFF2-40B4-BE49-F238E27FC236}">
                <a16:creationId xmlns:a16="http://schemas.microsoft.com/office/drawing/2014/main" id="{9E6D2B8A-FBBA-A44F-BBFF-5961207623E6}"/>
              </a:ext>
            </a:extLst>
          </p:cNvPr>
          <p:cNvSpPr txBox="1"/>
          <p:nvPr/>
        </p:nvSpPr>
        <p:spPr>
          <a:xfrm>
            <a:off x="5638974" y="1823102"/>
            <a:ext cx="106150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Baseline</a:t>
            </a:r>
          </a:p>
        </p:txBody>
      </p:sp>
      <p:cxnSp>
        <p:nvCxnSpPr>
          <p:cNvPr id="21" name="Straight Arrow Connector 20">
            <a:extLst>
              <a:ext uri="{FF2B5EF4-FFF2-40B4-BE49-F238E27FC236}">
                <a16:creationId xmlns:a16="http://schemas.microsoft.com/office/drawing/2014/main" id="{118F8850-7242-1847-8B96-B32BE4DFB84C}"/>
              </a:ext>
            </a:extLst>
          </p:cNvPr>
          <p:cNvCxnSpPr/>
          <p:nvPr/>
        </p:nvCxnSpPr>
        <p:spPr>
          <a:xfrm>
            <a:off x="7577594" y="1204640"/>
            <a:ext cx="0" cy="341906"/>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25E65D6-965B-D149-B1FC-1C4A2019F3AD}"/>
              </a:ext>
            </a:extLst>
          </p:cNvPr>
          <p:cNvSpPr txBox="1"/>
          <p:nvPr/>
        </p:nvSpPr>
        <p:spPr>
          <a:xfrm>
            <a:off x="7340291" y="820503"/>
            <a:ext cx="56086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3%</a:t>
            </a:r>
          </a:p>
        </p:txBody>
      </p:sp>
      <p:cxnSp>
        <p:nvCxnSpPr>
          <p:cNvPr id="23" name="Straight Arrow Connector 22">
            <a:extLst>
              <a:ext uri="{FF2B5EF4-FFF2-40B4-BE49-F238E27FC236}">
                <a16:creationId xmlns:a16="http://schemas.microsoft.com/office/drawing/2014/main" id="{2439A36C-430F-5A4A-AEF7-487C86615982}"/>
              </a:ext>
            </a:extLst>
          </p:cNvPr>
          <p:cNvCxnSpPr>
            <a:cxnSpLocks/>
          </p:cNvCxnSpPr>
          <p:nvPr/>
        </p:nvCxnSpPr>
        <p:spPr>
          <a:xfrm>
            <a:off x="2675614" y="3177889"/>
            <a:ext cx="0" cy="1665483"/>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EA070D8-8650-5B48-BCED-7C89EE12F006}"/>
              </a:ext>
            </a:extLst>
          </p:cNvPr>
          <p:cNvSpPr txBox="1"/>
          <p:nvPr/>
        </p:nvSpPr>
        <p:spPr>
          <a:xfrm>
            <a:off x="2666017" y="3825964"/>
            <a:ext cx="631904"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17%</a:t>
            </a:r>
          </a:p>
        </p:txBody>
      </p:sp>
      <p:cxnSp>
        <p:nvCxnSpPr>
          <p:cNvPr id="3" name="Straight Connector 2">
            <a:extLst>
              <a:ext uri="{FF2B5EF4-FFF2-40B4-BE49-F238E27FC236}">
                <a16:creationId xmlns:a16="http://schemas.microsoft.com/office/drawing/2014/main" id="{A958F930-B399-9349-B00B-4C36F84BFC85}"/>
              </a:ext>
            </a:extLst>
          </p:cNvPr>
          <p:cNvCxnSpPr/>
          <p:nvPr/>
        </p:nvCxnSpPr>
        <p:spPr>
          <a:xfrm>
            <a:off x="2388973" y="3311611"/>
            <a:ext cx="5708822" cy="0"/>
          </a:xfrm>
          <a:prstGeom prst="line">
            <a:avLst/>
          </a:prstGeom>
          <a:ln w="12700">
            <a:solidFill>
              <a:srgbClr val="E3030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349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left)">
                                      <p:cBhvr>
                                        <p:cTn id="7" dur="500"/>
                                        <p:tgtEl>
                                          <p:spTgt spid="6">
                                            <p:graphicEl>
                                              <a:chart seriesIdx="-3" categoryIdx="-3" bldStep="gridLegend"/>
                                            </p:graphic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wipe(right)">
                                      <p:cBhvr>
                                        <p:cTn id="15" dur="500"/>
                                        <p:tgtEl>
                                          <p:spTgt spid="6">
                                            <p:graphicEl>
                                              <a:chart seriesIdx="0" categoryIdx="-4" bldStep="series"/>
                                            </p:graphicEl>
                                          </p:spTgt>
                                        </p:tgtEl>
                                      </p:cBhvr>
                                    </p:animEffect>
                                  </p:childTnLst>
                                </p:cTn>
                              </p:par>
                              <p:par>
                                <p:cTn id="16" presetID="1" presetClass="entr" presetSubtype="0" fill="hold" grpId="0" nodeType="withEffect">
                                  <p:stCondLst>
                                    <p:cond delay="500"/>
                                  </p:stCondLst>
                                  <p:childTnLst>
                                    <p:set>
                                      <p:cBhvr>
                                        <p:cTn id="17" dur="1" fill="hold">
                                          <p:stCondLst>
                                            <p:cond delay="0"/>
                                          </p:stCondLst>
                                        </p:cTn>
                                        <p:tgtEl>
                                          <p:spTgt spid="14"/>
                                        </p:tgtEl>
                                        <p:attrNameLst>
                                          <p:attrName>style.visibility</p:attrName>
                                        </p:attrNameLst>
                                      </p:cBhvr>
                                      <p:to>
                                        <p:strVal val="visible"/>
                                      </p:to>
                                    </p:set>
                                  </p:childTnLst>
                                </p:cTn>
                              </p:par>
                              <p:par>
                                <p:cTn id="18" presetID="22" presetClass="entr" presetSubtype="2" fill="hold" grpId="0" nodeType="withEffect">
                                  <p:stCondLst>
                                    <p:cond delay="500"/>
                                  </p:stCondLst>
                                  <p:childTnLst>
                                    <p:set>
                                      <p:cBhvr>
                                        <p:cTn id="19" dur="1" fill="hold">
                                          <p:stCondLst>
                                            <p:cond delay="0"/>
                                          </p:stCondLst>
                                        </p:cTn>
                                        <p:tgtEl>
                                          <p:spTgt spid="6">
                                            <p:graphicEl>
                                              <a:chart seriesIdx="1" categoryIdx="-4" bldStep="series"/>
                                            </p:graphicEl>
                                          </p:spTgt>
                                        </p:tgtEl>
                                        <p:attrNameLst>
                                          <p:attrName>style.visibility</p:attrName>
                                        </p:attrNameLst>
                                      </p:cBhvr>
                                      <p:to>
                                        <p:strVal val="visible"/>
                                      </p:to>
                                    </p:set>
                                    <p:animEffect transition="in" filter="wipe(right)">
                                      <p:cBhvr>
                                        <p:cTn id="20" dur="500"/>
                                        <p:tgtEl>
                                          <p:spTgt spid="6">
                                            <p:graphicEl>
                                              <a:chart seriesIdx="1" categoryIdx="-4" bldStep="series"/>
                                            </p:graphicEl>
                                          </p:spTgt>
                                        </p:tgtEl>
                                      </p:cBhvr>
                                    </p:animEffect>
                                  </p:childTnLst>
                                </p:cTn>
                              </p:par>
                              <p:par>
                                <p:cTn id="21" presetID="1" presetClass="entr" presetSubtype="0" fill="hold" grpId="0" nodeType="withEffect">
                                  <p:stCondLst>
                                    <p:cond delay="1000"/>
                                  </p:stCondLst>
                                  <p:childTnLst>
                                    <p:set>
                                      <p:cBhvr>
                                        <p:cTn id="22" dur="1" fill="hold">
                                          <p:stCondLst>
                                            <p:cond delay="0"/>
                                          </p:stCondLst>
                                        </p:cTn>
                                        <p:tgtEl>
                                          <p:spTgt spid="15"/>
                                        </p:tgtEl>
                                        <p:attrNameLst>
                                          <p:attrName>style.visibility</p:attrName>
                                        </p:attrNameLst>
                                      </p:cBhvr>
                                      <p:to>
                                        <p:strVal val="visible"/>
                                      </p:to>
                                    </p:set>
                                  </p:childTnLst>
                                </p:cTn>
                              </p:par>
                              <p:par>
                                <p:cTn id="23" presetID="22" presetClass="entr" presetSubtype="2" fill="hold" grpId="0" nodeType="withEffect">
                                  <p:stCondLst>
                                    <p:cond delay="1000"/>
                                  </p:stCondLst>
                                  <p:childTnLst>
                                    <p:set>
                                      <p:cBhvr>
                                        <p:cTn id="24" dur="1" fill="hold">
                                          <p:stCondLst>
                                            <p:cond delay="0"/>
                                          </p:stCondLst>
                                        </p:cTn>
                                        <p:tgtEl>
                                          <p:spTgt spid="6">
                                            <p:graphicEl>
                                              <a:chart seriesIdx="2" categoryIdx="-4" bldStep="series"/>
                                            </p:graphicEl>
                                          </p:spTgt>
                                        </p:tgtEl>
                                        <p:attrNameLst>
                                          <p:attrName>style.visibility</p:attrName>
                                        </p:attrNameLst>
                                      </p:cBhvr>
                                      <p:to>
                                        <p:strVal val="visible"/>
                                      </p:to>
                                    </p:set>
                                    <p:animEffect transition="in" filter="wipe(right)">
                                      <p:cBhvr>
                                        <p:cTn id="25" dur="500"/>
                                        <p:tgtEl>
                                          <p:spTgt spid="6">
                                            <p:graphicEl>
                                              <a:chart seriesIdx="2" categoryIdx="-4" bldStep="series"/>
                                            </p:graphicEl>
                                          </p:spTgt>
                                        </p:tgtEl>
                                      </p:cBhvr>
                                    </p:animEffect>
                                  </p:childTnLst>
                                </p:cTn>
                              </p:par>
                              <p:par>
                                <p:cTn id="26" presetID="1" presetClass="entr" presetSubtype="0" fill="hold" grpId="0" nodeType="withEffect">
                                  <p:stCondLst>
                                    <p:cond delay="1500"/>
                                  </p:stCondLst>
                                  <p:childTnLst>
                                    <p:set>
                                      <p:cBhvr>
                                        <p:cTn id="27" dur="1" fill="hold">
                                          <p:stCondLst>
                                            <p:cond delay="0"/>
                                          </p:stCondLst>
                                        </p:cTn>
                                        <p:tgtEl>
                                          <p:spTgt spid="16"/>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22" presetClass="entr" presetSubtype="2" fill="hold" grpId="0" nodeType="clickEffect">
                                  <p:stCondLst>
                                    <p:cond delay="0"/>
                                  </p:stCondLst>
                                  <p:childTnLst>
                                    <p:set>
                                      <p:cBhvr>
                                        <p:cTn id="49" dur="1" fill="hold">
                                          <p:stCondLst>
                                            <p:cond delay="0"/>
                                          </p:stCondLst>
                                        </p:cTn>
                                        <p:tgtEl>
                                          <p:spTgt spid="6">
                                            <p:graphicEl>
                                              <a:chart seriesIdx="3" categoryIdx="-4" bldStep="series"/>
                                            </p:graphicEl>
                                          </p:spTgt>
                                        </p:tgtEl>
                                        <p:attrNameLst>
                                          <p:attrName>style.visibility</p:attrName>
                                        </p:attrNameLst>
                                      </p:cBhvr>
                                      <p:to>
                                        <p:strVal val="visible"/>
                                      </p:to>
                                    </p:set>
                                    <p:animEffect transition="in" filter="wipe(right)">
                                      <p:cBhvr>
                                        <p:cTn id="50" dur="500"/>
                                        <p:tgtEl>
                                          <p:spTgt spid="6">
                                            <p:graphicEl>
                                              <a:chart seriesIdx="3" categoryIdx="-4" bldStep="series"/>
                                            </p:graphicEl>
                                          </p:spTgt>
                                        </p:tgtEl>
                                      </p:cBhvr>
                                    </p:animEffect>
                                  </p:childTnLst>
                                </p:cTn>
                              </p:par>
                              <p:par>
                                <p:cTn id="51" presetID="1" presetClass="entr" presetSubtype="0" fill="hold" grpId="0" nodeType="withEffect">
                                  <p:stCondLst>
                                    <p:cond delay="500"/>
                                  </p:stCondLst>
                                  <p:childTnLst>
                                    <p:set>
                                      <p:cBhvr>
                                        <p:cTn id="52" dur="1" fill="hold">
                                          <p:stCondLst>
                                            <p:cond delay="0"/>
                                          </p:stCondLst>
                                        </p:cTn>
                                        <p:tgtEl>
                                          <p:spTgt spid="1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Graphic spid="6" grpId="0" uiExpand="1">
        <p:bldSub>
          <a:bldChart bld="series"/>
        </p:bldSub>
      </p:bldGraphic>
      <p:bldP spid="11" grpId="0"/>
      <p:bldP spid="12" grpId="0"/>
      <p:bldP spid="13" grpId="0"/>
      <p:bldP spid="14" grpId="0"/>
      <p:bldP spid="15" grpId="0"/>
      <p:bldP spid="16" grpId="0"/>
      <p:bldP spid="17" grpId="0"/>
      <p:bldP spid="19" grpId="0"/>
      <p:bldP spid="22" grpId="0"/>
      <p:bldP spid="25" grpId="0"/>
    </p:bld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F189DF5-26C1-604A-8FFF-039744C89528}"/>
              </a:ext>
            </a:extLst>
          </p:cNvPr>
          <p:cNvSpPr/>
          <p:nvPr/>
        </p:nvSpPr>
        <p:spPr>
          <a:xfrm>
            <a:off x="5931673" y="1137037"/>
            <a:ext cx="357809" cy="707666"/>
          </a:xfrm>
          <a:prstGeom prst="rect">
            <a:avLst/>
          </a:prstGeom>
          <a:solidFill>
            <a:schemeClr val="accent2">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E852EC56-9A0D-8C4C-A03A-886B1B37B6EA}"/>
              </a:ext>
            </a:extLst>
          </p:cNvPr>
          <p:cNvSpPr/>
          <p:nvPr/>
        </p:nvSpPr>
        <p:spPr>
          <a:xfrm>
            <a:off x="4310932" y="1490870"/>
            <a:ext cx="357809" cy="1498820"/>
          </a:xfrm>
          <a:prstGeom prst="rect">
            <a:avLst/>
          </a:prstGeom>
          <a:solidFill>
            <a:schemeClr val="accent6">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0AD47">
                  <a:lumMod val="20000"/>
                  <a:lumOff val="80000"/>
                </a:srgbClr>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A26AB28-E6FB-B342-8F73-C33E646B9012}"/>
              </a:ext>
            </a:extLst>
          </p:cNvPr>
          <p:cNvSpPr/>
          <p:nvPr/>
        </p:nvSpPr>
        <p:spPr>
          <a:xfrm>
            <a:off x="3493273" y="2009030"/>
            <a:ext cx="357809" cy="1966622"/>
          </a:xfrm>
          <a:prstGeom prst="rect">
            <a:avLst/>
          </a:prstGeom>
          <a:solidFill>
            <a:srgbClr val="B1F5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4BDBDB5-78F5-5B45-AF03-EE2E263CDFAB}"/>
              </a:ext>
            </a:extLst>
          </p:cNvPr>
          <p:cNvSpPr/>
          <p:nvPr/>
        </p:nvSpPr>
        <p:spPr>
          <a:xfrm>
            <a:off x="2675614" y="3090408"/>
            <a:ext cx="357809" cy="2030232"/>
          </a:xfrm>
          <a:prstGeom prst="rect">
            <a:avLst/>
          </a:prstGeom>
          <a:solidFill>
            <a:srgbClr val="E8C9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 name="Content Placeholder 5">
            <a:extLst>
              <a:ext uri="{FF2B5EF4-FFF2-40B4-BE49-F238E27FC236}">
                <a16:creationId xmlns:a16="http://schemas.microsoft.com/office/drawing/2014/main" id="{CA066560-B431-AD4A-A271-21C20C27697E}"/>
              </a:ext>
            </a:extLst>
          </p:cNvPr>
          <p:cNvGraphicFramePr>
            <a:graphicFrameLocks noGrp="1"/>
          </p:cNvGraphicFramePr>
          <p:nvPr>
            <p:ph idx="1"/>
          </p:nvPr>
        </p:nvGraphicFramePr>
        <p:xfrm>
          <a:off x="644704" y="842838"/>
          <a:ext cx="7854591" cy="5720247"/>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EE45BEF4-7A68-EB48-BDF4-73C667B49DE6}"/>
              </a:ext>
            </a:extLst>
          </p:cNvPr>
          <p:cNvSpPr>
            <a:spLocks noGrp="1"/>
          </p:cNvSpPr>
          <p:nvPr>
            <p:ph type="title"/>
          </p:nvPr>
        </p:nvSpPr>
        <p:spPr/>
        <p:txBody>
          <a:bodyPr/>
          <a:lstStyle/>
          <a:p>
            <a:r>
              <a:rPr lang="en-US" sz="3200" dirty="0"/>
              <a:t>Performance with Varying DRAM Bandwidth</a:t>
            </a:r>
          </a:p>
        </p:txBody>
      </p:sp>
      <p:sp>
        <p:nvSpPr>
          <p:cNvPr id="11" name="TextBox 10">
            <a:extLst>
              <a:ext uri="{FF2B5EF4-FFF2-40B4-BE49-F238E27FC236}">
                <a16:creationId xmlns:a16="http://schemas.microsoft.com/office/drawing/2014/main" id="{4CA0334B-FBF7-374C-88CD-C4F7447B6B7A}"/>
              </a:ext>
            </a:extLst>
          </p:cNvPr>
          <p:cNvSpPr txBox="1"/>
          <p:nvPr/>
        </p:nvSpPr>
        <p:spPr>
          <a:xfrm>
            <a:off x="4668741" y="2589580"/>
            <a:ext cx="199285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~Intel Xeon 6258R</a:t>
            </a:r>
          </a:p>
        </p:txBody>
      </p:sp>
      <p:sp>
        <p:nvSpPr>
          <p:cNvPr id="12" name="TextBox 11">
            <a:extLst>
              <a:ext uri="{FF2B5EF4-FFF2-40B4-BE49-F238E27FC236}">
                <a16:creationId xmlns:a16="http://schemas.microsoft.com/office/drawing/2014/main" id="{39B37F5F-6EA5-8E49-AC90-05356E13800C}"/>
              </a:ext>
            </a:extLst>
          </p:cNvPr>
          <p:cNvSpPr txBox="1"/>
          <p:nvPr/>
        </p:nvSpPr>
        <p:spPr>
          <a:xfrm>
            <a:off x="3920554" y="3591445"/>
            <a:ext cx="269176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~AMD EPYC Rome 7702P</a:t>
            </a:r>
          </a:p>
        </p:txBody>
      </p:sp>
      <p:sp>
        <p:nvSpPr>
          <p:cNvPr id="13" name="TextBox 12">
            <a:extLst>
              <a:ext uri="{FF2B5EF4-FFF2-40B4-BE49-F238E27FC236}">
                <a16:creationId xmlns:a16="http://schemas.microsoft.com/office/drawing/2014/main" id="{6B216214-9C94-2C44-BF1C-D6C6C189A227}"/>
              </a:ext>
            </a:extLst>
          </p:cNvPr>
          <p:cNvSpPr txBox="1"/>
          <p:nvPr/>
        </p:nvSpPr>
        <p:spPr>
          <a:xfrm>
            <a:off x="3089060" y="4658706"/>
            <a:ext cx="279275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~AMD </a:t>
            </a:r>
            <a:r>
              <a:rPr kumimoji="0" lang="en-US" sz="1800" b="0" i="1" u="none" strike="noStrike" kern="1200" cap="none" spc="0" normalizeH="0" baseline="0" noProof="0" dirty="0" err="1">
                <a:ln>
                  <a:noFill/>
                </a:ln>
                <a:solidFill>
                  <a:srgbClr val="E7E6E6">
                    <a:lumMod val="50000"/>
                  </a:srgbClr>
                </a:solidFill>
                <a:effectLst/>
                <a:uLnTx/>
                <a:uFillTx/>
                <a:latin typeface="Lato" panose="020F0502020204030203" pitchFamily="34" charset="77"/>
                <a:ea typeface="+mn-ea"/>
                <a:cs typeface="+mn-cs"/>
              </a:rPr>
              <a:t>Threadripper</a:t>
            </a: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 3990x</a:t>
            </a:r>
          </a:p>
        </p:txBody>
      </p:sp>
      <p:sp>
        <p:nvSpPr>
          <p:cNvPr id="14" name="TextBox 13">
            <a:extLst>
              <a:ext uri="{FF2B5EF4-FFF2-40B4-BE49-F238E27FC236}">
                <a16:creationId xmlns:a16="http://schemas.microsoft.com/office/drawing/2014/main" id="{5EE9F10A-8B23-7941-84EF-002FE5597F59}"/>
              </a:ext>
            </a:extLst>
          </p:cNvPr>
          <p:cNvSpPr txBox="1"/>
          <p:nvPr/>
        </p:nvSpPr>
        <p:spPr>
          <a:xfrm>
            <a:off x="7810198" y="1839385"/>
            <a:ext cx="64312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Lato" panose="020F0502020204030203" pitchFamily="34" charset="77"/>
                <a:ea typeface="+mn-ea"/>
                <a:cs typeface="+mn-cs"/>
              </a:rPr>
              <a:t>SPP</a:t>
            </a:r>
          </a:p>
        </p:txBody>
      </p:sp>
      <p:sp>
        <p:nvSpPr>
          <p:cNvPr id="15" name="TextBox 14">
            <a:extLst>
              <a:ext uri="{FF2B5EF4-FFF2-40B4-BE49-F238E27FC236}">
                <a16:creationId xmlns:a16="http://schemas.microsoft.com/office/drawing/2014/main" id="{5F10B72E-015E-B849-8200-7EB07ABE0EB7}"/>
              </a:ext>
            </a:extLst>
          </p:cNvPr>
          <p:cNvSpPr txBox="1"/>
          <p:nvPr/>
        </p:nvSpPr>
        <p:spPr>
          <a:xfrm>
            <a:off x="7795398" y="1334855"/>
            <a:ext cx="8451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Lato" panose="020F0502020204030203" pitchFamily="34" charset="77"/>
                <a:ea typeface="+mn-ea"/>
                <a:cs typeface="+mn-cs"/>
              </a:rPr>
              <a:t>Bingo</a:t>
            </a:r>
          </a:p>
        </p:txBody>
      </p:sp>
      <p:sp>
        <p:nvSpPr>
          <p:cNvPr id="16" name="TextBox 15">
            <a:extLst>
              <a:ext uri="{FF2B5EF4-FFF2-40B4-BE49-F238E27FC236}">
                <a16:creationId xmlns:a16="http://schemas.microsoft.com/office/drawing/2014/main" id="{002A643B-926E-D444-BB4B-6BB5C7D77F06}"/>
              </a:ext>
            </a:extLst>
          </p:cNvPr>
          <p:cNvSpPr txBox="1"/>
          <p:nvPr/>
        </p:nvSpPr>
        <p:spPr>
          <a:xfrm>
            <a:off x="7805366" y="1586301"/>
            <a:ext cx="92204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Lato" panose="020F0502020204030203" pitchFamily="34" charset="77"/>
                <a:ea typeface="+mn-ea"/>
                <a:cs typeface="+mn-cs"/>
              </a:rPr>
              <a:t>MLOP</a:t>
            </a:r>
          </a:p>
        </p:txBody>
      </p:sp>
      <p:sp>
        <p:nvSpPr>
          <p:cNvPr id="17" name="TextBox 16">
            <a:extLst>
              <a:ext uri="{FF2B5EF4-FFF2-40B4-BE49-F238E27FC236}">
                <a16:creationId xmlns:a16="http://schemas.microsoft.com/office/drawing/2014/main" id="{A2AEDD91-0C32-574E-A186-5BE3E67D1250}"/>
              </a:ext>
            </a:extLst>
          </p:cNvPr>
          <p:cNvSpPr txBox="1"/>
          <p:nvPr/>
        </p:nvSpPr>
        <p:spPr>
          <a:xfrm>
            <a:off x="7795398" y="1029205"/>
            <a:ext cx="107914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rPr>
              <a:t>Pythia</a:t>
            </a:r>
          </a:p>
        </p:txBody>
      </p:sp>
      <p:sp>
        <p:nvSpPr>
          <p:cNvPr id="19" name="TextBox 18">
            <a:extLst>
              <a:ext uri="{FF2B5EF4-FFF2-40B4-BE49-F238E27FC236}">
                <a16:creationId xmlns:a16="http://schemas.microsoft.com/office/drawing/2014/main" id="{9E6D2B8A-FBBA-A44F-BBFF-5961207623E6}"/>
              </a:ext>
            </a:extLst>
          </p:cNvPr>
          <p:cNvSpPr txBox="1"/>
          <p:nvPr/>
        </p:nvSpPr>
        <p:spPr>
          <a:xfrm>
            <a:off x="5638974" y="1823102"/>
            <a:ext cx="97334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Baseline</a:t>
            </a:r>
          </a:p>
        </p:txBody>
      </p:sp>
      <p:cxnSp>
        <p:nvCxnSpPr>
          <p:cNvPr id="21" name="Straight Arrow Connector 20">
            <a:extLst>
              <a:ext uri="{FF2B5EF4-FFF2-40B4-BE49-F238E27FC236}">
                <a16:creationId xmlns:a16="http://schemas.microsoft.com/office/drawing/2014/main" id="{118F8850-7242-1847-8B96-B32BE4DFB84C}"/>
              </a:ext>
            </a:extLst>
          </p:cNvPr>
          <p:cNvCxnSpPr/>
          <p:nvPr/>
        </p:nvCxnSpPr>
        <p:spPr>
          <a:xfrm>
            <a:off x="7577594" y="1204640"/>
            <a:ext cx="0" cy="341906"/>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25E65D6-965B-D149-B1FC-1C4A2019F3AD}"/>
              </a:ext>
            </a:extLst>
          </p:cNvPr>
          <p:cNvSpPr txBox="1"/>
          <p:nvPr/>
        </p:nvSpPr>
        <p:spPr>
          <a:xfrm>
            <a:off x="7356764" y="794763"/>
            <a:ext cx="50526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3%</a:t>
            </a:r>
          </a:p>
        </p:txBody>
      </p:sp>
      <p:cxnSp>
        <p:nvCxnSpPr>
          <p:cNvPr id="23" name="Straight Arrow Connector 22">
            <a:extLst>
              <a:ext uri="{FF2B5EF4-FFF2-40B4-BE49-F238E27FC236}">
                <a16:creationId xmlns:a16="http://schemas.microsoft.com/office/drawing/2014/main" id="{2439A36C-430F-5A4A-AEF7-487C86615982}"/>
              </a:ext>
            </a:extLst>
          </p:cNvPr>
          <p:cNvCxnSpPr>
            <a:cxnSpLocks/>
          </p:cNvCxnSpPr>
          <p:nvPr/>
        </p:nvCxnSpPr>
        <p:spPr>
          <a:xfrm>
            <a:off x="2675614" y="3177889"/>
            <a:ext cx="0" cy="1665483"/>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EA070D8-8650-5B48-BCED-7C89EE12F006}"/>
              </a:ext>
            </a:extLst>
          </p:cNvPr>
          <p:cNvSpPr txBox="1"/>
          <p:nvPr/>
        </p:nvSpPr>
        <p:spPr>
          <a:xfrm>
            <a:off x="2666017" y="3825964"/>
            <a:ext cx="639919"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17%</a:t>
            </a:r>
          </a:p>
        </p:txBody>
      </p:sp>
      <p:sp>
        <p:nvSpPr>
          <p:cNvPr id="20" name="Rectangle 19">
            <a:extLst>
              <a:ext uri="{FF2B5EF4-FFF2-40B4-BE49-F238E27FC236}">
                <a16:creationId xmlns:a16="http://schemas.microsoft.com/office/drawing/2014/main" id="{CFB99ED5-254B-834B-8CE2-64A8CD8975BF}"/>
              </a:ext>
            </a:extLst>
          </p:cNvPr>
          <p:cNvSpPr/>
          <p:nvPr/>
        </p:nvSpPr>
        <p:spPr>
          <a:xfrm>
            <a:off x="169011" y="874643"/>
            <a:ext cx="8736450" cy="5542060"/>
          </a:xfrm>
          <a:prstGeom prst="rect">
            <a:avLst/>
          </a:prstGeom>
          <a:solidFill>
            <a:srgbClr val="FFFFFF">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E80A7FC1-AA75-8346-96D6-E584847A540F}"/>
              </a:ext>
            </a:extLst>
          </p:cNvPr>
          <p:cNvSpPr/>
          <p:nvPr/>
        </p:nvSpPr>
        <p:spPr>
          <a:xfrm>
            <a:off x="80388" y="2655844"/>
            <a:ext cx="8983226" cy="1558928"/>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Pythia outperforms prior best prefetchers for</a:t>
            </a:r>
            <a:r>
              <a:rPr kumimoji="0" lang="en-US" sz="33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 wide range of DRAM bandwidth configurations</a:t>
            </a:r>
          </a:p>
        </p:txBody>
      </p:sp>
    </p:spTree>
    <p:extLst>
      <p:ext uri="{BB962C8B-B14F-4D97-AF65-F5344CB8AC3E}">
        <p14:creationId xmlns:p14="http://schemas.microsoft.com/office/powerpoint/2010/main" val="1971622515"/>
      </p:ext>
    </p:extLst>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F170E7-5437-B241-B8D8-8F3300D03E7C}"/>
              </a:ext>
            </a:extLst>
          </p:cNvPr>
          <p:cNvSpPr>
            <a:spLocks noGrp="1"/>
          </p:cNvSpPr>
          <p:nvPr>
            <p:ph type="title"/>
          </p:nvPr>
        </p:nvSpPr>
        <p:spPr/>
        <p:txBody>
          <a:bodyPr/>
          <a:lstStyle/>
          <a:p>
            <a:r>
              <a:rPr lang="en-US" dirty="0"/>
              <a:t>Pythia’s Overhead</a:t>
            </a:r>
          </a:p>
        </p:txBody>
      </p:sp>
      <p:sp>
        <p:nvSpPr>
          <p:cNvPr id="5" name="Content Placeholder 4">
            <a:extLst>
              <a:ext uri="{FF2B5EF4-FFF2-40B4-BE49-F238E27FC236}">
                <a16:creationId xmlns:a16="http://schemas.microsoft.com/office/drawing/2014/main" id="{63E193EB-0456-824E-AABB-C7B93318976B}"/>
              </a:ext>
            </a:extLst>
          </p:cNvPr>
          <p:cNvSpPr>
            <a:spLocks noGrp="1"/>
          </p:cNvSpPr>
          <p:nvPr>
            <p:ph idx="1"/>
          </p:nvPr>
        </p:nvSpPr>
        <p:spPr/>
        <p:txBody>
          <a:bodyPr/>
          <a:lstStyle/>
          <a:p>
            <a:r>
              <a:rPr lang="en-US" sz="3000" b="1" dirty="0">
                <a:solidFill>
                  <a:srgbClr val="000CFF"/>
                </a:solidFill>
                <a:latin typeface="+mn-lt"/>
              </a:rPr>
              <a:t>25.5 KB </a:t>
            </a:r>
            <a:r>
              <a:rPr lang="en-US" sz="3000" dirty="0">
                <a:latin typeface="+mn-lt"/>
              </a:rPr>
              <a:t>of total metadata storage </a:t>
            </a:r>
            <a:r>
              <a:rPr lang="en-US" sz="3000" b="1" dirty="0">
                <a:solidFill>
                  <a:srgbClr val="000CFF"/>
                </a:solidFill>
                <a:latin typeface="+mn-lt"/>
              </a:rPr>
              <a:t>per core</a:t>
            </a:r>
          </a:p>
          <a:p>
            <a:pPr lvl="1"/>
            <a:r>
              <a:rPr lang="en-US" sz="2600" dirty="0">
                <a:latin typeface="+mn-lt"/>
              </a:rPr>
              <a:t>Only simple tables</a:t>
            </a:r>
          </a:p>
          <a:p>
            <a:r>
              <a:rPr lang="en-US" sz="3000" dirty="0">
                <a:latin typeface="+mn-lt"/>
              </a:rPr>
              <a:t>We also model functionally-accurate Pythia with full complexity in </a:t>
            </a:r>
            <a:r>
              <a:rPr lang="en-US" sz="3000" b="1" dirty="0">
                <a:solidFill>
                  <a:schemeClr val="accent2"/>
                </a:solidFill>
                <a:latin typeface="+mn-lt"/>
              </a:rPr>
              <a:t>Chisel</a:t>
            </a:r>
            <a:r>
              <a:rPr lang="en-US" sz="3000" dirty="0">
                <a:latin typeface="+mn-lt"/>
              </a:rPr>
              <a:t> </a:t>
            </a:r>
            <a:r>
              <a:rPr lang="en-US" sz="1800" b="1" dirty="0">
                <a:solidFill>
                  <a:schemeClr val="bg2">
                    <a:lumMod val="75000"/>
                  </a:schemeClr>
                </a:solidFill>
                <a:latin typeface="+mn-lt"/>
              </a:rPr>
              <a:t>[4]</a:t>
            </a:r>
            <a:r>
              <a:rPr lang="en-US" sz="3000" dirty="0">
                <a:latin typeface="+mn-lt"/>
              </a:rPr>
              <a:t> HDL</a:t>
            </a:r>
          </a:p>
        </p:txBody>
      </p:sp>
      <p:sp>
        <p:nvSpPr>
          <p:cNvPr id="6" name="Rounded Rectangle 5">
            <a:extLst>
              <a:ext uri="{FF2B5EF4-FFF2-40B4-BE49-F238E27FC236}">
                <a16:creationId xmlns:a16="http://schemas.microsoft.com/office/drawing/2014/main" id="{B9CE33B3-3879-9E48-945B-53C67109D76C}"/>
              </a:ext>
            </a:extLst>
          </p:cNvPr>
          <p:cNvSpPr/>
          <p:nvPr/>
        </p:nvSpPr>
        <p:spPr>
          <a:xfrm>
            <a:off x="2539715" y="2980986"/>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1.03%</a:t>
            </a:r>
            <a:r>
              <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area</a:t>
            </a:r>
            <a:r>
              <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overhead</a:t>
            </a:r>
          </a:p>
        </p:txBody>
      </p:sp>
      <p:sp>
        <p:nvSpPr>
          <p:cNvPr id="8" name="Rounded Rectangle 7">
            <a:extLst>
              <a:ext uri="{FF2B5EF4-FFF2-40B4-BE49-F238E27FC236}">
                <a16:creationId xmlns:a16="http://schemas.microsoft.com/office/drawing/2014/main" id="{1FCF103B-80E0-0B4F-96B7-2C7E8AA094DF}"/>
              </a:ext>
            </a:extLst>
          </p:cNvPr>
          <p:cNvSpPr/>
          <p:nvPr/>
        </p:nvSpPr>
        <p:spPr>
          <a:xfrm>
            <a:off x="2539714" y="5187273"/>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     Satisfies prediction latency</a:t>
            </a:r>
            <a:endPar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15" name="Picture 14">
            <a:extLst>
              <a:ext uri="{FF2B5EF4-FFF2-40B4-BE49-F238E27FC236}">
                <a16:creationId xmlns:a16="http://schemas.microsoft.com/office/drawing/2014/main" id="{8499BC97-2BA5-584E-8758-5898A9ACB5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2778904"/>
            <a:ext cx="1014185" cy="1014185"/>
          </a:xfrm>
          <a:prstGeom prst="rect">
            <a:avLst/>
          </a:prstGeom>
          <a:effectLst>
            <a:outerShdw blurRad="50800" dist="38100" dir="2700000" algn="tl" rotWithShape="0">
              <a:prstClr val="black">
                <a:alpha val="40000"/>
              </a:prstClr>
            </a:outerShdw>
          </a:effectLst>
        </p:spPr>
      </p:pic>
      <p:sp>
        <p:nvSpPr>
          <p:cNvPr id="17" name="Rounded Rectangle 16">
            <a:extLst>
              <a:ext uri="{FF2B5EF4-FFF2-40B4-BE49-F238E27FC236}">
                <a16:creationId xmlns:a16="http://schemas.microsoft.com/office/drawing/2014/main" id="{964FBD02-CAFE-C749-90E4-555B48C2307C}"/>
              </a:ext>
            </a:extLst>
          </p:cNvPr>
          <p:cNvSpPr/>
          <p:nvPr/>
        </p:nvSpPr>
        <p:spPr>
          <a:xfrm>
            <a:off x="2539714" y="4065373"/>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a:ea typeface="+mn-ea"/>
                <a:cs typeface="+mn-cs"/>
              </a:rPr>
              <a:t>0.4%</a:t>
            </a:r>
            <a:r>
              <a:rPr kumimoji="0" lang="en-US" sz="27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700" b="1" i="0" u="none" strike="noStrike" kern="1200" cap="none" spc="0" normalizeH="0" baseline="0" noProof="0" dirty="0">
                <a:ln>
                  <a:noFill/>
                </a:ln>
                <a:solidFill>
                  <a:srgbClr val="FFFF00"/>
                </a:solidFill>
                <a:effectLst/>
                <a:uLnTx/>
                <a:uFillTx/>
                <a:latin typeface="Calibri" panose="020F0502020204030204"/>
                <a:ea typeface="+mn-ea"/>
                <a:cs typeface="+mn-cs"/>
              </a:rPr>
              <a:t>power</a:t>
            </a:r>
            <a:r>
              <a:rPr kumimoji="0" lang="en-US" sz="2700" b="1" i="0" u="none" strike="noStrike" kern="1200" cap="none" spc="0" normalizeH="0" baseline="0" noProof="0" dirty="0">
                <a:ln>
                  <a:noFill/>
                </a:ln>
                <a:solidFill>
                  <a:prstClr val="white"/>
                </a:solidFill>
                <a:effectLst/>
                <a:uLnTx/>
                <a:uFillTx/>
                <a:latin typeface="Calibri" panose="020F0502020204030204"/>
                <a:ea typeface="+mn-ea"/>
                <a:cs typeface="+mn-cs"/>
              </a:rPr>
              <a:t> overhead</a:t>
            </a:r>
          </a:p>
        </p:txBody>
      </p:sp>
      <p:pic>
        <p:nvPicPr>
          <p:cNvPr id="18" name="Picture 17">
            <a:extLst>
              <a:ext uri="{FF2B5EF4-FFF2-40B4-BE49-F238E27FC236}">
                <a16:creationId xmlns:a16="http://schemas.microsoft.com/office/drawing/2014/main" id="{1443FFCA-31F6-644E-8F1B-1AF3AA3D2D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3874523"/>
            <a:ext cx="1014185" cy="1014185"/>
          </a:xfrm>
          <a:prstGeom prst="rect">
            <a:avLst/>
          </a:prstGeom>
          <a:effectLst>
            <a:outerShdw blurRad="50800" dist="38100" dir="2700000" algn="tl" rotWithShape="0">
              <a:prstClr val="black">
                <a:alpha val="40000"/>
              </a:prstClr>
            </a:outerShdw>
          </a:effectLst>
        </p:spPr>
      </p:pic>
      <p:pic>
        <p:nvPicPr>
          <p:cNvPr id="19" name="Picture 18">
            <a:extLst>
              <a:ext uri="{FF2B5EF4-FFF2-40B4-BE49-F238E27FC236}">
                <a16:creationId xmlns:a16="http://schemas.microsoft.com/office/drawing/2014/main" id="{E02E2A8A-176E-2A44-AE22-6D9BB69A78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4985794"/>
            <a:ext cx="1042482" cy="1014185"/>
          </a:xfrm>
          <a:prstGeom prst="rect">
            <a:avLst/>
          </a:prstGeom>
          <a:effectLst>
            <a:outerShdw blurRad="50800" dist="38100" dir="2700000" algn="tl" rotWithShape="0">
              <a:prstClr val="black">
                <a:alpha val="40000"/>
              </a:prstClr>
            </a:outerShdw>
          </a:effectLst>
        </p:spPr>
      </p:pic>
      <p:sp>
        <p:nvSpPr>
          <p:cNvPr id="20" name="TextBox 19">
            <a:extLst>
              <a:ext uri="{FF2B5EF4-FFF2-40B4-BE49-F238E27FC236}">
                <a16:creationId xmlns:a16="http://schemas.microsoft.com/office/drawing/2014/main" id="{E2FAFE7A-26BE-B54E-9515-C4C2BB6617F5}"/>
              </a:ext>
            </a:extLst>
          </p:cNvPr>
          <p:cNvSpPr txBox="1"/>
          <p:nvPr/>
        </p:nvSpPr>
        <p:spPr>
          <a:xfrm>
            <a:off x="1707907" y="6121440"/>
            <a:ext cx="620323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of a desktop-class 4-core Skylake processor (Xeon D2132IT, 60W)</a:t>
            </a:r>
          </a:p>
        </p:txBody>
      </p:sp>
      <p:sp>
        <p:nvSpPr>
          <p:cNvPr id="21" name="TextBox 20">
            <a:extLst>
              <a:ext uri="{FF2B5EF4-FFF2-40B4-BE49-F238E27FC236}">
                <a16:creationId xmlns:a16="http://schemas.microsoft.com/office/drawing/2014/main" id="{A5C02E59-B1D8-4E46-92B4-5062CD636EE0}"/>
              </a:ext>
            </a:extLst>
          </p:cNvPr>
          <p:cNvSpPr txBox="1"/>
          <p:nvPr/>
        </p:nvSpPr>
        <p:spPr>
          <a:xfrm>
            <a:off x="6514862" y="6394960"/>
            <a:ext cx="2137958" cy="276999"/>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rPr>
              <a:t>[4] </a:t>
            </a: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hlinkClick r:id="rId4">
                  <a:extLst>
                    <a:ext uri="{A12FA001-AC4F-418D-AE19-62706E023703}">
                      <ahyp:hlinkClr xmlns:ahyp="http://schemas.microsoft.com/office/drawing/2018/hyperlinkcolor" val="tx"/>
                    </a:ext>
                  </a:extLst>
                </a:hlinkClick>
              </a:rPr>
              <a:t>https://www.chisel-lang.org</a:t>
            </a:r>
            <a:endPar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1926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animEffect transition="in" filter="fade">
                                      <p:cBhvr>
                                        <p:cTn id="9" dur="300"/>
                                        <p:tgtEl>
                                          <p:spTgt spid="21"/>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3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300"/>
                                        <p:tgtEl>
                                          <p:spTgt spid="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3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300"/>
                                        <p:tgtEl>
                                          <p:spTgt spid="1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3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300"/>
                                        <p:tgtEl>
                                          <p:spTgt spid="1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3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7" grpId="0" animBg="1"/>
      <p:bldP spid="20" grpId="0"/>
      <p:bldP spid="21" grpId="0"/>
    </p:bldLst>
  </p:timing>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1BF3B2-EBA2-284D-B1A6-0A4796392EF5}"/>
              </a:ext>
            </a:extLst>
          </p:cNvPr>
          <p:cNvSpPr>
            <a:spLocks noGrp="1"/>
          </p:cNvSpPr>
          <p:nvPr>
            <p:ph type="title"/>
          </p:nvPr>
        </p:nvSpPr>
        <p:spPr/>
        <p:txBody>
          <a:bodyPr/>
          <a:lstStyle/>
          <a:p>
            <a:r>
              <a:rPr lang="en-US" dirty="0"/>
              <a:t>More in the Paper</a:t>
            </a:r>
          </a:p>
        </p:txBody>
      </p:sp>
      <p:sp>
        <p:nvSpPr>
          <p:cNvPr id="5" name="Content Placeholder 4">
            <a:extLst>
              <a:ext uri="{FF2B5EF4-FFF2-40B4-BE49-F238E27FC236}">
                <a16:creationId xmlns:a16="http://schemas.microsoft.com/office/drawing/2014/main" id="{3A584A94-F8C7-C549-8266-83090A961D82}"/>
              </a:ext>
            </a:extLst>
          </p:cNvPr>
          <p:cNvSpPr>
            <a:spLocks noGrp="1"/>
          </p:cNvSpPr>
          <p:nvPr>
            <p:ph idx="1"/>
          </p:nvPr>
        </p:nvSpPr>
        <p:spPr/>
        <p:txBody>
          <a:bodyPr>
            <a:normAutofit lnSpcReduction="10000"/>
          </a:bodyPr>
          <a:lstStyle/>
          <a:p>
            <a:r>
              <a:rPr lang="en-US" dirty="0"/>
              <a:t>Performance comparison with </a:t>
            </a:r>
            <a:r>
              <a:rPr lang="en-US" b="1" dirty="0">
                <a:solidFill>
                  <a:srgbClr val="C00000"/>
                </a:solidFill>
              </a:rPr>
              <a:t>unseen traces</a:t>
            </a:r>
          </a:p>
          <a:p>
            <a:pPr lvl="1"/>
            <a:r>
              <a:rPr lang="en-US" dirty="0"/>
              <a:t>Pythia provides equally high performance benefits</a:t>
            </a:r>
            <a:br>
              <a:rPr lang="en-US" dirty="0"/>
            </a:br>
            <a:endParaRPr lang="en-US" dirty="0"/>
          </a:p>
          <a:p>
            <a:r>
              <a:rPr lang="en-US" dirty="0"/>
              <a:t>Comparison against </a:t>
            </a:r>
            <a:r>
              <a:rPr lang="en-US" b="1" dirty="0">
                <a:solidFill>
                  <a:srgbClr val="000CFF"/>
                </a:solidFill>
              </a:rPr>
              <a:t>multi-level prefetchers</a:t>
            </a:r>
            <a:endParaRPr lang="en-US" b="1" dirty="0">
              <a:solidFill>
                <a:srgbClr val="C00000"/>
              </a:solidFill>
            </a:endParaRPr>
          </a:p>
          <a:p>
            <a:pPr lvl="1"/>
            <a:r>
              <a:rPr lang="en-US" dirty="0"/>
              <a:t>Pythia outperforms prior best multi-level prefetchers</a:t>
            </a:r>
          </a:p>
          <a:p>
            <a:pPr lvl="1"/>
            <a:endParaRPr lang="en-US" dirty="0"/>
          </a:p>
          <a:p>
            <a:r>
              <a:rPr lang="en-US" dirty="0"/>
              <a:t>Understanding Pythia’s learning with </a:t>
            </a:r>
            <a:r>
              <a:rPr lang="en-US" b="1" dirty="0">
                <a:solidFill>
                  <a:schemeClr val="accent2"/>
                </a:solidFill>
              </a:rPr>
              <a:t>a case study</a:t>
            </a:r>
          </a:p>
          <a:p>
            <a:pPr lvl="1"/>
            <a:r>
              <a:rPr lang="en-US" dirty="0"/>
              <a:t>We reason towards the correctness of Pythia’s decision</a:t>
            </a:r>
          </a:p>
          <a:p>
            <a:endParaRPr lang="en-US" b="1" dirty="0">
              <a:solidFill>
                <a:schemeClr val="accent6"/>
              </a:solidFill>
            </a:endParaRPr>
          </a:p>
          <a:p>
            <a:r>
              <a:rPr lang="en-US" b="1" dirty="0">
                <a:solidFill>
                  <a:schemeClr val="accent6"/>
                </a:solidFill>
              </a:rPr>
              <a:t>Performance sensitivity</a:t>
            </a:r>
            <a:r>
              <a:rPr lang="en-US" dirty="0"/>
              <a:t> towards different features and hyperparameter values</a:t>
            </a:r>
          </a:p>
          <a:p>
            <a:endParaRPr lang="en-US" dirty="0"/>
          </a:p>
          <a:p>
            <a:r>
              <a:rPr lang="en-US" dirty="0"/>
              <a:t>Detailed single-core and four-core performance</a:t>
            </a:r>
            <a:endParaRPr lang="en-US" b="1" dirty="0">
              <a:solidFill>
                <a:srgbClr val="C00000"/>
              </a:solidFill>
            </a:endParaRPr>
          </a:p>
          <a:p>
            <a:pPr>
              <a:buFont typeface="Wingdings" pitchFamily="2" charset="2"/>
              <a:buChar char="ü"/>
            </a:pPr>
            <a:endParaRPr lang="en-US" b="1" dirty="0">
              <a:solidFill>
                <a:srgbClr val="C00000"/>
              </a:solidFill>
            </a:endParaRPr>
          </a:p>
        </p:txBody>
      </p:sp>
      <p:sp>
        <p:nvSpPr>
          <p:cNvPr id="6" name="Rectangle 5">
            <a:extLst>
              <a:ext uri="{FF2B5EF4-FFF2-40B4-BE49-F238E27FC236}">
                <a16:creationId xmlns:a16="http://schemas.microsoft.com/office/drawing/2014/main" id="{E6F44A4A-BB04-3A40-AA0C-1FAF328BF33C}"/>
              </a:ext>
            </a:extLst>
          </p:cNvPr>
          <p:cNvSpPr/>
          <p:nvPr/>
        </p:nvSpPr>
        <p:spPr>
          <a:xfrm>
            <a:off x="169011" y="874643"/>
            <a:ext cx="8736450" cy="5542060"/>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1329752B-1A8B-6144-9B45-3FF3BF816C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539" y="2302611"/>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8" name="TextBox 7">
            <a:extLst>
              <a:ext uri="{FF2B5EF4-FFF2-40B4-BE49-F238E27FC236}">
                <a16:creationId xmlns:a16="http://schemas.microsoft.com/office/drawing/2014/main" id="{54E21BB4-2BC2-3449-A3CD-747FA23CAAD4}"/>
              </a:ext>
            </a:extLst>
          </p:cNvPr>
          <p:cNvSpPr txBox="1"/>
          <p:nvPr/>
        </p:nvSpPr>
        <p:spPr>
          <a:xfrm>
            <a:off x="2172522" y="4359529"/>
            <a:ext cx="4729428" cy="369332"/>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4"/>
              </a:rPr>
              <a:t>https://arxiv.org/pdf/2109.12021.pdf</a:t>
            </a: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3731967869"/>
      </p:ext>
    </p:extLst>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585BB35-9FEF-244E-92B7-E108363EA1D8}"/>
              </a:ext>
            </a:extLst>
          </p:cNvPr>
          <p:cNvSpPr>
            <a:spLocks noGrp="1"/>
          </p:cNvSpPr>
          <p:nvPr>
            <p:ph type="title"/>
          </p:nvPr>
        </p:nvSpPr>
        <p:spPr/>
        <p:txBody>
          <a:bodyPr/>
          <a:lstStyle/>
          <a:p>
            <a:r>
              <a:rPr lang="en-US" dirty="0"/>
              <a:t>Pythia is Open Source</a:t>
            </a:r>
          </a:p>
        </p:txBody>
      </p:sp>
      <p:sp>
        <p:nvSpPr>
          <p:cNvPr id="9" name="Content Placeholder 8">
            <a:extLst>
              <a:ext uri="{FF2B5EF4-FFF2-40B4-BE49-F238E27FC236}">
                <a16:creationId xmlns:a16="http://schemas.microsoft.com/office/drawing/2014/main" id="{F53749AB-BE31-7046-A890-54FC3D0BA9C8}"/>
              </a:ext>
            </a:extLst>
          </p:cNvPr>
          <p:cNvSpPr>
            <a:spLocks noGrp="1"/>
          </p:cNvSpPr>
          <p:nvPr>
            <p:ph idx="1"/>
          </p:nvPr>
        </p:nvSpPr>
        <p:spPr/>
        <p:txBody>
          <a:bodyPr/>
          <a:lstStyle/>
          <a:p>
            <a:pPr marL="0" indent="0" algn="ctr">
              <a:buNone/>
            </a:pPr>
            <a:r>
              <a:rPr lang="en-US" sz="3200" dirty="0">
                <a:latin typeface="Calibri" panose="020F0502020204030204" pitchFamily="34" charset="0"/>
                <a:cs typeface="Calibri" panose="020F0502020204030204" pitchFamily="34" charset="0"/>
                <a:hlinkClick r:id="rId2"/>
              </a:rPr>
              <a:t>https://github.com/CMU-SAFARI/Pythia</a:t>
            </a:r>
            <a:endParaRPr lang="en-US" sz="3200" dirty="0">
              <a:latin typeface="Calibri" panose="020F0502020204030204" pitchFamily="34" charset="0"/>
              <a:cs typeface="Calibri" panose="020F0502020204030204" pitchFamily="34" charset="0"/>
            </a:endParaRPr>
          </a:p>
          <a:p>
            <a:endParaRPr lang="en-US" sz="100"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MICRO’21 </a:t>
            </a:r>
            <a:r>
              <a:rPr lang="en-US" sz="3000" b="1" dirty="0">
                <a:solidFill>
                  <a:srgbClr val="C00000"/>
                </a:solidFill>
                <a:latin typeface="Calibri" panose="020F0502020204030204" pitchFamily="34" charset="0"/>
                <a:cs typeface="Calibri" panose="020F0502020204030204" pitchFamily="34" charset="0"/>
              </a:rPr>
              <a:t>artifact evaluated</a:t>
            </a:r>
          </a:p>
          <a:p>
            <a:r>
              <a:rPr lang="en-US" sz="3000" b="1" dirty="0" err="1">
                <a:solidFill>
                  <a:srgbClr val="000CFF"/>
                </a:solidFill>
                <a:latin typeface="Calibri" panose="020F0502020204030204" pitchFamily="34" charset="0"/>
                <a:cs typeface="Calibri" panose="020F0502020204030204" pitchFamily="34" charset="0"/>
              </a:rPr>
              <a:t>Champsim</a:t>
            </a:r>
            <a:r>
              <a:rPr lang="en-US" sz="3000" b="1" dirty="0">
                <a:solidFill>
                  <a:srgbClr val="000CFF"/>
                </a:solidFill>
                <a:latin typeface="Calibri" panose="020F0502020204030204" pitchFamily="34" charset="0"/>
                <a:cs typeface="Calibri" panose="020F0502020204030204" pitchFamily="34" charset="0"/>
              </a:rPr>
              <a:t> source</a:t>
            </a:r>
            <a:r>
              <a:rPr lang="en-US" sz="3000" dirty="0">
                <a:solidFill>
                  <a:srgbClr val="000CFF"/>
                </a:solidFill>
                <a:latin typeface="Calibri" panose="020F0502020204030204" pitchFamily="34" charset="0"/>
                <a:cs typeface="Calibri" panose="020F0502020204030204" pitchFamily="34" charset="0"/>
              </a:rPr>
              <a:t> </a:t>
            </a:r>
            <a:r>
              <a:rPr lang="en-US" sz="3000" dirty="0">
                <a:latin typeface="Calibri" panose="020F0502020204030204" pitchFamily="34" charset="0"/>
                <a:cs typeface="Calibri" panose="020F0502020204030204" pitchFamily="34" charset="0"/>
              </a:rPr>
              <a:t>code + </a:t>
            </a:r>
            <a:r>
              <a:rPr lang="en-US" sz="3000" b="1" dirty="0">
                <a:solidFill>
                  <a:srgbClr val="000CFF"/>
                </a:solidFill>
                <a:latin typeface="Calibri" panose="020F0502020204030204" pitchFamily="34" charset="0"/>
                <a:cs typeface="Calibri" panose="020F0502020204030204" pitchFamily="34" charset="0"/>
              </a:rPr>
              <a:t>Chisel</a:t>
            </a:r>
            <a:r>
              <a:rPr lang="en-US" sz="3000" dirty="0">
                <a:latin typeface="Calibri" panose="020F0502020204030204" pitchFamily="34" charset="0"/>
                <a:cs typeface="Calibri" panose="020F0502020204030204" pitchFamily="34" charset="0"/>
              </a:rPr>
              <a:t> modeling code</a:t>
            </a:r>
          </a:p>
          <a:p>
            <a:r>
              <a:rPr lang="en-US" sz="3000" b="1" dirty="0">
                <a:solidFill>
                  <a:schemeClr val="accent6">
                    <a:lumMod val="75000"/>
                  </a:schemeClr>
                </a:solidFill>
                <a:latin typeface="Calibri" panose="020F0502020204030204" pitchFamily="34" charset="0"/>
                <a:cs typeface="Calibri" panose="020F0502020204030204" pitchFamily="34" charset="0"/>
              </a:rPr>
              <a:t>All traces</a:t>
            </a:r>
            <a:r>
              <a:rPr lang="en-US" sz="3000" dirty="0">
                <a:latin typeface="Calibri" panose="020F0502020204030204" pitchFamily="34" charset="0"/>
                <a:cs typeface="Calibri" panose="020F0502020204030204" pitchFamily="34" charset="0"/>
              </a:rPr>
              <a:t> used for evaluation</a:t>
            </a:r>
          </a:p>
        </p:txBody>
      </p:sp>
      <p:pic>
        <p:nvPicPr>
          <p:cNvPr id="13" name="Picture 12">
            <a:extLst>
              <a:ext uri="{FF2B5EF4-FFF2-40B4-BE49-F238E27FC236}">
                <a16:creationId xmlns:a16="http://schemas.microsoft.com/office/drawing/2014/main" id="{0CF51876-2774-604C-B12B-CB9D757B3020}"/>
              </a:ext>
            </a:extLst>
          </p:cNvPr>
          <p:cNvPicPr>
            <a:picLocks noChangeAspect="1"/>
          </p:cNvPicPr>
          <p:nvPr/>
        </p:nvPicPr>
        <p:blipFill>
          <a:blip r:embed="rId3"/>
          <a:stretch>
            <a:fillRect/>
          </a:stretch>
        </p:blipFill>
        <p:spPr>
          <a:xfrm>
            <a:off x="6351586" y="43365"/>
            <a:ext cx="759994" cy="755795"/>
          </a:xfrm>
          <a:prstGeom prst="rect">
            <a:avLst/>
          </a:prstGeom>
        </p:spPr>
      </p:pic>
      <p:pic>
        <p:nvPicPr>
          <p:cNvPr id="14" name="Picture 13">
            <a:extLst>
              <a:ext uri="{FF2B5EF4-FFF2-40B4-BE49-F238E27FC236}">
                <a16:creationId xmlns:a16="http://schemas.microsoft.com/office/drawing/2014/main" id="{1F963882-2781-184B-8124-7F3E699EEE5E}"/>
              </a:ext>
            </a:extLst>
          </p:cNvPr>
          <p:cNvPicPr>
            <a:picLocks noChangeAspect="1"/>
          </p:cNvPicPr>
          <p:nvPr/>
        </p:nvPicPr>
        <p:blipFill>
          <a:blip r:embed="rId4"/>
          <a:stretch>
            <a:fillRect/>
          </a:stretch>
        </p:blipFill>
        <p:spPr>
          <a:xfrm>
            <a:off x="7204269" y="44462"/>
            <a:ext cx="759994" cy="755795"/>
          </a:xfrm>
          <a:prstGeom prst="rect">
            <a:avLst/>
          </a:prstGeom>
        </p:spPr>
      </p:pic>
      <p:pic>
        <p:nvPicPr>
          <p:cNvPr id="15" name="Picture 14">
            <a:extLst>
              <a:ext uri="{FF2B5EF4-FFF2-40B4-BE49-F238E27FC236}">
                <a16:creationId xmlns:a16="http://schemas.microsoft.com/office/drawing/2014/main" id="{D325227A-CBE5-E542-927A-E269C88CB4C0}"/>
              </a:ext>
            </a:extLst>
          </p:cNvPr>
          <p:cNvPicPr>
            <a:picLocks noChangeAspect="1"/>
          </p:cNvPicPr>
          <p:nvPr/>
        </p:nvPicPr>
        <p:blipFill>
          <a:blip r:embed="rId5"/>
          <a:stretch>
            <a:fillRect/>
          </a:stretch>
        </p:blipFill>
        <p:spPr>
          <a:xfrm>
            <a:off x="8056952" y="44241"/>
            <a:ext cx="759994" cy="755795"/>
          </a:xfrm>
          <a:prstGeom prst="rect">
            <a:avLst/>
          </a:prstGeom>
        </p:spPr>
      </p:pic>
      <p:pic>
        <p:nvPicPr>
          <p:cNvPr id="3" name="Picture 2">
            <a:extLst>
              <a:ext uri="{FF2B5EF4-FFF2-40B4-BE49-F238E27FC236}">
                <a16:creationId xmlns:a16="http://schemas.microsoft.com/office/drawing/2014/main" id="{DBAB3A35-E534-8847-A3B1-ECB4E72F935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33096" y="3179920"/>
            <a:ext cx="6836119" cy="3634715"/>
          </a:xfrm>
          <a:prstGeom prst="rect">
            <a:avLst/>
          </a:prstGeom>
        </p:spPr>
      </p:pic>
    </p:spTree>
    <p:extLst>
      <p:ext uri="{BB962C8B-B14F-4D97-AF65-F5344CB8AC3E}">
        <p14:creationId xmlns:p14="http://schemas.microsoft.com/office/powerpoint/2010/main" val="2805167160"/>
      </p:ext>
    </p:extLst>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328274" y="3869921"/>
            <a:ext cx="8487452"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Rahul </a:t>
            </a:r>
            <a:r>
              <a:rPr kumimoji="0" lang="en-US" sz="2400" b="1" i="0" u="sng"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Bera</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Konstantinos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Kanellopoulos</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Anant V. Nori,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Taha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Shahroodi</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Sreenivas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Subramoney</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Onur</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Mutlu</a:t>
            </a:r>
            <a:endPar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328274" y="5884914"/>
            <a:ext cx="1992923" cy="788865"/>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2687934" y="5877306"/>
            <a:ext cx="2190541" cy="415402"/>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0"/>
            <a:ext cx="9144000" cy="3516923"/>
          </a:xfrm>
          <a:prstGeom prst="rect">
            <a:avLst/>
          </a:prstGeom>
          <a:solidFill>
            <a:srgbClr val="232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Pythia</a:t>
            </a:r>
            <a:endPar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A Customizable Hardware Prefetching Framework Using Online Reinforcement Learning</a:t>
            </a:r>
          </a:p>
        </p:txBody>
      </p:sp>
      <p:pic>
        <p:nvPicPr>
          <p:cNvPr id="11" name="Picture 10">
            <a:extLst>
              <a:ext uri="{FF2B5EF4-FFF2-40B4-BE49-F238E27FC236}">
                <a16:creationId xmlns:a16="http://schemas.microsoft.com/office/drawing/2014/main" id="{04634075-57FE-5941-A015-53B1298194BB}"/>
              </a:ext>
            </a:extLst>
          </p:cNvPr>
          <p:cNvPicPr>
            <a:picLocks noChangeAspect="1"/>
          </p:cNvPicPr>
          <p:nvPr/>
        </p:nvPicPr>
        <p:blipFill rotWithShape="1">
          <a:blip r:embed="rId5"/>
          <a:srcRect l="28273" t="34927" r="30772" b="35321"/>
          <a:stretch/>
        </p:blipFill>
        <p:spPr>
          <a:xfrm>
            <a:off x="5245212" y="5812732"/>
            <a:ext cx="1336458" cy="544549"/>
          </a:xfrm>
          <a:prstGeom prst="rect">
            <a:avLst/>
          </a:prstGeom>
        </p:spPr>
      </p:pic>
      <p:pic>
        <p:nvPicPr>
          <p:cNvPr id="12" name="Picture 11">
            <a:extLst>
              <a:ext uri="{FF2B5EF4-FFF2-40B4-BE49-F238E27FC236}">
                <a16:creationId xmlns:a16="http://schemas.microsoft.com/office/drawing/2014/main" id="{17108674-F00F-2B40-AD5B-7FE829C4B79E}"/>
              </a:ext>
            </a:extLst>
          </p:cNvPr>
          <p:cNvPicPr>
            <a:picLocks noChangeAspect="1"/>
          </p:cNvPicPr>
          <p:nvPr/>
        </p:nvPicPr>
        <p:blipFill>
          <a:blip r:embed="rId6"/>
          <a:stretch>
            <a:fillRect/>
          </a:stretch>
        </p:blipFill>
        <p:spPr>
          <a:xfrm>
            <a:off x="6948407" y="5601696"/>
            <a:ext cx="1767017" cy="691012"/>
          </a:xfrm>
          <a:prstGeom prst="rect">
            <a:avLst/>
          </a:prstGeom>
        </p:spPr>
      </p:pic>
      <p:pic>
        <p:nvPicPr>
          <p:cNvPr id="8" name="Picture 7">
            <a:extLst>
              <a:ext uri="{FF2B5EF4-FFF2-40B4-BE49-F238E27FC236}">
                <a16:creationId xmlns:a16="http://schemas.microsoft.com/office/drawing/2014/main" id="{FD298C08-FC93-E646-B31F-6B7F8C471F3A}"/>
              </a:ext>
            </a:extLst>
          </p:cNvPr>
          <p:cNvPicPr>
            <a:picLocks noChangeAspect="1"/>
          </p:cNvPicPr>
          <p:nvPr/>
        </p:nvPicPr>
        <p:blipFill>
          <a:blip r:embed="rId7"/>
          <a:stretch>
            <a:fillRect/>
          </a:stretch>
        </p:blipFill>
        <p:spPr>
          <a:xfrm>
            <a:off x="6127264" y="113396"/>
            <a:ext cx="908812" cy="903791"/>
          </a:xfrm>
          <a:prstGeom prst="rect">
            <a:avLst/>
          </a:prstGeom>
        </p:spPr>
      </p:pic>
      <p:pic>
        <p:nvPicPr>
          <p:cNvPr id="9" name="Picture 8">
            <a:extLst>
              <a:ext uri="{FF2B5EF4-FFF2-40B4-BE49-F238E27FC236}">
                <a16:creationId xmlns:a16="http://schemas.microsoft.com/office/drawing/2014/main" id="{F5EDFA81-19D9-314E-9BB1-888EB0FFA586}"/>
              </a:ext>
            </a:extLst>
          </p:cNvPr>
          <p:cNvPicPr>
            <a:picLocks noChangeAspect="1"/>
          </p:cNvPicPr>
          <p:nvPr/>
        </p:nvPicPr>
        <p:blipFill>
          <a:blip r:embed="rId8"/>
          <a:stretch>
            <a:fillRect/>
          </a:stretch>
        </p:blipFill>
        <p:spPr>
          <a:xfrm>
            <a:off x="7125746" y="113395"/>
            <a:ext cx="908812" cy="903791"/>
          </a:xfrm>
          <a:prstGeom prst="rect">
            <a:avLst/>
          </a:prstGeom>
        </p:spPr>
      </p:pic>
      <p:pic>
        <p:nvPicPr>
          <p:cNvPr id="10" name="Picture 9">
            <a:extLst>
              <a:ext uri="{FF2B5EF4-FFF2-40B4-BE49-F238E27FC236}">
                <a16:creationId xmlns:a16="http://schemas.microsoft.com/office/drawing/2014/main" id="{D3C7A674-47D3-FB49-A74C-491B52491BA3}"/>
              </a:ext>
            </a:extLst>
          </p:cNvPr>
          <p:cNvPicPr>
            <a:picLocks noChangeAspect="1"/>
          </p:cNvPicPr>
          <p:nvPr/>
        </p:nvPicPr>
        <p:blipFill>
          <a:blip r:embed="rId9"/>
          <a:stretch>
            <a:fillRect/>
          </a:stretch>
        </p:blipFill>
        <p:spPr>
          <a:xfrm>
            <a:off x="8124229" y="113394"/>
            <a:ext cx="908812" cy="903791"/>
          </a:xfrm>
          <a:prstGeom prst="rect">
            <a:avLst/>
          </a:prstGeom>
        </p:spPr>
      </p:pic>
      <p:sp>
        <p:nvSpPr>
          <p:cNvPr id="5" name="TextBox 4">
            <a:extLst>
              <a:ext uri="{FF2B5EF4-FFF2-40B4-BE49-F238E27FC236}">
                <a16:creationId xmlns:a16="http://schemas.microsoft.com/office/drawing/2014/main" id="{6ED748E9-D2F2-4145-9728-0B85031E8E5C}"/>
              </a:ext>
            </a:extLst>
          </p:cNvPr>
          <p:cNvSpPr txBox="1"/>
          <p:nvPr/>
        </p:nvSpPr>
        <p:spPr>
          <a:xfrm>
            <a:off x="1940510" y="5020679"/>
            <a:ext cx="526297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10"/>
              </a:rPr>
              <a:t>https://github.com/CMU-SAFARI/Pythia</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3097172734"/>
      </p:ext>
    </p:extLst>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Self-Optimizing Memory Prefetchers</a:t>
            </a: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328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4" name="Content Placeholder 3">
            <a:extLst>
              <a:ext uri="{FF2B5EF4-FFF2-40B4-BE49-F238E27FC236}">
                <a16:creationId xmlns:a16="http://schemas.microsoft.com/office/drawing/2014/main" id="{FE69F0E1-38D9-7E47-B26A-92332E195873}"/>
              </a:ext>
            </a:extLst>
          </p:cNvPr>
          <p:cNvSpPr>
            <a:spLocks noGrp="1"/>
          </p:cNvSpPr>
          <p:nvPr>
            <p:ph idx="1"/>
          </p:nvPr>
        </p:nvSpPr>
        <p:spPr/>
        <p:txBody>
          <a:bodyPr/>
          <a:lstStyle/>
          <a:p>
            <a:r>
              <a:rPr lang="en-US" sz="1600" dirty="0"/>
              <a:t>Rahul </a:t>
            </a:r>
            <a:r>
              <a:rPr lang="en-US" sz="1600" dirty="0" err="1"/>
              <a:t>Bera</a:t>
            </a:r>
            <a:r>
              <a:rPr lang="en-US" sz="1600" dirty="0"/>
              <a:t>, Konstantinos </a:t>
            </a:r>
            <a:r>
              <a:rPr lang="en-US" sz="1600" dirty="0" err="1"/>
              <a:t>Kanellopoulos</a:t>
            </a:r>
            <a:r>
              <a:rPr lang="en-US" sz="1600" dirty="0"/>
              <a:t>, Anant Nori, Taha </a:t>
            </a:r>
            <a:r>
              <a:rPr lang="en-US" sz="1600" dirty="0" err="1"/>
              <a:t>Shahroodi</a:t>
            </a:r>
            <a:r>
              <a:rPr lang="en-US" sz="1600" dirty="0"/>
              <a:t>, Sreenivas </a:t>
            </a:r>
            <a:r>
              <a:rPr lang="en-US" sz="1600" dirty="0" err="1"/>
              <a:t>Subramoney</a:t>
            </a:r>
            <a:r>
              <a:rPr lang="en-US" sz="1600" dirty="0"/>
              <a:t>,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"Pythia: A Customizable Hardware Prefetching Framework Using Online Reinforcement Learning"</a:t>
            </a:r>
            <a:br>
              <a:rPr lang="en-US" sz="1600" dirty="0"/>
            </a:br>
            <a:r>
              <a:rPr lang="en-US" sz="1600" i="1" dirty="0"/>
              <a:t>Proceedings of the </a:t>
            </a:r>
            <a:r>
              <a:rPr lang="en-US" sz="1600" i="1" dirty="0">
                <a:hlinkClick r:id="rId3"/>
              </a:rPr>
              <a:t>54th International Symposium on Microarchitecture</a:t>
            </a:r>
            <a:r>
              <a:rPr lang="en-US" sz="1600" i="1" dirty="0"/>
              <a:t> (</a:t>
            </a:r>
            <a:r>
              <a:rPr lang="en-US" sz="1600" b="1" i="1" dirty="0"/>
              <a:t>MICRO</a:t>
            </a:r>
            <a:r>
              <a:rPr lang="en-US" sz="1600" i="1" dirty="0"/>
              <a:t>)</a:t>
            </a:r>
            <a:r>
              <a:rPr lang="en-US" sz="1600" dirty="0"/>
              <a:t>, Virtual, October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Lightning Talk Slides (pptx)</a:t>
            </a:r>
            <a:r>
              <a:rPr lang="en-US" sz="1600" dirty="0"/>
              <a:t> </a:t>
            </a:r>
            <a:r>
              <a:rPr lang="en-US" sz="1600" dirty="0">
                <a:hlinkClick r:id="rId9"/>
              </a:rPr>
              <a:t>(pdf)</a:t>
            </a:r>
            <a:r>
              <a:rPr lang="en-US" sz="1600" dirty="0"/>
              <a:t>]</a:t>
            </a:r>
            <a:br>
              <a:rPr lang="en-US" sz="1600" dirty="0"/>
            </a:br>
            <a:r>
              <a:rPr lang="en-US" sz="1600" dirty="0"/>
              <a:t>[</a:t>
            </a:r>
            <a:r>
              <a:rPr lang="en-US" sz="1600" dirty="0">
                <a:hlinkClick r:id="rId10"/>
              </a:rPr>
              <a:t>Talk Video</a:t>
            </a:r>
            <a:r>
              <a:rPr lang="en-US" sz="1600" dirty="0"/>
              <a:t> (20 minutes)]</a:t>
            </a:r>
            <a:br>
              <a:rPr lang="en-US" sz="1600" dirty="0"/>
            </a:br>
            <a:r>
              <a:rPr lang="en-US" sz="1600" dirty="0"/>
              <a:t>[</a:t>
            </a:r>
            <a:r>
              <a:rPr lang="en-US" sz="1600" dirty="0">
                <a:hlinkClick r:id="rId11"/>
              </a:rPr>
              <a:t>Lightning Talk Video</a:t>
            </a:r>
            <a:r>
              <a:rPr lang="en-US" sz="1600" dirty="0"/>
              <a:t> (1.5 minutes)]</a:t>
            </a:r>
            <a:br>
              <a:rPr lang="en-US" sz="1600" dirty="0"/>
            </a:br>
            <a:r>
              <a:rPr lang="en-US" sz="1600" dirty="0"/>
              <a:t>[</a:t>
            </a:r>
            <a:r>
              <a:rPr lang="en-US" sz="1600" dirty="0">
                <a:hlinkClick r:id="rId12"/>
              </a:rPr>
              <a:t>Pythia Source Code (Officially Artifact Evaluated with All Badges)</a:t>
            </a:r>
            <a:r>
              <a:rPr lang="en-US" sz="1600" dirty="0"/>
              <a:t>]</a:t>
            </a:r>
            <a:br>
              <a:rPr lang="en-US" sz="1600" dirty="0"/>
            </a:br>
            <a:r>
              <a:rPr lang="en-US" sz="1600" dirty="0"/>
              <a:t>[</a:t>
            </a:r>
            <a:r>
              <a:rPr lang="en-US" sz="1600" dirty="0">
                <a:hlinkClick r:id="rId13"/>
              </a:rPr>
              <a:t>arXiv version</a:t>
            </a:r>
            <a:r>
              <a:rPr lang="en-US" sz="1600" dirty="0"/>
              <a:t>]</a:t>
            </a:r>
          </a:p>
          <a:p>
            <a:pPr marL="0" indent="0">
              <a:buNone/>
            </a:pPr>
            <a:br>
              <a:rPr lang="en-US" sz="1600" dirty="0"/>
            </a:br>
            <a:endParaRPr lang="en-US" sz="1600" dirty="0"/>
          </a:p>
        </p:txBody>
      </p:sp>
      <p:pic>
        <p:nvPicPr>
          <p:cNvPr id="8" name="Picture 7">
            <a:extLst>
              <a:ext uri="{FF2B5EF4-FFF2-40B4-BE49-F238E27FC236}">
                <a16:creationId xmlns:a16="http://schemas.microsoft.com/office/drawing/2014/main" id="{1701DCC2-6CD5-A04C-9F39-E488424A902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04083" y="4460635"/>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3180D2CD-D1FB-7F4E-9E0F-D796E4F17354}"/>
              </a:ext>
            </a:extLst>
          </p:cNvPr>
          <p:cNvSpPr txBox="1"/>
          <p:nvPr/>
        </p:nvSpPr>
        <p:spPr>
          <a:xfrm>
            <a:off x="2200998" y="6478320"/>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15">
                  <a:extLst>
                    <a:ext uri="{A12FA001-AC4F-418D-AE19-62706E023703}">
                      <ahyp:hlinkClr xmlns:ahyp="http://schemas.microsoft.com/office/drawing/2018/hyperlinkcolor" val="tx"/>
                    </a:ext>
                  </a:extLst>
                </a:hlinkClick>
              </a:rPr>
              <a:t>https://arxiv.org/pdf/2109.12021.pdf</a:t>
            </a:r>
            <a:r>
              <a:rPr kumimoji="0" lang="en-US" sz="18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542193955"/>
      </p:ext>
    </p:extLst>
  </p:cSld>
  <p:clrMapOvr>
    <a:masterClrMapping/>
  </p:clrMapOvr>
  <p:transition/>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B8BCD-CC36-EECF-F544-BD5CA9513002}"/>
              </a:ext>
            </a:extLst>
          </p:cNvPr>
          <p:cNvSpPr>
            <a:spLocks noGrp="1"/>
          </p:cNvSpPr>
          <p:nvPr>
            <p:ph type="title"/>
          </p:nvPr>
        </p:nvSpPr>
        <p:spPr/>
        <p:txBody>
          <a:bodyPr/>
          <a:lstStyle/>
          <a:p>
            <a:r>
              <a:rPr lang="en-US" dirty="0">
                <a:latin typeface="Garamond" charset="0"/>
              </a:rPr>
              <a:t>Self-Optimizing Hybrid Storage Systems</a:t>
            </a:r>
            <a:endParaRPr lang="en-US" dirty="0"/>
          </a:p>
        </p:txBody>
      </p:sp>
      <p:sp>
        <p:nvSpPr>
          <p:cNvPr id="3" name="Content Placeholder 2">
            <a:extLst>
              <a:ext uri="{FF2B5EF4-FFF2-40B4-BE49-F238E27FC236}">
                <a16:creationId xmlns:a16="http://schemas.microsoft.com/office/drawing/2014/main" id="{4F7A6B6E-329B-2C38-5828-72DD30631A71}"/>
              </a:ext>
            </a:extLst>
          </p:cNvPr>
          <p:cNvSpPr>
            <a:spLocks noGrp="1"/>
          </p:cNvSpPr>
          <p:nvPr>
            <p:ph idx="1"/>
          </p:nvPr>
        </p:nvSpPr>
        <p:spPr>
          <a:xfrm>
            <a:off x="226442" y="1219200"/>
            <a:ext cx="8610600" cy="4876800"/>
          </a:xfrm>
        </p:spPr>
        <p:txBody>
          <a:bodyPr/>
          <a:lstStyle/>
          <a:p>
            <a:r>
              <a:rPr lang="en-US" dirty="0">
                <a:solidFill>
                  <a:srgbClr val="0000FF"/>
                </a:solidFill>
              </a:rPr>
              <a:t>To appear in ISCA 2022</a:t>
            </a:r>
          </a:p>
        </p:txBody>
      </p:sp>
      <p:sp>
        <p:nvSpPr>
          <p:cNvPr id="4" name="Slide Number Placeholder 3">
            <a:extLst>
              <a:ext uri="{FF2B5EF4-FFF2-40B4-BE49-F238E27FC236}">
                <a16:creationId xmlns:a16="http://schemas.microsoft.com/office/drawing/2014/main" id="{8B820C55-0430-CC34-9956-2AC5554C1ED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36560882-7E0C-3E43-0C4C-CA274925A5C0}"/>
              </a:ext>
            </a:extLst>
          </p:cNvPr>
          <p:cNvSpPr txBox="1"/>
          <p:nvPr/>
        </p:nvSpPr>
        <p:spPr>
          <a:xfrm>
            <a:off x="2160740" y="5723964"/>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https://arxiv.org/pdf/2205.07394.pdf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03023FE1-3568-98CA-A61D-7E80400176EB}"/>
              </a:ext>
            </a:extLst>
          </p:cNvPr>
          <p:cNvPicPr>
            <a:picLocks noChangeAspect="1"/>
          </p:cNvPicPr>
          <p:nvPr/>
        </p:nvPicPr>
        <p:blipFill>
          <a:blip r:embed="rId3"/>
          <a:stretch>
            <a:fillRect/>
          </a:stretch>
        </p:blipFill>
        <p:spPr>
          <a:xfrm>
            <a:off x="0" y="2533417"/>
            <a:ext cx="9144000" cy="1791165"/>
          </a:xfrm>
          <a:prstGeom prst="rect">
            <a:avLst/>
          </a:prstGeom>
        </p:spPr>
      </p:pic>
    </p:spTree>
    <p:extLst>
      <p:ext uri="{BB962C8B-B14F-4D97-AF65-F5344CB8AC3E}">
        <p14:creationId xmlns:p14="http://schemas.microsoft.com/office/powerpoint/2010/main" val="1821146287"/>
      </p:ext>
    </p:extLst>
  </p:cSld>
  <p:clrMapOvr>
    <a:masterClrMapping/>
  </p:clrMapOvr>
  <p:transition/>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32"/>
          <p:cNvSpPr txBox="1">
            <a:spLocks noGrp="1"/>
          </p:cNvSpPr>
          <p:nvPr>
            <p:ph type="ctrTitle"/>
          </p:nvPr>
        </p:nvSpPr>
        <p:spPr>
          <a:xfrm>
            <a:off x="-925" y="841149"/>
            <a:ext cx="9145800" cy="2934600"/>
          </a:xfrm>
          <a:prstGeom prst="rect">
            <a:avLst/>
          </a:prstGeom>
          <a:solidFill>
            <a:srgbClr val="EFEFEF"/>
          </a:solidFill>
          <a:ln w="9525" cap="flat" cmpd="sng">
            <a:solidFill>
              <a:schemeClr val="lt1"/>
            </a:solidFill>
            <a:prstDash val="solid"/>
            <a:round/>
            <a:headEnd type="none" w="sm" len="sm"/>
            <a:tailEnd type="none" w="sm" len="sm"/>
          </a:ln>
        </p:spPr>
        <p:txBody>
          <a:bodyPr spcFirstLastPara="1" wrap="square" lIns="68575" tIns="34275" rIns="68575" bIns="34275" anchor="ctr" anchorCtr="0">
            <a:noAutofit/>
          </a:bodyPr>
          <a:lstStyle/>
          <a:p>
            <a:pPr>
              <a:buClr>
                <a:srgbClr val="002060"/>
              </a:buClr>
              <a:buSzPts val="4400"/>
            </a:pPr>
            <a:r>
              <a:rPr lang="en" sz="5600" b="1" dirty="0">
                <a:solidFill>
                  <a:srgbClr val="002060"/>
                </a:solidFill>
              </a:rPr>
              <a:t>Sibyl:</a:t>
            </a:r>
            <a:r>
              <a:rPr lang="en" sz="5100" b="1" dirty="0">
                <a:solidFill>
                  <a:srgbClr val="002060"/>
                </a:solidFill>
              </a:rPr>
              <a:t> </a:t>
            </a:r>
            <a:br>
              <a:rPr lang="en" sz="4700" b="1" dirty="0">
                <a:solidFill>
                  <a:srgbClr val="002060"/>
                </a:solidFill>
              </a:rPr>
            </a:br>
            <a:r>
              <a:rPr lang="en" sz="4300" b="1" dirty="0">
                <a:solidFill>
                  <a:srgbClr val="002060"/>
                </a:solidFill>
              </a:rPr>
              <a:t>Adaptive and Extensible Data Placement in Hybrid Storage Systems Using Online Reinforcement Learning</a:t>
            </a:r>
            <a:endParaRPr sz="4600" b="1" dirty="0">
              <a:solidFill>
                <a:srgbClr val="002060"/>
              </a:solidFill>
            </a:endParaRPr>
          </a:p>
        </p:txBody>
      </p:sp>
      <p:sp>
        <p:nvSpPr>
          <p:cNvPr id="166" name="Google Shape;166;p32"/>
          <p:cNvSpPr txBox="1"/>
          <p:nvPr/>
        </p:nvSpPr>
        <p:spPr>
          <a:xfrm>
            <a:off x="10918372" y="-1110343"/>
            <a:ext cx="138548" cy="284663"/>
          </a:xfrm>
          <a:prstGeom prst="rect">
            <a:avLst/>
          </a:prstGeom>
          <a:noFill/>
          <a:ln>
            <a:noFill/>
          </a:ln>
        </p:spPr>
        <p:txBody>
          <a:bodyPr spcFirstLastPara="1" wrap="square" lIns="68575" tIns="34275" rIns="68575" bIns="3427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7" name="Google Shape;167;p32"/>
          <p:cNvSpPr txBox="1">
            <a:spLocks noGrp="1"/>
          </p:cNvSpPr>
          <p:nvPr>
            <p:ph type="subTitle" idx="1"/>
          </p:nvPr>
        </p:nvSpPr>
        <p:spPr>
          <a:xfrm>
            <a:off x="0" y="3775750"/>
            <a:ext cx="9145800" cy="2225100"/>
          </a:xfrm>
          <a:prstGeom prst="rect">
            <a:avLst/>
          </a:prstGeom>
          <a:noFill/>
          <a:ln>
            <a:noFill/>
          </a:ln>
        </p:spPr>
        <p:txBody>
          <a:bodyPr spcFirstLastPara="1" wrap="square" lIns="68575" tIns="34275" rIns="68575" bIns="34275" anchor="t" anchorCtr="0">
            <a:normAutofit/>
          </a:bodyPr>
          <a:lstStyle/>
          <a:p>
            <a:pPr marL="0" indent="0">
              <a:spcBef>
                <a:spcPts val="0"/>
              </a:spcBef>
              <a:buSzPts val="1200"/>
            </a:pPr>
            <a:r>
              <a:rPr lang="en" sz="2100" dirty="0"/>
              <a:t>Gagandeep Singh, Rakesh </a:t>
            </a:r>
            <a:r>
              <a:rPr lang="en" sz="2100" dirty="0" err="1"/>
              <a:t>Nadig</a:t>
            </a:r>
            <a:r>
              <a:rPr lang="en" sz="2100" dirty="0"/>
              <a:t>, </a:t>
            </a:r>
            <a:r>
              <a:rPr lang="en" sz="2100" dirty="0" err="1"/>
              <a:t>Jisung</a:t>
            </a:r>
            <a:r>
              <a:rPr lang="en" sz="2100" dirty="0"/>
              <a:t> Park, Rahul </a:t>
            </a:r>
            <a:r>
              <a:rPr lang="en" sz="2100" dirty="0" err="1"/>
              <a:t>Bera</a:t>
            </a:r>
            <a:r>
              <a:rPr lang="en" sz="2100" dirty="0"/>
              <a:t>, Nastaran Hajinazar,  David Novo, Juan Gómez-Luna, Onur Mutlu</a:t>
            </a:r>
            <a:endParaRPr sz="2100" dirty="0"/>
          </a:p>
          <a:p>
            <a:pPr marL="0" indent="0">
              <a:spcBef>
                <a:spcPts val="0"/>
              </a:spcBef>
              <a:buSzPts val="1200"/>
            </a:pPr>
            <a:endParaRPr sz="2100" dirty="0"/>
          </a:p>
          <a:p>
            <a:pPr marL="0" indent="0" algn="l">
              <a:spcBef>
                <a:spcPts val="0"/>
              </a:spcBef>
              <a:buSzPts val="1200"/>
            </a:pPr>
            <a:endParaRPr dirty="0"/>
          </a:p>
        </p:txBody>
      </p:sp>
      <p:pic>
        <p:nvPicPr>
          <p:cNvPr id="168" name="Google Shape;168;p32"/>
          <p:cNvPicPr preferRelativeResize="0"/>
          <p:nvPr/>
        </p:nvPicPr>
        <p:blipFill>
          <a:blip r:embed="rId3">
            <a:alphaModFix/>
          </a:blip>
          <a:stretch>
            <a:fillRect/>
          </a:stretch>
        </p:blipFill>
        <p:spPr>
          <a:xfrm>
            <a:off x="0" y="5049676"/>
            <a:ext cx="2300850" cy="923275"/>
          </a:xfrm>
          <a:prstGeom prst="rect">
            <a:avLst/>
          </a:prstGeom>
          <a:noFill/>
          <a:ln>
            <a:noFill/>
          </a:ln>
        </p:spPr>
      </p:pic>
      <p:pic>
        <p:nvPicPr>
          <p:cNvPr id="169" name="Google Shape;169;p32"/>
          <p:cNvPicPr preferRelativeResize="0"/>
          <p:nvPr/>
        </p:nvPicPr>
        <p:blipFill>
          <a:blip r:embed="rId4">
            <a:alphaModFix/>
          </a:blip>
          <a:stretch>
            <a:fillRect/>
          </a:stretch>
        </p:blipFill>
        <p:spPr>
          <a:xfrm>
            <a:off x="6301676" y="5267851"/>
            <a:ext cx="2844125" cy="542525"/>
          </a:xfrm>
          <a:prstGeom prst="rect">
            <a:avLst/>
          </a:prstGeom>
          <a:noFill/>
          <a:ln>
            <a:noFill/>
          </a:ln>
        </p:spPr>
      </p:pic>
    </p:spTree>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33"/>
          <p:cNvSpPr txBox="1">
            <a:spLocks noGrp="1"/>
          </p:cNvSpPr>
          <p:nvPr>
            <p:ph type="body" idx="1"/>
          </p:nvPr>
        </p:nvSpPr>
        <p:spPr>
          <a:xfrm>
            <a:off x="169000" y="1489818"/>
            <a:ext cx="8894700" cy="4613524"/>
          </a:xfrm>
          <a:prstGeom prst="rect">
            <a:avLst/>
          </a:prstGeom>
          <a:noFill/>
          <a:ln>
            <a:noFill/>
          </a:ln>
        </p:spPr>
        <p:txBody>
          <a:bodyPr spcFirstLastPara="1" wrap="square" lIns="91425" tIns="45700" rIns="91425" bIns="45700" anchor="t" anchorCtr="0">
            <a:normAutofit fontScale="92500" lnSpcReduction="20000"/>
          </a:bodyPr>
          <a:lstStyle/>
          <a:p>
            <a:pPr marL="0" indent="0">
              <a:lnSpc>
                <a:spcPct val="100000"/>
              </a:lnSpc>
              <a:spcBef>
                <a:spcPts val="0"/>
              </a:spcBef>
              <a:buSzPct val="66956"/>
              <a:buNone/>
            </a:pPr>
            <a:r>
              <a:rPr lang="en" sz="1150" b="1" dirty="0">
                <a:solidFill>
                  <a:srgbClr val="0070C0"/>
                </a:solidFill>
              </a:rPr>
              <a:t>Background</a:t>
            </a:r>
            <a:r>
              <a:rPr lang="en" sz="1150" dirty="0"/>
              <a:t>: Hybrid storage systems (HSSs) complement different storage technologies to extend the overall capacity and reduce the system cost with minimal effect on the application performance</a:t>
            </a:r>
            <a:endParaRPr sz="1150" dirty="0"/>
          </a:p>
          <a:p>
            <a:pPr marL="0" indent="0">
              <a:lnSpc>
                <a:spcPct val="100000"/>
              </a:lnSpc>
              <a:buSzPct val="66956"/>
              <a:buNone/>
            </a:pPr>
            <a:r>
              <a:rPr lang="en" sz="1150" b="1" dirty="0">
                <a:solidFill>
                  <a:srgbClr val="E30305"/>
                </a:solidFill>
              </a:rPr>
              <a:t>Problem</a:t>
            </a:r>
            <a:r>
              <a:rPr lang="en" sz="1150" dirty="0"/>
              <a:t>: Accurately identify the performance-critical data of an application and placing it in the “best-fit” storage device. Three key shortcomings of prior data placement policies (heuristic-based and supervised learning-based) of hybrid storage systems:</a:t>
            </a:r>
            <a:endParaRPr sz="1150" dirty="0"/>
          </a:p>
          <a:p>
            <a:pPr marL="228600" indent="-118348">
              <a:lnSpc>
                <a:spcPct val="100000"/>
              </a:lnSpc>
              <a:spcBef>
                <a:spcPts val="500"/>
              </a:spcBef>
              <a:buSzPct val="100000"/>
              <a:buFont typeface="Lato"/>
              <a:buChar char="•"/>
            </a:pPr>
            <a:r>
              <a:rPr lang="en" sz="1150" dirty="0"/>
              <a:t>Lack of </a:t>
            </a:r>
            <a:r>
              <a:rPr lang="en" sz="1150" b="1" dirty="0">
                <a:solidFill>
                  <a:srgbClr val="C00000"/>
                </a:solidFill>
              </a:rPr>
              <a:t>adaptability</a:t>
            </a:r>
            <a:endParaRPr sz="1150" dirty="0"/>
          </a:p>
          <a:p>
            <a:pPr marL="228600" indent="-118348">
              <a:lnSpc>
                <a:spcPct val="100000"/>
              </a:lnSpc>
              <a:spcBef>
                <a:spcPts val="500"/>
              </a:spcBef>
              <a:buSzPct val="100000"/>
              <a:buFont typeface="Lato"/>
              <a:buChar char="•"/>
            </a:pPr>
            <a:r>
              <a:rPr lang="en" sz="1150" dirty="0"/>
              <a:t>Lack of </a:t>
            </a:r>
            <a:r>
              <a:rPr lang="en" sz="1150" b="1" dirty="0">
                <a:solidFill>
                  <a:srgbClr val="C00000"/>
                </a:solidFill>
              </a:rPr>
              <a:t>device awareness (e.g., read/write latencies of each device)</a:t>
            </a:r>
            <a:endParaRPr sz="1150" dirty="0"/>
          </a:p>
          <a:p>
            <a:pPr marL="228600" indent="-118348">
              <a:lnSpc>
                <a:spcPct val="100000"/>
              </a:lnSpc>
              <a:spcBef>
                <a:spcPts val="500"/>
              </a:spcBef>
              <a:buSzPct val="100000"/>
              <a:buFont typeface="Lato"/>
              <a:buChar char="•"/>
            </a:pPr>
            <a:r>
              <a:rPr lang="en" sz="1150" dirty="0"/>
              <a:t>Lack of</a:t>
            </a:r>
            <a:r>
              <a:rPr lang="en" sz="1150" b="1" dirty="0">
                <a:solidFill>
                  <a:srgbClr val="C00000"/>
                </a:solidFill>
              </a:rPr>
              <a:t> extensibility</a:t>
            </a:r>
            <a:endParaRPr sz="1150" dirty="0"/>
          </a:p>
          <a:p>
            <a:pPr marL="0" indent="0">
              <a:lnSpc>
                <a:spcPct val="100000"/>
              </a:lnSpc>
              <a:buSzPct val="66956"/>
              <a:buNone/>
            </a:pPr>
            <a:r>
              <a:rPr lang="en" sz="1150" b="1" dirty="0">
                <a:solidFill>
                  <a:srgbClr val="BF9000"/>
                </a:solidFill>
              </a:rPr>
              <a:t>Goal</a:t>
            </a:r>
            <a:r>
              <a:rPr lang="en" sz="1150" dirty="0"/>
              <a:t>: Develop a new, efficient, and high performance data-placement mechanism for hybrid storage systems that can:</a:t>
            </a:r>
            <a:endParaRPr sz="1150" dirty="0"/>
          </a:p>
          <a:p>
            <a:pPr marL="228600" indent="-118348">
              <a:lnSpc>
                <a:spcPct val="100000"/>
              </a:lnSpc>
              <a:spcBef>
                <a:spcPts val="500"/>
              </a:spcBef>
              <a:buSzPct val="100000"/>
              <a:buFont typeface="Lato"/>
              <a:buChar char="•"/>
            </a:pPr>
            <a:r>
              <a:rPr lang="en" sz="1150" dirty="0"/>
              <a:t>Dynamically derive an adaptive data-placement strategy by</a:t>
            </a:r>
            <a:r>
              <a:rPr lang="en" sz="1150" dirty="0">
                <a:solidFill>
                  <a:srgbClr val="BF9000"/>
                </a:solidFill>
              </a:rPr>
              <a:t> </a:t>
            </a:r>
            <a:r>
              <a:rPr lang="en" sz="1150" b="1" dirty="0">
                <a:solidFill>
                  <a:srgbClr val="BF9000"/>
                </a:solidFill>
              </a:rPr>
              <a:t>continuously learning and adapting </a:t>
            </a:r>
            <a:r>
              <a:rPr lang="en" sz="1150" dirty="0"/>
              <a:t>to the</a:t>
            </a:r>
            <a:r>
              <a:rPr lang="en" sz="1150" b="1" dirty="0">
                <a:solidFill>
                  <a:srgbClr val="BF9000"/>
                </a:solidFill>
              </a:rPr>
              <a:t> application and underlying device characteristics</a:t>
            </a:r>
            <a:endParaRPr sz="1150" b="1" dirty="0">
              <a:solidFill>
                <a:srgbClr val="BF9000"/>
              </a:solidFill>
            </a:endParaRPr>
          </a:p>
          <a:p>
            <a:pPr marL="228600" indent="-118348">
              <a:lnSpc>
                <a:spcPct val="100000"/>
              </a:lnSpc>
              <a:spcBef>
                <a:spcPts val="500"/>
              </a:spcBef>
              <a:buSzPct val="100000"/>
              <a:buFont typeface="Lato"/>
              <a:buChar char="•"/>
            </a:pPr>
            <a:r>
              <a:rPr lang="en" sz="1150" b="1" dirty="0">
                <a:solidFill>
                  <a:srgbClr val="BF9000"/>
                </a:solidFill>
              </a:rPr>
              <a:t>Easily extensible </a:t>
            </a:r>
            <a:r>
              <a:rPr lang="en" sz="1150" dirty="0"/>
              <a:t>to incorporate a wide range of hybrid storage configurations.</a:t>
            </a:r>
            <a:endParaRPr sz="1150" dirty="0"/>
          </a:p>
          <a:p>
            <a:pPr marL="0" indent="0">
              <a:lnSpc>
                <a:spcPct val="100000"/>
              </a:lnSpc>
              <a:buSzPct val="66956"/>
              <a:buNone/>
            </a:pPr>
            <a:r>
              <a:rPr lang="en" sz="1150" b="1" dirty="0">
                <a:solidFill>
                  <a:srgbClr val="548135"/>
                </a:solidFill>
              </a:rPr>
              <a:t>Key Idea</a:t>
            </a:r>
            <a:r>
              <a:rPr lang="en" sz="1150" dirty="0"/>
              <a:t>: Sibyl, an online reinforcement learning-based self-optimizing mechanism for data placement that:</a:t>
            </a:r>
            <a:endParaRPr sz="1150" dirty="0"/>
          </a:p>
          <a:p>
            <a:pPr marL="228600" indent="-118348">
              <a:lnSpc>
                <a:spcPct val="100000"/>
              </a:lnSpc>
              <a:spcBef>
                <a:spcPts val="500"/>
              </a:spcBef>
              <a:buSzPct val="100000"/>
              <a:buFont typeface="Lato"/>
              <a:buChar char="•"/>
            </a:pPr>
            <a:r>
              <a:rPr lang="en" sz="1150" b="1" dirty="0">
                <a:solidFill>
                  <a:srgbClr val="38761D"/>
                </a:solidFill>
              </a:rPr>
              <a:t>Dynamically learns</a:t>
            </a:r>
            <a:r>
              <a:rPr lang="en" sz="1150" dirty="0"/>
              <a:t> from past experiences and </a:t>
            </a:r>
            <a:r>
              <a:rPr lang="en" sz="1150" b="1" dirty="0">
                <a:solidFill>
                  <a:srgbClr val="38761D"/>
                </a:solidFill>
              </a:rPr>
              <a:t>continuously adapts </a:t>
            </a:r>
            <a:r>
              <a:rPr lang="en" sz="1150" dirty="0"/>
              <a:t>its policy to improve long-term performance by interacting with the hybrid storage system </a:t>
            </a:r>
            <a:endParaRPr sz="1150" dirty="0"/>
          </a:p>
          <a:p>
            <a:pPr marL="228600" indent="-118348">
              <a:lnSpc>
                <a:spcPct val="100000"/>
              </a:lnSpc>
              <a:spcBef>
                <a:spcPts val="500"/>
              </a:spcBef>
              <a:buSzPct val="100000"/>
              <a:buFont typeface="Lato"/>
              <a:buChar char="•"/>
            </a:pPr>
            <a:r>
              <a:rPr lang="en" sz="1150" b="1" dirty="0">
                <a:solidFill>
                  <a:srgbClr val="38761D"/>
                </a:solidFill>
              </a:rPr>
              <a:t>Learns the asymmetry in the read/write latencies </a:t>
            </a:r>
            <a:r>
              <a:rPr lang="en" sz="1150" dirty="0"/>
              <a:t>present in modern hybrid storage devices while </a:t>
            </a:r>
            <a:r>
              <a:rPr lang="en" sz="1150" b="1" dirty="0">
                <a:solidFill>
                  <a:srgbClr val="38761D"/>
                </a:solidFill>
              </a:rPr>
              <a:t>taking into account</a:t>
            </a:r>
            <a:r>
              <a:rPr lang="en" sz="1150" dirty="0"/>
              <a:t> the </a:t>
            </a:r>
            <a:r>
              <a:rPr lang="en" sz="1150" dirty="0">
                <a:solidFill>
                  <a:srgbClr val="38761D"/>
                </a:solidFill>
              </a:rPr>
              <a:t>i</a:t>
            </a:r>
            <a:r>
              <a:rPr lang="en" sz="1150" b="1" dirty="0">
                <a:solidFill>
                  <a:srgbClr val="38761D"/>
                </a:solidFill>
              </a:rPr>
              <a:t>nherent characteristics of an application</a:t>
            </a:r>
            <a:endParaRPr sz="1150" b="1" dirty="0">
              <a:solidFill>
                <a:srgbClr val="38761D"/>
              </a:solidFill>
            </a:endParaRPr>
          </a:p>
          <a:p>
            <a:pPr marL="0" indent="0">
              <a:lnSpc>
                <a:spcPct val="100000"/>
              </a:lnSpc>
              <a:buSzPct val="66956"/>
              <a:buNone/>
            </a:pPr>
            <a:r>
              <a:rPr lang="en" sz="1150" b="1" dirty="0">
                <a:solidFill>
                  <a:srgbClr val="7030A0"/>
                </a:solidFill>
              </a:rPr>
              <a:t>Key Results</a:t>
            </a:r>
            <a:r>
              <a:rPr lang="en" sz="1150" dirty="0"/>
              <a:t>: Sibyl is evaluated on a real system with multiple device configurations</a:t>
            </a:r>
            <a:endParaRPr sz="1150" dirty="0"/>
          </a:p>
          <a:p>
            <a:pPr marL="228600" indent="-118348">
              <a:lnSpc>
                <a:spcPct val="100000"/>
              </a:lnSpc>
              <a:spcBef>
                <a:spcPts val="500"/>
              </a:spcBef>
              <a:buSzPct val="100000"/>
              <a:buFont typeface="Lato"/>
              <a:buChar char="•"/>
            </a:pPr>
            <a:r>
              <a:rPr lang="en" sz="1150" dirty="0"/>
              <a:t>Evaluated using a </a:t>
            </a:r>
            <a:r>
              <a:rPr lang="en" sz="1150" b="1" dirty="0">
                <a:solidFill>
                  <a:srgbClr val="674EA7"/>
                </a:solidFill>
              </a:rPr>
              <a:t>wide range of workloads</a:t>
            </a:r>
            <a:r>
              <a:rPr lang="en" sz="1150" dirty="0">
                <a:solidFill>
                  <a:srgbClr val="351C75"/>
                </a:solidFill>
              </a:rPr>
              <a:t> f</a:t>
            </a:r>
            <a:r>
              <a:rPr lang="en" sz="1150" dirty="0"/>
              <a:t>rom MSR Cambridge and Filebench</a:t>
            </a:r>
            <a:endParaRPr sz="1150" dirty="0"/>
          </a:p>
          <a:p>
            <a:pPr marL="228600" indent="-118348">
              <a:lnSpc>
                <a:spcPct val="100000"/>
              </a:lnSpc>
              <a:spcBef>
                <a:spcPts val="500"/>
              </a:spcBef>
              <a:buSzPct val="100000"/>
              <a:buFont typeface="Lato"/>
              <a:buChar char="•"/>
            </a:pPr>
            <a:r>
              <a:rPr lang="en" sz="1150" dirty="0"/>
              <a:t>In a performance (cost) optimized hybrid storage configuration, Sibyl provides up to </a:t>
            </a:r>
            <a:r>
              <a:rPr lang="en" sz="1150" b="1" dirty="0">
                <a:solidFill>
                  <a:srgbClr val="674EA7"/>
                </a:solidFill>
              </a:rPr>
              <a:t>21.6% (19.9%)</a:t>
            </a:r>
            <a:r>
              <a:rPr lang="en" sz="1150" b="1" dirty="0">
                <a:solidFill>
                  <a:srgbClr val="351C75"/>
                </a:solidFill>
              </a:rPr>
              <a:t> </a:t>
            </a:r>
            <a:r>
              <a:rPr lang="en" sz="1150" dirty="0"/>
              <a:t>performance improvement compared to prior data placement policies</a:t>
            </a:r>
            <a:endParaRPr sz="1150" dirty="0"/>
          </a:p>
          <a:p>
            <a:pPr marL="228600" indent="-118348">
              <a:lnSpc>
                <a:spcPct val="100000"/>
              </a:lnSpc>
              <a:spcBef>
                <a:spcPts val="500"/>
              </a:spcBef>
              <a:buSzPct val="100000"/>
              <a:buFont typeface="Lato"/>
              <a:buChar char="•"/>
            </a:pPr>
            <a:r>
              <a:rPr lang="en" sz="1150" dirty="0"/>
              <a:t>On a tri-hybrid storage system, Sibyl outperforms a heuristics-based policy by </a:t>
            </a:r>
            <a:r>
              <a:rPr lang="en" sz="1150" b="1" dirty="0">
                <a:solidFill>
                  <a:srgbClr val="674EA7"/>
                </a:solidFill>
              </a:rPr>
              <a:t>23.9%</a:t>
            </a:r>
            <a:r>
              <a:rPr lang="en" sz="1150" dirty="0"/>
              <a:t> -</a:t>
            </a:r>
            <a:r>
              <a:rPr lang="en" sz="1150" b="1" dirty="0">
                <a:solidFill>
                  <a:srgbClr val="674EA7"/>
                </a:solidFill>
              </a:rPr>
              <a:t>48.2%</a:t>
            </a:r>
            <a:r>
              <a:rPr lang="en" sz="1150" dirty="0"/>
              <a:t> </a:t>
            </a:r>
            <a:endParaRPr sz="1150" dirty="0"/>
          </a:p>
          <a:p>
            <a:pPr marL="228600" indent="-118348">
              <a:lnSpc>
                <a:spcPct val="100000"/>
              </a:lnSpc>
              <a:spcBef>
                <a:spcPts val="500"/>
              </a:spcBef>
              <a:buSzPct val="100000"/>
            </a:pPr>
            <a:r>
              <a:rPr lang="en" sz="1150" dirty="0"/>
              <a:t>Sibyl achieves </a:t>
            </a:r>
            <a:r>
              <a:rPr lang="en" sz="1150" b="1" dirty="0">
                <a:solidFill>
                  <a:srgbClr val="7030A0"/>
                </a:solidFill>
              </a:rPr>
              <a:t>80% </a:t>
            </a:r>
            <a:r>
              <a:rPr lang="en" sz="1150" dirty="0"/>
              <a:t>performance of an oracle policy with storage overhead of </a:t>
            </a:r>
            <a:r>
              <a:rPr lang="en" sz="1150" b="1" dirty="0">
                <a:solidFill>
                  <a:srgbClr val="7030A0"/>
                </a:solidFill>
              </a:rPr>
              <a:t>124.4 KiB</a:t>
            </a:r>
            <a:endParaRPr sz="1150" b="1" dirty="0">
              <a:solidFill>
                <a:srgbClr val="7030A0"/>
              </a:solidFill>
            </a:endParaRPr>
          </a:p>
        </p:txBody>
      </p:sp>
      <p:sp>
        <p:nvSpPr>
          <p:cNvPr id="176" name="Google Shape;176;p33"/>
          <p:cNvSpPr txBox="1">
            <a:spLocks noGrp="1"/>
          </p:cNvSpPr>
          <p:nvPr>
            <p:ph type="title"/>
          </p:nvPr>
        </p:nvSpPr>
        <p:spPr>
          <a:xfrm>
            <a:off x="169011" y="880301"/>
            <a:ext cx="8894700" cy="454500"/>
          </a:xfrm>
          <a:prstGeom prst="rect">
            <a:avLst/>
          </a:prstGeom>
          <a:noFill/>
          <a:ln>
            <a:noFill/>
          </a:ln>
        </p:spPr>
        <p:txBody>
          <a:bodyPr spcFirstLastPara="1" wrap="square" lIns="91425" tIns="45700" rIns="91425" bIns="45700" anchor="ctr" anchorCtr="0">
            <a:noAutofit/>
          </a:bodyPr>
          <a:lstStyle/>
          <a:p>
            <a:pPr>
              <a:buSzPts val="3780"/>
            </a:pPr>
            <a:r>
              <a:rPr lang="en" sz="3820" dirty="0"/>
              <a:t>Executive Summary</a:t>
            </a:r>
            <a:endParaRPr sz="3820" dirty="0"/>
          </a:p>
        </p:txBody>
      </p:sp>
      <p:sp>
        <p:nvSpPr>
          <p:cNvPr id="4" name="Rectangle 3">
            <a:extLst>
              <a:ext uri="{FF2B5EF4-FFF2-40B4-BE49-F238E27FC236}">
                <a16:creationId xmlns:a16="http://schemas.microsoft.com/office/drawing/2014/main" id="{908A5F97-2CE4-FB59-18C2-7C671F78441F}"/>
              </a:ext>
            </a:extLst>
          </p:cNvPr>
          <p:cNvSpPr/>
          <p:nvPr/>
        </p:nvSpPr>
        <p:spPr>
          <a:xfrm>
            <a:off x="80300" y="3645024"/>
            <a:ext cx="8812180" cy="936104"/>
          </a:xfrm>
          <a:prstGeom prst="rect">
            <a:avLst/>
          </a:prstGeom>
          <a:noFill/>
          <a:ln w="57150">
            <a:solidFill>
              <a:srgbClr val="0432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 name="Rectangle 4">
            <a:extLst>
              <a:ext uri="{FF2B5EF4-FFF2-40B4-BE49-F238E27FC236}">
                <a16:creationId xmlns:a16="http://schemas.microsoft.com/office/drawing/2014/main" id="{037C4610-9E70-DC45-934A-624744BBA516}"/>
              </a:ext>
            </a:extLst>
          </p:cNvPr>
          <p:cNvSpPr/>
          <p:nvPr/>
        </p:nvSpPr>
        <p:spPr>
          <a:xfrm>
            <a:off x="80300" y="4603508"/>
            <a:ext cx="8812180" cy="112974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5"/>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dirty="0"/>
              <a:t>Hybrid Storage Systems</a:t>
            </a:r>
            <a:endParaRPr dirty="0"/>
          </a:p>
        </p:txBody>
      </p:sp>
      <p:pic>
        <p:nvPicPr>
          <p:cNvPr id="193" name="Google Shape;193;p35"/>
          <p:cNvPicPr preferRelativeResize="0"/>
          <p:nvPr/>
        </p:nvPicPr>
        <p:blipFill>
          <a:blip r:embed="rId3">
            <a:alphaModFix/>
          </a:blip>
          <a:stretch>
            <a:fillRect/>
          </a:stretch>
        </p:blipFill>
        <p:spPr>
          <a:xfrm>
            <a:off x="1146263" y="1789500"/>
            <a:ext cx="6851476" cy="3279024"/>
          </a:xfrm>
          <a:prstGeom prst="rect">
            <a:avLst/>
          </a:prstGeom>
          <a:noFill/>
          <a:ln>
            <a:noFill/>
          </a:ln>
        </p:spPr>
      </p:pic>
    </p:spTree>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36"/>
          <p:cNvSpPr txBox="1">
            <a:spLocks noGrp="1"/>
          </p:cNvSpPr>
          <p:nvPr>
            <p:ph type="title"/>
          </p:nvPr>
        </p:nvSpPr>
        <p:spPr>
          <a:xfrm>
            <a:off x="169000" y="956500"/>
            <a:ext cx="9081900" cy="454500"/>
          </a:xfrm>
          <a:prstGeom prst="rect">
            <a:avLst/>
          </a:prstGeom>
        </p:spPr>
        <p:txBody>
          <a:bodyPr spcFirstLastPara="1" wrap="square" lIns="91425" tIns="45700" rIns="91425" bIns="45700" anchor="ctr" anchorCtr="0">
            <a:noAutofit/>
          </a:bodyPr>
          <a:lstStyle/>
          <a:p>
            <a:r>
              <a:rPr lang="en" sz="2800"/>
              <a:t>Key Shortcomings of Prior Data Placement Techniques</a:t>
            </a:r>
            <a:endParaRPr sz="2800"/>
          </a:p>
        </p:txBody>
      </p:sp>
      <p:sp>
        <p:nvSpPr>
          <p:cNvPr id="199" name="Google Shape;199;p36"/>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a:bodyPr>
          <a:lstStyle/>
          <a:p>
            <a:pPr marL="0" indent="0">
              <a:spcBef>
                <a:spcPts val="0"/>
              </a:spcBef>
              <a:buNone/>
            </a:pPr>
            <a:r>
              <a:rPr lang="en" sz="2300">
                <a:latin typeface="Calibri"/>
                <a:ea typeface="Calibri"/>
                <a:cs typeface="Calibri"/>
                <a:sym typeface="Calibri"/>
              </a:rPr>
              <a:t>We observe </a:t>
            </a:r>
            <a:r>
              <a:rPr lang="en" sz="2300" b="1">
                <a:solidFill>
                  <a:srgbClr val="C00000"/>
                </a:solidFill>
                <a:latin typeface="Calibri"/>
                <a:ea typeface="Calibri"/>
                <a:cs typeface="Calibri"/>
                <a:sym typeface="Calibri"/>
              </a:rPr>
              <a:t>three key shortcomings</a:t>
            </a:r>
            <a:r>
              <a:rPr lang="en" sz="2300">
                <a:latin typeface="Calibri"/>
                <a:ea typeface="Calibri"/>
                <a:cs typeface="Calibri"/>
                <a:sym typeface="Calibri"/>
              </a:rPr>
              <a:t> that significantly limit performance benefits of data-placement techniques</a:t>
            </a:r>
            <a:endParaRPr/>
          </a:p>
        </p:txBody>
      </p:sp>
      <p:sp>
        <p:nvSpPr>
          <p:cNvPr id="200" name="Google Shape;200;p36"/>
          <p:cNvSpPr/>
          <p:nvPr/>
        </p:nvSpPr>
        <p:spPr>
          <a:xfrm>
            <a:off x="0" y="2517442"/>
            <a:ext cx="9144000" cy="6201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3600" b="1" i="0" u="none" strike="noStrike" kern="0" cap="none" spc="0" normalizeH="0" baseline="0" noProof="0">
                <a:ln>
                  <a:noFill/>
                </a:ln>
                <a:solidFill>
                  <a:srgbClr val="FFFFFF"/>
                </a:solidFill>
                <a:effectLst/>
                <a:uLnTx/>
                <a:uFillTx/>
                <a:latin typeface="Calibri"/>
                <a:ea typeface="Calibri"/>
                <a:cs typeface="Calibri"/>
                <a:sym typeface="Calibri"/>
              </a:rPr>
              <a:t>Lack of </a:t>
            </a:r>
            <a:r>
              <a:rPr kumimoji="0" lang="en" sz="3600" b="1" i="0" u="none" strike="noStrike" kern="0" cap="none" spc="0" normalizeH="0" baseline="0" noProof="0">
                <a:ln>
                  <a:noFill/>
                </a:ln>
                <a:solidFill>
                  <a:srgbClr val="FFFF00"/>
                </a:solidFill>
                <a:effectLst/>
                <a:uLnTx/>
                <a:uFillTx/>
                <a:latin typeface="Calibri"/>
                <a:ea typeface="Calibri"/>
                <a:cs typeface="Calibri"/>
                <a:sym typeface="Calibri"/>
              </a:rPr>
              <a:t>adaptability</a:t>
            </a:r>
            <a:endParaRPr kumimoji="0" sz="36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1" name="Google Shape;201;p36"/>
          <p:cNvSpPr/>
          <p:nvPr/>
        </p:nvSpPr>
        <p:spPr>
          <a:xfrm>
            <a:off x="0" y="3553039"/>
            <a:ext cx="9144000" cy="6201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3600" b="1" i="0" u="none" strike="noStrike" kern="0" cap="none" spc="0" normalizeH="0" baseline="0" noProof="0">
                <a:ln>
                  <a:noFill/>
                </a:ln>
                <a:solidFill>
                  <a:srgbClr val="FFFFFF"/>
                </a:solidFill>
                <a:effectLst/>
                <a:uLnTx/>
                <a:uFillTx/>
                <a:latin typeface="Calibri"/>
                <a:ea typeface="Calibri"/>
                <a:cs typeface="Calibri"/>
                <a:sym typeface="Calibri"/>
              </a:rPr>
              <a:t>Lack of </a:t>
            </a:r>
            <a:r>
              <a:rPr kumimoji="0" lang="en" sz="3600" b="1" i="0" u="none" strike="noStrike" kern="0" cap="none" spc="0" normalizeH="0" baseline="0" noProof="0">
                <a:ln>
                  <a:noFill/>
                </a:ln>
                <a:solidFill>
                  <a:srgbClr val="FFFF00"/>
                </a:solidFill>
                <a:effectLst/>
                <a:uLnTx/>
                <a:uFillTx/>
                <a:latin typeface="Calibri"/>
                <a:ea typeface="Calibri"/>
                <a:cs typeface="Calibri"/>
                <a:sym typeface="Calibri"/>
              </a:rPr>
              <a:t>device awareness</a:t>
            </a:r>
            <a:endParaRPr kumimoji="0" sz="36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2" name="Google Shape;202;p36"/>
          <p:cNvSpPr/>
          <p:nvPr/>
        </p:nvSpPr>
        <p:spPr>
          <a:xfrm>
            <a:off x="0" y="4588660"/>
            <a:ext cx="9144000" cy="6201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3600" b="1" i="0" u="none" strike="noStrike" kern="0" cap="none" spc="0" normalizeH="0" baseline="0" noProof="0">
                <a:ln>
                  <a:noFill/>
                </a:ln>
                <a:solidFill>
                  <a:srgbClr val="FFFFFF"/>
                </a:solidFill>
                <a:effectLst/>
                <a:uLnTx/>
                <a:uFillTx/>
                <a:latin typeface="Calibri"/>
                <a:ea typeface="Calibri"/>
                <a:cs typeface="Calibri"/>
                <a:sym typeface="Calibri"/>
              </a:rPr>
              <a:t>Lack of</a:t>
            </a:r>
            <a:r>
              <a:rPr kumimoji="0" lang="en" sz="3600" b="1" i="0" u="none" strike="noStrike" kern="0" cap="none" spc="0" normalizeH="0" baseline="0" noProof="0">
                <a:ln>
                  <a:noFill/>
                </a:ln>
                <a:solidFill>
                  <a:srgbClr val="FFFF00"/>
                </a:solidFill>
                <a:effectLst/>
                <a:uLnTx/>
                <a:uFillTx/>
                <a:latin typeface="Calibri"/>
                <a:ea typeface="Calibri"/>
                <a:cs typeface="Calibri"/>
                <a:sym typeface="Calibri"/>
              </a:rPr>
              <a:t> extensibility</a:t>
            </a:r>
            <a:endParaRPr kumimoji="0" sz="3600" b="1" i="0" u="none" strike="noStrike" kern="0" cap="none" spc="0" normalizeH="0" baseline="0" noProof="0">
              <a:ln>
                <a:noFill/>
              </a:ln>
              <a:solidFill>
                <a:srgbClr val="FFFFFF"/>
              </a:solidFill>
              <a:effectLst/>
              <a:uLnTx/>
              <a:uFillTx/>
              <a:latin typeface="Calibri"/>
              <a:ea typeface="Calibri"/>
              <a:cs typeface="Calibri"/>
              <a:sym typeface="Calibri"/>
            </a:endParaRPr>
          </a:p>
        </p:txBody>
      </p:sp>
    </p:spTree>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37"/>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pPr>
              <a:lnSpc>
                <a:spcPct val="100000"/>
              </a:lnSpc>
            </a:pPr>
            <a:r>
              <a:rPr lang="en"/>
              <a:t>Lack of Adaptability (1/2) </a:t>
            </a:r>
            <a:endParaRPr>
              <a:solidFill>
                <a:srgbClr val="264478"/>
              </a:solidFill>
              <a:latin typeface="Garamond"/>
              <a:ea typeface="Garamond"/>
              <a:cs typeface="Garamond"/>
              <a:sym typeface="Garamond"/>
            </a:endParaRPr>
          </a:p>
        </p:txBody>
      </p:sp>
      <p:sp>
        <p:nvSpPr>
          <p:cNvPr id="208" name="Google Shape;208;p37"/>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lnSpcReduction="10000"/>
          </a:bodyPr>
          <a:lstStyle/>
          <a:p>
            <a:pPr indent="-387350">
              <a:buSzPts val="2500"/>
            </a:pPr>
            <a:r>
              <a:rPr lang="en" sz="2500" dirty="0"/>
              <a:t>Prior heuristic-based techniques consider only a </a:t>
            </a:r>
            <a:r>
              <a:rPr lang="en" sz="2500" b="1" dirty="0">
                <a:solidFill>
                  <a:srgbClr val="9E0000"/>
                </a:solidFill>
              </a:rPr>
              <a:t>few characteristics</a:t>
            </a:r>
            <a:r>
              <a:rPr lang="en" sz="2500" dirty="0">
                <a:solidFill>
                  <a:srgbClr val="9E0000"/>
                </a:solidFill>
              </a:rPr>
              <a:t> </a:t>
            </a:r>
            <a:r>
              <a:rPr lang="en" sz="2500" dirty="0"/>
              <a:t>(e.g., access frequency) to perform data placement</a:t>
            </a:r>
          </a:p>
          <a:p>
            <a:pPr indent="-387350">
              <a:buSzPts val="2500"/>
            </a:pPr>
            <a:endParaRPr sz="2500" dirty="0"/>
          </a:p>
          <a:p>
            <a:pPr indent="-387350">
              <a:spcBef>
                <a:spcPts val="0"/>
              </a:spcBef>
              <a:buSzPts val="2500"/>
            </a:pPr>
            <a:r>
              <a:rPr lang="en" sz="2500" b="1" dirty="0">
                <a:solidFill>
                  <a:srgbClr val="9E0000"/>
                </a:solidFill>
              </a:rPr>
              <a:t>Statically tuned characteristics</a:t>
            </a:r>
            <a:r>
              <a:rPr lang="en" sz="2500" dirty="0">
                <a:solidFill>
                  <a:srgbClr val="9E0000"/>
                </a:solidFill>
              </a:rPr>
              <a:t> </a:t>
            </a:r>
            <a:r>
              <a:rPr lang="en" sz="2500" dirty="0"/>
              <a:t>(based on</a:t>
            </a:r>
            <a:r>
              <a:rPr lang="en" sz="2500" b="1" dirty="0"/>
              <a:t> fixed thresholds</a:t>
            </a:r>
            <a:r>
              <a:rPr lang="en" sz="2500" dirty="0"/>
              <a:t>) are  ineffective when used on a wide range of applications and system configurations</a:t>
            </a:r>
            <a:endParaRPr sz="2500" dirty="0"/>
          </a:p>
          <a:p>
            <a:pPr indent="-387350">
              <a:spcBef>
                <a:spcPts val="0"/>
              </a:spcBef>
              <a:buSzPts val="2500"/>
            </a:pPr>
            <a:endParaRPr lang="en" sz="2500" dirty="0"/>
          </a:p>
          <a:p>
            <a:pPr indent="-387350">
              <a:spcBef>
                <a:spcPts val="0"/>
              </a:spcBef>
              <a:buSzPts val="2500"/>
            </a:pPr>
            <a:r>
              <a:rPr lang="en" sz="2500" dirty="0"/>
              <a:t>Supervised learning techniques need </a:t>
            </a:r>
            <a:r>
              <a:rPr lang="en" sz="2500" b="1" dirty="0"/>
              <a:t>labeled data</a:t>
            </a:r>
            <a:r>
              <a:rPr lang="en" sz="2500" dirty="0"/>
              <a:t> and </a:t>
            </a:r>
            <a:r>
              <a:rPr lang="en" sz="2500" b="1" dirty="0"/>
              <a:t>frequent retraining</a:t>
            </a:r>
            <a:r>
              <a:rPr lang="en" sz="2500" dirty="0"/>
              <a:t> to adapt to varying workloads and system conditions</a:t>
            </a:r>
            <a:endParaRPr sz="2500" dirty="0"/>
          </a:p>
        </p:txBody>
      </p:sp>
      <p:sp>
        <p:nvSpPr>
          <p:cNvPr id="5" name="Google Shape;209;p37">
            <a:extLst>
              <a:ext uri="{FF2B5EF4-FFF2-40B4-BE49-F238E27FC236}">
                <a16:creationId xmlns:a16="http://schemas.microsoft.com/office/drawing/2014/main" id="{0163BBAB-6333-85B8-7385-19381D82BB22}"/>
              </a:ext>
            </a:extLst>
          </p:cNvPr>
          <p:cNvSpPr/>
          <p:nvPr/>
        </p:nvSpPr>
        <p:spPr>
          <a:xfrm>
            <a:off x="0" y="5624079"/>
            <a:ext cx="9144000" cy="6201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dirty="0">
                <a:ln>
                  <a:noFill/>
                </a:ln>
                <a:solidFill>
                  <a:srgbClr val="FFFFFF"/>
                </a:solidFill>
                <a:effectLst/>
                <a:uLnTx/>
                <a:uFillTx/>
                <a:latin typeface="Calibri"/>
                <a:ea typeface="Calibri"/>
                <a:cs typeface="Calibri"/>
                <a:sym typeface="Calibri"/>
              </a:rPr>
              <a:t>Prior techniques offer </a:t>
            </a:r>
            <a:r>
              <a:rPr kumimoji="0" lang="en" sz="2400" b="1" i="0" u="none" strike="noStrike" kern="0" cap="none" spc="0" normalizeH="0" baseline="0" noProof="0" dirty="0">
                <a:ln>
                  <a:noFill/>
                </a:ln>
                <a:solidFill>
                  <a:srgbClr val="FFFF00"/>
                </a:solidFill>
                <a:effectLst/>
                <a:uLnTx/>
                <a:uFillTx/>
                <a:latin typeface="Calibri"/>
                <a:ea typeface="Calibri"/>
                <a:cs typeface="Calibri"/>
                <a:sym typeface="Calibri"/>
              </a:rPr>
              <a:t>41.1% lower performance</a:t>
            </a:r>
            <a:r>
              <a:rPr kumimoji="0" lang="en" sz="2400" b="1" i="0" u="none" strike="noStrike" kern="0" cap="none" spc="0" normalizeH="0" baseline="0" noProof="0" dirty="0">
                <a:ln>
                  <a:noFill/>
                </a:ln>
                <a:solidFill>
                  <a:srgbClr val="FFFFFF"/>
                </a:solidFill>
                <a:effectLst/>
                <a:uLnTx/>
                <a:uFillTx/>
                <a:latin typeface="Calibri"/>
                <a:ea typeface="Calibri"/>
                <a:cs typeface="Calibri"/>
                <a:sym typeface="Calibri"/>
              </a:rPr>
              <a:t> compared to an Oracle policy</a:t>
            </a:r>
            <a:endParaRPr kumimoji="0" sz="11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pic>
        <p:nvPicPr>
          <p:cNvPr id="2" name="Picture 1">
            <a:extLst>
              <a:ext uri="{FF2B5EF4-FFF2-40B4-BE49-F238E27FC236}">
                <a16:creationId xmlns:a16="http://schemas.microsoft.com/office/drawing/2014/main" id="{6E737A78-3AA1-49C8-8BED-481046656B98}"/>
              </a:ext>
            </a:extLst>
          </p:cNvPr>
          <p:cNvPicPr>
            <a:picLocks noChangeAspect="1"/>
          </p:cNvPicPr>
          <p:nvPr/>
        </p:nvPicPr>
        <p:blipFill rotWithShape="1">
          <a:blip r:embed="rId3"/>
          <a:srcRect b="10466"/>
          <a:stretch/>
        </p:blipFill>
        <p:spPr>
          <a:xfrm>
            <a:off x="0" y="1461262"/>
            <a:ext cx="9144000" cy="2893045"/>
          </a:xfrm>
          <a:prstGeom prst="rect">
            <a:avLst/>
          </a:prstGeom>
        </p:spPr>
      </p:pic>
      <p:sp>
        <p:nvSpPr>
          <p:cNvPr id="216" name="Google Shape;216;p38"/>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pPr>
              <a:lnSpc>
                <a:spcPct val="100000"/>
              </a:lnSpc>
            </a:pPr>
            <a:r>
              <a:rPr lang="en"/>
              <a:t>Lack of Adaptability (2/2)</a:t>
            </a:r>
            <a:endParaRPr>
              <a:solidFill>
                <a:srgbClr val="264478"/>
              </a:solidFill>
              <a:latin typeface="Garamond"/>
              <a:ea typeface="Garamond"/>
              <a:cs typeface="Garamond"/>
              <a:sym typeface="Garamond"/>
            </a:endParaRPr>
          </a:p>
        </p:txBody>
      </p:sp>
      <p:grpSp>
        <p:nvGrpSpPr>
          <p:cNvPr id="217" name="Google Shape;217;p38"/>
          <p:cNvGrpSpPr/>
          <p:nvPr/>
        </p:nvGrpSpPr>
        <p:grpSpPr>
          <a:xfrm>
            <a:off x="1172822" y="4164267"/>
            <a:ext cx="6868315" cy="712134"/>
            <a:chOff x="1223777" y="3865429"/>
            <a:chExt cx="6868315" cy="712134"/>
          </a:xfrm>
        </p:grpSpPr>
        <p:sp>
          <p:nvSpPr>
            <p:cNvPr id="220" name="Google Shape;220;p38"/>
            <p:cNvSpPr txBox="1"/>
            <p:nvPr/>
          </p:nvSpPr>
          <p:spPr>
            <a:xfrm>
              <a:off x="1223777" y="3869707"/>
              <a:ext cx="3168834" cy="707856"/>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(a) Performance-optimized (H&amp;M)</a:t>
              </a:r>
              <a:endParaRPr kumimoji="0" sz="2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219" name="Google Shape;219;p38"/>
            <p:cNvSpPr txBox="1"/>
            <p:nvPr/>
          </p:nvSpPr>
          <p:spPr>
            <a:xfrm>
              <a:off x="6249332" y="3865429"/>
              <a:ext cx="1842760" cy="707856"/>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(b) Cost-optimized </a:t>
              </a: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(H&amp;L)</a:t>
              </a:r>
              <a:endParaRPr kumimoji="0" sz="2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grpSp>
      <p:sp>
        <p:nvSpPr>
          <p:cNvPr id="214" name="Google Shape;214;p38"/>
          <p:cNvSpPr txBox="1"/>
          <p:nvPr/>
        </p:nvSpPr>
        <p:spPr>
          <a:xfrm>
            <a:off x="114632" y="4793551"/>
            <a:ext cx="8812800" cy="384900"/>
          </a:xfrm>
          <a:prstGeom prst="rect">
            <a:avLst/>
          </a:prstGeom>
          <a:solidFill>
            <a:srgbClr val="548135"/>
          </a:solidFill>
          <a:ln w="28575" cap="flat" cmpd="sng">
            <a:solidFill>
              <a:srgbClr val="385623"/>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dirty="0">
                <a:ln>
                  <a:noFill/>
                </a:ln>
                <a:solidFill>
                  <a:srgbClr val="FFFFFF"/>
                </a:solidFill>
                <a:effectLst/>
                <a:uLnTx/>
                <a:uFillTx/>
                <a:latin typeface="Calibri"/>
                <a:ea typeface="Calibri"/>
                <a:cs typeface="Calibri"/>
                <a:sym typeface="Calibri"/>
              </a:rPr>
              <a:t>CDE shows an average performance gap of 41.1% (32.6%) to Oracle for H&amp;M (H&amp;L)  </a:t>
            </a:r>
            <a:endParaRPr kumimoji="0" sz="11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15" name="Google Shape;215;p38"/>
          <p:cNvSpPr txBox="1"/>
          <p:nvPr/>
        </p:nvSpPr>
        <p:spPr>
          <a:xfrm>
            <a:off x="116230" y="5250076"/>
            <a:ext cx="8812800" cy="384900"/>
          </a:xfrm>
          <a:prstGeom prst="rect">
            <a:avLst/>
          </a:prstGeom>
          <a:solidFill>
            <a:srgbClr val="B6D7A8"/>
          </a:solidFill>
          <a:ln w="28575" cap="flat" cmpd="sng">
            <a:solidFill>
              <a:srgbClr val="385623"/>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dirty="0">
                <a:ln>
                  <a:noFill/>
                </a:ln>
                <a:solidFill>
                  <a:srgbClr val="000000"/>
                </a:solidFill>
                <a:effectLst/>
                <a:uLnTx/>
                <a:uFillTx/>
                <a:latin typeface="Calibri"/>
                <a:ea typeface="Calibri"/>
                <a:cs typeface="Calibri"/>
                <a:sym typeface="Calibri"/>
              </a:rPr>
              <a:t>HPS shows an average performance gap of 37.2% (55.5%) to Oracle for H&amp;M (H&amp;L)</a:t>
            </a:r>
            <a:r>
              <a:rPr kumimoji="0" lang="en" sz="1900" b="1" i="0" u="none" strike="noStrike" kern="0" cap="none" spc="0" normalizeH="0" baseline="0" noProof="0" dirty="0">
                <a:ln>
                  <a:noFill/>
                </a:ln>
                <a:solidFill>
                  <a:srgbClr val="FFFFFF"/>
                </a:solidFill>
                <a:effectLst/>
                <a:uLnTx/>
                <a:uFillTx/>
                <a:latin typeface="Calibri"/>
                <a:ea typeface="Calibri"/>
                <a:cs typeface="Calibri"/>
                <a:sym typeface="Calibri"/>
              </a:rPr>
              <a:t>  </a:t>
            </a:r>
            <a:endParaRPr kumimoji="0" sz="11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9"/>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a:bodyPr>
          <a:lstStyle/>
          <a:p>
            <a:pPr marL="0" indent="0">
              <a:buNone/>
            </a:pPr>
            <a:r>
              <a:rPr lang="en" sz="2500"/>
              <a:t>Prior data placement techniques:</a:t>
            </a:r>
            <a:endParaRPr sz="2500"/>
          </a:p>
          <a:p>
            <a:pPr indent="-387350">
              <a:buSzPts val="2500"/>
            </a:pPr>
            <a:r>
              <a:rPr lang="en" sz="2500" b="1">
                <a:solidFill>
                  <a:srgbClr val="9E0000"/>
                </a:solidFill>
              </a:rPr>
              <a:t>do not adapt</a:t>
            </a:r>
            <a:r>
              <a:rPr lang="en" sz="2500"/>
              <a:t> well to changes in underlying device characteristics (e.g., storage read latency)</a:t>
            </a:r>
            <a:endParaRPr sz="2500"/>
          </a:p>
          <a:p>
            <a:pPr marL="0" indent="0">
              <a:buNone/>
            </a:pPr>
            <a:endParaRPr sz="2500"/>
          </a:p>
          <a:p>
            <a:pPr indent="-387350">
              <a:buSzPts val="2500"/>
            </a:pPr>
            <a:r>
              <a:rPr lang="en" sz="2500" b="1">
                <a:solidFill>
                  <a:srgbClr val="9E0000"/>
                </a:solidFill>
              </a:rPr>
              <a:t>do not consider the data migration cost</a:t>
            </a:r>
            <a:r>
              <a:rPr lang="en" sz="2500"/>
              <a:t> between storage devices while making a data placement decision</a:t>
            </a:r>
            <a:endParaRPr sz="2500"/>
          </a:p>
          <a:p>
            <a:pPr indent="0">
              <a:buNone/>
            </a:pPr>
            <a:endParaRPr sz="2500"/>
          </a:p>
          <a:p>
            <a:pPr indent="-387350">
              <a:buSzPts val="2500"/>
            </a:pPr>
            <a:r>
              <a:rPr lang="en" sz="2500" b="1">
                <a:solidFill>
                  <a:srgbClr val="9E0000"/>
                </a:solidFill>
              </a:rPr>
              <a:t>are highly inefficient</a:t>
            </a:r>
            <a:r>
              <a:rPr lang="en" sz="2500"/>
              <a:t> in hybrid storage systems that have devices with significantly different read/write latencies</a:t>
            </a:r>
            <a:endParaRPr sz="2500"/>
          </a:p>
          <a:p>
            <a:pPr indent="0">
              <a:buNone/>
            </a:pPr>
            <a:endParaRPr sz="2500"/>
          </a:p>
        </p:txBody>
      </p:sp>
      <p:sp>
        <p:nvSpPr>
          <p:cNvPr id="226" name="Google Shape;226;p39"/>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pPr>
              <a:lnSpc>
                <a:spcPct val="100000"/>
              </a:lnSpc>
            </a:pPr>
            <a:r>
              <a:rPr lang="en"/>
              <a:t>Lack of Device Awareness</a:t>
            </a:r>
            <a:endParaRPr>
              <a:solidFill>
                <a:srgbClr val="264478"/>
              </a:solidFill>
              <a:latin typeface="Garamond"/>
              <a:ea typeface="Garamond"/>
              <a:cs typeface="Garamond"/>
              <a:sym typeface="Garamond"/>
            </a:endParaRPr>
          </a:p>
        </p:txBody>
      </p:sp>
    </p:spTree>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40"/>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a:bodyPr>
          <a:lstStyle/>
          <a:p>
            <a:pPr indent="-387350">
              <a:buSzPts val="2500"/>
            </a:pPr>
            <a:r>
              <a:rPr lang="en" sz="2500"/>
              <a:t>Prior data placement techniques are typically </a:t>
            </a:r>
            <a:r>
              <a:rPr lang="en" sz="2500" b="1"/>
              <a:t>designed</a:t>
            </a:r>
            <a:r>
              <a:rPr lang="en" sz="2500"/>
              <a:t> for a hybrid storage system with </a:t>
            </a:r>
            <a:r>
              <a:rPr lang="en" sz="2500" b="1"/>
              <a:t>only two storage devices</a:t>
            </a:r>
            <a:endParaRPr sz="2500" b="1"/>
          </a:p>
          <a:p>
            <a:pPr indent="0">
              <a:buNone/>
            </a:pPr>
            <a:endParaRPr sz="2500"/>
          </a:p>
          <a:p>
            <a:pPr indent="-387350">
              <a:buSzPts val="2500"/>
            </a:pPr>
            <a:r>
              <a:rPr lang="en" sz="2500" b="1">
                <a:solidFill>
                  <a:srgbClr val="9E0000"/>
                </a:solidFill>
              </a:rPr>
              <a:t>Significant effort</a:t>
            </a:r>
            <a:r>
              <a:rPr lang="en" sz="2500"/>
              <a:t> is required to extend the data placement policies for more than two devices</a:t>
            </a:r>
            <a:endParaRPr sz="2500"/>
          </a:p>
          <a:p>
            <a:pPr marL="0" indent="0">
              <a:buNone/>
            </a:pPr>
            <a:endParaRPr sz="2500"/>
          </a:p>
          <a:p>
            <a:pPr indent="0">
              <a:buNone/>
            </a:pPr>
            <a:endParaRPr sz="2500"/>
          </a:p>
        </p:txBody>
      </p:sp>
      <p:sp>
        <p:nvSpPr>
          <p:cNvPr id="232" name="Google Shape;232;p40"/>
          <p:cNvSpPr/>
          <p:nvPr/>
        </p:nvSpPr>
        <p:spPr>
          <a:xfrm>
            <a:off x="0" y="4253754"/>
            <a:ext cx="9144000" cy="9366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a:ln>
                  <a:noFill/>
                </a:ln>
                <a:solidFill>
                  <a:srgbClr val="FFFFFF"/>
                </a:solidFill>
                <a:effectLst/>
                <a:uLnTx/>
                <a:uFillTx/>
                <a:latin typeface="Calibri"/>
                <a:ea typeface="Calibri"/>
                <a:cs typeface="Calibri"/>
                <a:sym typeface="Calibri"/>
              </a:rPr>
              <a:t>Compared to a RL-based solution, a heuristic-based policy provides </a:t>
            </a:r>
            <a:r>
              <a:rPr kumimoji="0" lang="en" sz="2400" b="1" i="0" u="none" strike="noStrike" kern="0" cap="none" spc="0" normalizeH="0" baseline="0" noProof="0">
                <a:ln>
                  <a:noFill/>
                </a:ln>
                <a:solidFill>
                  <a:srgbClr val="FFFF00"/>
                </a:solidFill>
                <a:effectLst/>
                <a:uLnTx/>
                <a:uFillTx/>
                <a:latin typeface="Calibri"/>
                <a:ea typeface="Calibri"/>
                <a:cs typeface="Calibri"/>
                <a:sym typeface="Calibri"/>
              </a:rPr>
              <a:t>48.2% lower performance</a:t>
            </a:r>
            <a:r>
              <a:rPr kumimoji="0" lang="en" sz="2400" b="1" i="0" u="none" strike="noStrike" kern="0" cap="none" spc="0" normalizeH="0" baseline="0" noProof="0">
                <a:ln>
                  <a:noFill/>
                </a:ln>
                <a:solidFill>
                  <a:srgbClr val="FFFFFF"/>
                </a:solidFill>
                <a:effectLst/>
                <a:uLnTx/>
                <a:uFillTx/>
                <a:latin typeface="Calibri"/>
                <a:ea typeface="Calibri"/>
                <a:cs typeface="Calibri"/>
                <a:sym typeface="Calibri"/>
              </a:rPr>
              <a:t> when extended from two to three devices</a:t>
            </a:r>
            <a:endParaRPr kumimoji="0" sz="11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3" name="Google Shape;233;p40"/>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pPr>
              <a:lnSpc>
                <a:spcPct val="100000"/>
              </a:lnSpc>
            </a:pPr>
            <a:r>
              <a:rPr lang="en"/>
              <a:t>Lack of Extensibility</a:t>
            </a:r>
            <a:endParaRPr>
              <a:solidFill>
                <a:srgbClr val="264478"/>
              </a:solidFill>
              <a:latin typeface="Garamond"/>
              <a:ea typeface="Garamond"/>
              <a:cs typeface="Garamond"/>
              <a:sym typeface="Garamond"/>
            </a:endParaRPr>
          </a:p>
        </p:txBody>
      </p:sp>
    </p:spTree>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41"/>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Our Goal</a:t>
            </a:r>
            <a:endParaRPr/>
          </a:p>
        </p:txBody>
      </p:sp>
      <p:sp>
        <p:nvSpPr>
          <p:cNvPr id="239" name="Google Shape;239;p41"/>
          <p:cNvSpPr/>
          <p:nvPr/>
        </p:nvSpPr>
        <p:spPr>
          <a:xfrm>
            <a:off x="1004100" y="1687800"/>
            <a:ext cx="7135800" cy="3683400"/>
          </a:xfrm>
          <a:prstGeom prst="roundRect">
            <a:avLst>
              <a:gd name="adj" fmla="val 6175"/>
            </a:avLst>
          </a:prstGeom>
          <a:solidFill>
            <a:srgbClr val="DAE3F3"/>
          </a:solidFill>
          <a:ln w="38100" cap="flat" cmpd="sng">
            <a:solidFill>
              <a:srgbClr val="38761D"/>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3200" b="0" i="0" u="none" strike="noStrike" kern="0" cap="none" spc="0" normalizeH="0" baseline="0" noProof="0" dirty="0">
                <a:ln>
                  <a:noFill/>
                </a:ln>
                <a:solidFill>
                  <a:srgbClr val="000000"/>
                </a:solidFill>
                <a:effectLst/>
                <a:uLnTx/>
                <a:uFillTx/>
                <a:latin typeface="Calibri"/>
                <a:ea typeface="Calibri"/>
                <a:cs typeface="Calibri"/>
                <a:sym typeface="Calibri"/>
              </a:rPr>
              <a:t>A </a:t>
            </a:r>
            <a:r>
              <a:rPr kumimoji="0" lang="en" sz="3200" b="1" i="0" u="none" strike="noStrike" kern="0" cap="none" spc="0" normalizeH="0" baseline="0" noProof="0" dirty="0">
                <a:ln>
                  <a:noFill/>
                </a:ln>
                <a:solidFill>
                  <a:srgbClr val="000CFF"/>
                </a:solidFill>
                <a:effectLst/>
                <a:uLnTx/>
                <a:uFillTx/>
                <a:latin typeface="Calibri"/>
                <a:ea typeface="Calibri"/>
                <a:cs typeface="Calibri"/>
                <a:sym typeface="Calibri"/>
              </a:rPr>
              <a:t>data-placement mechanism </a:t>
            </a:r>
            <a:r>
              <a:rPr kumimoji="0" lang="en" sz="3200" b="0" i="0" u="none" strike="noStrike" kern="0" cap="none" spc="0" normalizeH="0" baseline="0" noProof="0" dirty="0">
                <a:ln>
                  <a:noFill/>
                </a:ln>
                <a:solidFill>
                  <a:srgbClr val="000000"/>
                </a:solidFill>
                <a:effectLst/>
                <a:uLnTx/>
                <a:uFillTx/>
                <a:latin typeface="Calibri"/>
                <a:ea typeface="Calibri"/>
                <a:cs typeface="Calibri"/>
                <a:sym typeface="Calibri"/>
              </a:rPr>
              <a:t>that can</a:t>
            </a:r>
            <a:endParaRPr kumimoji="0" sz="15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1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457200" marR="0" lvl="0" indent="-400050" algn="l" defTabSz="914400" rtl="0" eaLnBrk="1" fontAlgn="auto" latinLnBrk="0" hangingPunct="1">
              <a:lnSpc>
                <a:spcPct val="100000"/>
              </a:lnSpc>
              <a:spcBef>
                <a:spcPts val="0"/>
              </a:spcBef>
              <a:spcAft>
                <a:spcPts val="0"/>
              </a:spcAft>
              <a:buClr>
                <a:srgbClr val="000000"/>
              </a:buClr>
              <a:buSzPts val="2700"/>
              <a:buFont typeface="Calibri"/>
              <a:buChar char="●"/>
              <a:tabLst/>
              <a:defRPr/>
            </a:pPr>
            <a:r>
              <a:rPr kumimoji="0" lang="en" sz="2700" b="0" i="0" u="none" strike="noStrike" kern="0" cap="none" spc="0" normalizeH="0" baseline="0" noProof="0" dirty="0">
                <a:ln>
                  <a:noFill/>
                </a:ln>
                <a:solidFill>
                  <a:srgbClr val="000000"/>
                </a:solidFill>
                <a:effectLst/>
                <a:uLnTx/>
                <a:uFillTx/>
                <a:latin typeface="Calibri"/>
                <a:ea typeface="Calibri"/>
                <a:cs typeface="Calibri"/>
                <a:sym typeface="Calibri"/>
              </a:rPr>
              <a:t>dynamically derive an adaptive data-placement strategy by </a:t>
            </a:r>
            <a:r>
              <a:rPr kumimoji="0" lang="en" sz="2700" b="1" i="0" u="none" strike="noStrike" kern="0" cap="none" spc="0" normalizeH="0" baseline="0" noProof="0" dirty="0">
                <a:ln>
                  <a:noFill/>
                </a:ln>
                <a:solidFill>
                  <a:srgbClr val="38761D"/>
                </a:solidFill>
                <a:effectLst/>
                <a:uLnTx/>
                <a:uFillTx/>
                <a:latin typeface="Calibri"/>
                <a:ea typeface="Calibri"/>
                <a:cs typeface="Calibri"/>
                <a:sym typeface="Calibri"/>
              </a:rPr>
              <a:t>continuously learning</a:t>
            </a:r>
            <a:r>
              <a:rPr kumimoji="0" lang="en" sz="2700" b="0" i="0" u="none" strike="noStrike" kern="0" cap="none" spc="0" normalizeH="0" baseline="0" noProof="0" dirty="0">
                <a:ln>
                  <a:noFill/>
                </a:ln>
                <a:solidFill>
                  <a:srgbClr val="000000"/>
                </a:solidFill>
                <a:effectLst/>
                <a:uLnTx/>
                <a:uFillTx/>
                <a:latin typeface="Calibri"/>
                <a:ea typeface="Calibri"/>
                <a:cs typeface="Calibri"/>
                <a:sym typeface="Calibri"/>
              </a:rPr>
              <a:t> and </a:t>
            </a:r>
            <a:r>
              <a:rPr kumimoji="0" lang="en" sz="2700" b="1" i="0" u="none" strike="noStrike" kern="0" cap="none" spc="0" normalizeH="0" baseline="0" noProof="0" dirty="0">
                <a:ln>
                  <a:noFill/>
                </a:ln>
                <a:solidFill>
                  <a:srgbClr val="38761D"/>
                </a:solidFill>
                <a:effectLst/>
                <a:uLnTx/>
                <a:uFillTx/>
                <a:latin typeface="Calibri"/>
                <a:ea typeface="Calibri"/>
                <a:cs typeface="Calibri"/>
                <a:sym typeface="Calibri"/>
              </a:rPr>
              <a:t>adapting</a:t>
            </a:r>
            <a:r>
              <a:rPr kumimoji="0" lang="en" sz="2700" b="0" i="1"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 sz="2700" b="0" i="0" u="none" strike="noStrike" kern="0" cap="none" spc="0" normalizeH="0" baseline="0" noProof="0" dirty="0">
                <a:ln>
                  <a:noFill/>
                </a:ln>
                <a:solidFill>
                  <a:srgbClr val="000000"/>
                </a:solidFill>
                <a:effectLst/>
                <a:uLnTx/>
                <a:uFillTx/>
                <a:latin typeface="Calibri"/>
                <a:ea typeface="Calibri"/>
                <a:cs typeface="Calibri"/>
                <a:sym typeface="Calibri"/>
              </a:rPr>
              <a:t>to the application and underlying device characteristics</a:t>
            </a:r>
            <a:endParaRPr kumimoji="0" sz="14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457200" marR="0" lvl="0" indent="-400050" algn="l" defTabSz="914400" rtl="0" eaLnBrk="1" fontAlgn="auto" latinLnBrk="0" hangingPunct="1">
              <a:lnSpc>
                <a:spcPct val="100000"/>
              </a:lnSpc>
              <a:spcBef>
                <a:spcPts val="0"/>
              </a:spcBef>
              <a:spcAft>
                <a:spcPts val="0"/>
              </a:spcAft>
              <a:buClr>
                <a:srgbClr val="000000"/>
              </a:buClr>
              <a:buSzPts val="2700"/>
              <a:buFont typeface="Calibri"/>
              <a:buChar char="●"/>
              <a:tabLst/>
              <a:defRPr/>
            </a:pPr>
            <a:endParaRPr kumimoji="0" lang="en" sz="26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457200" marR="0" lvl="0" indent="-400050" algn="l" defTabSz="914400" rtl="0" eaLnBrk="1" fontAlgn="auto" latinLnBrk="0" hangingPunct="1">
              <a:lnSpc>
                <a:spcPct val="100000"/>
              </a:lnSpc>
              <a:spcBef>
                <a:spcPts val="0"/>
              </a:spcBef>
              <a:spcAft>
                <a:spcPts val="0"/>
              </a:spcAft>
              <a:buClr>
                <a:srgbClr val="000000"/>
              </a:buClr>
              <a:buSzPts val="2700"/>
              <a:buFont typeface="Calibri"/>
              <a:buChar char="●"/>
              <a:tabLst/>
              <a:defRPr/>
            </a:pPr>
            <a:r>
              <a:rPr kumimoji="0" lang="en" sz="2600" b="0" i="0" u="none" strike="noStrike" kern="0" cap="none" spc="0" normalizeH="0" baseline="0" noProof="0" dirty="0">
                <a:ln>
                  <a:noFill/>
                </a:ln>
                <a:solidFill>
                  <a:srgbClr val="000000"/>
                </a:solidFill>
                <a:effectLst/>
                <a:uLnTx/>
                <a:uFillTx/>
                <a:latin typeface="Calibri"/>
                <a:ea typeface="Calibri"/>
                <a:cs typeface="Calibri"/>
                <a:sym typeface="Calibri"/>
              </a:rPr>
              <a:t>be </a:t>
            </a:r>
            <a:r>
              <a:rPr kumimoji="0" lang="en" sz="2600" b="1" i="0" u="none" strike="noStrike" kern="0" cap="none" spc="0" normalizeH="0" baseline="0" noProof="0" dirty="0">
                <a:ln>
                  <a:noFill/>
                </a:ln>
                <a:solidFill>
                  <a:srgbClr val="C00000"/>
                </a:solidFill>
                <a:effectLst/>
                <a:uLnTx/>
                <a:uFillTx/>
                <a:latin typeface="Calibri"/>
                <a:ea typeface="Calibri"/>
                <a:cs typeface="Calibri"/>
                <a:sym typeface="Calibri"/>
              </a:rPr>
              <a:t>easily extended </a:t>
            </a:r>
            <a:r>
              <a:rPr kumimoji="0" lang="en" sz="2600" b="0" i="0" u="none" strike="noStrike" kern="0" cap="none" spc="0" normalizeH="0" baseline="0" noProof="0" dirty="0">
                <a:ln>
                  <a:noFill/>
                </a:ln>
                <a:solidFill>
                  <a:srgbClr val="000000"/>
                </a:solidFill>
                <a:effectLst/>
                <a:uLnTx/>
                <a:uFillTx/>
                <a:latin typeface="Calibri"/>
                <a:ea typeface="Calibri"/>
                <a:cs typeface="Calibri"/>
                <a:sym typeface="Calibri"/>
              </a:rPr>
              <a:t>to </a:t>
            </a:r>
            <a:r>
              <a:rPr kumimoji="0" lang="en" sz="2700" b="0" i="0" u="none" strike="noStrike" kern="0" cap="none" spc="0" normalizeH="0" baseline="0" noProof="0" dirty="0">
                <a:ln>
                  <a:noFill/>
                </a:ln>
                <a:solidFill>
                  <a:srgbClr val="000000"/>
                </a:solidFill>
                <a:effectLst/>
                <a:uLnTx/>
                <a:uFillTx/>
                <a:latin typeface="Calibri"/>
                <a:ea typeface="Calibri"/>
                <a:cs typeface="Calibri"/>
                <a:sym typeface="Calibri"/>
              </a:rPr>
              <a:t>incorporate a wide range of hybrid storage configurations</a:t>
            </a:r>
            <a:endParaRPr kumimoji="0" sz="26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43"/>
          <p:cNvSpPr txBox="1">
            <a:spLocks noGrp="1"/>
          </p:cNvSpPr>
          <p:nvPr>
            <p:ph type="body" idx="1"/>
          </p:nvPr>
        </p:nvSpPr>
        <p:spPr>
          <a:xfrm>
            <a:off x="169000" y="4023320"/>
            <a:ext cx="8894700" cy="2286000"/>
          </a:xfrm>
          <a:prstGeom prst="rect">
            <a:avLst/>
          </a:prstGeom>
        </p:spPr>
        <p:txBody>
          <a:bodyPr spcFirstLastPara="1" wrap="square" lIns="91425" tIns="45700" rIns="91425" bIns="45700" anchor="t" anchorCtr="0">
            <a:normAutofit fontScale="85000" lnSpcReduction="10000"/>
          </a:bodyPr>
          <a:lstStyle/>
          <a:p>
            <a:pPr marL="177800" indent="-214630">
              <a:lnSpc>
                <a:spcPct val="115000"/>
              </a:lnSpc>
              <a:spcBef>
                <a:spcPts val="300"/>
              </a:spcBef>
              <a:buSzPct val="100000"/>
              <a:buFont typeface="Lato"/>
              <a:buChar char="•"/>
            </a:pPr>
            <a:r>
              <a:rPr lang="en" dirty="0"/>
              <a:t>RL is a framework for decision making</a:t>
            </a:r>
            <a:endParaRPr dirty="0"/>
          </a:p>
          <a:p>
            <a:pPr marL="520700" lvl="1" indent="-205740">
              <a:lnSpc>
                <a:spcPct val="115000"/>
              </a:lnSpc>
              <a:spcBef>
                <a:spcPts val="0"/>
              </a:spcBef>
              <a:buSzPct val="100000"/>
              <a:buFont typeface="Tahoma"/>
              <a:buChar char="•"/>
            </a:pPr>
            <a:r>
              <a:rPr lang="en" dirty="0"/>
              <a:t>An </a:t>
            </a:r>
            <a:r>
              <a:rPr lang="en" b="1" dirty="0">
                <a:solidFill>
                  <a:srgbClr val="B45F06"/>
                </a:solidFill>
              </a:rPr>
              <a:t>autonomous</a:t>
            </a:r>
            <a:r>
              <a:rPr lang="en" dirty="0"/>
              <a:t> </a:t>
            </a:r>
            <a:r>
              <a:rPr lang="en" b="1" dirty="0">
                <a:solidFill>
                  <a:srgbClr val="B45F06"/>
                </a:solidFill>
              </a:rPr>
              <a:t>agent</a:t>
            </a:r>
            <a:r>
              <a:rPr lang="en" dirty="0">
                <a:solidFill>
                  <a:srgbClr val="B45F06"/>
                </a:solidFill>
              </a:rPr>
              <a:t> </a:t>
            </a:r>
            <a:r>
              <a:rPr lang="en" b="1" dirty="0">
                <a:solidFill>
                  <a:srgbClr val="B45F06"/>
                </a:solidFill>
              </a:rPr>
              <a:t>observes</a:t>
            </a:r>
            <a:r>
              <a:rPr lang="en" dirty="0">
                <a:solidFill>
                  <a:srgbClr val="B45F06"/>
                </a:solidFill>
              </a:rPr>
              <a:t> </a:t>
            </a:r>
            <a:r>
              <a:rPr lang="en" dirty="0"/>
              <a:t>the current </a:t>
            </a:r>
            <a:r>
              <a:rPr lang="en" b="1" dirty="0">
                <a:solidFill>
                  <a:srgbClr val="0000FF"/>
                </a:solidFill>
              </a:rPr>
              <a:t>state</a:t>
            </a:r>
            <a:r>
              <a:rPr lang="en" b="1" dirty="0"/>
              <a:t> </a:t>
            </a:r>
            <a:r>
              <a:rPr lang="en" dirty="0"/>
              <a:t>of the environment</a:t>
            </a:r>
            <a:endParaRPr dirty="0"/>
          </a:p>
          <a:p>
            <a:pPr marL="520700" lvl="1" indent="-205740">
              <a:lnSpc>
                <a:spcPct val="115000"/>
              </a:lnSpc>
              <a:spcBef>
                <a:spcPts val="0"/>
              </a:spcBef>
              <a:buSzPct val="100000"/>
              <a:buFont typeface="Tahoma"/>
              <a:buChar char="•"/>
            </a:pPr>
            <a:r>
              <a:rPr lang="en" dirty="0"/>
              <a:t>It </a:t>
            </a:r>
            <a:r>
              <a:rPr lang="en" b="1" dirty="0">
                <a:solidFill>
                  <a:srgbClr val="B45F06"/>
                </a:solidFill>
              </a:rPr>
              <a:t>interacts</a:t>
            </a:r>
            <a:r>
              <a:rPr lang="en" dirty="0"/>
              <a:t> with the environment by taking </a:t>
            </a:r>
            <a:r>
              <a:rPr lang="en" b="1" dirty="0">
                <a:solidFill>
                  <a:srgbClr val="0000FF"/>
                </a:solidFill>
              </a:rPr>
              <a:t>actions</a:t>
            </a:r>
            <a:endParaRPr b="1" dirty="0">
              <a:solidFill>
                <a:srgbClr val="0000FF"/>
              </a:solidFill>
            </a:endParaRPr>
          </a:p>
          <a:p>
            <a:pPr marL="520700" lvl="1" indent="-205740">
              <a:lnSpc>
                <a:spcPct val="115000"/>
              </a:lnSpc>
              <a:spcBef>
                <a:spcPts val="0"/>
              </a:spcBef>
              <a:buSzPct val="100000"/>
              <a:buFont typeface="Tahoma"/>
              <a:buChar char="•"/>
            </a:pPr>
            <a:r>
              <a:rPr lang="en" dirty="0"/>
              <a:t>Agent is </a:t>
            </a:r>
            <a:r>
              <a:rPr lang="en" b="1" dirty="0">
                <a:solidFill>
                  <a:srgbClr val="0000FF"/>
                </a:solidFill>
              </a:rPr>
              <a:t>rewarded</a:t>
            </a:r>
            <a:r>
              <a:rPr lang="en" b="1" dirty="0"/>
              <a:t> </a:t>
            </a:r>
            <a:r>
              <a:rPr lang="en" dirty="0"/>
              <a:t>or </a:t>
            </a:r>
            <a:r>
              <a:rPr lang="en" b="1" dirty="0">
                <a:solidFill>
                  <a:srgbClr val="0000FF"/>
                </a:solidFill>
              </a:rPr>
              <a:t>penalized</a:t>
            </a:r>
            <a:r>
              <a:rPr lang="en" b="1" dirty="0"/>
              <a:t> </a:t>
            </a:r>
            <a:r>
              <a:rPr lang="en" dirty="0"/>
              <a:t>based on the consequences of its actions</a:t>
            </a:r>
            <a:endParaRPr dirty="0"/>
          </a:p>
          <a:p>
            <a:pPr marL="520700" lvl="1" indent="-205740">
              <a:lnSpc>
                <a:spcPct val="115000"/>
              </a:lnSpc>
              <a:spcBef>
                <a:spcPts val="0"/>
              </a:spcBef>
              <a:buSzPct val="100000"/>
              <a:buFont typeface="Tahoma"/>
              <a:buChar char="•"/>
            </a:pPr>
            <a:r>
              <a:rPr lang="en" dirty="0"/>
              <a:t>Agent tries to maximize the cumulative reward</a:t>
            </a:r>
            <a:endParaRPr dirty="0"/>
          </a:p>
        </p:txBody>
      </p:sp>
      <p:sp>
        <p:nvSpPr>
          <p:cNvPr id="257" name="Google Shape;257;p43"/>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pPr>
              <a:lnSpc>
                <a:spcPct val="100000"/>
              </a:lnSpc>
            </a:pPr>
            <a:r>
              <a:rPr lang="en"/>
              <a:t>Basics of Reinforcement Learning</a:t>
            </a:r>
            <a:endParaRPr>
              <a:solidFill>
                <a:srgbClr val="264478"/>
              </a:solidFill>
              <a:latin typeface="Garamond"/>
              <a:ea typeface="Garamond"/>
              <a:cs typeface="Garamond"/>
              <a:sym typeface="Garamond"/>
            </a:endParaRPr>
          </a:p>
        </p:txBody>
      </p:sp>
      <p:pic>
        <p:nvPicPr>
          <p:cNvPr id="2" name="Picture 1">
            <a:extLst>
              <a:ext uri="{FF2B5EF4-FFF2-40B4-BE49-F238E27FC236}">
                <a16:creationId xmlns:a16="http://schemas.microsoft.com/office/drawing/2014/main" id="{AB006B64-CE11-4015-A7C3-D199B17C25D7}"/>
              </a:ext>
            </a:extLst>
          </p:cNvPr>
          <p:cNvPicPr>
            <a:picLocks noChangeAspect="1"/>
          </p:cNvPicPr>
          <p:nvPr/>
        </p:nvPicPr>
        <p:blipFill rotWithShape="1">
          <a:blip r:embed="rId3"/>
          <a:srcRect t="10300" b="48431"/>
          <a:stretch/>
        </p:blipFill>
        <p:spPr>
          <a:xfrm>
            <a:off x="857383" y="1553682"/>
            <a:ext cx="7108149" cy="1875318"/>
          </a:xfrm>
          <a:prstGeom prst="rect">
            <a:avLst/>
          </a:prstGeom>
        </p:spPr>
      </p:pic>
    </p:spTree>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44"/>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Applying RL to Data Placement</a:t>
            </a:r>
            <a:endParaRPr/>
          </a:p>
        </p:txBody>
      </p:sp>
      <p:sp>
        <p:nvSpPr>
          <p:cNvPr id="263" name="Google Shape;263;p44"/>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a:bodyPr>
          <a:lstStyle/>
          <a:p>
            <a:pPr marL="0" indent="0">
              <a:lnSpc>
                <a:spcPct val="100000"/>
              </a:lnSpc>
              <a:buNone/>
            </a:pPr>
            <a:r>
              <a:rPr lang="en"/>
              <a:t>Key factors in applying RL for data placement in a hybrid storage system</a:t>
            </a:r>
            <a:endParaRPr/>
          </a:p>
          <a:p>
            <a:pPr>
              <a:lnSpc>
                <a:spcPct val="100000"/>
              </a:lnSpc>
            </a:pPr>
            <a:r>
              <a:rPr lang="en"/>
              <a:t>RL agent needs to be</a:t>
            </a:r>
            <a:r>
              <a:rPr lang="en" b="1">
                <a:solidFill>
                  <a:srgbClr val="674EA7"/>
                </a:solidFill>
              </a:rPr>
              <a:t> </a:t>
            </a:r>
            <a:r>
              <a:rPr lang="en" b="1">
                <a:solidFill>
                  <a:srgbClr val="0000FF"/>
                </a:solidFill>
              </a:rPr>
              <a:t>aware of: </a:t>
            </a:r>
            <a:endParaRPr b="1">
              <a:solidFill>
                <a:srgbClr val="0000FF"/>
              </a:solidFill>
            </a:endParaRPr>
          </a:p>
          <a:p>
            <a:pPr lvl="1">
              <a:lnSpc>
                <a:spcPct val="100000"/>
              </a:lnSpc>
              <a:spcBef>
                <a:spcPts val="0"/>
              </a:spcBef>
            </a:pPr>
            <a:r>
              <a:rPr lang="en">
                <a:solidFill>
                  <a:srgbClr val="980000"/>
                </a:solidFill>
              </a:rPr>
              <a:t>asymmetry in read/write latencies</a:t>
            </a:r>
            <a:r>
              <a:rPr lang="en"/>
              <a:t> of a storage device</a:t>
            </a:r>
            <a:endParaRPr/>
          </a:p>
          <a:p>
            <a:pPr lvl="1">
              <a:lnSpc>
                <a:spcPct val="100000"/>
              </a:lnSpc>
              <a:spcBef>
                <a:spcPts val="0"/>
              </a:spcBef>
            </a:pPr>
            <a:r>
              <a:rPr lang="en">
                <a:solidFill>
                  <a:srgbClr val="980000"/>
                </a:solidFill>
              </a:rPr>
              <a:t>differences in latencies</a:t>
            </a:r>
            <a:r>
              <a:rPr lang="en"/>
              <a:t> across hybrid storage devices</a:t>
            </a:r>
            <a:endParaRPr/>
          </a:p>
          <a:p>
            <a:pPr lvl="1">
              <a:lnSpc>
                <a:spcPct val="100000"/>
              </a:lnSpc>
              <a:spcBef>
                <a:spcPts val="0"/>
              </a:spcBef>
              <a:buClr>
                <a:srgbClr val="980000"/>
              </a:buClr>
            </a:pPr>
            <a:r>
              <a:rPr lang="en">
                <a:solidFill>
                  <a:srgbClr val="980000"/>
                </a:solidFill>
              </a:rPr>
              <a:t>application access patterns</a:t>
            </a:r>
            <a:endParaRPr>
              <a:solidFill>
                <a:srgbClr val="980000"/>
              </a:solidFill>
            </a:endParaRPr>
          </a:p>
          <a:p>
            <a:pPr>
              <a:lnSpc>
                <a:spcPct val="100000"/>
              </a:lnSpc>
              <a:spcBef>
                <a:spcPts val="0"/>
              </a:spcBef>
            </a:pPr>
            <a:r>
              <a:rPr lang="en"/>
              <a:t>Data placement module should decide which actions to reward and penalize (credit assignment)</a:t>
            </a:r>
            <a:endParaRPr/>
          </a:p>
          <a:p>
            <a:pPr>
              <a:lnSpc>
                <a:spcPct val="100000"/>
              </a:lnSpc>
              <a:spcBef>
                <a:spcPts val="0"/>
              </a:spcBef>
            </a:pPr>
            <a:r>
              <a:rPr lang="en"/>
              <a:t>Low implementation overhead</a:t>
            </a:r>
            <a:endParaRPr/>
          </a:p>
        </p:txBody>
      </p:sp>
    </p:spTree>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46"/>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RL State</a:t>
            </a:r>
            <a:endParaRPr/>
          </a:p>
        </p:txBody>
      </p:sp>
      <p:sp>
        <p:nvSpPr>
          <p:cNvPr id="275" name="Google Shape;275;p46"/>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a:bodyPr>
          <a:lstStyle/>
          <a:p>
            <a:pPr marL="50800" indent="0">
              <a:spcBef>
                <a:spcPts val="0"/>
              </a:spcBef>
              <a:buNone/>
            </a:pPr>
            <a:endParaRPr dirty="0">
              <a:latin typeface="Calibri"/>
              <a:ea typeface="Calibri"/>
              <a:cs typeface="Calibri"/>
              <a:sym typeface="Calibri"/>
            </a:endParaRPr>
          </a:p>
          <a:p>
            <a:pPr>
              <a:spcBef>
                <a:spcPts val="0"/>
              </a:spcBef>
              <a:buFont typeface="Calibri"/>
              <a:buChar char="•"/>
            </a:pPr>
            <a:r>
              <a:rPr lang="en" dirty="0">
                <a:latin typeface="Calibri"/>
                <a:ea typeface="Calibri"/>
                <a:cs typeface="Calibri"/>
                <a:sym typeface="Calibri"/>
              </a:rPr>
              <a:t>Feature selection is performed to select only the most correlated features that affect data placement</a:t>
            </a:r>
            <a:endParaRPr dirty="0">
              <a:latin typeface="Calibri"/>
              <a:ea typeface="Calibri"/>
              <a:cs typeface="Calibri"/>
              <a:sym typeface="Calibri"/>
            </a:endParaRPr>
          </a:p>
          <a:p>
            <a:pPr indent="0">
              <a:spcBef>
                <a:spcPts val="0"/>
              </a:spcBef>
              <a:buNone/>
            </a:pPr>
            <a:endParaRPr dirty="0">
              <a:latin typeface="Calibri"/>
              <a:ea typeface="Calibri"/>
              <a:cs typeface="Calibri"/>
              <a:sym typeface="Calibri"/>
            </a:endParaRPr>
          </a:p>
          <a:p>
            <a:pPr>
              <a:spcBef>
                <a:spcPts val="0"/>
              </a:spcBef>
              <a:buFont typeface="Calibri"/>
              <a:buChar char="•"/>
            </a:pPr>
            <a:r>
              <a:rPr lang="en" dirty="0">
                <a:latin typeface="Calibri"/>
                <a:ea typeface="Calibri"/>
                <a:cs typeface="Calibri"/>
                <a:sym typeface="Calibri"/>
              </a:rPr>
              <a:t>Divide the states into a small number of bins to reduce the state space</a:t>
            </a:r>
            <a:endParaRPr dirty="0">
              <a:latin typeface="Calibri"/>
              <a:ea typeface="Calibri"/>
              <a:cs typeface="Calibri"/>
              <a:sym typeface="Calibri"/>
            </a:endParaRPr>
          </a:p>
        </p:txBody>
      </p:sp>
      <p:pic>
        <p:nvPicPr>
          <p:cNvPr id="2" name="Picture 1">
            <a:extLst>
              <a:ext uri="{FF2B5EF4-FFF2-40B4-BE49-F238E27FC236}">
                <a16:creationId xmlns:a16="http://schemas.microsoft.com/office/drawing/2014/main" id="{8E1969EC-051A-41B4-8562-29CF415E167F}"/>
              </a:ext>
            </a:extLst>
          </p:cNvPr>
          <p:cNvPicPr>
            <a:picLocks noChangeAspect="1"/>
          </p:cNvPicPr>
          <p:nvPr/>
        </p:nvPicPr>
        <p:blipFill rotWithShape="1">
          <a:blip r:embed="rId3"/>
          <a:srcRect t="2304" b="1"/>
          <a:stretch/>
        </p:blipFill>
        <p:spPr>
          <a:xfrm>
            <a:off x="735534" y="4012279"/>
            <a:ext cx="7086600" cy="1507495"/>
          </a:xfrm>
          <a:prstGeom prst="rect">
            <a:avLst/>
          </a:prstGeom>
        </p:spPr>
      </p:pic>
    </p:spTree>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47"/>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Reward</a:t>
            </a:r>
            <a:endParaRPr/>
          </a:p>
        </p:txBody>
      </p:sp>
      <p:sp>
        <p:nvSpPr>
          <p:cNvPr id="283" name="Google Shape;283;p47"/>
          <p:cNvSpPr txBox="1">
            <a:spLocks noGrp="1"/>
          </p:cNvSpPr>
          <p:nvPr>
            <p:ph type="body" idx="1"/>
          </p:nvPr>
        </p:nvSpPr>
        <p:spPr>
          <a:xfrm>
            <a:off x="169000" y="1582800"/>
            <a:ext cx="8894700" cy="2681700"/>
          </a:xfrm>
          <a:prstGeom prst="rect">
            <a:avLst/>
          </a:prstGeom>
        </p:spPr>
        <p:txBody>
          <a:bodyPr spcFirstLastPara="1" wrap="square" lIns="91425" tIns="45700" rIns="91425" bIns="45700" anchor="t" anchorCtr="0">
            <a:noAutofit/>
          </a:bodyPr>
          <a:lstStyle/>
          <a:p>
            <a:pPr indent="-381000">
              <a:lnSpc>
                <a:spcPct val="100000"/>
              </a:lnSpc>
              <a:buSzPts val="2400"/>
            </a:pPr>
            <a:r>
              <a:rPr lang="en" sz="2400"/>
              <a:t>For every action at time-step </a:t>
            </a:r>
            <a:r>
              <a:rPr lang="en" sz="2400" i="1"/>
              <a:t>t</a:t>
            </a:r>
            <a:r>
              <a:rPr lang="en" sz="2400"/>
              <a:t>, Sibyl gets a reward from the environment at time-step </a:t>
            </a:r>
            <a:r>
              <a:rPr lang="en" sz="2400" i="1"/>
              <a:t>t</a:t>
            </a:r>
            <a:r>
              <a:rPr lang="en" sz="2400"/>
              <a:t> + 1</a:t>
            </a:r>
            <a:endParaRPr sz="2400"/>
          </a:p>
          <a:p>
            <a:pPr indent="-381000">
              <a:lnSpc>
                <a:spcPct val="100000"/>
              </a:lnSpc>
              <a:spcBef>
                <a:spcPts val="0"/>
              </a:spcBef>
              <a:buSzPts val="2400"/>
            </a:pPr>
            <a:r>
              <a:rPr lang="en" sz="2400">
                <a:solidFill>
                  <a:srgbClr val="0000FF"/>
                </a:solidFill>
              </a:rPr>
              <a:t>Reward</a:t>
            </a:r>
            <a:r>
              <a:rPr lang="en" sz="2400"/>
              <a:t> acts as a </a:t>
            </a:r>
            <a:r>
              <a:rPr lang="en" sz="2400" b="1">
                <a:solidFill>
                  <a:srgbClr val="38761D"/>
                </a:solidFill>
              </a:rPr>
              <a:t>feedback</a:t>
            </a:r>
            <a:r>
              <a:rPr lang="en" sz="2400">
                <a:solidFill>
                  <a:srgbClr val="674EA7"/>
                </a:solidFill>
              </a:rPr>
              <a:t> </a:t>
            </a:r>
            <a:r>
              <a:rPr lang="en" sz="2400"/>
              <a:t>to the agent’s past action</a:t>
            </a:r>
            <a:endParaRPr sz="2400"/>
          </a:p>
          <a:p>
            <a:pPr indent="-381000">
              <a:lnSpc>
                <a:spcPct val="100000"/>
              </a:lnSpc>
              <a:spcBef>
                <a:spcPts val="0"/>
              </a:spcBef>
              <a:buSzPts val="2400"/>
            </a:pPr>
            <a:r>
              <a:rPr lang="en" sz="2400" b="1">
                <a:solidFill>
                  <a:srgbClr val="BF9000"/>
                </a:solidFill>
              </a:rPr>
              <a:t>Request latency</a:t>
            </a:r>
            <a:r>
              <a:rPr lang="en" sz="2400">
                <a:solidFill>
                  <a:srgbClr val="BF9000"/>
                </a:solidFill>
              </a:rPr>
              <a:t> </a:t>
            </a:r>
            <a:r>
              <a:rPr lang="en" sz="2400"/>
              <a:t>faithfully captures the status of the hybrid storage system</a:t>
            </a:r>
            <a:endParaRPr sz="2400"/>
          </a:p>
          <a:p>
            <a:pPr indent="-381000">
              <a:lnSpc>
                <a:spcPct val="100000"/>
              </a:lnSpc>
              <a:spcBef>
                <a:spcPts val="0"/>
              </a:spcBef>
              <a:buSzPts val="2400"/>
            </a:pPr>
            <a:r>
              <a:rPr lang="en" sz="2400" b="1">
                <a:solidFill>
                  <a:srgbClr val="BF9000"/>
                </a:solidFill>
              </a:rPr>
              <a:t>Penalty</a:t>
            </a:r>
            <a:r>
              <a:rPr lang="en" sz="2400"/>
              <a:t> value is chosen to prevent the agent from aggressively servicing all the requests from the faster device</a:t>
            </a:r>
            <a:endParaRPr sz="2400"/>
          </a:p>
          <a:p>
            <a:pPr marL="0" indent="0">
              <a:buNone/>
            </a:pPr>
            <a:endParaRPr/>
          </a:p>
          <a:p>
            <a:pPr indent="0">
              <a:buNone/>
            </a:pPr>
            <a:endParaRPr/>
          </a:p>
        </p:txBody>
      </p:sp>
      <p:grpSp>
        <p:nvGrpSpPr>
          <p:cNvPr id="284" name="Google Shape;284;p47"/>
          <p:cNvGrpSpPr/>
          <p:nvPr/>
        </p:nvGrpSpPr>
        <p:grpSpPr>
          <a:xfrm>
            <a:off x="200325" y="4306369"/>
            <a:ext cx="8743350" cy="1048525"/>
            <a:chOff x="267900" y="728738"/>
            <a:chExt cx="8743350" cy="1048525"/>
          </a:xfrm>
        </p:grpSpPr>
        <p:pic>
          <p:nvPicPr>
            <p:cNvPr id="285" name="Google Shape;285;p47"/>
            <p:cNvPicPr preferRelativeResize="0"/>
            <p:nvPr/>
          </p:nvPicPr>
          <p:blipFill>
            <a:blip r:embed="rId3">
              <a:alphaModFix/>
            </a:blip>
            <a:stretch>
              <a:fillRect/>
            </a:stretch>
          </p:blipFill>
          <p:spPr>
            <a:xfrm>
              <a:off x="267900" y="728738"/>
              <a:ext cx="6657225" cy="1048525"/>
            </a:xfrm>
            <a:prstGeom prst="rect">
              <a:avLst/>
            </a:prstGeom>
            <a:noFill/>
            <a:ln>
              <a:noFill/>
            </a:ln>
          </p:spPr>
        </p:pic>
        <p:sp>
          <p:nvSpPr>
            <p:cNvPr id="286" name="Google Shape;286;p47"/>
            <p:cNvSpPr txBox="1"/>
            <p:nvPr/>
          </p:nvSpPr>
          <p:spPr>
            <a:xfrm>
              <a:off x="6982050" y="960513"/>
              <a:ext cx="2029200" cy="7848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300" b="0" i="1" u="none" strike="noStrike" kern="0" cap="none" spc="0" normalizeH="0" baseline="0" noProof="0">
                  <a:ln>
                    <a:noFill/>
                  </a:ln>
                  <a:solidFill>
                    <a:srgbClr val="000000"/>
                  </a:solidFill>
                  <a:effectLst/>
                  <a:uLnTx/>
                  <a:uFillTx/>
                  <a:latin typeface="Lato"/>
                  <a:ea typeface="Lato"/>
                  <a:cs typeface="Lato"/>
                  <a:sym typeface="Lato"/>
                </a:rPr>
                <a:t>L</a:t>
              </a:r>
              <a:r>
                <a:rPr kumimoji="0" lang="en" sz="1300" b="0" i="1" u="none" strike="noStrike" kern="0" cap="none" spc="0" normalizeH="0" baseline="-25000" noProof="0">
                  <a:ln>
                    <a:noFill/>
                  </a:ln>
                  <a:solidFill>
                    <a:srgbClr val="000000"/>
                  </a:solidFill>
                  <a:effectLst/>
                  <a:uLnTx/>
                  <a:uFillTx/>
                  <a:latin typeface="Lato"/>
                  <a:ea typeface="Lato"/>
                  <a:cs typeface="Lato"/>
                  <a:sym typeface="Lato"/>
                </a:rPr>
                <a:t>t</a:t>
              </a:r>
              <a:r>
                <a:rPr kumimoji="0" lang="en" sz="1300" b="0" i="0" u="none" strike="noStrike" kern="0" cap="none" spc="0" normalizeH="0" baseline="0" noProof="0">
                  <a:ln>
                    <a:noFill/>
                  </a:ln>
                  <a:solidFill>
                    <a:srgbClr val="000000"/>
                  </a:solidFill>
                  <a:effectLst/>
                  <a:uLnTx/>
                  <a:uFillTx/>
                  <a:latin typeface="Lato"/>
                  <a:ea typeface="Lato"/>
                  <a:cs typeface="Lato"/>
                  <a:sym typeface="Lato"/>
                </a:rPr>
                <a:t> = latency of the request</a:t>
              </a:r>
              <a:endParaRPr kumimoji="0" sz="1300" b="0" i="0" u="none" strike="noStrike" kern="0" cap="none" spc="0" normalizeH="0" baseline="0" noProof="0">
                <a:ln>
                  <a:noFill/>
                </a:ln>
                <a:solidFill>
                  <a:srgbClr val="000000"/>
                </a:solidFill>
                <a:effectLst/>
                <a:uLnTx/>
                <a:uFillTx/>
                <a:latin typeface="Lato"/>
                <a:ea typeface="Lato"/>
                <a:cs typeface="Lato"/>
                <a:sym typeface="Lato"/>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300" b="0" i="1" u="none" strike="noStrike" kern="0" cap="none" spc="0" normalizeH="0" baseline="0" noProof="0">
                  <a:ln>
                    <a:noFill/>
                  </a:ln>
                  <a:solidFill>
                    <a:srgbClr val="000000"/>
                  </a:solidFill>
                  <a:effectLst/>
                  <a:uLnTx/>
                  <a:uFillTx/>
                  <a:latin typeface="Lato"/>
                  <a:ea typeface="Lato"/>
                  <a:cs typeface="Lato"/>
                  <a:sym typeface="Lato"/>
                </a:rPr>
                <a:t>R</a:t>
              </a:r>
              <a:r>
                <a:rPr kumimoji="0" lang="en" sz="1300" b="0" i="1" u="none" strike="noStrike" kern="0" cap="none" spc="0" normalizeH="0" baseline="-25000" noProof="0">
                  <a:ln>
                    <a:noFill/>
                  </a:ln>
                  <a:solidFill>
                    <a:srgbClr val="000000"/>
                  </a:solidFill>
                  <a:effectLst/>
                  <a:uLnTx/>
                  <a:uFillTx/>
                  <a:latin typeface="Lato"/>
                  <a:ea typeface="Lato"/>
                  <a:cs typeface="Lato"/>
                  <a:sym typeface="Lato"/>
                </a:rPr>
                <a:t>p</a:t>
              </a:r>
              <a:r>
                <a:rPr kumimoji="0" lang="en" sz="1300" b="0" i="0" u="none" strike="noStrike" kern="0" cap="none" spc="0" normalizeH="0" baseline="0" noProof="0">
                  <a:ln>
                    <a:noFill/>
                  </a:ln>
                  <a:solidFill>
                    <a:srgbClr val="000000"/>
                  </a:solidFill>
                  <a:effectLst/>
                  <a:uLnTx/>
                  <a:uFillTx/>
                  <a:latin typeface="Lato"/>
                  <a:ea typeface="Lato"/>
                  <a:cs typeface="Lato"/>
                  <a:sym typeface="Lato"/>
                </a:rPr>
                <a:t> = eviction penalty</a:t>
              </a:r>
              <a:endParaRPr kumimoji="0" sz="1300" b="0" i="0" u="none" strike="noStrike" kern="0" cap="none" spc="0" normalizeH="0" baseline="0" noProof="0">
                <a:ln>
                  <a:noFill/>
                </a:ln>
                <a:solidFill>
                  <a:srgbClr val="000000"/>
                </a:solidFill>
                <a:effectLst/>
                <a:uLnTx/>
                <a:uFillTx/>
                <a:latin typeface="Lato"/>
                <a:ea typeface="Lato"/>
                <a:cs typeface="Lato"/>
                <a:sym typeface="Lato"/>
              </a:endParaRPr>
            </a:p>
          </p:txBody>
        </p:sp>
      </p:grpSp>
    </p:spTree>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pic>
        <p:nvPicPr>
          <p:cNvPr id="302" name="Google Shape;302;p49"/>
          <p:cNvPicPr preferRelativeResize="0"/>
          <p:nvPr/>
        </p:nvPicPr>
        <p:blipFill rotWithShape="1">
          <a:blip r:embed="rId3">
            <a:alphaModFix/>
          </a:blip>
          <a:srcRect l="3218" t="10120" r="1851"/>
          <a:stretch/>
        </p:blipFill>
        <p:spPr>
          <a:xfrm>
            <a:off x="222051" y="1507501"/>
            <a:ext cx="8434251" cy="3637701"/>
          </a:xfrm>
          <a:prstGeom prst="rect">
            <a:avLst/>
          </a:prstGeom>
          <a:noFill/>
          <a:ln>
            <a:noFill/>
          </a:ln>
        </p:spPr>
      </p:pic>
      <p:sp>
        <p:nvSpPr>
          <p:cNvPr id="303" name="Google Shape;303;p49"/>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Overview of Sibyl</a:t>
            </a:r>
            <a:endParaRPr/>
          </a:p>
        </p:txBody>
      </p:sp>
      <p:sp>
        <p:nvSpPr>
          <p:cNvPr id="304" name="Google Shape;304;p49"/>
          <p:cNvSpPr/>
          <p:nvPr/>
        </p:nvSpPr>
        <p:spPr>
          <a:xfrm>
            <a:off x="44350" y="4961800"/>
            <a:ext cx="9144000" cy="7056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300" b="0" i="0" u="none" strike="noStrike" kern="0" cap="none" spc="0" normalizeH="0" baseline="0" noProof="0" dirty="0">
                <a:ln>
                  <a:noFill/>
                </a:ln>
                <a:solidFill>
                  <a:srgbClr val="FFFFFF"/>
                </a:solidFill>
                <a:effectLst/>
                <a:uLnTx/>
                <a:uFillTx/>
                <a:latin typeface="Lato"/>
                <a:ea typeface="Lato"/>
                <a:cs typeface="Lato"/>
                <a:sym typeface="Lato"/>
              </a:rPr>
              <a:t>The two threads run asynchronously to prevent training delay from affecting the inference time</a:t>
            </a:r>
            <a:endParaRPr kumimoji="0" sz="2300" b="0" i="0" u="none" strike="noStrike" kern="0" cap="none" spc="0" normalizeH="0" baseline="0" noProof="0" dirty="0">
              <a:ln>
                <a:noFill/>
              </a:ln>
              <a:solidFill>
                <a:srgbClr val="FFFFFF"/>
              </a:solidFill>
              <a:effectLst/>
              <a:uLnTx/>
              <a:uFillTx/>
              <a:latin typeface="Lato"/>
              <a:ea typeface="Lato"/>
              <a:cs typeface="Lato"/>
              <a:sym typeface="Lato"/>
            </a:endParaRPr>
          </a:p>
        </p:txBody>
      </p:sp>
    </p:spTree>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57"/>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Hyper-parameter Tuning</a:t>
            </a:r>
            <a:endParaRPr/>
          </a:p>
        </p:txBody>
      </p:sp>
      <p:sp>
        <p:nvSpPr>
          <p:cNvPr id="362" name="Google Shape;362;p57"/>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a:bodyPr>
          <a:lstStyle/>
          <a:p>
            <a:r>
              <a:rPr lang="en"/>
              <a:t>Different hyper-parameter configurations were chosen using the design of experiments (DoE) technique</a:t>
            </a:r>
            <a:endParaRPr/>
          </a:p>
        </p:txBody>
      </p:sp>
      <p:pic>
        <p:nvPicPr>
          <p:cNvPr id="2" name="Picture 1">
            <a:extLst>
              <a:ext uri="{FF2B5EF4-FFF2-40B4-BE49-F238E27FC236}">
                <a16:creationId xmlns:a16="http://schemas.microsoft.com/office/drawing/2014/main" id="{8F19F3E4-FA9D-4865-8FAB-7B4A8176F931}"/>
              </a:ext>
            </a:extLst>
          </p:cNvPr>
          <p:cNvPicPr>
            <a:picLocks noChangeAspect="1"/>
          </p:cNvPicPr>
          <p:nvPr/>
        </p:nvPicPr>
        <p:blipFill rotWithShape="1">
          <a:blip r:embed="rId3"/>
          <a:srcRect t="2641" b="1"/>
          <a:stretch/>
        </p:blipFill>
        <p:spPr>
          <a:xfrm>
            <a:off x="44361" y="3481787"/>
            <a:ext cx="9144000" cy="1816834"/>
          </a:xfrm>
          <a:prstGeom prst="rect">
            <a:avLst/>
          </a:prstGeom>
        </p:spPr>
      </p:pic>
    </p:spTree>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59"/>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Evaluation Methodology</a:t>
            </a:r>
            <a:endParaRPr/>
          </a:p>
        </p:txBody>
      </p:sp>
      <p:sp>
        <p:nvSpPr>
          <p:cNvPr id="380" name="Google Shape;380;p59"/>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fontScale="85000" lnSpcReduction="10000"/>
          </a:bodyPr>
          <a:lstStyle/>
          <a:p>
            <a:pPr indent="-393065">
              <a:lnSpc>
                <a:spcPct val="115000"/>
              </a:lnSpc>
              <a:buSzPct val="100000"/>
            </a:pPr>
            <a:r>
              <a:rPr lang="en"/>
              <a:t>Evaluated on a </a:t>
            </a:r>
            <a:r>
              <a:rPr lang="en" b="1">
                <a:solidFill>
                  <a:srgbClr val="0000FF"/>
                </a:solidFill>
              </a:rPr>
              <a:t>real system</a:t>
            </a:r>
            <a:r>
              <a:rPr lang="en"/>
              <a:t> with different hybrid storage configurations</a:t>
            </a:r>
            <a:endParaRPr/>
          </a:p>
          <a:p>
            <a:pPr indent="-393065">
              <a:lnSpc>
                <a:spcPct val="115000"/>
              </a:lnSpc>
              <a:spcBef>
                <a:spcPts val="0"/>
              </a:spcBef>
              <a:buSzPct val="100000"/>
            </a:pPr>
            <a:r>
              <a:rPr lang="en"/>
              <a:t>Hybrid storage system constitutes one contiguous logical block address space </a:t>
            </a:r>
            <a:endParaRPr/>
          </a:p>
          <a:p>
            <a:pPr indent="-393065">
              <a:lnSpc>
                <a:spcPct val="115000"/>
              </a:lnSpc>
              <a:spcBef>
                <a:spcPts val="0"/>
              </a:spcBef>
              <a:buSzPct val="100000"/>
            </a:pPr>
            <a:r>
              <a:rPr lang="en"/>
              <a:t>A custom block driver was implemented to manage the I/O requests to the storage devices</a:t>
            </a:r>
            <a:endParaRPr/>
          </a:p>
          <a:p>
            <a:pPr indent="-393065">
              <a:lnSpc>
                <a:spcPct val="115000"/>
              </a:lnSpc>
              <a:spcBef>
                <a:spcPts val="0"/>
              </a:spcBef>
              <a:buSzPct val="100000"/>
            </a:pPr>
            <a:r>
              <a:rPr lang="en"/>
              <a:t>We evaluate </a:t>
            </a:r>
            <a:r>
              <a:rPr lang="en" b="1">
                <a:solidFill>
                  <a:srgbClr val="000CFF"/>
                </a:solidFill>
              </a:rPr>
              <a:t>three </a:t>
            </a:r>
            <a:r>
              <a:rPr lang="en"/>
              <a:t>different hybrid storage configurations</a:t>
            </a:r>
            <a:endParaRPr/>
          </a:p>
          <a:p>
            <a:pPr lvl="1" indent="-369569">
              <a:lnSpc>
                <a:spcPct val="115000"/>
              </a:lnSpc>
              <a:spcBef>
                <a:spcPts val="0"/>
              </a:spcBef>
              <a:buSzPct val="100000"/>
            </a:pPr>
            <a:r>
              <a:rPr lang="en"/>
              <a:t>Performance-optimized (H&amp;M)</a:t>
            </a:r>
            <a:endParaRPr/>
          </a:p>
          <a:p>
            <a:pPr lvl="1" indent="-369569">
              <a:lnSpc>
                <a:spcPct val="115000"/>
              </a:lnSpc>
              <a:spcBef>
                <a:spcPts val="0"/>
              </a:spcBef>
              <a:buSzPct val="100000"/>
            </a:pPr>
            <a:r>
              <a:rPr lang="en"/>
              <a:t>Cost-optimized (H&amp;L)</a:t>
            </a:r>
            <a:endParaRPr/>
          </a:p>
          <a:p>
            <a:pPr lvl="1" indent="-369569">
              <a:lnSpc>
                <a:spcPct val="115000"/>
              </a:lnSpc>
              <a:spcBef>
                <a:spcPts val="0"/>
              </a:spcBef>
              <a:buSzPct val="100000"/>
            </a:pPr>
            <a:r>
              <a:rPr lang="en"/>
              <a:t>Tri-hybrid storage system </a:t>
            </a:r>
            <a:endParaRPr/>
          </a:p>
        </p:txBody>
      </p:sp>
    </p:spTree>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60"/>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Evaluation Methodology</a:t>
            </a:r>
            <a:endParaRPr/>
          </a:p>
        </p:txBody>
      </p:sp>
      <p:pic>
        <p:nvPicPr>
          <p:cNvPr id="2" name="Picture 1">
            <a:extLst>
              <a:ext uri="{FF2B5EF4-FFF2-40B4-BE49-F238E27FC236}">
                <a16:creationId xmlns:a16="http://schemas.microsoft.com/office/drawing/2014/main" id="{6CE49124-D854-4D4C-82A2-7FF8370CCA65}"/>
              </a:ext>
            </a:extLst>
          </p:cNvPr>
          <p:cNvPicPr>
            <a:picLocks noChangeAspect="1"/>
          </p:cNvPicPr>
          <p:nvPr/>
        </p:nvPicPr>
        <p:blipFill rotWithShape="1">
          <a:blip r:embed="rId3"/>
          <a:srcRect t="1096"/>
          <a:stretch/>
        </p:blipFill>
        <p:spPr>
          <a:xfrm>
            <a:off x="506079" y="1687888"/>
            <a:ext cx="7723522" cy="3867324"/>
          </a:xfrm>
          <a:prstGeom prst="rect">
            <a:avLst/>
          </a:prstGeom>
        </p:spPr>
      </p:pic>
    </p:spTree>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61"/>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Evaluation Methodology</a:t>
            </a:r>
            <a:endParaRPr/>
          </a:p>
        </p:txBody>
      </p:sp>
      <p:sp>
        <p:nvSpPr>
          <p:cNvPr id="392" name="Google Shape;392;p61"/>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fontScale="92500" lnSpcReduction="20000"/>
          </a:bodyPr>
          <a:lstStyle/>
          <a:p>
            <a:pPr>
              <a:lnSpc>
                <a:spcPct val="115000"/>
              </a:lnSpc>
            </a:pPr>
            <a:r>
              <a:rPr lang="en"/>
              <a:t>18 different workloads from MSR Cambridge and FileBench suites</a:t>
            </a:r>
            <a:endParaRPr/>
          </a:p>
          <a:p>
            <a:pPr>
              <a:lnSpc>
                <a:spcPct val="115000"/>
              </a:lnSpc>
              <a:spcBef>
                <a:spcPts val="0"/>
              </a:spcBef>
            </a:pPr>
            <a:r>
              <a:rPr lang="en"/>
              <a:t>Sibyl is compared against </a:t>
            </a:r>
            <a:r>
              <a:rPr lang="en" b="1">
                <a:solidFill>
                  <a:srgbClr val="0000FF"/>
                </a:solidFill>
              </a:rPr>
              <a:t>four baselines</a:t>
            </a:r>
            <a:endParaRPr b="1">
              <a:solidFill>
                <a:srgbClr val="0000FF"/>
              </a:solidFill>
            </a:endParaRPr>
          </a:p>
          <a:p>
            <a:pPr lvl="1">
              <a:lnSpc>
                <a:spcPct val="115000"/>
              </a:lnSpc>
              <a:spcBef>
                <a:spcPts val="0"/>
              </a:spcBef>
            </a:pPr>
            <a:r>
              <a:rPr lang="en"/>
              <a:t>Heuristic-based policies</a:t>
            </a:r>
            <a:endParaRPr/>
          </a:p>
          <a:p>
            <a:pPr lvl="2">
              <a:lnSpc>
                <a:spcPct val="115000"/>
              </a:lnSpc>
              <a:spcBef>
                <a:spcPts val="0"/>
              </a:spcBef>
            </a:pPr>
            <a:r>
              <a:rPr lang="en"/>
              <a:t>Cold data eviction (CDE) </a:t>
            </a:r>
            <a:r>
              <a:rPr lang="en" sz="1100"/>
              <a:t>[Matsui et. al., “Design of Hybrid SSDs With Storage Class Memory and NAND Flash Memory,” IEEE 2017]</a:t>
            </a:r>
            <a:endParaRPr sz="1100"/>
          </a:p>
          <a:p>
            <a:pPr lvl="2">
              <a:lnSpc>
                <a:spcPct val="115000"/>
              </a:lnSpc>
              <a:spcBef>
                <a:spcPts val="0"/>
              </a:spcBef>
            </a:pPr>
            <a:r>
              <a:rPr lang="en"/>
              <a:t>History Page Scheduler (HPS) </a:t>
            </a:r>
            <a:r>
              <a:rPr lang="en" sz="1100"/>
              <a:t>[Meswani et.al., “Heterogeneous Memory Architectures: A HW/SW Approach for Mixing Die-stacked and Off-package Memories,” HPCA, 2015]</a:t>
            </a:r>
            <a:endParaRPr sz="1100"/>
          </a:p>
          <a:p>
            <a:pPr lvl="1">
              <a:lnSpc>
                <a:spcPct val="115000"/>
              </a:lnSpc>
              <a:spcBef>
                <a:spcPts val="0"/>
              </a:spcBef>
            </a:pPr>
            <a:r>
              <a:rPr lang="en"/>
              <a:t>Supervised learning-based policies</a:t>
            </a:r>
            <a:endParaRPr/>
          </a:p>
          <a:p>
            <a:pPr lvl="2">
              <a:lnSpc>
                <a:spcPct val="115000"/>
              </a:lnSpc>
              <a:spcBef>
                <a:spcPts val="0"/>
              </a:spcBef>
            </a:pPr>
            <a:r>
              <a:rPr lang="en"/>
              <a:t>Recurrent neural network (RNN)-based technique adapted from Kleio </a:t>
            </a:r>
            <a:r>
              <a:rPr lang="en" sz="1100"/>
              <a:t>[Doudali et.al., “Kleio: A Hybrid Memory Page Scheduler with Machine Intelligence,” HPDC, 2019]</a:t>
            </a:r>
            <a:endParaRPr sz="1100"/>
          </a:p>
          <a:p>
            <a:pPr lvl="2">
              <a:lnSpc>
                <a:spcPct val="115000"/>
              </a:lnSpc>
              <a:spcBef>
                <a:spcPts val="0"/>
              </a:spcBef>
            </a:pPr>
            <a:r>
              <a:rPr lang="en"/>
              <a:t>Neural network-based classifier based on Archivist </a:t>
            </a:r>
            <a:r>
              <a:rPr lang="en" sz="1100"/>
              <a:t>[Ren et.al., “Archivist: A Machine Learning Assisted Data Placement Mechanism for Hybrid Storage Systems,” ICCD, 2019 ]</a:t>
            </a:r>
            <a:endParaRPr sz="1100"/>
          </a:p>
        </p:txBody>
      </p:sp>
    </p:spTree>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62"/>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dirty="0"/>
              <a:t>Latency Improvement</a:t>
            </a:r>
            <a:endParaRPr dirty="0"/>
          </a:p>
        </p:txBody>
      </p:sp>
      <p:graphicFrame>
        <p:nvGraphicFramePr>
          <p:cNvPr id="398" name="Google Shape;398;p62"/>
          <p:cNvGraphicFramePr/>
          <p:nvPr/>
        </p:nvGraphicFramePr>
        <p:xfrm>
          <a:off x="952500" y="4145575"/>
          <a:ext cx="7239000" cy="1188630"/>
        </p:xfrm>
        <a:graphic>
          <a:graphicData uri="http://schemas.openxmlformats.org/drawingml/2006/table">
            <a:tbl>
              <a:tblPr>
                <a:noFill/>
              </a:tblPr>
              <a:tblGrid>
                <a:gridCol w="1447800">
                  <a:extLst>
                    <a:ext uri="{9D8B030D-6E8A-4147-A177-3AD203B41FA5}">
                      <a16:colId xmlns:a16="http://schemas.microsoft.com/office/drawing/2014/main" val="20000"/>
                    </a:ext>
                  </a:extLst>
                </a:gridCol>
                <a:gridCol w="1447800">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gridCol w="1447800">
                  <a:extLst>
                    <a:ext uri="{9D8B030D-6E8A-4147-A177-3AD203B41FA5}">
                      <a16:colId xmlns:a16="http://schemas.microsoft.com/office/drawing/2014/main" val="20004"/>
                    </a:ext>
                  </a:extLst>
                </a:gridCol>
              </a:tblGrid>
              <a:tr h="264725">
                <a:tc>
                  <a:txBody>
                    <a:bodyPr/>
                    <a:lstStyle/>
                    <a:p>
                      <a:pPr marL="0" lvl="0" indent="0" algn="ctr" rtl="0">
                        <a:spcBef>
                          <a:spcPts val="0"/>
                        </a:spcBef>
                        <a:spcAft>
                          <a:spcPts val="0"/>
                        </a:spcAft>
                        <a:buNone/>
                      </a:pPr>
                      <a:r>
                        <a:rPr lang="en" b="1"/>
                        <a:t>Configuration</a:t>
                      </a:r>
                      <a:endParaRPr b="1"/>
                    </a:p>
                  </a:txBody>
                  <a:tcPr marL="91425" marR="91425" marT="91425" marB="91425"/>
                </a:tc>
                <a:tc>
                  <a:txBody>
                    <a:bodyPr/>
                    <a:lstStyle/>
                    <a:p>
                      <a:pPr marL="0" lvl="0" indent="0" algn="ctr" rtl="0">
                        <a:spcBef>
                          <a:spcPts val="0"/>
                        </a:spcBef>
                        <a:spcAft>
                          <a:spcPts val="0"/>
                        </a:spcAft>
                        <a:buNone/>
                      </a:pPr>
                      <a:r>
                        <a:rPr lang="en" b="1"/>
                        <a:t>CDE</a:t>
                      </a:r>
                      <a:endParaRPr b="1"/>
                    </a:p>
                  </a:txBody>
                  <a:tcPr marL="91425" marR="91425" marT="91425" marB="91425"/>
                </a:tc>
                <a:tc>
                  <a:txBody>
                    <a:bodyPr/>
                    <a:lstStyle/>
                    <a:p>
                      <a:pPr marL="0" lvl="0" indent="0" algn="ctr" rtl="0">
                        <a:spcBef>
                          <a:spcPts val="0"/>
                        </a:spcBef>
                        <a:spcAft>
                          <a:spcPts val="0"/>
                        </a:spcAft>
                        <a:buNone/>
                      </a:pPr>
                      <a:r>
                        <a:rPr lang="en" b="1" dirty="0"/>
                        <a:t>HPS</a:t>
                      </a:r>
                      <a:endParaRPr b="1" dirty="0"/>
                    </a:p>
                  </a:txBody>
                  <a:tcPr marL="91425" marR="91425" marT="91425" marB="91425"/>
                </a:tc>
                <a:tc>
                  <a:txBody>
                    <a:bodyPr/>
                    <a:lstStyle/>
                    <a:p>
                      <a:pPr marL="0" lvl="0" indent="0" algn="ctr" rtl="0">
                        <a:spcBef>
                          <a:spcPts val="0"/>
                        </a:spcBef>
                        <a:spcAft>
                          <a:spcPts val="0"/>
                        </a:spcAft>
                        <a:buNone/>
                      </a:pPr>
                      <a:r>
                        <a:rPr lang="en" b="1"/>
                        <a:t>Archivist</a:t>
                      </a:r>
                      <a:endParaRPr b="1"/>
                    </a:p>
                  </a:txBody>
                  <a:tcPr marL="91425" marR="91425" marT="91425" marB="91425"/>
                </a:tc>
                <a:tc>
                  <a:txBody>
                    <a:bodyPr/>
                    <a:lstStyle/>
                    <a:p>
                      <a:pPr marL="0" lvl="0" indent="0" algn="ctr" rtl="0">
                        <a:spcBef>
                          <a:spcPts val="0"/>
                        </a:spcBef>
                        <a:spcAft>
                          <a:spcPts val="0"/>
                        </a:spcAft>
                        <a:buNone/>
                      </a:pPr>
                      <a:r>
                        <a:rPr lang="en" b="1"/>
                        <a:t>RNN-HSS</a:t>
                      </a:r>
                      <a:endParaRPr b="1"/>
                    </a:p>
                  </a:txBody>
                  <a:tcPr marL="91425" marR="91425" marT="91425" marB="91425"/>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en"/>
                        <a:t>H&amp;M</a:t>
                      </a:r>
                      <a:endParaRPr/>
                    </a:p>
                  </a:txBody>
                  <a:tcPr marL="91425" marR="91425" marT="91425" marB="91425"/>
                </a:tc>
                <a:tc>
                  <a:txBody>
                    <a:bodyPr/>
                    <a:lstStyle/>
                    <a:p>
                      <a:pPr marL="0" lvl="0" indent="0" algn="ctr" rtl="0">
                        <a:spcBef>
                          <a:spcPts val="0"/>
                        </a:spcBef>
                        <a:spcAft>
                          <a:spcPts val="0"/>
                        </a:spcAft>
                        <a:buNone/>
                      </a:pPr>
                      <a:r>
                        <a:rPr lang="en"/>
                        <a:t>28.1%</a:t>
                      </a:r>
                      <a:endParaRPr/>
                    </a:p>
                  </a:txBody>
                  <a:tcPr marL="91425" marR="91425" marT="91425" marB="91425"/>
                </a:tc>
                <a:tc>
                  <a:txBody>
                    <a:bodyPr/>
                    <a:lstStyle/>
                    <a:p>
                      <a:pPr marL="0" lvl="0" indent="0" algn="ctr" rtl="0">
                        <a:spcBef>
                          <a:spcPts val="0"/>
                        </a:spcBef>
                        <a:spcAft>
                          <a:spcPts val="0"/>
                        </a:spcAft>
                        <a:buNone/>
                      </a:pPr>
                      <a:r>
                        <a:rPr lang="en"/>
                        <a:t>23.2%</a:t>
                      </a:r>
                      <a:endParaRPr/>
                    </a:p>
                  </a:txBody>
                  <a:tcPr marL="91425" marR="91425" marT="91425" marB="91425"/>
                </a:tc>
                <a:tc>
                  <a:txBody>
                    <a:bodyPr/>
                    <a:lstStyle/>
                    <a:p>
                      <a:pPr marL="0" lvl="0" indent="0" algn="ctr" rtl="0">
                        <a:spcBef>
                          <a:spcPts val="0"/>
                        </a:spcBef>
                        <a:spcAft>
                          <a:spcPts val="0"/>
                        </a:spcAft>
                        <a:buNone/>
                      </a:pPr>
                      <a:r>
                        <a:rPr lang="en"/>
                        <a:t>36.1%</a:t>
                      </a:r>
                      <a:endParaRPr/>
                    </a:p>
                  </a:txBody>
                  <a:tcPr marL="91425" marR="91425" marT="91425" marB="91425"/>
                </a:tc>
                <a:tc>
                  <a:txBody>
                    <a:bodyPr/>
                    <a:lstStyle/>
                    <a:p>
                      <a:pPr marL="0" lvl="0" indent="0" algn="ctr" rtl="0">
                        <a:spcBef>
                          <a:spcPts val="0"/>
                        </a:spcBef>
                        <a:spcAft>
                          <a:spcPts val="0"/>
                        </a:spcAft>
                        <a:buNone/>
                      </a:pPr>
                      <a:r>
                        <a:rPr lang="en"/>
                        <a:t>21.6%</a:t>
                      </a:r>
                      <a:endParaRPr/>
                    </a:p>
                  </a:txBody>
                  <a:tcPr marL="91425" marR="91425" marT="91425" marB="91425"/>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en"/>
                        <a:t>H&amp;L</a:t>
                      </a:r>
                      <a:endParaRPr/>
                    </a:p>
                  </a:txBody>
                  <a:tcPr marL="91425" marR="91425" marT="91425" marB="91425"/>
                </a:tc>
                <a:tc>
                  <a:txBody>
                    <a:bodyPr/>
                    <a:lstStyle/>
                    <a:p>
                      <a:pPr marL="0" lvl="0" indent="0" algn="ctr" rtl="0">
                        <a:spcBef>
                          <a:spcPts val="0"/>
                        </a:spcBef>
                        <a:spcAft>
                          <a:spcPts val="0"/>
                        </a:spcAft>
                        <a:buNone/>
                      </a:pPr>
                      <a:r>
                        <a:rPr lang="en"/>
                        <a:t>19.9%</a:t>
                      </a:r>
                      <a:endParaRPr/>
                    </a:p>
                  </a:txBody>
                  <a:tcPr marL="91425" marR="91425" marT="91425" marB="91425"/>
                </a:tc>
                <a:tc>
                  <a:txBody>
                    <a:bodyPr/>
                    <a:lstStyle/>
                    <a:p>
                      <a:pPr marL="0" lvl="0" indent="0" algn="ctr" rtl="0">
                        <a:spcBef>
                          <a:spcPts val="0"/>
                        </a:spcBef>
                        <a:spcAft>
                          <a:spcPts val="0"/>
                        </a:spcAft>
                        <a:buNone/>
                      </a:pPr>
                      <a:r>
                        <a:rPr lang="en"/>
                        <a:t>45.9%</a:t>
                      </a:r>
                      <a:endParaRPr/>
                    </a:p>
                  </a:txBody>
                  <a:tcPr marL="91425" marR="91425" marT="91425" marB="91425"/>
                </a:tc>
                <a:tc>
                  <a:txBody>
                    <a:bodyPr/>
                    <a:lstStyle/>
                    <a:p>
                      <a:pPr marL="0" lvl="0" indent="0" algn="ctr" rtl="0">
                        <a:spcBef>
                          <a:spcPts val="0"/>
                        </a:spcBef>
                        <a:spcAft>
                          <a:spcPts val="0"/>
                        </a:spcAft>
                        <a:buNone/>
                      </a:pPr>
                      <a:r>
                        <a:rPr lang="en"/>
                        <a:t>68.8%</a:t>
                      </a:r>
                      <a:endParaRPr/>
                    </a:p>
                  </a:txBody>
                  <a:tcPr marL="91425" marR="91425" marT="91425" marB="91425"/>
                </a:tc>
                <a:tc>
                  <a:txBody>
                    <a:bodyPr/>
                    <a:lstStyle/>
                    <a:p>
                      <a:pPr marL="0" lvl="0" indent="0" algn="ctr" rtl="0">
                        <a:spcBef>
                          <a:spcPts val="0"/>
                        </a:spcBef>
                        <a:spcAft>
                          <a:spcPts val="0"/>
                        </a:spcAft>
                        <a:buNone/>
                      </a:pPr>
                      <a:r>
                        <a:rPr lang="en" dirty="0"/>
                        <a:t>34.1%</a:t>
                      </a:r>
                      <a:endParaRPr dirty="0"/>
                    </a:p>
                  </a:txBody>
                  <a:tcPr marL="91425" marR="91425" marT="91425" marB="91425"/>
                </a:tc>
                <a:extLst>
                  <a:ext uri="{0D108BD9-81ED-4DB2-BD59-A6C34878D82A}">
                    <a16:rowId xmlns:a16="http://schemas.microsoft.com/office/drawing/2014/main" val="10002"/>
                  </a:ext>
                </a:extLst>
              </a:tr>
            </a:tbl>
          </a:graphicData>
        </a:graphic>
      </p:graphicFrame>
      <p:pic>
        <p:nvPicPr>
          <p:cNvPr id="2" name="Picture 1">
            <a:extLst>
              <a:ext uri="{FF2B5EF4-FFF2-40B4-BE49-F238E27FC236}">
                <a16:creationId xmlns:a16="http://schemas.microsoft.com/office/drawing/2014/main" id="{ACB60D5B-13A6-4367-90BF-5136D62AC0D3}"/>
              </a:ext>
            </a:extLst>
          </p:cNvPr>
          <p:cNvPicPr>
            <a:picLocks noChangeAspect="1"/>
          </p:cNvPicPr>
          <p:nvPr/>
        </p:nvPicPr>
        <p:blipFill rotWithShape="1">
          <a:blip r:embed="rId3"/>
          <a:srcRect b="57245"/>
          <a:stretch/>
        </p:blipFill>
        <p:spPr>
          <a:xfrm>
            <a:off x="0" y="1835516"/>
            <a:ext cx="9144000" cy="1499688"/>
          </a:xfrm>
          <a:prstGeom prst="rect">
            <a:avLst/>
          </a:prstGeom>
        </p:spPr>
      </p:pic>
      <p:sp>
        <p:nvSpPr>
          <p:cNvPr id="10" name="Google Shape;220;p38">
            <a:extLst>
              <a:ext uri="{FF2B5EF4-FFF2-40B4-BE49-F238E27FC236}">
                <a16:creationId xmlns:a16="http://schemas.microsoft.com/office/drawing/2014/main" id="{D2CFE3B6-B5FD-49E8-B054-BB417E7FA347}"/>
              </a:ext>
            </a:extLst>
          </p:cNvPr>
          <p:cNvSpPr txBox="1"/>
          <p:nvPr/>
        </p:nvSpPr>
        <p:spPr>
          <a:xfrm>
            <a:off x="1165841" y="3184396"/>
            <a:ext cx="3168834" cy="707856"/>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(a) Performance-optimized (H&amp;M)</a:t>
            </a:r>
            <a:endParaRPr kumimoji="0" sz="2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1" name="Google Shape;219;p38">
            <a:extLst>
              <a:ext uri="{FF2B5EF4-FFF2-40B4-BE49-F238E27FC236}">
                <a16:creationId xmlns:a16="http://schemas.microsoft.com/office/drawing/2014/main" id="{F763D39C-492B-4DE2-80FE-74596E869A96}"/>
              </a:ext>
            </a:extLst>
          </p:cNvPr>
          <p:cNvSpPr txBox="1"/>
          <p:nvPr/>
        </p:nvSpPr>
        <p:spPr>
          <a:xfrm>
            <a:off x="6191396" y="3180118"/>
            <a:ext cx="1842760" cy="707856"/>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(b) Cost-optimized </a:t>
            </a: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(H&amp;L)</a:t>
            </a:r>
            <a:endParaRPr kumimoji="0" sz="2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Google Shape;408;p63"/>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dirty="0"/>
              <a:t>Throughput Improvement</a:t>
            </a:r>
            <a:endParaRPr dirty="0"/>
          </a:p>
        </p:txBody>
      </p:sp>
      <p:graphicFrame>
        <p:nvGraphicFramePr>
          <p:cNvPr id="409" name="Google Shape;409;p63"/>
          <p:cNvGraphicFramePr/>
          <p:nvPr/>
        </p:nvGraphicFramePr>
        <p:xfrm>
          <a:off x="952500" y="4145575"/>
          <a:ext cx="7239000" cy="1188630"/>
        </p:xfrm>
        <a:graphic>
          <a:graphicData uri="http://schemas.openxmlformats.org/drawingml/2006/table">
            <a:tbl>
              <a:tblPr>
                <a:noFill/>
              </a:tblPr>
              <a:tblGrid>
                <a:gridCol w="1447800">
                  <a:extLst>
                    <a:ext uri="{9D8B030D-6E8A-4147-A177-3AD203B41FA5}">
                      <a16:colId xmlns:a16="http://schemas.microsoft.com/office/drawing/2014/main" val="20000"/>
                    </a:ext>
                  </a:extLst>
                </a:gridCol>
                <a:gridCol w="1447800">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gridCol w="1447800">
                  <a:extLst>
                    <a:ext uri="{9D8B030D-6E8A-4147-A177-3AD203B41FA5}">
                      <a16:colId xmlns:a16="http://schemas.microsoft.com/office/drawing/2014/main" val="20004"/>
                    </a:ext>
                  </a:extLst>
                </a:gridCol>
              </a:tblGrid>
              <a:tr h="264725">
                <a:tc>
                  <a:txBody>
                    <a:bodyPr/>
                    <a:lstStyle/>
                    <a:p>
                      <a:pPr marL="0" lvl="0" indent="0" algn="ctr" rtl="0">
                        <a:spcBef>
                          <a:spcPts val="0"/>
                        </a:spcBef>
                        <a:spcAft>
                          <a:spcPts val="0"/>
                        </a:spcAft>
                        <a:buNone/>
                      </a:pPr>
                      <a:r>
                        <a:rPr lang="en" b="1"/>
                        <a:t>Configuration</a:t>
                      </a:r>
                      <a:endParaRPr b="1"/>
                    </a:p>
                  </a:txBody>
                  <a:tcPr marL="91425" marR="91425" marT="91425" marB="91425"/>
                </a:tc>
                <a:tc>
                  <a:txBody>
                    <a:bodyPr/>
                    <a:lstStyle/>
                    <a:p>
                      <a:pPr marL="0" lvl="0" indent="0" algn="ctr" rtl="0">
                        <a:spcBef>
                          <a:spcPts val="0"/>
                        </a:spcBef>
                        <a:spcAft>
                          <a:spcPts val="0"/>
                        </a:spcAft>
                        <a:buNone/>
                      </a:pPr>
                      <a:r>
                        <a:rPr lang="en" b="1"/>
                        <a:t>CDE</a:t>
                      </a:r>
                      <a:endParaRPr b="1"/>
                    </a:p>
                  </a:txBody>
                  <a:tcPr marL="91425" marR="91425" marT="91425" marB="91425"/>
                </a:tc>
                <a:tc>
                  <a:txBody>
                    <a:bodyPr/>
                    <a:lstStyle/>
                    <a:p>
                      <a:pPr marL="0" lvl="0" indent="0" algn="ctr" rtl="0">
                        <a:spcBef>
                          <a:spcPts val="0"/>
                        </a:spcBef>
                        <a:spcAft>
                          <a:spcPts val="0"/>
                        </a:spcAft>
                        <a:buNone/>
                      </a:pPr>
                      <a:r>
                        <a:rPr lang="en" b="1"/>
                        <a:t>HPS</a:t>
                      </a:r>
                      <a:endParaRPr b="1"/>
                    </a:p>
                  </a:txBody>
                  <a:tcPr marL="91425" marR="91425" marT="91425" marB="91425"/>
                </a:tc>
                <a:tc>
                  <a:txBody>
                    <a:bodyPr/>
                    <a:lstStyle/>
                    <a:p>
                      <a:pPr marL="0" lvl="0" indent="0" algn="ctr" rtl="0">
                        <a:spcBef>
                          <a:spcPts val="0"/>
                        </a:spcBef>
                        <a:spcAft>
                          <a:spcPts val="0"/>
                        </a:spcAft>
                        <a:buNone/>
                      </a:pPr>
                      <a:r>
                        <a:rPr lang="en" b="1"/>
                        <a:t>Archivist</a:t>
                      </a:r>
                      <a:endParaRPr b="1"/>
                    </a:p>
                  </a:txBody>
                  <a:tcPr marL="91425" marR="91425" marT="91425" marB="91425"/>
                </a:tc>
                <a:tc>
                  <a:txBody>
                    <a:bodyPr/>
                    <a:lstStyle/>
                    <a:p>
                      <a:pPr marL="0" lvl="0" indent="0" algn="ctr" rtl="0">
                        <a:spcBef>
                          <a:spcPts val="0"/>
                        </a:spcBef>
                        <a:spcAft>
                          <a:spcPts val="0"/>
                        </a:spcAft>
                        <a:buNone/>
                      </a:pPr>
                      <a:r>
                        <a:rPr lang="en" b="1"/>
                        <a:t>RNN-HSS</a:t>
                      </a:r>
                      <a:endParaRPr b="1"/>
                    </a:p>
                  </a:txBody>
                  <a:tcPr marL="91425" marR="91425" marT="91425" marB="91425"/>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en"/>
                        <a:t>H&amp;M</a:t>
                      </a:r>
                      <a:endParaRPr/>
                    </a:p>
                  </a:txBody>
                  <a:tcPr marL="91425" marR="91425" marT="91425" marB="91425"/>
                </a:tc>
                <a:tc>
                  <a:txBody>
                    <a:bodyPr/>
                    <a:lstStyle/>
                    <a:p>
                      <a:pPr marL="0" lvl="0" indent="0" algn="ctr" rtl="0">
                        <a:spcBef>
                          <a:spcPts val="0"/>
                        </a:spcBef>
                        <a:spcAft>
                          <a:spcPts val="0"/>
                        </a:spcAft>
                        <a:buNone/>
                      </a:pPr>
                      <a:r>
                        <a:rPr lang="en"/>
                        <a:t>32.6%</a:t>
                      </a:r>
                      <a:endParaRPr/>
                    </a:p>
                  </a:txBody>
                  <a:tcPr marL="91425" marR="91425" marT="91425" marB="91425"/>
                </a:tc>
                <a:tc>
                  <a:txBody>
                    <a:bodyPr/>
                    <a:lstStyle/>
                    <a:p>
                      <a:pPr marL="0" lvl="0" indent="0" algn="ctr" rtl="0">
                        <a:spcBef>
                          <a:spcPts val="0"/>
                        </a:spcBef>
                        <a:spcAft>
                          <a:spcPts val="0"/>
                        </a:spcAft>
                        <a:buNone/>
                      </a:pPr>
                      <a:r>
                        <a:rPr lang="en"/>
                        <a:t>21.9%</a:t>
                      </a:r>
                      <a:endParaRPr/>
                    </a:p>
                  </a:txBody>
                  <a:tcPr marL="91425" marR="91425" marT="91425" marB="91425"/>
                </a:tc>
                <a:tc>
                  <a:txBody>
                    <a:bodyPr/>
                    <a:lstStyle/>
                    <a:p>
                      <a:pPr marL="0" lvl="0" indent="0" algn="ctr" rtl="0">
                        <a:spcBef>
                          <a:spcPts val="0"/>
                        </a:spcBef>
                        <a:spcAft>
                          <a:spcPts val="0"/>
                        </a:spcAft>
                        <a:buNone/>
                      </a:pPr>
                      <a:r>
                        <a:rPr lang="en"/>
                        <a:t>54.2%</a:t>
                      </a:r>
                      <a:endParaRPr/>
                    </a:p>
                  </a:txBody>
                  <a:tcPr marL="91425" marR="91425" marT="91425" marB="91425"/>
                </a:tc>
                <a:tc>
                  <a:txBody>
                    <a:bodyPr/>
                    <a:lstStyle/>
                    <a:p>
                      <a:pPr marL="0" lvl="0" indent="0" algn="ctr" rtl="0">
                        <a:spcBef>
                          <a:spcPts val="0"/>
                        </a:spcBef>
                        <a:spcAft>
                          <a:spcPts val="0"/>
                        </a:spcAft>
                        <a:buNone/>
                      </a:pPr>
                      <a:r>
                        <a:rPr lang="en"/>
                        <a:t>22.7%</a:t>
                      </a:r>
                      <a:endParaRPr/>
                    </a:p>
                  </a:txBody>
                  <a:tcPr marL="91425" marR="91425" marT="91425" marB="91425"/>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en"/>
                        <a:t>H&amp;L</a:t>
                      </a:r>
                      <a:endParaRPr/>
                    </a:p>
                  </a:txBody>
                  <a:tcPr marL="91425" marR="91425" marT="91425" marB="91425"/>
                </a:tc>
                <a:tc>
                  <a:txBody>
                    <a:bodyPr/>
                    <a:lstStyle/>
                    <a:p>
                      <a:pPr marL="0" lvl="0" indent="0" algn="ctr" rtl="0">
                        <a:spcBef>
                          <a:spcPts val="0"/>
                        </a:spcBef>
                        <a:spcAft>
                          <a:spcPts val="0"/>
                        </a:spcAft>
                        <a:buNone/>
                      </a:pPr>
                      <a:r>
                        <a:rPr lang="en"/>
                        <a:t>22.8%</a:t>
                      </a:r>
                      <a:endParaRPr/>
                    </a:p>
                  </a:txBody>
                  <a:tcPr marL="91425" marR="91425" marT="91425" marB="91425"/>
                </a:tc>
                <a:tc>
                  <a:txBody>
                    <a:bodyPr/>
                    <a:lstStyle/>
                    <a:p>
                      <a:pPr marL="0" lvl="0" indent="0" algn="ctr" rtl="0">
                        <a:spcBef>
                          <a:spcPts val="0"/>
                        </a:spcBef>
                        <a:spcAft>
                          <a:spcPts val="0"/>
                        </a:spcAft>
                        <a:buNone/>
                      </a:pPr>
                      <a:r>
                        <a:rPr lang="en"/>
                        <a:t>49.1%</a:t>
                      </a:r>
                      <a:endParaRPr/>
                    </a:p>
                  </a:txBody>
                  <a:tcPr marL="91425" marR="91425" marT="91425" marB="91425"/>
                </a:tc>
                <a:tc>
                  <a:txBody>
                    <a:bodyPr/>
                    <a:lstStyle/>
                    <a:p>
                      <a:pPr marL="0" lvl="0" indent="0" algn="ctr" rtl="0">
                        <a:spcBef>
                          <a:spcPts val="0"/>
                        </a:spcBef>
                        <a:spcAft>
                          <a:spcPts val="0"/>
                        </a:spcAft>
                        <a:buNone/>
                      </a:pPr>
                      <a:r>
                        <a:rPr lang="en"/>
                        <a:t>86.9%</a:t>
                      </a:r>
                      <a:endParaRPr/>
                    </a:p>
                  </a:txBody>
                  <a:tcPr marL="91425" marR="91425" marT="91425" marB="91425"/>
                </a:tc>
                <a:tc>
                  <a:txBody>
                    <a:bodyPr/>
                    <a:lstStyle/>
                    <a:p>
                      <a:pPr marL="0" lvl="0" indent="0" algn="ctr" rtl="0">
                        <a:spcBef>
                          <a:spcPts val="0"/>
                        </a:spcBef>
                        <a:spcAft>
                          <a:spcPts val="0"/>
                        </a:spcAft>
                        <a:buNone/>
                      </a:pPr>
                      <a:r>
                        <a:rPr lang="en"/>
                        <a:t>41.9%</a:t>
                      </a:r>
                      <a:endParaRPr/>
                    </a:p>
                  </a:txBody>
                  <a:tcPr marL="91425" marR="91425" marT="91425" marB="91425"/>
                </a:tc>
                <a:extLst>
                  <a:ext uri="{0D108BD9-81ED-4DB2-BD59-A6C34878D82A}">
                    <a16:rowId xmlns:a16="http://schemas.microsoft.com/office/drawing/2014/main" val="10002"/>
                  </a:ext>
                </a:extLst>
              </a:tr>
            </a:tbl>
          </a:graphicData>
        </a:graphic>
      </p:graphicFrame>
      <p:pic>
        <p:nvPicPr>
          <p:cNvPr id="2" name="Picture 1">
            <a:extLst>
              <a:ext uri="{FF2B5EF4-FFF2-40B4-BE49-F238E27FC236}">
                <a16:creationId xmlns:a16="http://schemas.microsoft.com/office/drawing/2014/main" id="{E46ECDCD-8A2A-4115-949F-898C5C09B88F}"/>
              </a:ext>
            </a:extLst>
          </p:cNvPr>
          <p:cNvPicPr>
            <a:picLocks noChangeAspect="1"/>
          </p:cNvPicPr>
          <p:nvPr/>
        </p:nvPicPr>
        <p:blipFill rotWithShape="1">
          <a:blip r:embed="rId3"/>
          <a:srcRect t="54888" b="1737"/>
          <a:stretch/>
        </p:blipFill>
        <p:spPr>
          <a:xfrm>
            <a:off x="44361" y="1778877"/>
            <a:ext cx="9144000" cy="1521427"/>
          </a:xfrm>
          <a:prstGeom prst="rect">
            <a:avLst/>
          </a:prstGeom>
        </p:spPr>
      </p:pic>
      <p:sp>
        <p:nvSpPr>
          <p:cNvPr id="10" name="Google Shape;220;p38">
            <a:extLst>
              <a:ext uri="{FF2B5EF4-FFF2-40B4-BE49-F238E27FC236}">
                <a16:creationId xmlns:a16="http://schemas.microsoft.com/office/drawing/2014/main" id="{34D85BBD-FD5D-4224-80BF-EA1CF62F261E}"/>
              </a:ext>
            </a:extLst>
          </p:cNvPr>
          <p:cNvSpPr txBox="1"/>
          <p:nvPr/>
        </p:nvSpPr>
        <p:spPr>
          <a:xfrm>
            <a:off x="1033218" y="3251643"/>
            <a:ext cx="3168834" cy="707856"/>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(a) Performance-optimized (H&amp;M)</a:t>
            </a:r>
            <a:endParaRPr kumimoji="0" sz="2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1" name="Google Shape;219;p38">
            <a:extLst>
              <a:ext uri="{FF2B5EF4-FFF2-40B4-BE49-F238E27FC236}">
                <a16:creationId xmlns:a16="http://schemas.microsoft.com/office/drawing/2014/main" id="{CAACEEB8-A286-47D1-A937-2E6416EE18C2}"/>
              </a:ext>
            </a:extLst>
          </p:cNvPr>
          <p:cNvSpPr txBox="1"/>
          <p:nvPr/>
        </p:nvSpPr>
        <p:spPr>
          <a:xfrm>
            <a:off x="6058773" y="3247365"/>
            <a:ext cx="1842760" cy="707856"/>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(b) Cost-optimized </a:t>
            </a: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(H&amp;L)</a:t>
            </a:r>
            <a:endParaRPr kumimoji="0" sz="2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64"/>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Latency in Tri-Hybrid System</a:t>
            </a:r>
            <a:endParaRPr/>
          </a:p>
        </p:txBody>
      </p:sp>
      <p:sp>
        <p:nvSpPr>
          <p:cNvPr id="421" name="Google Shape;421;p64"/>
          <p:cNvSpPr/>
          <p:nvPr/>
        </p:nvSpPr>
        <p:spPr>
          <a:xfrm>
            <a:off x="17887" y="4830170"/>
            <a:ext cx="9144000" cy="7056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300" b="0" i="0" u="none" strike="noStrike" kern="0" cap="none" spc="0" normalizeH="0" baseline="0" noProof="0" dirty="0">
                <a:ln>
                  <a:noFill/>
                </a:ln>
                <a:solidFill>
                  <a:srgbClr val="FFFFFF"/>
                </a:solidFill>
                <a:effectLst/>
                <a:uLnTx/>
                <a:uFillTx/>
                <a:latin typeface="Lato"/>
                <a:ea typeface="Lato"/>
                <a:cs typeface="Lato"/>
                <a:sym typeface="Lato"/>
              </a:rPr>
              <a:t>Sibyl outperforms the heuristic-based data placement policy for tri-hybrid system by 48.2% on average across all workloads</a:t>
            </a:r>
            <a:endParaRPr kumimoji="0" sz="2300" b="0" i="0" u="none" strike="noStrike" kern="0" cap="none" spc="0" normalizeH="0" baseline="0" noProof="0" dirty="0">
              <a:ln>
                <a:noFill/>
              </a:ln>
              <a:solidFill>
                <a:srgbClr val="FFFFFF"/>
              </a:solidFill>
              <a:effectLst/>
              <a:uLnTx/>
              <a:uFillTx/>
              <a:latin typeface="Lato"/>
              <a:ea typeface="Lato"/>
              <a:cs typeface="Lato"/>
              <a:sym typeface="Lato"/>
            </a:endParaRPr>
          </a:p>
        </p:txBody>
      </p:sp>
      <p:pic>
        <p:nvPicPr>
          <p:cNvPr id="2" name="Picture 1">
            <a:extLst>
              <a:ext uri="{FF2B5EF4-FFF2-40B4-BE49-F238E27FC236}">
                <a16:creationId xmlns:a16="http://schemas.microsoft.com/office/drawing/2014/main" id="{EE35149E-502E-4F25-9F5A-4BB7930654F5}"/>
              </a:ext>
            </a:extLst>
          </p:cNvPr>
          <p:cNvPicPr>
            <a:picLocks noChangeAspect="1"/>
          </p:cNvPicPr>
          <p:nvPr/>
        </p:nvPicPr>
        <p:blipFill>
          <a:blip r:embed="rId3"/>
          <a:stretch>
            <a:fillRect/>
          </a:stretch>
        </p:blipFill>
        <p:spPr>
          <a:xfrm>
            <a:off x="1162050" y="2314575"/>
            <a:ext cx="6819900" cy="2228850"/>
          </a:xfrm>
          <a:prstGeom prst="rect">
            <a:avLst/>
          </a:prstGeom>
        </p:spPr>
      </p:pic>
    </p:spTree>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pic>
        <p:nvPicPr>
          <p:cNvPr id="2" name="Picture 1">
            <a:extLst>
              <a:ext uri="{FF2B5EF4-FFF2-40B4-BE49-F238E27FC236}">
                <a16:creationId xmlns:a16="http://schemas.microsoft.com/office/drawing/2014/main" id="{35CE519F-5A30-4D73-BDD8-89D8CF9889E6}"/>
              </a:ext>
            </a:extLst>
          </p:cNvPr>
          <p:cNvPicPr>
            <a:picLocks noChangeAspect="1"/>
          </p:cNvPicPr>
          <p:nvPr/>
        </p:nvPicPr>
        <p:blipFill>
          <a:blip r:embed="rId3"/>
          <a:stretch>
            <a:fillRect/>
          </a:stretch>
        </p:blipFill>
        <p:spPr>
          <a:xfrm>
            <a:off x="-17887" y="1466536"/>
            <a:ext cx="9144000" cy="3363635"/>
          </a:xfrm>
          <a:prstGeom prst="rect">
            <a:avLst/>
          </a:prstGeom>
        </p:spPr>
      </p:pic>
      <p:sp>
        <p:nvSpPr>
          <p:cNvPr id="426" name="Google Shape;426;p65"/>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Latency for Unseen Workloads</a:t>
            </a:r>
            <a:endParaRPr/>
          </a:p>
        </p:txBody>
      </p:sp>
      <p:sp>
        <p:nvSpPr>
          <p:cNvPr id="427" name="Google Shape;427;p65"/>
          <p:cNvSpPr/>
          <p:nvPr/>
        </p:nvSpPr>
        <p:spPr>
          <a:xfrm>
            <a:off x="17887" y="4830170"/>
            <a:ext cx="9144000" cy="7056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300" b="0" i="0" u="none" strike="noStrike" kern="0" cap="none" spc="0" normalizeH="0" baseline="0" noProof="0" dirty="0">
                <a:ln>
                  <a:noFill/>
                </a:ln>
                <a:solidFill>
                  <a:srgbClr val="FFFFFF"/>
                </a:solidFill>
                <a:effectLst/>
                <a:uLnTx/>
                <a:uFillTx/>
                <a:latin typeface="Lato"/>
                <a:ea typeface="Lato"/>
                <a:cs typeface="Lato"/>
                <a:sym typeface="Lato"/>
              </a:rPr>
              <a:t>In H&amp;M (H&amp;L) configurations, Sibyl outperforms RNN-HSS and Archivist by 46.1% (54.6%) and 8.5% (44.1%) respectively</a:t>
            </a:r>
            <a:endParaRPr kumimoji="0" sz="2300" b="0" i="0" u="none" strike="noStrike" kern="0" cap="none" spc="0" normalizeH="0" baseline="0" noProof="0" dirty="0">
              <a:ln>
                <a:noFill/>
              </a:ln>
              <a:solidFill>
                <a:srgbClr val="FFFFFF"/>
              </a:solidFill>
              <a:effectLst/>
              <a:uLnTx/>
              <a:uFillTx/>
              <a:latin typeface="Lato"/>
              <a:ea typeface="Lato"/>
              <a:cs typeface="Lato"/>
              <a:sym typeface="Lato"/>
            </a:endParaRPr>
          </a:p>
        </p:txBody>
      </p:sp>
    </p:spTree>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4" name="Google Shape;434;p66"/>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Sensitivity to Fast Storage Capacity</a:t>
            </a:r>
            <a:endParaRPr/>
          </a:p>
        </p:txBody>
      </p:sp>
      <p:pic>
        <p:nvPicPr>
          <p:cNvPr id="2" name="Picture 1">
            <a:extLst>
              <a:ext uri="{FF2B5EF4-FFF2-40B4-BE49-F238E27FC236}">
                <a16:creationId xmlns:a16="http://schemas.microsoft.com/office/drawing/2014/main" id="{FA85FC5D-47F6-4956-89B6-93F16399173A}"/>
              </a:ext>
            </a:extLst>
          </p:cNvPr>
          <p:cNvPicPr>
            <a:picLocks noChangeAspect="1"/>
          </p:cNvPicPr>
          <p:nvPr/>
        </p:nvPicPr>
        <p:blipFill>
          <a:blip r:embed="rId3"/>
          <a:stretch>
            <a:fillRect/>
          </a:stretch>
        </p:blipFill>
        <p:spPr>
          <a:xfrm>
            <a:off x="1028700" y="1643063"/>
            <a:ext cx="7086600" cy="3571875"/>
          </a:xfrm>
          <a:prstGeom prst="rect">
            <a:avLst/>
          </a:prstGeom>
        </p:spPr>
      </p:pic>
    </p:spTree>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4" name="Google Shape;434;p66"/>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Sensitivity to Fast Storage Capacity</a:t>
            </a:r>
            <a:endParaRPr/>
          </a:p>
        </p:txBody>
      </p:sp>
      <p:pic>
        <p:nvPicPr>
          <p:cNvPr id="2" name="Picture 1">
            <a:extLst>
              <a:ext uri="{FF2B5EF4-FFF2-40B4-BE49-F238E27FC236}">
                <a16:creationId xmlns:a16="http://schemas.microsoft.com/office/drawing/2014/main" id="{FA85FC5D-47F6-4956-89B6-93F16399173A}"/>
              </a:ext>
            </a:extLst>
          </p:cNvPr>
          <p:cNvPicPr>
            <a:picLocks noChangeAspect="1"/>
          </p:cNvPicPr>
          <p:nvPr/>
        </p:nvPicPr>
        <p:blipFill>
          <a:blip r:embed="rId3"/>
          <a:stretch>
            <a:fillRect/>
          </a:stretch>
        </p:blipFill>
        <p:spPr>
          <a:xfrm>
            <a:off x="1028700" y="1643063"/>
            <a:ext cx="7086600" cy="3571875"/>
          </a:xfrm>
          <a:prstGeom prst="rect">
            <a:avLst/>
          </a:prstGeom>
        </p:spPr>
      </p:pic>
      <p:pic>
        <p:nvPicPr>
          <p:cNvPr id="4" name="Google Shape;441;p67">
            <a:extLst>
              <a:ext uri="{FF2B5EF4-FFF2-40B4-BE49-F238E27FC236}">
                <a16:creationId xmlns:a16="http://schemas.microsoft.com/office/drawing/2014/main" id="{58EE8D30-1B72-4296-BDEB-12B1E3E936E1}"/>
              </a:ext>
            </a:extLst>
          </p:cNvPr>
          <p:cNvPicPr preferRelativeResize="0"/>
          <p:nvPr/>
        </p:nvPicPr>
        <p:blipFill>
          <a:blip r:embed="rId4">
            <a:alphaModFix/>
          </a:blip>
          <a:stretch>
            <a:fillRect/>
          </a:stretch>
        </p:blipFill>
        <p:spPr>
          <a:xfrm>
            <a:off x="224841" y="1411002"/>
            <a:ext cx="9144002" cy="4133349"/>
          </a:xfrm>
          <a:prstGeom prst="rect">
            <a:avLst/>
          </a:prstGeom>
          <a:noFill/>
          <a:ln>
            <a:noFill/>
          </a:ln>
        </p:spPr>
      </p:pic>
      <p:sp>
        <p:nvSpPr>
          <p:cNvPr id="5" name="Google Shape;442;p67">
            <a:extLst>
              <a:ext uri="{FF2B5EF4-FFF2-40B4-BE49-F238E27FC236}">
                <a16:creationId xmlns:a16="http://schemas.microsoft.com/office/drawing/2014/main" id="{87BBB55B-37E2-46D9-B2BB-60ACADE022D0}"/>
              </a:ext>
            </a:extLst>
          </p:cNvPr>
          <p:cNvSpPr/>
          <p:nvPr/>
        </p:nvSpPr>
        <p:spPr>
          <a:xfrm>
            <a:off x="0" y="3076202"/>
            <a:ext cx="9144000" cy="9444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600" b="0" i="0" u="none" strike="noStrike" kern="0" cap="none" spc="0" normalizeH="0" baseline="0" noProof="0" dirty="0">
                <a:ln>
                  <a:noFill/>
                </a:ln>
                <a:solidFill>
                  <a:srgbClr val="FFFFFF"/>
                </a:solidFill>
                <a:effectLst/>
                <a:uLnTx/>
                <a:uFillTx/>
                <a:latin typeface="Lato"/>
                <a:ea typeface="Lato"/>
                <a:cs typeface="Lato"/>
                <a:sym typeface="Lato"/>
              </a:rPr>
              <a:t>Sibyl consistently </a:t>
            </a:r>
            <a:r>
              <a:rPr kumimoji="0" lang="en" sz="2600" b="1" i="0" u="none" strike="noStrike" kern="0" cap="none" spc="0" normalizeH="0" baseline="0" noProof="0" dirty="0">
                <a:ln>
                  <a:noFill/>
                </a:ln>
                <a:solidFill>
                  <a:srgbClr val="FFFF00"/>
                </a:solidFill>
                <a:effectLst/>
                <a:uLnTx/>
                <a:uFillTx/>
                <a:latin typeface="Lato"/>
                <a:ea typeface="Lato"/>
                <a:cs typeface="Lato"/>
                <a:sym typeface="Lato"/>
              </a:rPr>
              <a:t>provides highest performance</a:t>
            </a:r>
            <a:r>
              <a:rPr kumimoji="0" lang="en" sz="2600" b="0" i="0" u="none" strike="noStrike" kern="0" cap="none" spc="0" normalizeH="0" baseline="0" noProof="0" dirty="0">
                <a:ln>
                  <a:noFill/>
                </a:ln>
                <a:solidFill>
                  <a:srgbClr val="FFFFFF"/>
                </a:solidFill>
                <a:effectLst/>
                <a:uLnTx/>
                <a:uFillTx/>
                <a:latin typeface="Lato"/>
                <a:ea typeface="Lato"/>
                <a:cs typeface="Lato"/>
                <a:sym typeface="Lato"/>
              </a:rPr>
              <a:t> by </a:t>
            </a:r>
            <a:r>
              <a:rPr kumimoji="0" lang="en" sz="2600" b="1" i="0" u="none" strike="noStrike" kern="0" cap="none" spc="0" normalizeH="0" baseline="0" noProof="0" dirty="0">
                <a:ln>
                  <a:noFill/>
                </a:ln>
                <a:solidFill>
                  <a:srgbClr val="FFFF00"/>
                </a:solidFill>
                <a:effectLst/>
                <a:uLnTx/>
                <a:uFillTx/>
                <a:latin typeface="Lato"/>
                <a:ea typeface="Lato"/>
                <a:cs typeface="Lato"/>
                <a:sym typeface="Lato"/>
              </a:rPr>
              <a:t>dynamically adapting</a:t>
            </a:r>
            <a:r>
              <a:rPr kumimoji="0" lang="en" sz="2600" b="0" i="0" u="none" strike="noStrike" kern="0" cap="none" spc="0" normalizeH="0" baseline="0" noProof="0" dirty="0">
                <a:ln>
                  <a:noFill/>
                </a:ln>
                <a:solidFill>
                  <a:srgbClr val="FFFFFF"/>
                </a:solidFill>
                <a:effectLst/>
                <a:uLnTx/>
                <a:uFillTx/>
                <a:latin typeface="Lato"/>
                <a:ea typeface="Lato"/>
                <a:cs typeface="Lato"/>
                <a:sym typeface="Lato"/>
              </a:rPr>
              <a:t> its data-placement policy</a:t>
            </a:r>
            <a:endParaRPr kumimoji="0" sz="2600" b="0" i="0" u="none" strike="noStrike" kern="0" cap="none" spc="0" normalizeH="0" baseline="0" noProof="0" dirty="0">
              <a:ln>
                <a:noFill/>
              </a:ln>
              <a:solidFill>
                <a:srgbClr val="FFFFFF"/>
              </a:solidFill>
              <a:effectLst/>
              <a:uLnTx/>
              <a:uFillTx/>
              <a:latin typeface="Lato"/>
              <a:ea typeface="Lato"/>
              <a:cs typeface="Lato"/>
              <a:sym typeface="Lato"/>
            </a:endParaRPr>
          </a:p>
        </p:txBody>
      </p:sp>
    </p:spTree>
    <p:extLst>
      <p:ext uri="{BB962C8B-B14F-4D97-AF65-F5344CB8AC3E}">
        <p14:creationId xmlns:p14="http://schemas.microsoft.com/office/powerpoint/2010/main" val="462399052"/>
      </p:ext>
    </p:extLst>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p68"/>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Overhead Analysis</a:t>
            </a:r>
            <a:endParaRPr/>
          </a:p>
        </p:txBody>
      </p:sp>
      <p:sp>
        <p:nvSpPr>
          <p:cNvPr id="448" name="Google Shape;448;p68"/>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a:bodyPr>
          <a:lstStyle/>
          <a:p>
            <a:pPr>
              <a:lnSpc>
                <a:spcPct val="100000"/>
              </a:lnSpc>
            </a:pPr>
            <a:r>
              <a:rPr lang="en" b="1" dirty="0"/>
              <a:t>Performance Overhead</a:t>
            </a:r>
            <a:endParaRPr b="1" dirty="0"/>
          </a:p>
          <a:p>
            <a:pPr lvl="1">
              <a:lnSpc>
                <a:spcPct val="100000"/>
              </a:lnSpc>
              <a:spcBef>
                <a:spcPts val="0"/>
              </a:spcBef>
            </a:pPr>
            <a:r>
              <a:rPr lang="en" b="1" dirty="0">
                <a:solidFill>
                  <a:srgbClr val="000CFF"/>
                </a:solidFill>
              </a:rPr>
              <a:t>~10ns</a:t>
            </a:r>
            <a:r>
              <a:rPr lang="en" b="1" dirty="0"/>
              <a:t> </a:t>
            </a:r>
            <a:r>
              <a:rPr lang="en" dirty="0"/>
              <a:t>for every inference on the evaluated system; this is several orders of magnitude less than I/O latency of high-end SSD</a:t>
            </a:r>
            <a:endParaRPr dirty="0"/>
          </a:p>
          <a:p>
            <a:pPr>
              <a:lnSpc>
                <a:spcPct val="100000"/>
              </a:lnSpc>
              <a:spcBef>
                <a:spcPts val="0"/>
              </a:spcBef>
            </a:pPr>
            <a:r>
              <a:rPr lang="en" b="1" dirty="0"/>
              <a:t>Implementation Overhead</a:t>
            </a:r>
            <a:endParaRPr b="1" dirty="0"/>
          </a:p>
          <a:p>
            <a:pPr lvl="1">
              <a:lnSpc>
                <a:spcPct val="100000"/>
              </a:lnSpc>
              <a:spcBef>
                <a:spcPts val="0"/>
              </a:spcBef>
            </a:pPr>
            <a:r>
              <a:rPr lang="en" b="1" dirty="0">
                <a:solidFill>
                  <a:srgbClr val="000CFF"/>
                </a:solidFill>
              </a:rPr>
              <a:t>124.4 KiB</a:t>
            </a:r>
            <a:r>
              <a:rPr lang="en" dirty="0"/>
              <a:t> of implementation overhead </a:t>
            </a:r>
            <a:endParaRPr dirty="0"/>
          </a:p>
          <a:p>
            <a:pPr>
              <a:lnSpc>
                <a:spcPct val="100000"/>
              </a:lnSpc>
              <a:spcBef>
                <a:spcPts val="0"/>
              </a:spcBef>
            </a:pPr>
            <a:r>
              <a:rPr lang="en" b="1" dirty="0"/>
              <a:t>Metadata overhead</a:t>
            </a:r>
            <a:endParaRPr b="1" dirty="0"/>
          </a:p>
          <a:p>
            <a:pPr lvl="1">
              <a:lnSpc>
                <a:spcPct val="100000"/>
              </a:lnSpc>
              <a:spcBef>
                <a:spcPts val="0"/>
              </a:spcBef>
            </a:pPr>
            <a:r>
              <a:rPr lang="en" dirty="0"/>
              <a:t>0.1% of the total storage capacity when using a 4 KiB data placement granularity </a:t>
            </a:r>
            <a:endParaRPr dirty="0"/>
          </a:p>
          <a:p>
            <a:pPr lvl="1">
              <a:lnSpc>
                <a:spcPct val="100000"/>
              </a:lnSpc>
              <a:spcBef>
                <a:spcPts val="0"/>
              </a:spcBef>
            </a:pPr>
            <a:r>
              <a:rPr lang="en" b="1" dirty="0">
                <a:solidFill>
                  <a:srgbClr val="000CFF"/>
                </a:solidFill>
              </a:rPr>
              <a:t>40-bit </a:t>
            </a:r>
            <a:r>
              <a:rPr lang="en" dirty="0"/>
              <a:t>metadata overhead per data placement unit</a:t>
            </a:r>
            <a:endParaRPr dirty="0"/>
          </a:p>
        </p:txBody>
      </p:sp>
    </p:spTree>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B8BCD-CC36-EECF-F544-BD5CA9513002}"/>
              </a:ext>
            </a:extLst>
          </p:cNvPr>
          <p:cNvSpPr>
            <a:spLocks noGrp="1"/>
          </p:cNvSpPr>
          <p:nvPr>
            <p:ph type="title"/>
          </p:nvPr>
        </p:nvSpPr>
        <p:spPr/>
        <p:txBody>
          <a:bodyPr/>
          <a:lstStyle/>
          <a:p>
            <a:r>
              <a:rPr lang="en-US" dirty="0">
                <a:latin typeface="Garamond" charset="0"/>
              </a:rPr>
              <a:t>For More on Sybil</a:t>
            </a:r>
            <a:endParaRPr lang="en-US" dirty="0"/>
          </a:p>
        </p:txBody>
      </p:sp>
      <p:sp>
        <p:nvSpPr>
          <p:cNvPr id="3" name="Content Placeholder 2">
            <a:extLst>
              <a:ext uri="{FF2B5EF4-FFF2-40B4-BE49-F238E27FC236}">
                <a16:creationId xmlns:a16="http://schemas.microsoft.com/office/drawing/2014/main" id="{4F7A6B6E-329B-2C38-5828-72DD30631A71}"/>
              </a:ext>
            </a:extLst>
          </p:cNvPr>
          <p:cNvSpPr>
            <a:spLocks noGrp="1"/>
          </p:cNvSpPr>
          <p:nvPr>
            <p:ph idx="1"/>
          </p:nvPr>
        </p:nvSpPr>
        <p:spPr>
          <a:xfrm>
            <a:off x="226442" y="1219200"/>
            <a:ext cx="8610600" cy="4876800"/>
          </a:xfrm>
        </p:spPr>
        <p:txBody>
          <a:bodyPr/>
          <a:lstStyle/>
          <a:p>
            <a:r>
              <a:rPr lang="en-US" dirty="0">
                <a:solidFill>
                  <a:srgbClr val="0000FF"/>
                </a:solidFill>
              </a:rPr>
              <a:t>To appear in ISCA 2022</a:t>
            </a:r>
          </a:p>
        </p:txBody>
      </p:sp>
      <p:sp>
        <p:nvSpPr>
          <p:cNvPr id="4" name="Slide Number Placeholder 3">
            <a:extLst>
              <a:ext uri="{FF2B5EF4-FFF2-40B4-BE49-F238E27FC236}">
                <a16:creationId xmlns:a16="http://schemas.microsoft.com/office/drawing/2014/main" id="{8B820C55-0430-CC34-9956-2AC5554C1ED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36560882-7E0C-3E43-0C4C-CA274925A5C0}"/>
              </a:ext>
            </a:extLst>
          </p:cNvPr>
          <p:cNvSpPr txBox="1"/>
          <p:nvPr/>
        </p:nvSpPr>
        <p:spPr>
          <a:xfrm>
            <a:off x="2160740" y="5723964"/>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https://arxiv.org/pdf/2205.07394.pdf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03023FE1-3568-98CA-A61D-7E80400176EB}"/>
              </a:ext>
            </a:extLst>
          </p:cNvPr>
          <p:cNvPicPr>
            <a:picLocks noChangeAspect="1"/>
          </p:cNvPicPr>
          <p:nvPr/>
        </p:nvPicPr>
        <p:blipFill>
          <a:blip r:embed="rId3"/>
          <a:stretch>
            <a:fillRect/>
          </a:stretch>
        </p:blipFill>
        <p:spPr>
          <a:xfrm>
            <a:off x="0" y="2533417"/>
            <a:ext cx="9144000" cy="1791165"/>
          </a:xfrm>
          <a:prstGeom prst="rect">
            <a:avLst/>
          </a:prstGeom>
        </p:spPr>
      </p:pic>
    </p:spTree>
    <p:extLst>
      <p:ext uri="{BB962C8B-B14F-4D97-AF65-F5344CB8AC3E}">
        <p14:creationId xmlns:p14="http://schemas.microsoft.com/office/powerpoint/2010/main" val="1324835994"/>
      </p:ext>
    </p:extLst>
  </p:cSld>
  <p:clrMapOvr>
    <a:masterClrMapping/>
  </p:clrMapOvr>
  <p:transition/>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77CD4A3-FD8F-FD4E-99EA-F5EDB1D89C51}"/>
              </a:ext>
            </a:extLst>
          </p:cNvPr>
          <p:cNvSpPr txBox="1"/>
          <p:nvPr/>
        </p:nvSpPr>
        <p:spPr>
          <a:xfrm>
            <a:off x="1669975" y="5055245"/>
            <a:ext cx="572785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We need to rethink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(of all controllers)</a:t>
            </a:r>
          </a:p>
        </p:txBody>
      </p:sp>
    </p:spTree>
    <p:extLst>
      <p:ext uri="{BB962C8B-B14F-4D97-AF65-F5344CB8AC3E}">
        <p14:creationId xmlns:p14="http://schemas.microsoft.com/office/powerpoint/2010/main" val="25122312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357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600605852"/>
      </p:ext>
    </p:extLst>
  </p:cSld>
  <p:clrMapOvr>
    <a:masterClrMapping/>
  </p:clrMapOvr>
  <p:transition/>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Data-Aware Architectures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358</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26259161"/>
      </p:ext>
    </p:extLst>
  </p:cSld>
  <p:clrMapOvr>
    <a:masterClrMapping/>
  </p:clrMapOvr>
  <p:transition/>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7942124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CE99-5A9A-3B4D-B9AE-CED1929518D6}"/>
              </a:ext>
            </a:extLst>
          </p:cNvPr>
          <p:cNvSpPr>
            <a:spLocks noGrp="1"/>
          </p:cNvSpPr>
          <p:nvPr>
            <p:ph type="title"/>
          </p:nvPr>
        </p:nvSpPr>
        <p:spPr/>
        <p:txBody>
          <a:bodyPr/>
          <a:lstStyle/>
          <a:p>
            <a:r>
              <a:rPr lang="en-US" dirty="0"/>
              <a:t>Data-Aware Architectures</a:t>
            </a:r>
          </a:p>
        </p:txBody>
      </p:sp>
      <p:sp>
        <p:nvSpPr>
          <p:cNvPr id="3" name="Content Placeholder 2">
            <a:extLst>
              <a:ext uri="{FF2B5EF4-FFF2-40B4-BE49-F238E27FC236}">
                <a16:creationId xmlns:a16="http://schemas.microsoft.com/office/drawing/2014/main" id="{2A999E97-8C3D-FC48-9E08-0D96B2348D48}"/>
              </a:ext>
            </a:extLst>
          </p:cNvPr>
          <p:cNvSpPr>
            <a:spLocks noGrp="1"/>
          </p:cNvSpPr>
          <p:nvPr>
            <p:ph idx="1"/>
          </p:nvPr>
        </p:nvSpPr>
        <p:spPr/>
        <p:txBody>
          <a:bodyPr/>
          <a:lstStyle/>
          <a:p>
            <a:r>
              <a:rPr lang="en-US" dirty="0"/>
              <a:t>A data-aware architecture </a:t>
            </a:r>
            <a:r>
              <a:rPr lang="en-US" dirty="0">
                <a:solidFill>
                  <a:srgbClr val="0000FF"/>
                </a:solidFill>
              </a:rPr>
              <a:t>understands what it can do with and to each piece of data</a:t>
            </a:r>
          </a:p>
          <a:p>
            <a:endParaRPr lang="en-US" dirty="0"/>
          </a:p>
          <a:p>
            <a:r>
              <a:rPr lang="en-US" dirty="0"/>
              <a:t>It makes use of different properties of data to improve performance, efficiency and other metrics</a:t>
            </a:r>
          </a:p>
          <a:p>
            <a:pPr lvl="1"/>
            <a:r>
              <a:rPr lang="en-US" dirty="0"/>
              <a:t>Compressibility</a:t>
            </a:r>
          </a:p>
          <a:p>
            <a:pPr lvl="1"/>
            <a:r>
              <a:rPr lang="en-US" dirty="0"/>
              <a:t>Approximability</a:t>
            </a:r>
          </a:p>
          <a:p>
            <a:pPr lvl="1"/>
            <a:r>
              <a:rPr lang="en-US" dirty="0"/>
              <a:t>Locality</a:t>
            </a:r>
          </a:p>
          <a:p>
            <a:pPr lvl="1"/>
            <a:r>
              <a:rPr lang="en-US" dirty="0"/>
              <a:t>Sparsity</a:t>
            </a:r>
          </a:p>
          <a:p>
            <a:pPr lvl="1"/>
            <a:r>
              <a:rPr lang="en-US" dirty="0"/>
              <a:t>Criticality for Computation X</a:t>
            </a:r>
          </a:p>
          <a:p>
            <a:pPr lvl="1"/>
            <a:r>
              <a:rPr lang="en-US" dirty="0"/>
              <a:t>Access Semantics</a:t>
            </a:r>
          </a:p>
          <a:p>
            <a:pPr lvl="1"/>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88C744D-F38D-264E-AC4F-A7A830C2B66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360</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8320509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84E8-46D7-1745-BA18-D06529D28974}"/>
              </a:ext>
            </a:extLst>
          </p:cNvPr>
          <p:cNvSpPr>
            <a:spLocks noGrp="1"/>
          </p:cNvSpPr>
          <p:nvPr>
            <p:ph type="title"/>
          </p:nvPr>
        </p:nvSpPr>
        <p:spPr/>
        <p:txBody>
          <a:bodyPr/>
          <a:lstStyle/>
          <a:p>
            <a:r>
              <a:rPr lang="en-US" dirty="0"/>
              <a:t>One Problem: Limited Expressiveness</a:t>
            </a:r>
          </a:p>
        </p:txBody>
      </p:sp>
      <p:sp>
        <p:nvSpPr>
          <p:cNvPr id="3" name="Content Placeholder 2">
            <a:extLst>
              <a:ext uri="{FF2B5EF4-FFF2-40B4-BE49-F238E27FC236}">
                <a16:creationId xmlns:a16="http://schemas.microsoft.com/office/drawing/2014/main" id="{F313CB78-6E64-104A-B227-ECFB269415F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8A73B4-6E72-424A-8FAB-A5668B1645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361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2A1BD76-0C0A-1B44-A8C0-61EA9A13B35D}"/>
              </a:ext>
            </a:extLst>
          </p:cNvPr>
          <p:cNvPicPr>
            <a:picLocks noChangeAspect="1"/>
          </p:cNvPicPr>
          <p:nvPr/>
        </p:nvPicPr>
        <p:blipFill>
          <a:blip r:embed="rId2"/>
          <a:stretch>
            <a:fillRect/>
          </a:stretch>
        </p:blipFill>
        <p:spPr>
          <a:xfrm>
            <a:off x="50800" y="1114896"/>
            <a:ext cx="9042400" cy="4978400"/>
          </a:xfrm>
          <a:prstGeom prst="rect">
            <a:avLst/>
          </a:prstGeom>
        </p:spPr>
      </p:pic>
    </p:spTree>
    <p:extLst>
      <p:ext uri="{BB962C8B-B14F-4D97-AF65-F5344CB8AC3E}">
        <p14:creationId xmlns:p14="http://schemas.microsoft.com/office/powerpoint/2010/main" val="2757160528"/>
      </p:ext>
    </p:extLst>
  </p:cSld>
  <p:clrMapOvr>
    <a:masterClrMapping/>
  </p:clrMapOvr>
  <p:transition/>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CB68-5CE5-1D4D-AAE5-65AE904DEBFF}"/>
              </a:ext>
            </a:extLst>
          </p:cNvPr>
          <p:cNvSpPr>
            <a:spLocks noGrp="1"/>
          </p:cNvSpPr>
          <p:nvPr>
            <p:ph type="title"/>
          </p:nvPr>
        </p:nvSpPr>
        <p:spPr/>
        <p:txBody>
          <a:bodyPr/>
          <a:lstStyle/>
          <a:p>
            <a:r>
              <a:rPr lang="en-US" dirty="0"/>
              <a:t>A Solution: More Expressive Interfaces</a:t>
            </a:r>
          </a:p>
        </p:txBody>
      </p:sp>
      <p:sp>
        <p:nvSpPr>
          <p:cNvPr id="3" name="Content Placeholder 2">
            <a:extLst>
              <a:ext uri="{FF2B5EF4-FFF2-40B4-BE49-F238E27FC236}">
                <a16:creationId xmlns:a16="http://schemas.microsoft.com/office/drawing/2014/main" id="{F5DB3EEF-AAAD-9847-820E-EB0F1C17AC9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68108765-1E1B-D049-A72B-B6772BD3CE3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362</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EB3FB78E-168C-4E4F-B6BE-1657460704D9}"/>
              </a:ext>
            </a:extLst>
          </p:cNvPr>
          <p:cNvPicPr>
            <a:picLocks noChangeAspect="1"/>
          </p:cNvPicPr>
          <p:nvPr/>
        </p:nvPicPr>
        <p:blipFill>
          <a:blip r:embed="rId2"/>
          <a:stretch>
            <a:fillRect/>
          </a:stretch>
        </p:blipFill>
        <p:spPr>
          <a:xfrm>
            <a:off x="25400" y="1196752"/>
            <a:ext cx="9093200" cy="5041900"/>
          </a:xfrm>
          <a:prstGeom prst="rect">
            <a:avLst/>
          </a:prstGeom>
        </p:spPr>
      </p:pic>
    </p:spTree>
    <p:extLst>
      <p:ext uri="{BB962C8B-B14F-4D97-AF65-F5344CB8AC3E}">
        <p14:creationId xmlns:p14="http://schemas.microsoft.com/office/powerpoint/2010/main" val="155931442"/>
      </p:ext>
    </p:extLst>
  </p:cSld>
  <p:clrMapOvr>
    <a:masterClrMapping/>
  </p:clrMapOvr>
  <p:transition/>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 Case for Richer Cross-layer Abstractions: Bridging the Semantic Gap with Expressive Memory"</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363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3542587766"/>
      </p:ext>
    </p:extLst>
  </p:cSld>
  <p:clrMapOvr>
    <a:masterClrMapping/>
  </p:clrMapOvr>
  <p:transition/>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3991B8-7F35-49FA-9981-29BAA9F9D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64728" y="2105028"/>
            <a:ext cx="1237367" cy="1237367"/>
          </a:xfrm>
          <a:prstGeom prst="rect">
            <a:avLst/>
          </a:prstGeom>
        </p:spPr>
      </p:pic>
      <p:pic>
        <p:nvPicPr>
          <p:cNvPr id="6" name="Picture 5">
            <a:extLst>
              <a:ext uri="{FF2B5EF4-FFF2-40B4-BE49-F238E27FC236}">
                <a16:creationId xmlns:a16="http://schemas.microsoft.com/office/drawing/2014/main" id="{B4993BC9-5D4B-4293-97A7-507709EF11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4307" y="2106504"/>
            <a:ext cx="1128113" cy="1128113"/>
          </a:xfrm>
          <a:prstGeom prst="rect">
            <a:avLst/>
          </a:prstGeom>
        </p:spPr>
      </p:pic>
      <p:sp>
        <p:nvSpPr>
          <p:cNvPr id="5" name="TextBox 4">
            <a:extLst>
              <a:ext uri="{FF2B5EF4-FFF2-40B4-BE49-F238E27FC236}">
                <a16:creationId xmlns:a16="http://schemas.microsoft.com/office/drawing/2014/main" id="{B0A2F924-D4FF-4583-9854-973945A4B695}"/>
              </a:ext>
            </a:extLst>
          </p:cNvPr>
          <p:cNvSpPr txBox="1"/>
          <p:nvPr/>
        </p:nvSpPr>
        <p:spPr>
          <a:xfrm flipH="1">
            <a:off x="494811" y="3272846"/>
            <a:ext cx="2638861" cy="46166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Structures</a:t>
            </a:r>
          </a:p>
        </p:txBody>
      </p:sp>
      <p:pic>
        <p:nvPicPr>
          <p:cNvPr id="18" name="Picture 17">
            <a:extLst>
              <a:ext uri="{FF2B5EF4-FFF2-40B4-BE49-F238E27FC236}">
                <a16:creationId xmlns:a16="http://schemas.microsoft.com/office/drawing/2014/main" id="{01AE6EB5-79BF-4D70-914C-C84B3DCB87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75872" y="2192903"/>
            <a:ext cx="1879548" cy="1167299"/>
          </a:xfrm>
          <a:prstGeom prst="rect">
            <a:avLst/>
          </a:prstGeom>
        </p:spPr>
      </p:pic>
      <p:sp>
        <p:nvSpPr>
          <p:cNvPr id="20" name="TextBox 19">
            <a:extLst>
              <a:ext uri="{FF2B5EF4-FFF2-40B4-BE49-F238E27FC236}">
                <a16:creationId xmlns:a16="http://schemas.microsoft.com/office/drawing/2014/main" id="{0787DFDD-470B-4059-8EEC-86837AF6B966}"/>
              </a:ext>
            </a:extLst>
          </p:cNvPr>
          <p:cNvSpPr txBox="1"/>
          <p:nvPr/>
        </p:nvSpPr>
        <p:spPr>
          <a:xfrm flipH="1">
            <a:off x="3279616" y="3262833"/>
            <a:ext cx="2509582" cy="46166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Access Patterns</a:t>
            </a:r>
          </a:p>
        </p:txBody>
      </p:sp>
      <p:sp>
        <p:nvSpPr>
          <p:cNvPr id="21" name="Rectangle: Rounded Corners 20">
            <a:extLst>
              <a:ext uri="{FF2B5EF4-FFF2-40B4-BE49-F238E27FC236}">
                <a16:creationId xmlns:a16="http://schemas.microsoft.com/office/drawing/2014/main" id="{D61563F4-CD91-4629-8FDF-B7195EF30523}"/>
              </a:ext>
            </a:extLst>
          </p:cNvPr>
          <p:cNvSpPr/>
          <p:nvPr/>
        </p:nvSpPr>
        <p:spPr>
          <a:xfrm>
            <a:off x="6237768" y="2337277"/>
            <a:ext cx="1421180"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Courier New" panose="02070309020205020404" pitchFamily="49" charset="0"/>
                <a:ea typeface="+mn-ea"/>
                <a:cs typeface="Courier New" panose="02070309020205020404" pitchFamily="49" charset="0"/>
              </a:rPr>
              <a:t>Integer</a:t>
            </a:r>
          </a:p>
        </p:txBody>
      </p:sp>
      <p:sp>
        <p:nvSpPr>
          <p:cNvPr id="22" name="Rectangle: Rounded Corners 21">
            <a:extLst>
              <a:ext uri="{FF2B5EF4-FFF2-40B4-BE49-F238E27FC236}">
                <a16:creationId xmlns:a16="http://schemas.microsoft.com/office/drawing/2014/main" id="{CB2AB60C-8BA2-4B9C-A08D-CD4BEEC88CAC}"/>
              </a:ext>
            </a:extLst>
          </p:cNvPr>
          <p:cNvSpPr/>
          <p:nvPr/>
        </p:nvSpPr>
        <p:spPr>
          <a:xfrm>
            <a:off x="7784132" y="2333679"/>
            <a:ext cx="1036670"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Courier New" panose="02070309020205020404" pitchFamily="49" charset="0"/>
                <a:ea typeface="+mn-ea"/>
                <a:cs typeface="Courier New" panose="02070309020205020404" pitchFamily="49" charset="0"/>
              </a:rPr>
              <a:t>Float</a:t>
            </a:r>
          </a:p>
        </p:txBody>
      </p:sp>
      <p:sp>
        <p:nvSpPr>
          <p:cNvPr id="23" name="Rectangle: Rounded Corners 22">
            <a:extLst>
              <a:ext uri="{FF2B5EF4-FFF2-40B4-BE49-F238E27FC236}">
                <a16:creationId xmlns:a16="http://schemas.microsoft.com/office/drawing/2014/main" id="{07303329-9C49-48CB-A100-26045C765F97}"/>
              </a:ext>
            </a:extLst>
          </p:cNvPr>
          <p:cNvSpPr/>
          <p:nvPr/>
        </p:nvSpPr>
        <p:spPr>
          <a:xfrm>
            <a:off x="8133873" y="2931327"/>
            <a:ext cx="878751"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Courier New" panose="02070309020205020404" pitchFamily="49" charset="0"/>
                <a:ea typeface="+mn-ea"/>
                <a:cs typeface="Courier New" panose="02070309020205020404" pitchFamily="49" charset="0"/>
              </a:rPr>
              <a:t>Char</a:t>
            </a:r>
          </a:p>
        </p:txBody>
      </p:sp>
      <p:sp>
        <p:nvSpPr>
          <p:cNvPr id="24" name="TextBox 23">
            <a:extLst>
              <a:ext uri="{FF2B5EF4-FFF2-40B4-BE49-F238E27FC236}">
                <a16:creationId xmlns:a16="http://schemas.microsoft.com/office/drawing/2014/main" id="{EDA2F559-0016-4202-BD6C-AD7935DB6E63}"/>
              </a:ext>
            </a:extLst>
          </p:cNvPr>
          <p:cNvSpPr txBox="1"/>
          <p:nvPr/>
        </p:nvSpPr>
        <p:spPr>
          <a:xfrm flipH="1">
            <a:off x="6251849" y="2869483"/>
            <a:ext cx="1964068" cy="800219"/>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Type/Layout</a:t>
            </a:r>
          </a:p>
        </p:txBody>
      </p:sp>
      <p:sp>
        <p:nvSpPr>
          <p:cNvPr id="35" name="Title 34"/>
          <p:cNvSpPr>
            <a:spLocks noGrp="1"/>
          </p:cNvSpPr>
          <p:nvPr>
            <p:ph type="title"/>
          </p:nvPr>
        </p:nvSpPr>
        <p:spPr>
          <a:xfrm>
            <a:off x="628649" y="365126"/>
            <a:ext cx="8440247" cy="955675"/>
          </a:xfrm>
        </p:spPr>
        <p:txBody>
          <a:bodyPr>
            <a:normAutofit fontScale="90000"/>
          </a:bodyPr>
          <a:lstStyle/>
          <a:p>
            <a:r>
              <a:rPr lang="en-US" dirty="0"/>
              <a:t>SW provides key program information to HW</a:t>
            </a:r>
          </a:p>
        </p:txBody>
      </p:sp>
      <p:cxnSp>
        <p:nvCxnSpPr>
          <p:cNvPr id="10" name="Straight Connector 9">
            <a:extLst>
              <a:ext uri="{FF2B5EF4-FFF2-40B4-BE49-F238E27FC236}">
                <a16:creationId xmlns:a16="http://schemas.microsoft.com/office/drawing/2014/main" id="{3B71DAEE-2F87-435F-81CD-5D4295A0126F}"/>
              </a:ext>
            </a:extLst>
          </p:cNvPr>
          <p:cNvCxnSpPr>
            <a:cxnSpLocks/>
          </p:cNvCxnSpPr>
          <p:nvPr/>
        </p:nvCxnSpPr>
        <p:spPr>
          <a:xfrm flipV="1">
            <a:off x="265923" y="4683397"/>
            <a:ext cx="8649478" cy="873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2A4EB21E-D3D1-4869-97DE-F215B5B33D61}"/>
              </a:ext>
            </a:extLst>
          </p:cNvPr>
          <p:cNvSpPr txBox="1"/>
          <p:nvPr/>
        </p:nvSpPr>
        <p:spPr>
          <a:xfrm flipH="1">
            <a:off x="-45868" y="4683397"/>
            <a:ext cx="2509582" cy="64633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Hardware</a:t>
            </a:r>
          </a:p>
        </p:txBody>
      </p:sp>
      <p:sp>
        <p:nvSpPr>
          <p:cNvPr id="37" name="TextBox 36">
            <a:extLst>
              <a:ext uri="{FF2B5EF4-FFF2-40B4-BE49-F238E27FC236}">
                <a16:creationId xmlns:a16="http://schemas.microsoft.com/office/drawing/2014/main" id="{82E67385-FE4B-4070-9C61-70B8E17EBA00}"/>
              </a:ext>
            </a:extLst>
          </p:cNvPr>
          <p:cNvSpPr txBox="1"/>
          <p:nvPr/>
        </p:nvSpPr>
        <p:spPr>
          <a:xfrm flipH="1">
            <a:off x="-97153" y="4045588"/>
            <a:ext cx="2509582" cy="64633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Software</a:t>
            </a:r>
          </a:p>
        </p:txBody>
      </p:sp>
      <p:sp>
        <p:nvSpPr>
          <p:cNvPr id="40" name="Arrow: Down 39">
            <a:extLst>
              <a:ext uri="{FF2B5EF4-FFF2-40B4-BE49-F238E27FC236}">
                <a16:creationId xmlns:a16="http://schemas.microsoft.com/office/drawing/2014/main" id="{2C99635E-5D71-411C-BAD9-1845C4F15533}"/>
              </a:ext>
            </a:extLst>
          </p:cNvPr>
          <p:cNvSpPr/>
          <p:nvPr/>
        </p:nvSpPr>
        <p:spPr>
          <a:xfrm rot="19472651">
            <a:off x="2592758" y="3786904"/>
            <a:ext cx="844414" cy="1299664"/>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3" name="Arrow: Down 42">
            <a:extLst>
              <a:ext uri="{FF2B5EF4-FFF2-40B4-BE49-F238E27FC236}">
                <a16:creationId xmlns:a16="http://schemas.microsoft.com/office/drawing/2014/main" id="{3ECF43C9-97D8-4982-868C-0F03361FFE37}"/>
              </a:ext>
            </a:extLst>
          </p:cNvPr>
          <p:cNvSpPr/>
          <p:nvPr/>
        </p:nvSpPr>
        <p:spPr>
          <a:xfrm>
            <a:off x="4668745" y="3828874"/>
            <a:ext cx="844414" cy="1087161"/>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4" name="Arrow: Down 43">
            <a:extLst>
              <a:ext uri="{FF2B5EF4-FFF2-40B4-BE49-F238E27FC236}">
                <a16:creationId xmlns:a16="http://schemas.microsoft.com/office/drawing/2014/main" id="{B7190F64-A422-42CC-B544-CB47EAE6FC93}"/>
              </a:ext>
            </a:extLst>
          </p:cNvPr>
          <p:cNvSpPr/>
          <p:nvPr/>
        </p:nvSpPr>
        <p:spPr>
          <a:xfrm rot="2564361">
            <a:off x="7182070" y="3732216"/>
            <a:ext cx="844414" cy="1374758"/>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Rectangle: Rounded Corners 41">
            <a:extLst>
              <a:ext uri="{FF2B5EF4-FFF2-40B4-BE49-F238E27FC236}">
                <a16:creationId xmlns:a16="http://schemas.microsoft.com/office/drawing/2014/main" id="{AE2827BF-1B17-4339-9CD3-BDAE8AD4D3E5}"/>
              </a:ext>
            </a:extLst>
          </p:cNvPr>
          <p:cNvSpPr/>
          <p:nvPr/>
        </p:nvSpPr>
        <p:spPr>
          <a:xfrm>
            <a:off x="3995936" y="5155647"/>
            <a:ext cx="2130061" cy="692774"/>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Prefetcher</a:t>
            </a:r>
          </a:p>
        </p:txBody>
      </p:sp>
      <p:sp>
        <p:nvSpPr>
          <p:cNvPr id="45" name="Rectangle: Rounded Corners 44">
            <a:extLst>
              <a:ext uri="{FF2B5EF4-FFF2-40B4-BE49-F238E27FC236}">
                <a16:creationId xmlns:a16="http://schemas.microsoft.com/office/drawing/2014/main" id="{5781B6E8-05D5-4ACA-8442-AE049D461113}"/>
              </a:ext>
            </a:extLst>
          </p:cNvPr>
          <p:cNvSpPr/>
          <p:nvPr/>
        </p:nvSpPr>
        <p:spPr>
          <a:xfrm>
            <a:off x="323198" y="2125267"/>
            <a:ext cx="5698277" cy="1612121"/>
          </a:xfrm>
          <a:prstGeom prst="roundRect">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Rounded Corners 48">
            <a:extLst>
              <a:ext uri="{FF2B5EF4-FFF2-40B4-BE49-F238E27FC236}">
                <a16:creationId xmlns:a16="http://schemas.microsoft.com/office/drawing/2014/main" id="{18CC260B-AFFA-4223-A40E-2E8F90AAC016}"/>
              </a:ext>
            </a:extLst>
          </p:cNvPr>
          <p:cNvSpPr/>
          <p:nvPr/>
        </p:nvSpPr>
        <p:spPr>
          <a:xfrm>
            <a:off x="6219760" y="5120710"/>
            <a:ext cx="2849136" cy="801663"/>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Data Compression</a:t>
            </a:r>
          </a:p>
        </p:txBody>
      </p:sp>
      <p:sp>
        <p:nvSpPr>
          <p:cNvPr id="50" name="Rectangle: Rounded Corners 49">
            <a:extLst>
              <a:ext uri="{FF2B5EF4-FFF2-40B4-BE49-F238E27FC236}">
                <a16:creationId xmlns:a16="http://schemas.microsoft.com/office/drawing/2014/main" id="{7F4B9DF8-AF1F-4C7D-AFD8-7448B9A114C5}"/>
              </a:ext>
            </a:extLst>
          </p:cNvPr>
          <p:cNvSpPr/>
          <p:nvPr/>
        </p:nvSpPr>
        <p:spPr>
          <a:xfrm>
            <a:off x="6112584" y="2138890"/>
            <a:ext cx="2956313" cy="1612121"/>
          </a:xfrm>
          <a:prstGeom prst="roundRect">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Rounded Corners 50">
            <a:extLst>
              <a:ext uri="{FF2B5EF4-FFF2-40B4-BE49-F238E27FC236}">
                <a16:creationId xmlns:a16="http://schemas.microsoft.com/office/drawing/2014/main" id="{ED35D88E-99D6-4529-83EC-E7624E517F56}"/>
              </a:ext>
            </a:extLst>
          </p:cNvPr>
          <p:cNvSpPr/>
          <p:nvPr/>
        </p:nvSpPr>
        <p:spPr>
          <a:xfrm>
            <a:off x="1512904" y="5210976"/>
            <a:ext cx="2362074" cy="1094678"/>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Data Placement</a:t>
            </a:r>
          </a:p>
        </p:txBody>
      </p:sp>
    </p:spTree>
    <p:custDataLst>
      <p:tags r:id="rId1"/>
    </p:custDataLst>
    <p:extLst>
      <p:ext uri="{BB962C8B-B14F-4D97-AF65-F5344CB8AC3E}">
        <p14:creationId xmlns:p14="http://schemas.microsoft.com/office/powerpoint/2010/main" val="1758227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45"/>
                                        </p:tgtEl>
                                        <p:attrNameLst>
                                          <p:attrName>style.visibility</p:attrName>
                                        </p:attrNameLst>
                                      </p:cBhvr>
                                      <p:to>
                                        <p:strVal val="hidden"/>
                                      </p:to>
                                    </p:set>
                                  </p:childTnLst>
                                </p:cTn>
                              </p:par>
                              <p:par>
                                <p:cTn id="47" presetID="1" presetClass="entr" presetSubtype="0" fill="hold" grpId="0" nodeType="withEffect">
                                  <p:stCondLst>
                                    <p:cond delay="0"/>
                                  </p:stCondLst>
                                  <p:childTnLst>
                                    <p:set>
                                      <p:cBhvr>
                                        <p:cTn id="48" dur="1" fill="hold">
                                          <p:stCondLst>
                                            <p:cond delay="0"/>
                                          </p:stCondLst>
                                        </p:cTn>
                                        <p:tgtEl>
                                          <p:spTgt spid="4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0" grpId="0"/>
      <p:bldP spid="21" grpId="0" animBg="1"/>
      <p:bldP spid="22" grpId="0" animBg="1"/>
      <p:bldP spid="23" grpId="0" animBg="1"/>
      <p:bldP spid="24" grpId="0"/>
      <p:bldP spid="40" grpId="0" animBg="1"/>
      <p:bldP spid="43" grpId="0" animBg="1"/>
      <p:bldP spid="44" grpId="0" animBg="1"/>
      <p:bldP spid="42" grpId="0" animBg="1"/>
      <p:bldP spid="45" grpId="0" animBg="1"/>
      <p:bldP spid="45" grpId="1" animBg="1"/>
      <p:bldP spid="49" grpId="0" animBg="1"/>
      <p:bldP spid="50" grpId="0" animBg="1"/>
      <p:bldP spid="51" grpId="0" animBg="1"/>
    </p:bldLst>
  </p:timing>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BD972-B5BE-4A0C-8424-0310661C5073}"/>
              </a:ext>
            </a:extLst>
          </p:cNvPr>
          <p:cNvSpPr>
            <a:spLocks noGrp="1"/>
          </p:cNvSpPr>
          <p:nvPr>
            <p:ph type="title"/>
          </p:nvPr>
        </p:nvSpPr>
        <p:spPr>
          <a:xfrm>
            <a:off x="449138" y="365126"/>
            <a:ext cx="8515350" cy="955675"/>
          </a:xfrm>
        </p:spPr>
        <p:txBody>
          <a:bodyPr>
            <a:normAutofit fontScale="90000"/>
          </a:bodyPr>
          <a:lstStyle/>
          <a:p>
            <a:r>
              <a:rPr lang="en-US" dirty="0"/>
              <a:t>Broader goal: Enable many cross-layer optimizations</a:t>
            </a:r>
          </a:p>
        </p:txBody>
      </p:sp>
      <p:sp>
        <p:nvSpPr>
          <p:cNvPr id="14" name="Content Placeholder 2">
            <a:extLst>
              <a:ext uri="{FF2B5EF4-FFF2-40B4-BE49-F238E27FC236}">
                <a16:creationId xmlns:a16="http://schemas.microsoft.com/office/drawing/2014/main" id="{82F06B10-C072-410E-B4C6-F602076608B0}"/>
              </a:ext>
            </a:extLst>
          </p:cNvPr>
          <p:cNvSpPr txBox="1">
            <a:spLocks/>
          </p:cNvSpPr>
          <p:nvPr/>
        </p:nvSpPr>
        <p:spPr>
          <a:xfrm>
            <a:off x="3165373" y="1966058"/>
            <a:ext cx="3292577" cy="3932299"/>
          </a:xfrm>
          <a:prstGeom prst="rect">
            <a:avLst/>
          </a:prstGeom>
        </p:spPr>
        <p:txBody>
          <a:bodyPr vert="horz" lIns="68580" tIns="34290" rIns="68580" bIns="34290" rtlCol="0">
            <a:normAutofit fontScale="62500" lnSpcReduction="20000"/>
          </a:bodyPr>
          <a:lstStyle>
            <a:lvl1pPr marL="228600" indent="-228600" algn="l" defTabSz="914400" rtl="0" eaLnBrk="1" latinLnBrk="0" hangingPunct="1">
              <a:lnSpc>
                <a:spcPct val="90000"/>
              </a:lnSpc>
              <a:spcBef>
                <a:spcPts val="1000"/>
              </a:spcBef>
              <a:buFont typeface="Wingdings" panose="05000000000000000000" pitchFamily="2" charset="2"/>
              <a:buChar char="§"/>
              <a:defRPr sz="2800" b="1" i="0"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Tx/>
              <a:buChar char="−"/>
              <a:defRPr sz="2400" b="1" i="0"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4275" b="1" i="0" u="none" strike="noStrike" kern="1200" cap="none" spc="0" normalizeH="0" baseline="0" noProof="0" dirty="0">
                <a:ln>
                  <a:noFill/>
                </a:ln>
                <a:solidFill>
                  <a:srgbClr val="1D6FA9"/>
                </a:solidFill>
                <a:effectLst/>
                <a:uLnTx/>
                <a:uFillTx/>
                <a:latin typeface="Myriad Pro Cond" panose="020B0506030403020204" pitchFamily="34" charset="0"/>
                <a:ea typeface="+mn-ea"/>
                <a:cs typeface="+mn-cs"/>
              </a:rPr>
              <a:t>Optimizations:</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Cache Management</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Placement in DRAM</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Compression</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Approximation</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DRAM Cache Management</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NVM Management</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NUCA/NUMA Optimizations</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t>
            </a: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
        <p:nvSpPr>
          <p:cNvPr id="15" name="Content Placeholder 2">
            <a:extLst>
              <a:ext uri="{FF2B5EF4-FFF2-40B4-BE49-F238E27FC236}">
                <a16:creationId xmlns:a16="http://schemas.microsoft.com/office/drawing/2014/main" id="{0A4DCB55-87DF-43C3-86A5-28025ED3192E}"/>
              </a:ext>
            </a:extLst>
          </p:cNvPr>
          <p:cNvSpPr txBox="1">
            <a:spLocks/>
          </p:cNvSpPr>
          <p:nvPr/>
        </p:nvSpPr>
        <p:spPr>
          <a:xfrm>
            <a:off x="395536" y="1966059"/>
            <a:ext cx="3292577" cy="189474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3000" b="1" i="0" u="none" strike="noStrike" kern="1200" cap="none" spc="0" normalizeH="0" baseline="0" noProof="0" dirty="0">
                <a:ln>
                  <a:noFill/>
                </a:ln>
                <a:solidFill>
                  <a:srgbClr val="1D6FA9"/>
                </a:solidFill>
                <a:effectLst/>
                <a:uLnTx/>
                <a:uFillTx/>
                <a:latin typeface="Myriad Pro Cond" panose="020B0506030403020204" pitchFamily="34" charset="0"/>
                <a:ea typeface="+mn-ea"/>
                <a:cs typeface="+mn-cs"/>
              </a:rPr>
              <a:t>Express: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structures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Access semantics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types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Working set</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Reuse</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Access frequency</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
        <p:nvSpPr>
          <p:cNvPr id="6" name="Content Placeholder 2">
            <a:extLst>
              <a:ext uri="{FF2B5EF4-FFF2-40B4-BE49-F238E27FC236}">
                <a16:creationId xmlns:a16="http://schemas.microsoft.com/office/drawing/2014/main" id="{82A2138D-4F9F-4C0D-9ABE-0897AE0F9410}"/>
              </a:ext>
            </a:extLst>
          </p:cNvPr>
          <p:cNvSpPr txBox="1">
            <a:spLocks/>
          </p:cNvSpPr>
          <p:nvPr/>
        </p:nvSpPr>
        <p:spPr>
          <a:xfrm>
            <a:off x="6363218" y="1966058"/>
            <a:ext cx="2673278" cy="3540248"/>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b="1" i="0"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Tx/>
              <a:buChar char="−"/>
              <a:defRPr sz="2400" b="1" i="0"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Benefits:</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2100" b="1" i="0" u="none" strike="noStrike" kern="1200" cap="none" spc="0" normalizeH="0" baseline="0" noProof="0" dirty="0">
                <a:ln>
                  <a:noFill/>
                </a:ln>
                <a:solidFill>
                  <a:srgbClr val="0000FF"/>
                </a:solidFill>
                <a:effectLst/>
                <a:uLnTx/>
                <a:uFillTx/>
                <a:latin typeface="Myriad Pro Cond" panose="020B0506030403020204" pitchFamily="34" charset="0"/>
                <a:ea typeface="+mn-ea"/>
                <a:cs typeface="+mn-cs"/>
              </a:rPr>
              <a:t>More efficient HW:</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r>
              <a:rPr kumimoji="0" lang="en-US" sz="21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Performance</a:t>
            </a:r>
            <a:r>
              <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None/>
              <a:tabLst/>
              <a:defRPr/>
            </a:pPr>
            <a:r>
              <a:rPr kumimoji="0" lang="en-US" sz="2100" b="1" i="0" u="none" strike="noStrike" kern="1200" cap="none" spc="0" normalizeH="0" baseline="0" noProof="0" dirty="0">
                <a:ln>
                  <a:noFill/>
                </a:ln>
                <a:solidFill>
                  <a:srgbClr val="0000FF"/>
                </a:solidFill>
                <a:effectLst/>
                <a:uLnTx/>
                <a:uFillTx/>
                <a:latin typeface="Myriad Pro Cond" panose="020B0506030403020204" pitchFamily="34" charset="0"/>
                <a:ea typeface="+mn-ea"/>
                <a:cs typeface="+mn-cs"/>
              </a:rPr>
              <a:t>Reduced SW burden:</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r>
              <a:rPr kumimoji="0" lang="en-US" sz="21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Programmability</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r>
              <a:rPr kumimoji="0" lang="en-US" sz="21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Portability</a:t>
            </a: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514350" marR="0" lvl="1" indent="-171450" algn="l" defTabSz="685800" rtl="0" eaLnBrk="1" fontAlgn="auto" latinLnBrk="0" hangingPunct="1">
              <a:lnSpc>
                <a:spcPct val="90000"/>
              </a:lnSpc>
              <a:spcBef>
                <a:spcPts val="750"/>
              </a:spcBef>
              <a:spcAft>
                <a:spcPts val="0"/>
              </a:spcAft>
              <a:buClr>
                <a:srgbClr val="008000"/>
              </a:buClr>
              <a:buSzTx/>
              <a:buFont typeface="Myriad Pro Cond" panose="020B0506030403020204" pitchFamily="34" charset="0"/>
              <a:buChar char="−"/>
              <a:tabLst/>
              <a:defRPr/>
            </a:pPr>
            <a:endPar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Tree>
    <p:custDataLst>
      <p:tags r:id="rId1"/>
    </p:custDataLst>
    <p:extLst>
      <p:ext uri="{BB962C8B-B14F-4D97-AF65-F5344CB8AC3E}">
        <p14:creationId xmlns:p14="http://schemas.microsoft.com/office/powerpoint/2010/main" val="2249657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wd">
                                    <p:tmAbs val="100"/>
                                  </p:iterate>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iterate type="wd">
                                    <p:tmAbs val="100"/>
                                  </p:iterate>
                                  <p:childTnLst>
                                    <p:set>
                                      <p:cBhvr>
                                        <p:cTn id="8" dur="1" fill="hold">
                                          <p:stCondLst>
                                            <p:cond delay="0"/>
                                          </p:stCondLst>
                                        </p:cTn>
                                        <p:tgtEl>
                                          <p:spTgt spid="1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iterate type="wd">
                                    <p:tmAbs val="100"/>
                                  </p:iterate>
                                  <p:childTnLst>
                                    <p:set>
                                      <p:cBhvr>
                                        <p:cTn id="10" dur="1" fill="hold">
                                          <p:stCondLst>
                                            <p:cond delay="0"/>
                                          </p:stCondLst>
                                        </p:cTn>
                                        <p:tgtEl>
                                          <p:spTgt spid="1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iterate type="wd">
                                    <p:tmAbs val="100"/>
                                  </p:iterate>
                                  <p:childTnLst>
                                    <p:set>
                                      <p:cBhvr>
                                        <p:cTn id="12" dur="1" fill="hold">
                                          <p:stCondLst>
                                            <p:cond delay="0"/>
                                          </p:stCondLst>
                                        </p:cTn>
                                        <p:tgtEl>
                                          <p:spTgt spid="1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iterate type="wd">
                                    <p:tmAbs val="100"/>
                                  </p:iterate>
                                  <p:childTnLst>
                                    <p:set>
                                      <p:cBhvr>
                                        <p:cTn id="14" dur="1" fill="hold">
                                          <p:stCondLst>
                                            <p:cond delay="0"/>
                                          </p:stCondLst>
                                        </p:cTn>
                                        <p:tgtEl>
                                          <p:spTgt spid="1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iterate type="wd">
                                    <p:tmAbs val="100"/>
                                  </p:iterate>
                                  <p:childTnLst>
                                    <p:set>
                                      <p:cBhvr>
                                        <p:cTn id="16" dur="1" fill="hold">
                                          <p:stCondLst>
                                            <p:cond delay="0"/>
                                          </p:stCondLst>
                                        </p:cTn>
                                        <p:tgtEl>
                                          <p:spTgt spid="1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iterate type="wd">
                                    <p:tmAbs val="100"/>
                                  </p:iterate>
                                  <p:childTnLst>
                                    <p:set>
                                      <p:cBhvr>
                                        <p:cTn id="18" dur="1" fill="hold">
                                          <p:stCondLst>
                                            <p:cond delay="0"/>
                                          </p:stCondLst>
                                        </p:cTn>
                                        <p:tgtEl>
                                          <p:spTgt spid="1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iterate type="wd">
                                    <p:tmAbs val="100"/>
                                  </p:iterate>
                                  <p:childTnLst>
                                    <p:set>
                                      <p:cBhvr>
                                        <p:cTn id="20" dur="1" fill="hold">
                                          <p:stCondLst>
                                            <p:cond delay="0"/>
                                          </p:stCondLst>
                                        </p:cTn>
                                        <p:tgtEl>
                                          <p:spTgt spid="15">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iterate type="wd">
                                    <p:tmAbs val="100"/>
                                  </p:iterate>
                                  <p:childTnLst>
                                    <p:set>
                                      <p:cBhvr>
                                        <p:cTn id="24" dur="1" fill="hold">
                                          <p:stCondLst>
                                            <p:cond delay="0"/>
                                          </p:stCondLst>
                                        </p:cTn>
                                        <p:tgtEl>
                                          <p:spTgt spid="14">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iterate type="wd">
                                    <p:tmAbs val="100"/>
                                  </p:iterate>
                                  <p:childTnLst>
                                    <p:set>
                                      <p:cBhvr>
                                        <p:cTn id="26" dur="1" fill="hold">
                                          <p:stCondLst>
                                            <p:cond delay="0"/>
                                          </p:stCondLst>
                                        </p:cTn>
                                        <p:tgtEl>
                                          <p:spTgt spid="14">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iterate type="wd">
                                    <p:tmAbs val="100"/>
                                  </p:iterate>
                                  <p:childTnLst>
                                    <p:set>
                                      <p:cBhvr>
                                        <p:cTn id="28" dur="1" fill="hold">
                                          <p:stCondLst>
                                            <p:cond delay="0"/>
                                          </p:stCondLst>
                                        </p:cTn>
                                        <p:tgtEl>
                                          <p:spTgt spid="14">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iterate type="wd">
                                    <p:tmAbs val="100"/>
                                  </p:iterate>
                                  <p:childTnLst>
                                    <p:set>
                                      <p:cBhvr>
                                        <p:cTn id="30" dur="1" fill="hold">
                                          <p:stCondLst>
                                            <p:cond delay="0"/>
                                          </p:stCondLst>
                                        </p:cTn>
                                        <p:tgtEl>
                                          <p:spTgt spid="14">
                                            <p:txEl>
                                              <p:pRg st="3" end="3"/>
                                            </p:txEl>
                                          </p:spTgt>
                                        </p:tgtEl>
                                        <p:attrNameLst>
                                          <p:attrName>style.visibility</p:attrName>
                                        </p:attrNameLst>
                                      </p:cBhvr>
                                      <p:to>
                                        <p:strVal val="visible"/>
                                      </p:to>
                                    </p:set>
                                  </p:childTnLst>
                                </p:cTn>
                              </p:par>
                              <p:par>
                                <p:cTn id="31" presetID="1" presetClass="entr" presetSubtype="0" fill="hold" nodeType="withEffect">
                                  <p:stCondLst>
                                    <p:cond delay="0"/>
                                  </p:stCondLst>
                                  <p:iterate type="wd">
                                    <p:tmAbs val="100"/>
                                  </p:iterate>
                                  <p:childTnLst>
                                    <p:set>
                                      <p:cBhvr>
                                        <p:cTn id="32" dur="1" fill="hold">
                                          <p:stCondLst>
                                            <p:cond delay="0"/>
                                          </p:stCondLst>
                                        </p:cTn>
                                        <p:tgtEl>
                                          <p:spTgt spid="14">
                                            <p:txEl>
                                              <p:pRg st="4" end="4"/>
                                            </p:txEl>
                                          </p:spTgt>
                                        </p:tgtEl>
                                        <p:attrNameLst>
                                          <p:attrName>style.visibility</p:attrName>
                                        </p:attrNameLst>
                                      </p:cBhvr>
                                      <p:to>
                                        <p:strVal val="visible"/>
                                      </p:to>
                                    </p:set>
                                  </p:childTnLst>
                                </p:cTn>
                              </p:par>
                              <p:par>
                                <p:cTn id="33" presetID="1" presetClass="entr" presetSubtype="0" fill="hold" nodeType="withEffect">
                                  <p:stCondLst>
                                    <p:cond delay="0"/>
                                  </p:stCondLst>
                                  <p:iterate type="wd">
                                    <p:tmAbs val="100"/>
                                  </p:iterate>
                                  <p:childTnLst>
                                    <p:set>
                                      <p:cBhvr>
                                        <p:cTn id="34" dur="1" fill="hold">
                                          <p:stCondLst>
                                            <p:cond delay="0"/>
                                          </p:stCondLst>
                                        </p:cTn>
                                        <p:tgtEl>
                                          <p:spTgt spid="14">
                                            <p:txEl>
                                              <p:pRg st="5" end="5"/>
                                            </p:txEl>
                                          </p:spTgt>
                                        </p:tgtEl>
                                        <p:attrNameLst>
                                          <p:attrName>style.visibility</p:attrName>
                                        </p:attrNameLst>
                                      </p:cBhvr>
                                      <p:to>
                                        <p:strVal val="visible"/>
                                      </p:to>
                                    </p:set>
                                  </p:childTnLst>
                                </p:cTn>
                              </p:par>
                              <p:par>
                                <p:cTn id="35" presetID="1" presetClass="entr" presetSubtype="0" fill="hold" nodeType="withEffect">
                                  <p:stCondLst>
                                    <p:cond delay="0"/>
                                  </p:stCondLst>
                                  <p:iterate type="wd">
                                    <p:tmAbs val="100"/>
                                  </p:iterate>
                                  <p:childTnLst>
                                    <p:set>
                                      <p:cBhvr>
                                        <p:cTn id="36" dur="1" fill="hold">
                                          <p:stCondLst>
                                            <p:cond delay="0"/>
                                          </p:stCondLst>
                                        </p:cTn>
                                        <p:tgtEl>
                                          <p:spTgt spid="14">
                                            <p:txEl>
                                              <p:pRg st="6" end="6"/>
                                            </p:txEl>
                                          </p:spTgt>
                                        </p:tgtEl>
                                        <p:attrNameLst>
                                          <p:attrName>style.visibility</p:attrName>
                                        </p:attrNameLst>
                                      </p:cBhvr>
                                      <p:to>
                                        <p:strVal val="visible"/>
                                      </p:to>
                                    </p:set>
                                  </p:childTnLst>
                                </p:cTn>
                              </p:par>
                              <p:par>
                                <p:cTn id="37" presetID="1" presetClass="entr" presetSubtype="0" fill="hold" nodeType="withEffect">
                                  <p:stCondLst>
                                    <p:cond delay="0"/>
                                  </p:stCondLst>
                                  <p:iterate type="wd">
                                    <p:tmAbs val="100"/>
                                  </p:iterate>
                                  <p:childTnLst>
                                    <p:set>
                                      <p:cBhvr>
                                        <p:cTn id="38" dur="1" fill="hold">
                                          <p:stCondLst>
                                            <p:cond delay="0"/>
                                          </p:stCondLst>
                                        </p:cTn>
                                        <p:tgtEl>
                                          <p:spTgt spid="14">
                                            <p:txEl>
                                              <p:pRg st="7" end="7"/>
                                            </p:txEl>
                                          </p:spTgt>
                                        </p:tgtEl>
                                        <p:attrNameLst>
                                          <p:attrName>style.visibility</p:attrName>
                                        </p:attrNameLst>
                                      </p:cBhvr>
                                      <p:to>
                                        <p:strVal val="visible"/>
                                      </p:to>
                                    </p:set>
                                  </p:childTnLst>
                                </p:cTn>
                              </p:par>
                              <p:par>
                                <p:cTn id="39" presetID="1" presetClass="entr" presetSubtype="0" fill="hold" nodeType="withEffect">
                                  <p:stCondLst>
                                    <p:cond delay="0"/>
                                  </p:stCondLst>
                                  <p:iterate type="wd">
                                    <p:tmAbs val="100"/>
                                  </p:iterate>
                                  <p:childTnLst>
                                    <p:set>
                                      <p:cBhvr>
                                        <p:cTn id="40" dur="1" fill="hold">
                                          <p:stCondLst>
                                            <p:cond delay="0"/>
                                          </p:stCondLst>
                                        </p:cTn>
                                        <p:tgtEl>
                                          <p:spTgt spid="14">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iterate type="wd">
                                    <p:tmAbs val="100"/>
                                  </p:iterate>
                                  <p:childTnLst>
                                    <p:set>
                                      <p:cBhvr>
                                        <p:cTn id="4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iterate type="wd">
                                    <p:tmAbs val="100"/>
                                  </p:iterate>
                                  <p:childTnLst>
                                    <p:set>
                                      <p:cBhvr>
                                        <p:cTn id="4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iterate type="wd">
                                    <p:tmAbs val="100"/>
                                  </p:iterate>
                                  <p:childTnLst>
                                    <p:set>
                                      <p:cBhvr>
                                        <p:cTn id="5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iterate type="wd">
                                    <p:tmAbs val="100"/>
                                  </p:iterate>
                                  <p:childTnLst>
                                    <p:set>
                                      <p:cBhvr>
                                        <p:cTn id="5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iterate type="wd">
                                    <p:tmAbs val="100"/>
                                  </p:iterate>
                                  <p:childTnLst>
                                    <p:set>
                                      <p:cBhvr>
                                        <p:cTn id="6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iterate type="wd">
                                    <p:tmAbs val="100"/>
                                  </p:iterate>
                                  <p:childTnLst>
                                    <p:set>
                                      <p:cBhvr>
                                        <p:cTn id="6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FFA59-8247-407A-9C4B-CD69EE16BAAD}"/>
              </a:ext>
            </a:extLst>
          </p:cNvPr>
          <p:cNvSpPr>
            <a:spLocks noGrp="1"/>
          </p:cNvSpPr>
          <p:nvPr>
            <p:ph type="title"/>
          </p:nvPr>
        </p:nvSpPr>
        <p:spPr>
          <a:xfrm>
            <a:off x="628650" y="365126"/>
            <a:ext cx="8335838" cy="955675"/>
          </a:xfrm>
        </p:spPr>
        <p:txBody>
          <a:bodyPr>
            <a:normAutofit fontScale="90000"/>
          </a:bodyPr>
          <a:lstStyle/>
          <a:p>
            <a:r>
              <a:rPr lang="en-US" dirty="0"/>
              <a:t>Our approach: Rich cross-layer abstractions</a:t>
            </a:r>
          </a:p>
        </p:txBody>
      </p:sp>
      <p:sp>
        <p:nvSpPr>
          <p:cNvPr id="5" name="Rectangle: Rounded Corners 4">
            <a:extLst>
              <a:ext uri="{FF2B5EF4-FFF2-40B4-BE49-F238E27FC236}">
                <a16:creationId xmlns:a16="http://schemas.microsoft.com/office/drawing/2014/main" id="{0AC2723D-D586-4C6E-A9D2-EF15BEB31BDF}"/>
              </a:ext>
            </a:extLst>
          </p:cNvPr>
          <p:cNvSpPr/>
          <p:nvPr/>
        </p:nvSpPr>
        <p:spPr>
          <a:xfrm>
            <a:off x="5445054" y="3093453"/>
            <a:ext cx="2049258" cy="784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Cross-layer Abstraction + Interfaces</a:t>
            </a:r>
          </a:p>
        </p:txBody>
      </p:sp>
      <p:sp>
        <p:nvSpPr>
          <p:cNvPr id="3" name="Content Placeholder 2">
            <a:extLst>
              <a:ext uri="{FF2B5EF4-FFF2-40B4-BE49-F238E27FC236}">
                <a16:creationId xmlns:a16="http://schemas.microsoft.com/office/drawing/2014/main" id="{D8DE5F4F-9DD7-4A27-B3E1-CE2BF73AC64C}"/>
              </a:ext>
            </a:extLst>
          </p:cNvPr>
          <p:cNvSpPr>
            <a:spLocks noGrp="1"/>
          </p:cNvSpPr>
          <p:nvPr>
            <p:ph idx="1"/>
          </p:nvPr>
        </p:nvSpPr>
        <p:spPr>
          <a:xfrm>
            <a:off x="508001" y="2368722"/>
            <a:ext cx="5032929" cy="3314015"/>
          </a:xfrm>
        </p:spPr>
        <p:txBody>
          <a:bodyPr>
            <a:normAutofit/>
          </a:bodyPr>
          <a:lstStyle/>
          <a:p>
            <a:pPr marL="385763" indent="-385763">
              <a:spcBef>
                <a:spcPts val="0"/>
              </a:spcBef>
              <a:buSzPct val="100000"/>
              <a:buFont typeface="+mj-lt"/>
              <a:buAutoNum type="arabicPeriod"/>
            </a:pPr>
            <a:r>
              <a:rPr lang="en-US" dirty="0">
                <a:solidFill>
                  <a:srgbClr val="0000FF"/>
                </a:solidFill>
              </a:rPr>
              <a:t>Generality:  Enable a wide range of cross-layer approaches</a:t>
            </a:r>
          </a:p>
          <a:p>
            <a:pPr marL="728663" lvl="1" indent="-385763">
              <a:spcBef>
                <a:spcPts val="0"/>
              </a:spcBef>
              <a:buSzPct val="100000"/>
              <a:buFont typeface="+mj-lt"/>
              <a:buAutoNum type="arabicPeriod"/>
            </a:pPr>
            <a:endParaRPr lang="en-US" sz="2100" dirty="0">
              <a:solidFill>
                <a:srgbClr val="0000FF"/>
              </a:solidFill>
            </a:endParaRPr>
          </a:p>
          <a:p>
            <a:pPr marL="385763" indent="-385763">
              <a:spcBef>
                <a:spcPts val="0"/>
              </a:spcBef>
              <a:buSzPct val="100000"/>
              <a:buFont typeface="+mj-lt"/>
              <a:buAutoNum type="arabicPeriod"/>
            </a:pPr>
            <a:r>
              <a:rPr lang="en-US" dirty="0">
                <a:solidFill>
                  <a:srgbClr val="0000FF"/>
                </a:solidFill>
              </a:rPr>
              <a:t>Minimize programmer effort</a:t>
            </a:r>
          </a:p>
          <a:p>
            <a:pPr marL="385763" indent="-385763">
              <a:spcBef>
                <a:spcPts val="0"/>
              </a:spcBef>
              <a:buSzPct val="100000"/>
              <a:buFont typeface="+mj-lt"/>
              <a:buAutoNum type="arabicPeriod"/>
            </a:pPr>
            <a:endParaRPr lang="en-US" dirty="0">
              <a:solidFill>
                <a:srgbClr val="0000FF"/>
              </a:solidFill>
            </a:endParaRPr>
          </a:p>
          <a:p>
            <a:pPr marL="385763" indent="-385763">
              <a:spcBef>
                <a:spcPts val="0"/>
              </a:spcBef>
              <a:buSzPct val="100000"/>
              <a:buFont typeface="+mj-lt"/>
              <a:buAutoNum type="arabicPeriod"/>
            </a:pPr>
            <a:r>
              <a:rPr lang="en-US" dirty="0">
                <a:solidFill>
                  <a:srgbClr val="0000FF"/>
                </a:solidFill>
              </a:rPr>
              <a:t>Overhead</a:t>
            </a:r>
          </a:p>
          <a:p>
            <a:pPr lvl="1">
              <a:buFont typeface="Myriad Pro Cond" panose="020B0506030403020204" pitchFamily="34" charset="0"/>
              <a:buChar char="−"/>
            </a:pPr>
            <a:endParaRPr lang="en-US" sz="2100" dirty="0"/>
          </a:p>
        </p:txBody>
      </p:sp>
      <p:sp>
        <p:nvSpPr>
          <p:cNvPr id="4" name="Slide Number Placeholder 3">
            <a:extLst>
              <a:ext uri="{FF2B5EF4-FFF2-40B4-BE49-F238E27FC236}">
                <a16:creationId xmlns:a16="http://schemas.microsoft.com/office/drawing/2014/main" id="{8B83974F-CC10-4FB1-BA86-F506D448AB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7EBB9B-B08F-4F4F-A422-C245B70DFA91}" type="slidenum">
              <a:rPr kumimoji="0" lang="en-US" sz="1800" b="1" i="0" u="none" strike="noStrike" kern="1200" cap="none" spc="0" normalizeH="0" baseline="0" noProof="0" smtClean="0">
                <a:ln>
                  <a:noFill/>
                </a:ln>
                <a:solidFill>
                  <a:srgbClr val="C00000"/>
                </a:solidFill>
                <a:effectLst/>
                <a:uLnTx/>
                <a:uFillTx/>
                <a:latin typeface="Myriad Pro Cond" panose="020B0506030403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366</a:t>
            </a:fld>
            <a:endParaRPr kumimoji="0" lang="en-US" sz="18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endParaRPr>
          </a:p>
        </p:txBody>
      </p:sp>
      <p:sp>
        <p:nvSpPr>
          <p:cNvPr id="8" name="Rounded Rectangle 18">
            <a:extLst>
              <a:ext uri="{FF2B5EF4-FFF2-40B4-BE49-F238E27FC236}">
                <a16:creationId xmlns:a16="http://schemas.microsoft.com/office/drawing/2014/main" id="{A01E438F-3C56-45CE-8E6B-52251FE1C654}"/>
              </a:ext>
            </a:extLst>
          </p:cNvPr>
          <p:cNvSpPr/>
          <p:nvPr/>
        </p:nvSpPr>
        <p:spPr>
          <a:xfrm>
            <a:off x="5631547" y="2030464"/>
            <a:ext cx="1638410" cy="517780"/>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Program</a:t>
            </a:r>
          </a:p>
        </p:txBody>
      </p:sp>
      <p:sp>
        <p:nvSpPr>
          <p:cNvPr id="10" name="Rounded Rectangle 12">
            <a:extLst>
              <a:ext uri="{FF2B5EF4-FFF2-40B4-BE49-F238E27FC236}">
                <a16:creationId xmlns:a16="http://schemas.microsoft.com/office/drawing/2014/main" id="{8D5B50EE-F1CD-4FEF-A0FC-30609082820F}"/>
              </a:ext>
            </a:extLst>
          </p:cNvPr>
          <p:cNvSpPr/>
          <p:nvPr/>
        </p:nvSpPr>
        <p:spPr>
          <a:xfrm>
            <a:off x="6783041" y="5365649"/>
            <a:ext cx="1383076" cy="409881"/>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Caches</a:t>
            </a:r>
          </a:p>
        </p:txBody>
      </p:sp>
      <p:sp>
        <p:nvSpPr>
          <p:cNvPr id="11" name="Rounded Rectangle 13">
            <a:extLst>
              <a:ext uri="{FF2B5EF4-FFF2-40B4-BE49-F238E27FC236}">
                <a16:creationId xmlns:a16="http://schemas.microsoft.com/office/drawing/2014/main" id="{D5233536-D125-45E1-8A8C-3A21A1A8AFD4}"/>
              </a:ext>
            </a:extLst>
          </p:cNvPr>
          <p:cNvSpPr/>
          <p:nvPr/>
        </p:nvSpPr>
        <p:spPr>
          <a:xfrm>
            <a:off x="6783041" y="4123795"/>
            <a:ext cx="1389358" cy="652511"/>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Controller</a:t>
            </a:r>
          </a:p>
        </p:txBody>
      </p:sp>
      <p:sp>
        <p:nvSpPr>
          <p:cNvPr id="12" name="Rounded Rectangle 14">
            <a:extLst>
              <a:ext uri="{FF2B5EF4-FFF2-40B4-BE49-F238E27FC236}">
                <a16:creationId xmlns:a16="http://schemas.microsoft.com/office/drawing/2014/main" id="{0FEAAC8A-E52D-47D0-A0B8-BDBEF014B75B}"/>
              </a:ext>
            </a:extLst>
          </p:cNvPr>
          <p:cNvSpPr/>
          <p:nvPr/>
        </p:nvSpPr>
        <p:spPr>
          <a:xfrm>
            <a:off x="4788025" y="4232103"/>
            <a:ext cx="1301845" cy="454217"/>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OS</a:t>
            </a:r>
          </a:p>
        </p:txBody>
      </p:sp>
      <p:sp>
        <p:nvSpPr>
          <p:cNvPr id="13" name="Rounded Rectangle 15">
            <a:extLst>
              <a:ext uri="{FF2B5EF4-FFF2-40B4-BE49-F238E27FC236}">
                <a16:creationId xmlns:a16="http://schemas.microsoft.com/office/drawing/2014/main" id="{38C2C38C-DD7F-4AE4-8902-5A541B2142AE}"/>
              </a:ext>
            </a:extLst>
          </p:cNvPr>
          <p:cNvSpPr/>
          <p:nvPr/>
        </p:nvSpPr>
        <p:spPr>
          <a:xfrm>
            <a:off x="6776760" y="4815557"/>
            <a:ext cx="1389357" cy="481259"/>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Prefetcher</a:t>
            </a:r>
          </a:p>
        </p:txBody>
      </p:sp>
      <p:cxnSp>
        <p:nvCxnSpPr>
          <p:cNvPr id="9" name="Straight Arrow Connector 8">
            <a:extLst>
              <a:ext uri="{FF2B5EF4-FFF2-40B4-BE49-F238E27FC236}">
                <a16:creationId xmlns:a16="http://schemas.microsoft.com/office/drawing/2014/main" id="{9105439E-146D-4AAF-8959-AA6CD817972A}"/>
              </a:ext>
            </a:extLst>
          </p:cNvPr>
          <p:cNvCxnSpPr>
            <a:cxnSpLocks/>
            <a:stCxn id="8" idx="2"/>
            <a:endCxn id="5" idx="0"/>
          </p:cNvCxnSpPr>
          <p:nvPr/>
        </p:nvCxnSpPr>
        <p:spPr>
          <a:xfrm>
            <a:off x="6450751" y="2548243"/>
            <a:ext cx="18932" cy="545210"/>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220D822A-8B11-4A12-BCBC-FC9C474DB20F}"/>
              </a:ext>
            </a:extLst>
          </p:cNvPr>
          <p:cNvCxnSpPr>
            <a:cxnSpLocks/>
          </p:cNvCxnSpPr>
          <p:nvPr/>
        </p:nvCxnSpPr>
        <p:spPr>
          <a:xfrm>
            <a:off x="6457511" y="3892155"/>
            <a:ext cx="0" cy="361051"/>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sp>
        <p:nvSpPr>
          <p:cNvPr id="35" name="Rounded Rectangle 14">
            <a:extLst>
              <a:ext uri="{FF2B5EF4-FFF2-40B4-BE49-F238E27FC236}">
                <a16:creationId xmlns:a16="http://schemas.microsoft.com/office/drawing/2014/main" id="{41A6389B-7E98-449E-A0F3-389D3895B2D4}"/>
              </a:ext>
            </a:extLst>
          </p:cNvPr>
          <p:cNvSpPr/>
          <p:nvPr/>
        </p:nvSpPr>
        <p:spPr>
          <a:xfrm>
            <a:off x="4788025" y="5329391"/>
            <a:ext cx="1301845" cy="454217"/>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Driver</a:t>
            </a:r>
          </a:p>
        </p:txBody>
      </p:sp>
      <p:sp>
        <p:nvSpPr>
          <p:cNvPr id="36" name="Rounded Rectangle 14">
            <a:extLst>
              <a:ext uri="{FF2B5EF4-FFF2-40B4-BE49-F238E27FC236}">
                <a16:creationId xmlns:a16="http://schemas.microsoft.com/office/drawing/2014/main" id="{0608708D-BBFA-4089-97A0-993DD60B1A99}"/>
              </a:ext>
            </a:extLst>
          </p:cNvPr>
          <p:cNvSpPr/>
          <p:nvPr/>
        </p:nvSpPr>
        <p:spPr>
          <a:xfrm>
            <a:off x="4788025" y="4767225"/>
            <a:ext cx="1317428" cy="481260"/>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Compiler</a:t>
            </a:r>
          </a:p>
        </p:txBody>
      </p:sp>
      <p:sp>
        <p:nvSpPr>
          <p:cNvPr id="27" name="TextBox 26">
            <a:extLst>
              <a:ext uri="{FF2B5EF4-FFF2-40B4-BE49-F238E27FC236}">
                <a16:creationId xmlns:a16="http://schemas.microsoft.com/office/drawing/2014/main" id="{F10DF4E2-EA40-439F-82C3-5A1EB25E3E62}"/>
              </a:ext>
            </a:extLst>
          </p:cNvPr>
          <p:cNvSpPr txBox="1"/>
          <p:nvPr/>
        </p:nvSpPr>
        <p:spPr>
          <a:xfrm>
            <a:off x="149263" y="4776306"/>
            <a:ext cx="3985779" cy="10618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sng"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Approach</a:t>
            </a:r>
            <a:r>
              <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Flexibly associate specific semantic information with any </a:t>
            </a:r>
            <a:r>
              <a:rPr kumimoji="0" lang="en-US" sz="21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rPr>
              <a:t>data &amp; code</a:t>
            </a:r>
            <a:r>
              <a:rPr kumimoji="0" lang="en-US" sz="2100" b="1" i="0" u="none" strike="noStrike" kern="1200" cap="none" spc="0" normalizeH="0" baseline="0" noProof="0" dirty="0">
                <a:ln>
                  <a:noFill/>
                </a:ln>
                <a:solidFill>
                  <a:srgbClr val="44546A"/>
                </a:solidFill>
                <a:effectLst/>
                <a:uLnTx/>
                <a:uFillTx/>
                <a:latin typeface="Myriad Pro Cond" panose="020B0506030403020204" pitchFamily="34" charset="0"/>
                <a:ea typeface="+mn-ea"/>
                <a:cs typeface="+mn-cs"/>
              </a:rPr>
              <a:t> </a:t>
            </a:r>
          </a:p>
        </p:txBody>
      </p:sp>
      <p:cxnSp>
        <p:nvCxnSpPr>
          <p:cNvPr id="45" name="Connector: Curved 44">
            <a:extLst>
              <a:ext uri="{FF2B5EF4-FFF2-40B4-BE49-F238E27FC236}">
                <a16:creationId xmlns:a16="http://schemas.microsoft.com/office/drawing/2014/main" id="{2308B2D1-16AE-4F06-97CE-E54C88FC05D7}"/>
              </a:ext>
            </a:extLst>
          </p:cNvPr>
          <p:cNvCxnSpPr>
            <a:cxnSpLocks/>
          </p:cNvCxnSpPr>
          <p:nvPr/>
        </p:nvCxnSpPr>
        <p:spPr>
          <a:xfrm>
            <a:off x="7269956" y="2331748"/>
            <a:ext cx="770219" cy="2816723"/>
          </a:xfrm>
          <a:prstGeom prst="curvedConnector2">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53" name="Connector: Curved 52">
            <a:extLst>
              <a:ext uri="{FF2B5EF4-FFF2-40B4-BE49-F238E27FC236}">
                <a16:creationId xmlns:a16="http://schemas.microsoft.com/office/drawing/2014/main" id="{41EEAE70-6847-478C-8A4D-DE4352E05C7C}"/>
              </a:ext>
            </a:extLst>
          </p:cNvPr>
          <p:cNvCxnSpPr>
            <a:cxnSpLocks/>
            <a:endCxn id="35" idx="3"/>
          </p:cNvCxnSpPr>
          <p:nvPr/>
        </p:nvCxnSpPr>
        <p:spPr>
          <a:xfrm rot="5400000">
            <a:off x="5114912" y="3375260"/>
            <a:ext cx="3156198" cy="1206282"/>
          </a:xfrm>
          <a:prstGeom prst="curvedConnector2">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59" name="Connector: Curved 58">
            <a:extLst>
              <a:ext uri="{FF2B5EF4-FFF2-40B4-BE49-F238E27FC236}">
                <a16:creationId xmlns:a16="http://schemas.microsoft.com/office/drawing/2014/main" id="{F97CCC7F-587C-40AC-B596-5A42A6740D46}"/>
              </a:ext>
            </a:extLst>
          </p:cNvPr>
          <p:cNvCxnSpPr>
            <a:cxnSpLocks/>
            <a:stCxn id="11" idx="3"/>
            <a:endCxn id="8" idx="3"/>
          </p:cNvCxnSpPr>
          <p:nvPr/>
        </p:nvCxnSpPr>
        <p:spPr>
          <a:xfrm flipH="1" flipV="1">
            <a:off x="7269957" y="2289354"/>
            <a:ext cx="902442" cy="2160697"/>
          </a:xfrm>
          <a:prstGeom prst="curvedConnector3">
            <a:avLst>
              <a:gd name="adj1" fmla="val -25331"/>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63" name="Rectangle: Rounded Corners 62">
            <a:extLst>
              <a:ext uri="{FF2B5EF4-FFF2-40B4-BE49-F238E27FC236}">
                <a16:creationId xmlns:a16="http://schemas.microsoft.com/office/drawing/2014/main" id="{80278FCB-F26A-4978-9A23-64923A687A6B}"/>
              </a:ext>
            </a:extLst>
          </p:cNvPr>
          <p:cNvSpPr/>
          <p:nvPr/>
        </p:nvSpPr>
        <p:spPr>
          <a:xfrm>
            <a:off x="5445055" y="3067446"/>
            <a:ext cx="2075582" cy="855369"/>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Expressive Memory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a:t>
            </a:r>
            <a:r>
              <a:rPr kumimoji="0" lang="en-US" sz="2100" b="1" i="0" u="none" strike="noStrike" kern="1200" cap="none" spc="0" normalizeH="0" baseline="0" noProof="0" dirty="0" err="1">
                <a:ln>
                  <a:noFill/>
                </a:ln>
                <a:solidFill>
                  <a:prstClr val="white"/>
                </a:solidFill>
                <a:effectLst/>
                <a:uLnTx/>
                <a:uFillTx/>
                <a:latin typeface="Myriad Pro Cond" panose="020B0506030403020204" pitchFamily="34" charset="0"/>
                <a:ea typeface="+mn-ea"/>
                <a:cs typeface="+mn-cs"/>
              </a:rPr>
              <a:t>XMem</a:t>
            </a: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a:t>
            </a:r>
          </a:p>
        </p:txBody>
      </p:sp>
    </p:spTree>
    <p:extLst>
      <p:ext uri="{BB962C8B-B14F-4D97-AF65-F5344CB8AC3E}">
        <p14:creationId xmlns:p14="http://schemas.microsoft.com/office/powerpoint/2010/main" val="937292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53"/>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45"/>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5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63" grpId="0" animBg="1"/>
    </p:bldLst>
  </p:timing>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0C51E-D431-624B-9ADA-7AF62F498320}"/>
              </a:ext>
            </a:extLst>
          </p:cNvPr>
          <p:cNvSpPr txBox="1">
            <a:spLocks/>
          </p:cNvSpPr>
          <p:nvPr/>
        </p:nvSpPr>
        <p:spPr>
          <a:xfrm>
            <a:off x="75991" y="73723"/>
            <a:ext cx="8987622" cy="740193"/>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rPr>
              <a:t>Example: </a:t>
            </a:r>
            <a:r>
              <a:rPr kumimoji="0" lang="en-US" sz="4400" b="1" i="0" u="none" strike="noStrike" kern="1200" cap="none" spc="0" normalizeH="0" baseline="0" noProof="0" dirty="0" err="1">
                <a:ln>
                  <a:noFill/>
                </a:ln>
                <a:solidFill>
                  <a:sysClr val="windowText" lastClr="000000"/>
                </a:solidFill>
                <a:effectLst/>
                <a:uLnTx/>
                <a:uFillTx/>
                <a:latin typeface="Cambria" panose="02040503050406030204" pitchFamily="18" charset="0"/>
                <a:ea typeface="+mj-ea"/>
                <a:cs typeface="+mj-cs"/>
              </a:rPr>
              <a:t>XMem</a:t>
            </a:r>
            <a:r>
              <a:rPr kumimoji="0" lang="en-US" sz="24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rPr>
              <a:t> </a:t>
            </a:r>
            <a:endParaRPr kumimoji="0" lang="en-US" sz="32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endParaRPr>
          </a:p>
        </p:txBody>
      </p:sp>
      <p:sp>
        <p:nvSpPr>
          <p:cNvPr id="3" name="Content Placeholder 2">
            <a:extLst>
              <a:ext uri="{FF2B5EF4-FFF2-40B4-BE49-F238E27FC236}">
                <a16:creationId xmlns:a16="http://schemas.microsoft.com/office/drawing/2014/main" id="{120B351E-4C42-164C-A932-4FA343798BBE}"/>
              </a:ext>
            </a:extLst>
          </p:cNvPr>
          <p:cNvSpPr txBox="1">
            <a:spLocks/>
          </p:cNvSpPr>
          <p:nvPr/>
        </p:nvSpPr>
        <p:spPr>
          <a:xfrm>
            <a:off x="200686" y="813916"/>
            <a:ext cx="8818627" cy="57817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100000"/>
              </a:lnSpc>
              <a:spcBef>
                <a:spcPts val="500"/>
              </a:spcBef>
              <a:spcAft>
                <a:spcPts val="400"/>
              </a:spcAft>
              <a:buClrTx/>
              <a:buSzTx/>
              <a:buFont typeface="Cambria" panose="02040503050406030204" pitchFamily="18" charset="0"/>
              <a:buNone/>
              <a:tabLst/>
              <a:defRPr/>
            </a:pPr>
            <a:endParaRPr kumimoji="0" lang="en-CA" sz="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28600" marR="0" lvl="0" indent="-228600" algn="l" defTabSz="914400" rtl="0" eaLnBrk="1" fontAlgn="auto" latinLnBrk="0" hangingPunct="1">
              <a:lnSpc>
                <a:spcPct val="100000"/>
              </a:lnSpc>
              <a:spcBef>
                <a:spcPts val="1000"/>
              </a:spcBef>
              <a:spcAft>
                <a:spcPts val="400"/>
              </a:spcAft>
              <a:buClrTx/>
              <a:buSzTx/>
              <a:buFont typeface="Arial" panose="020B0604020202020204" pitchFamily="34" charset="0"/>
              <a:buChar char="•"/>
              <a:tabLst/>
              <a:defRPr/>
            </a:pPr>
            <a:r>
              <a:rPr kumimoji="0" lang="en-CA" sz="2800" b="0" i="0" u="none" strike="noStrike" kern="1200" cap="none" spc="0" normalizeH="0" baseline="0" noProof="0" dirty="0">
                <a:ln>
                  <a:noFill/>
                </a:ln>
                <a:solidFill>
                  <a:srgbClr val="237114"/>
                </a:solidFill>
                <a:effectLst/>
                <a:uLnTx/>
                <a:uFillTx/>
                <a:latin typeface="Cambria" panose="02040503050406030204" pitchFamily="18" charset="0"/>
                <a:ea typeface="+mn-ea"/>
                <a:cs typeface="+mn-cs"/>
              </a:rPr>
              <a:t>Goal</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convey data semantics to the hardware enables more intelligent management of resources.</a:t>
            </a:r>
          </a:p>
          <a:p>
            <a:pPr marL="228600" marR="0" lvl="0" indent="-228600" algn="l" defTabSz="914400" rtl="0" eaLnBrk="1" fontAlgn="auto" latinLnBrk="0" hangingPunct="1">
              <a:lnSpc>
                <a:spcPct val="100000"/>
              </a:lnSpc>
              <a:spcBef>
                <a:spcPts val="1000"/>
              </a:spcBef>
              <a:spcAft>
                <a:spcPts val="400"/>
              </a:spcAft>
              <a:buClrTx/>
              <a:buSzTx/>
              <a:buFont typeface="Arial" panose="020B0604020202020204" pitchFamily="34" charset="0"/>
              <a:buChar char="•"/>
              <a:tabLst/>
              <a:defRPr/>
            </a:pPr>
            <a:r>
              <a:rPr kumimoji="0" lang="en-CA" sz="2800" b="0" i="0" u="none" strike="noStrike" kern="1200" cap="none" spc="0" normalizeH="0" baseline="0" noProof="0" dirty="0" err="1">
                <a:ln>
                  <a:noFill/>
                </a:ln>
                <a:solidFill>
                  <a:srgbClr val="0070C0"/>
                </a:solidFill>
                <a:effectLst/>
                <a:uLnTx/>
                <a:uFillTx/>
                <a:latin typeface="Cambria" panose="02040503050406030204" pitchFamily="18" charset="0"/>
                <a:ea typeface="+mn-ea"/>
                <a:cs typeface="+mn-cs"/>
              </a:rPr>
              <a:t>XMem</a:t>
            </a:r>
            <a:r>
              <a:rPr kumimoji="0" lang="en-CA" sz="2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 </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introduces a new HW/SW abstraction, called </a:t>
            </a:r>
            <a:r>
              <a:rPr kumimoji="0" lang="en-CA" sz="28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Atom, </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conveying data semantics</a:t>
            </a:r>
            <a:endParaRPr kumimoji="0" lang="en-CA" sz="28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457200" marR="0" lvl="1" indent="0" algn="l" defTabSz="914400" rtl="0" eaLnBrk="1" fontAlgn="auto" latinLnBrk="0" hangingPunct="1">
              <a:lnSpc>
                <a:spcPct val="100000"/>
              </a:lnSpc>
              <a:spcBef>
                <a:spcPts val="500"/>
              </a:spcBef>
              <a:spcAft>
                <a:spcPts val="400"/>
              </a:spcAft>
              <a:buClrTx/>
              <a:buSzTx/>
              <a:buFont typeface="Cambria" panose="02040503050406030204" pitchFamily="18" charset="0"/>
              <a:buNone/>
              <a:tabLst/>
              <a:defRPr/>
            </a:pPr>
            <a:endParaRPr kumimoji="0" lang="en-CA"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4" name="Slide Number Placeholder 2">
            <a:extLst>
              <a:ext uri="{FF2B5EF4-FFF2-40B4-BE49-F238E27FC236}">
                <a16:creationId xmlns:a16="http://schemas.microsoft.com/office/drawing/2014/main" id="{67A38FE9-16BA-CB49-8452-ADF758FBDFBE}"/>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A0CF43C-0A86-4E39-9C12-F39370374F43}"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367</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53" name="Group 52">
            <a:extLst>
              <a:ext uri="{FF2B5EF4-FFF2-40B4-BE49-F238E27FC236}">
                <a16:creationId xmlns:a16="http://schemas.microsoft.com/office/drawing/2014/main" id="{5A540D96-A2CD-5E4E-A721-E0471AD2DBB8}"/>
              </a:ext>
            </a:extLst>
          </p:cNvPr>
          <p:cNvGrpSpPr/>
          <p:nvPr/>
        </p:nvGrpSpPr>
        <p:grpSpPr>
          <a:xfrm>
            <a:off x="385984" y="3398201"/>
            <a:ext cx="8539843" cy="3255111"/>
            <a:chOff x="479470" y="3480905"/>
            <a:chExt cx="8539843" cy="3255111"/>
          </a:xfrm>
        </p:grpSpPr>
        <p:cxnSp>
          <p:nvCxnSpPr>
            <p:cNvPr id="37" name="Straight Connector 36">
              <a:extLst>
                <a:ext uri="{FF2B5EF4-FFF2-40B4-BE49-F238E27FC236}">
                  <a16:creationId xmlns:a16="http://schemas.microsoft.com/office/drawing/2014/main" id="{7B930CBC-C7A6-384A-8381-1AD36EA57E53}"/>
                </a:ext>
              </a:extLst>
            </p:cNvPr>
            <p:cNvCxnSpPr/>
            <p:nvPr/>
          </p:nvCxnSpPr>
          <p:spPr>
            <a:xfrm>
              <a:off x="479470" y="5155914"/>
              <a:ext cx="8286750" cy="24494"/>
            </a:xfrm>
            <a:prstGeom prst="line">
              <a:avLst/>
            </a:prstGeom>
            <a:noFill/>
            <a:ln w="38100" cap="flat" cmpd="sng" algn="ctr">
              <a:solidFill>
                <a:srgbClr val="E7E6E6">
                  <a:lumMod val="50000"/>
                </a:srgbClr>
              </a:solidFill>
              <a:prstDash val="solid"/>
              <a:miter lim="800000"/>
            </a:ln>
            <a:effectLst/>
          </p:spPr>
        </p:cxnSp>
        <p:sp>
          <p:nvSpPr>
            <p:cNvPr id="38" name="TextBox 37">
              <a:extLst>
                <a:ext uri="{FF2B5EF4-FFF2-40B4-BE49-F238E27FC236}">
                  <a16:creationId xmlns:a16="http://schemas.microsoft.com/office/drawing/2014/main" id="{CAC879C3-D033-F94C-A371-9D6D0267BC7A}"/>
                </a:ext>
              </a:extLst>
            </p:cNvPr>
            <p:cNvSpPr txBox="1"/>
            <p:nvPr/>
          </p:nvSpPr>
          <p:spPr>
            <a:xfrm>
              <a:off x="512102" y="4246031"/>
              <a:ext cx="1616468" cy="55399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prstClr val="black"/>
                  </a:solidFill>
                  <a:effectLst/>
                  <a:uLnTx/>
                  <a:uFillTx/>
                  <a:latin typeface="Myriad Pro Cond"/>
                  <a:ea typeface="+mn-ea"/>
                  <a:cs typeface="+mn-cs"/>
                </a:rPr>
                <a:t>Software</a:t>
              </a:r>
            </a:p>
          </p:txBody>
        </p:sp>
        <p:sp>
          <p:nvSpPr>
            <p:cNvPr id="39" name="TextBox 38">
              <a:extLst>
                <a:ext uri="{FF2B5EF4-FFF2-40B4-BE49-F238E27FC236}">
                  <a16:creationId xmlns:a16="http://schemas.microsoft.com/office/drawing/2014/main" id="{4FA54174-02D5-F54D-A301-6D4F471790B2}"/>
                </a:ext>
              </a:extLst>
            </p:cNvPr>
            <p:cNvSpPr txBox="1"/>
            <p:nvPr/>
          </p:nvSpPr>
          <p:spPr>
            <a:xfrm>
              <a:off x="539108" y="5710586"/>
              <a:ext cx="1738296" cy="55399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prstClr val="black"/>
                  </a:solidFill>
                  <a:effectLst/>
                  <a:uLnTx/>
                  <a:uFillTx/>
                  <a:latin typeface="Myriad Pro Cond"/>
                  <a:ea typeface="+mn-ea"/>
                  <a:cs typeface="+mn-cs"/>
                </a:rPr>
                <a:t>Hardware</a:t>
              </a:r>
            </a:p>
          </p:txBody>
        </p:sp>
        <p:sp>
          <p:nvSpPr>
            <p:cNvPr id="40" name="Rounded Rectangle 39">
              <a:extLst>
                <a:ext uri="{FF2B5EF4-FFF2-40B4-BE49-F238E27FC236}">
                  <a16:creationId xmlns:a16="http://schemas.microsoft.com/office/drawing/2014/main" id="{B862AE14-F7EE-2447-A63C-FD324289BCEE}"/>
                </a:ext>
              </a:extLst>
            </p:cNvPr>
            <p:cNvSpPr/>
            <p:nvPr/>
          </p:nvSpPr>
          <p:spPr>
            <a:xfrm>
              <a:off x="1132060" y="4841325"/>
              <a:ext cx="1085927"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Atom:1</a:t>
              </a:r>
            </a:p>
          </p:txBody>
        </p:sp>
        <p:sp>
          <p:nvSpPr>
            <p:cNvPr id="41" name="Rounded Rectangle 40">
              <a:extLst>
                <a:ext uri="{FF2B5EF4-FFF2-40B4-BE49-F238E27FC236}">
                  <a16:creationId xmlns:a16="http://schemas.microsoft.com/office/drawing/2014/main" id="{63C59353-12E0-C146-A4EB-BCCBC2ED27AC}"/>
                </a:ext>
              </a:extLst>
            </p:cNvPr>
            <p:cNvSpPr/>
            <p:nvPr/>
          </p:nvSpPr>
          <p:spPr>
            <a:xfrm>
              <a:off x="3850402" y="3480905"/>
              <a:ext cx="1889678" cy="604010"/>
            </a:xfrm>
            <a:prstGeom prst="roundRect">
              <a:avLst/>
            </a:prstGeom>
            <a:solidFill>
              <a:srgbClr val="009900"/>
            </a:solidFill>
            <a:ln w="381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Calibri" panose="020F0502020204030204"/>
                  <a:ea typeface="+mn-ea"/>
                  <a:cs typeface="+mn-cs"/>
                </a:rPr>
                <a:t>Application</a:t>
              </a:r>
            </a:p>
          </p:txBody>
        </p:sp>
        <p:sp>
          <p:nvSpPr>
            <p:cNvPr id="42" name="Rounded Rectangle 41">
              <a:extLst>
                <a:ext uri="{FF2B5EF4-FFF2-40B4-BE49-F238E27FC236}">
                  <a16:creationId xmlns:a16="http://schemas.microsoft.com/office/drawing/2014/main" id="{DEF1E9FE-683E-CD40-8767-7D312EF6193A}"/>
                </a:ext>
              </a:extLst>
            </p:cNvPr>
            <p:cNvSpPr/>
            <p:nvPr/>
          </p:nvSpPr>
          <p:spPr>
            <a:xfrm>
              <a:off x="4181841" y="4849489"/>
              <a:ext cx="1029802"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 2</a:t>
              </a:r>
            </a:p>
          </p:txBody>
        </p:sp>
        <p:sp>
          <p:nvSpPr>
            <p:cNvPr id="43" name="Rounded Rectangle 42">
              <a:extLst>
                <a:ext uri="{FF2B5EF4-FFF2-40B4-BE49-F238E27FC236}">
                  <a16:creationId xmlns:a16="http://schemas.microsoft.com/office/drawing/2014/main" id="{4C39FC10-9678-634F-B131-30AF4FDA168B}"/>
                </a:ext>
              </a:extLst>
            </p:cNvPr>
            <p:cNvSpPr/>
            <p:nvPr/>
          </p:nvSpPr>
          <p:spPr>
            <a:xfrm>
              <a:off x="6630241" y="4841325"/>
              <a:ext cx="1028616"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 3</a:t>
              </a:r>
            </a:p>
          </p:txBody>
        </p:sp>
        <p:sp>
          <p:nvSpPr>
            <p:cNvPr id="44" name="Rectangle: Rounded Corners 2">
              <a:extLst>
                <a:ext uri="{FF2B5EF4-FFF2-40B4-BE49-F238E27FC236}">
                  <a16:creationId xmlns:a16="http://schemas.microsoft.com/office/drawing/2014/main" id="{8A0CFFA0-7B29-2A4E-8A2D-36EA7322FA91}"/>
                </a:ext>
              </a:extLst>
            </p:cNvPr>
            <p:cNvSpPr/>
            <p:nvPr/>
          </p:nvSpPr>
          <p:spPr>
            <a:xfrm>
              <a:off x="3143338" y="6099683"/>
              <a:ext cx="3283688" cy="636333"/>
            </a:xfrm>
            <a:prstGeom prst="roundRect">
              <a:avLst/>
            </a:prstGeom>
            <a:solidFill>
              <a:srgbClr val="5B9BD5">
                <a:lumMod val="75000"/>
              </a:srgbClr>
            </a:solidFill>
            <a:ln w="1905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Calibri" panose="020F0502020204030204"/>
                  <a:ea typeface="+mn-ea"/>
                  <a:cs typeface="+mn-cs"/>
                </a:rPr>
                <a:t>System/Architecture</a:t>
              </a:r>
            </a:p>
          </p:txBody>
        </p:sp>
        <p:cxnSp>
          <p:nvCxnSpPr>
            <p:cNvPr id="45" name="Straight Arrow Connector 44">
              <a:extLst>
                <a:ext uri="{FF2B5EF4-FFF2-40B4-BE49-F238E27FC236}">
                  <a16:creationId xmlns:a16="http://schemas.microsoft.com/office/drawing/2014/main" id="{2299B66B-46EB-B241-8631-D8F18550F601}"/>
                </a:ext>
              </a:extLst>
            </p:cNvPr>
            <p:cNvCxnSpPr>
              <a:cxnSpLocks/>
            </p:cNvCxnSpPr>
            <p:nvPr/>
          </p:nvCxnSpPr>
          <p:spPr>
            <a:xfrm flipH="1">
              <a:off x="2156847" y="5180408"/>
              <a:ext cx="557788" cy="235475"/>
            </a:xfrm>
            <a:prstGeom prst="straightConnector1">
              <a:avLst/>
            </a:prstGeom>
            <a:noFill/>
            <a:ln w="57150" cap="flat" cmpd="sng" algn="ctr">
              <a:solidFill>
                <a:sysClr val="windowText" lastClr="000000"/>
              </a:solidFill>
              <a:prstDash val="solid"/>
              <a:miter lim="800000"/>
              <a:tailEnd type="arrow"/>
            </a:ln>
            <a:effectLst/>
          </p:spPr>
        </p:cxnSp>
        <p:sp>
          <p:nvSpPr>
            <p:cNvPr id="46" name="Rounded Rectangle 45">
              <a:extLst>
                <a:ext uri="{FF2B5EF4-FFF2-40B4-BE49-F238E27FC236}">
                  <a16:creationId xmlns:a16="http://schemas.microsoft.com/office/drawing/2014/main" id="{9816DC82-1420-934C-8696-96B136E7670E}"/>
                </a:ext>
              </a:extLst>
            </p:cNvPr>
            <p:cNvSpPr/>
            <p:nvPr/>
          </p:nvSpPr>
          <p:spPr>
            <a:xfrm>
              <a:off x="2611415" y="4821644"/>
              <a:ext cx="1416929" cy="706010"/>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47" name="Straight Arrow Connector 46">
              <a:extLst>
                <a:ext uri="{FF2B5EF4-FFF2-40B4-BE49-F238E27FC236}">
                  <a16:creationId xmlns:a16="http://schemas.microsoft.com/office/drawing/2014/main" id="{5F662D9D-1E95-F14F-908D-E4257ACE47DA}"/>
                </a:ext>
              </a:extLst>
            </p:cNvPr>
            <p:cNvCxnSpPr>
              <a:cxnSpLocks/>
              <a:stCxn id="48" idx="1"/>
            </p:cNvCxnSpPr>
            <p:nvPr/>
          </p:nvCxnSpPr>
          <p:spPr>
            <a:xfrm flipH="1">
              <a:off x="5155098" y="5190164"/>
              <a:ext cx="334848" cy="231795"/>
            </a:xfrm>
            <a:prstGeom prst="straightConnector1">
              <a:avLst/>
            </a:prstGeom>
            <a:noFill/>
            <a:ln w="57150" cap="flat" cmpd="sng" algn="ctr">
              <a:solidFill>
                <a:sysClr val="windowText" lastClr="000000"/>
              </a:solidFill>
              <a:prstDash val="solid"/>
              <a:miter lim="800000"/>
              <a:tailEnd type="arrow"/>
            </a:ln>
            <a:effectLst/>
          </p:spPr>
        </p:cxnSp>
        <p:sp>
          <p:nvSpPr>
            <p:cNvPr id="48" name="Rounded Rectangle 47">
              <a:extLst>
                <a:ext uri="{FF2B5EF4-FFF2-40B4-BE49-F238E27FC236}">
                  <a16:creationId xmlns:a16="http://schemas.microsoft.com/office/drawing/2014/main" id="{2B59C32D-ED35-B247-915E-D40382DE2740}"/>
                </a:ext>
              </a:extLst>
            </p:cNvPr>
            <p:cNvSpPr/>
            <p:nvPr/>
          </p:nvSpPr>
          <p:spPr>
            <a:xfrm>
              <a:off x="5489947" y="4847000"/>
              <a:ext cx="986798" cy="686328"/>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49" name="Straight Arrow Connector 48">
              <a:extLst>
                <a:ext uri="{FF2B5EF4-FFF2-40B4-BE49-F238E27FC236}">
                  <a16:creationId xmlns:a16="http://schemas.microsoft.com/office/drawing/2014/main" id="{5FE2C305-2C0A-844D-91AA-231133B3ADD5}"/>
                </a:ext>
              </a:extLst>
            </p:cNvPr>
            <p:cNvCxnSpPr>
              <a:cxnSpLocks/>
              <a:stCxn id="50" idx="1"/>
            </p:cNvCxnSpPr>
            <p:nvPr/>
          </p:nvCxnSpPr>
          <p:spPr>
            <a:xfrm flipH="1">
              <a:off x="7595054" y="5198413"/>
              <a:ext cx="348897" cy="217470"/>
            </a:xfrm>
            <a:prstGeom prst="straightConnector1">
              <a:avLst/>
            </a:prstGeom>
            <a:noFill/>
            <a:ln w="57150" cap="flat" cmpd="sng" algn="ctr">
              <a:solidFill>
                <a:sysClr val="windowText" lastClr="000000"/>
              </a:solidFill>
              <a:prstDash val="solid"/>
              <a:miter lim="800000"/>
              <a:tailEnd type="arrow"/>
            </a:ln>
            <a:effectLst/>
          </p:spPr>
        </p:cxnSp>
        <p:sp>
          <p:nvSpPr>
            <p:cNvPr id="50" name="Rounded Rectangle 49">
              <a:extLst>
                <a:ext uri="{FF2B5EF4-FFF2-40B4-BE49-F238E27FC236}">
                  <a16:creationId xmlns:a16="http://schemas.microsoft.com/office/drawing/2014/main" id="{BD83F1BE-3599-4C4B-9B96-D202933B7C09}"/>
                </a:ext>
              </a:extLst>
            </p:cNvPr>
            <p:cNvSpPr/>
            <p:nvPr/>
          </p:nvSpPr>
          <p:spPr>
            <a:xfrm>
              <a:off x="7943951" y="4841326"/>
              <a:ext cx="1075362" cy="714175"/>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51" name="Straight Arrow Connector 50">
              <a:extLst>
                <a:ext uri="{FF2B5EF4-FFF2-40B4-BE49-F238E27FC236}">
                  <a16:creationId xmlns:a16="http://schemas.microsoft.com/office/drawing/2014/main" id="{528DEB36-1A9A-2B49-BFF5-065367350276}"/>
                </a:ext>
              </a:extLst>
            </p:cNvPr>
            <p:cNvCxnSpPr>
              <a:cxnSpLocks/>
            </p:cNvCxnSpPr>
            <p:nvPr/>
          </p:nvCxnSpPr>
          <p:spPr>
            <a:xfrm>
              <a:off x="4785182" y="4084915"/>
              <a:ext cx="0" cy="577404"/>
            </a:xfrm>
            <a:prstGeom prst="straightConnector1">
              <a:avLst/>
            </a:prstGeom>
            <a:noFill/>
            <a:ln w="76200" cap="flat" cmpd="sng" algn="ctr">
              <a:solidFill>
                <a:srgbClr val="E7E6E6">
                  <a:lumMod val="50000"/>
                </a:srgbClr>
              </a:solidFill>
              <a:prstDash val="solid"/>
              <a:miter lim="800000"/>
              <a:tailEnd type="stealth" w="lg" len="lg"/>
            </a:ln>
            <a:effectLst/>
          </p:spPr>
        </p:cxnSp>
        <p:cxnSp>
          <p:nvCxnSpPr>
            <p:cNvPr id="52" name="Straight Arrow Connector 51">
              <a:extLst>
                <a:ext uri="{FF2B5EF4-FFF2-40B4-BE49-F238E27FC236}">
                  <a16:creationId xmlns:a16="http://schemas.microsoft.com/office/drawing/2014/main" id="{E4736AAB-D6E4-1B48-947F-5EBDEBAA811D}"/>
                </a:ext>
              </a:extLst>
            </p:cNvPr>
            <p:cNvCxnSpPr>
              <a:cxnSpLocks/>
            </p:cNvCxnSpPr>
            <p:nvPr/>
          </p:nvCxnSpPr>
          <p:spPr>
            <a:xfrm flipH="1">
              <a:off x="4785182" y="5563292"/>
              <a:ext cx="947" cy="511824"/>
            </a:xfrm>
            <a:prstGeom prst="straightConnector1">
              <a:avLst/>
            </a:prstGeom>
            <a:noFill/>
            <a:ln w="76200" cap="flat" cmpd="sng" algn="ctr">
              <a:solidFill>
                <a:srgbClr val="E7E6E6">
                  <a:lumMod val="50000"/>
                </a:srgbClr>
              </a:solidFill>
              <a:prstDash val="solid"/>
              <a:miter lim="800000"/>
              <a:tailEnd type="stealth" w="lg" len="lg"/>
            </a:ln>
            <a:effectLst/>
          </p:spPr>
        </p:cxnSp>
      </p:grpSp>
      <p:sp>
        <p:nvSpPr>
          <p:cNvPr id="54" name="Rectangle 53">
            <a:extLst>
              <a:ext uri="{FF2B5EF4-FFF2-40B4-BE49-F238E27FC236}">
                <a16:creationId xmlns:a16="http://schemas.microsoft.com/office/drawing/2014/main" id="{F4931071-36A2-9246-9657-523B72E9ACC0}"/>
              </a:ext>
            </a:extLst>
          </p:cNvPr>
          <p:cNvSpPr/>
          <p:nvPr/>
        </p:nvSpPr>
        <p:spPr>
          <a:xfrm>
            <a:off x="1219200" y="3932535"/>
            <a:ext cx="6705600" cy="1512209"/>
          </a:xfrm>
          <a:prstGeom prst="rect">
            <a:avLst/>
          </a:prstGeom>
          <a:ln w="12700">
            <a:solidFill>
              <a:schemeClr val="tx1"/>
            </a:solidFill>
          </a:ln>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a:ln>
                  <a:noFill/>
                </a:ln>
                <a:solidFill>
                  <a:srgbClr val="009999"/>
                </a:solidFill>
                <a:effectLst/>
                <a:uLnTx/>
                <a:uFillTx/>
                <a:latin typeface="Myriad Pro Cond" panose="020B0506030403020204" pitchFamily="34" charset="0"/>
                <a:ea typeface="+mn-ea"/>
                <a:cs typeface="+mn-cs"/>
              </a:rPr>
              <a:t>A</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 malloc ( size );</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rPr>
              <a:t>Atom1</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 </a:t>
            </a:r>
            <a:r>
              <a:rPr kumimoji="0" lang="en-US" sz="2800" b="1" i="0" u="none" strike="noStrike" kern="1200" cap="none" spc="0" normalizeH="0" baseline="0" noProof="0" dirty="0" err="1">
                <a:ln>
                  <a:noFill/>
                </a:ln>
                <a:solidFill>
                  <a:srgbClr val="008000"/>
                </a:solidFill>
                <a:effectLst/>
                <a:uLnTx/>
                <a:uFillTx/>
                <a:latin typeface="Myriad Pro Cond" panose="020B0506030403020204" pitchFamily="34" charset="0"/>
                <a:ea typeface="+mn-ea"/>
                <a:cs typeface="+mn-cs"/>
              </a:rPr>
              <a:t>CreateAtom</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E7E6E6">
                    <a:lumMod val="50000"/>
                  </a:srgbClr>
                </a:solidFill>
                <a:effectLst/>
                <a:uLnTx/>
                <a:uFillTx/>
                <a:latin typeface="Myriad Pro Cond" panose="020B0506030403020204" pitchFamily="34" charset="0"/>
                <a:ea typeface="+mn-ea"/>
                <a:cs typeface="+mn-cs"/>
              </a:rPr>
              <a:t>INT</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E7E6E6">
                    <a:lumMod val="50000"/>
                  </a:srgbClr>
                </a:solidFill>
                <a:effectLst/>
                <a:uLnTx/>
                <a:uFillTx/>
                <a:latin typeface="Myriad Pro Cond" panose="020B0506030403020204" pitchFamily="34" charset="0"/>
                <a:ea typeface="+mn-ea"/>
                <a:cs typeface="+mn-cs"/>
              </a:rPr>
              <a:t>Regular</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err="1">
                <a:ln>
                  <a:noFill/>
                </a:ln>
                <a:solidFill>
                  <a:srgbClr val="008000"/>
                </a:solidFill>
                <a:effectLst/>
                <a:uLnTx/>
                <a:uFillTx/>
                <a:latin typeface="Myriad Pro Cond" panose="020B0506030403020204" pitchFamily="34" charset="0"/>
                <a:ea typeface="+mn-ea"/>
                <a:cs typeface="+mn-cs"/>
              </a:rPr>
              <a:t>MapAtom</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rPr>
              <a:t>Atom1</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009999"/>
                </a:solidFill>
                <a:effectLst/>
                <a:uLnTx/>
                <a:uFillTx/>
                <a:latin typeface="Myriad Pro Cond" panose="020B0506030403020204" pitchFamily="34" charset="0"/>
                <a:ea typeface="+mn-ea"/>
                <a:cs typeface="+mn-cs"/>
              </a:rPr>
              <a:t>A</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size );</a:t>
            </a:r>
          </a:p>
        </p:txBody>
      </p:sp>
      <p:sp>
        <p:nvSpPr>
          <p:cNvPr id="5" name="Rectangle 4">
            <a:extLst>
              <a:ext uri="{FF2B5EF4-FFF2-40B4-BE49-F238E27FC236}">
                <a16:creationId xmlns:a16="http://schemas.microsoft.com/office/drawing/2014/main" id="{8AE8D61E-7AF5-3640-8E4F-DC08D91D7DF6}"/>
              </a:ext>
            </a:extLst>
          </p:cNvPr>
          <p:cNvSpPr/>
          <p:nvPr/>
        </p:nvSpPr>
        <p:spPr>
          <a:xfrm>
            <a:off x="1069462" y="6642102"/>
            <a:ext cx="7081074"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b="0" i="0" u="none" strike="noStrike" kern="1200" cap="none" spc="0" normalizeH="0" baseline="0" noProof="0" dirty="0">
                <a:ln>
                  <a:noFill/>
                </a:ln>
                <a:solidFill>
                  <a:prstClr val="black"/>
                </a:solidFill>
                <a:effectLst/>
                <a:uLnTx/>
                <a:uFillTx/>
                <a:latin typeface="LinBiolinumTB"/>
                <a:ea typeface="+mn-ea"/>
                <a:cs typeface="+mn-cs"/>
              </a:rPr>
              <a:t>Vijaykumar+, “</a:t>
            </a:r>
            <a:r>
              <a:rPr kumimoji="0" lang="en-CA" sz="1000" b="1" i="0" u="none" strike="noStrike" kern="1200" cap="none" spc="0" normalizeH="0" baseline="0" noProof="0" dirty="0">
                <a:ln>
                  <a:noFill/>
                </a:ln>
                <a:solidFill>
                  <a:srgbClr val="0000FF"/>
                </a:solidFill>
                <a:effectLst/>
                <a:uLnTx/>
                <a:uFillTx/>
                <a:latin typeface="LinBiolinumTB"/>
                <a:ea typeface="+mn-ea"/>
                <a:cs typeface="+mn-cs"/>
              </a:rPr>
              <a:t>A Case for Richer Cross-layer Abstractions: Bridging the Semantic Gap with Expressive Memory</a:t>
            </a:r>
            <a:r>
              <a:rPr kumimoji="0" lang="en-CA" sz="1000" b="0" i="0" u="none" strike="noStrike" kern="1200" cap="none" spc="0" normalizeH="0" baseline="0" noProof="0" dirty="0">
                <a:ln>
                  <a:noFill/>
                </a:ln>
                <a:solidFill>
                  <a:prstClr val="black"/>
                </a:solidFill>
                <a:effectLst/>
                <a:uLnTx/>
                <a:uFillTx/>
                <a:latin typeface="LinBiolinumTB"/>
                <a:ea typeface="+mn-ea"/>
                <a:cs typeface="+mn-cs"/>
              </a:rPr>
              <a:t>”, ISCA 2018 </a:t>
            </a:r>
            <a:endParaRPr kumimoji="0" lang="en-CA" sz="1000" b="0" i="0" u="none" strike="noStrike" kern="1200" cap="none" spc="0" normalizeH="0" baseline="0" noProof="0" dirty="0">
              <a:ln>
                <a:noFill/>
              </a:ln>
              <a:solidFill>
                <a:prstClr val="black"/>
              </a:solidFill>
              <a:effectLst/>
              <a:uLnTx/>
              <a:uFillTx/>
              <a:latin typeface="Myriad Pro Cond"/>
              <a:ea typeface="+mn-ea"/>
              <a:cs typeface="+mn-cs"/>
            </a:endParaRPr>
          </a:p>
        </p:txBody>
      </p:sp>
    </p:spTree>
    <p:extLst>
      <p:ext uri="{BB962C8B-B14F-4D97-AF65-F5344CB8AC3E}">
        <p14:creationId xmlns:p14="http://schemas.microsoft.com/office/powerpoint/2010/main" val="876682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53"/>
                                        </p:tgtEl>
                                      </p:cBhvr>
                                    </p:animEffect>
                                    <p:set>
                                      <p:cBhvr>
                                        <p:cTn id="17" dur="1" fill="hold">
                                          <p:stCondLst>
                                            <p:cond delay="499"/>
                                          </p:stCondLst>
                                        </p:cTn>
                                        <p:tgtEl>
                                          <p:spTgt spid="53"/>
                                        </p:tgtEl>
                                        <p:attrNameLst>
                                          <p:attrName>style.visibility</p:attrName>
                                        </p:attrNameLst>
                                      </p:cBhvr>
                                      <p:to>
                                        <p:strVal val="hidden"/>
                                      </p:to>
                                    </p:se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fade">
                                      <p:cBhvr>
                                        <p:cTn id="2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Lst>
  </p:timing>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E6D52-A3A4-BB4C-95B5-D7873A3CAACD}"/>
              </a:ext>
            </a:extLst>
          </p:cNvPr>
          <p:cNvSpPr>
            <a:spLocks noGrp="1"/>
          </p:cNvSpPr>
          <p:nvPr>
            <p:ph type="title"/>
          </p:nvPr>
        </p:nvSpPr>
        <p:spPr/>
        <p:txBody>
          <a:bodyPr/>
          <a:lstStyle/>
          <a:p>
            <a:r>
              <a:rPr lang="en-US" dirty="0" err="1"/>
              <a:t>XMem</a:t>
            </a:r>
            <a:r>
              <a:rPr lang="en-US" dirty="0"/>
              <a:t> Aids/Enables Many Optimizations</a:t>
            </a:r>
          </a:p>
        </p:txBody>
      </p:sp>
      <p:sp>
        <p:nvSpPr>
          <p:cNvPr id="3" name="Content Placeholder 2">
            <a:extLst>
              <a:ext uri="{FF2B5EF4-FFF2-40B4-BE49-F238E27FC236}">
                <a16:creationId xmlns:a16="http://schemas.microsoft.com/office/drawing/2014/main" id="{07CA2F28-2488-E747-BAA8-A1CAE698496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9D2B23E-41F9-6F47-9E06-4386E4593C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107" y="958340"/>
            <a:ext cx="8323585" cy="5817110"/>
          </a:xfrm>
          <a:prstGeom prst="rect">
            <a:avLst/>
          </a:prstGeom>
        </p:spPr>
      </p:pic>
    </p:spTree>
    <p:extLst>
      <p:ext uri="{BB962C8B-B14F-4D97-AF65-F5344CB8AC3E}">
        <p14:creationId xmlns:p14="http://schemas.microsoft.com/office/powerpoint/2010/main" val="2320365883"/>
      </p:ext>
    </p:extLst>
  </p:cSld>
  <p:clrMapOvr>
    <a:masterClrMapping/>
  </p:clrMapOvr>
  <p:transition/>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 Case for Richer Cross-layer Abstractions: Bridging the Semantic Gap with Expressive Memory"</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369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2322878891"/>
      </p:ext>
    </p:extLst>
  </p:cSld>
  <p:clrMapOvr>
    <a:masterClrMapping/>
  </p:clrMapOvr>
  <p:transition/>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 for GPUs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Eiman</a:t>
            </a:r>
            <a:r>
              <a:rPr lang="en-US" sz="1700" dirty="0"/>
              <a:t> Ebrahimi, Kevin Hsieh,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"The Locality Descriptor: A Holistic Cross-Layer Abstraction to Express Data Locality in GPUs"</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370</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D7E19532-BD2E-4D40-9F98-09CE73A3DF5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3949144"/>
            <a:ext cx="9144000" cy="1928128"/>
          </a:xfrm>
          <a:prstGeom prst="rect">
            <a:avLst/>
          </a:prstGeom>
        </p:spPr>
      </p:pic>
    </p:spTree>
    <p:extLst>
      <p:ext uri="{BB962C8B-B14F-4D97-AF65-F5344CB8AC3E}">
        <p14:creationId xmlns:p14="http://schemas.microsoft.com/office/powerpoint/2010/main" val="1703106478"/>
      </p:ext>
    </p:extLst>
  </p:cSld>
  <p:clrMapOvr>
    <a:masterClrMapping/>
  </p:clrMapOvr>
  <p:transition/>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28192-269C-457A-B20A-B7A5F0F0B485}"/>
              </a:ext>
            </a:extLst>
          </p:cNvPr>
          <p:cNvSpPr>
            <a:spLocks noGrp="1"/>
          </p:cNvSpPr>
          <p:nvPr>
            <p:ph type="title"/>
          </p:nvPr>
        </p:nvSpPr>
        <p:spPr>
          <a:xfrm>
            <a:off x="628650" y="44624"/>
            <a:ext cx="8335838" cy="1325563"/>
          </a:xfrm>
        </p:spPr>
        <p:txBody>
          <a:bodyPr/>
          <a:lstStyle/>
          <a:p>
            <a:r>
              <a:rPr lang="en-US" dirty="0"/>
              <a:t>Locality Descriptor: Executive Summary	</a:t>
            </a:r>
          </a:p>
        </p:txBody>
      </p:sp>
      <p:sp>
        <p:nvSpPr>
          <p:cNvPr id="3" name="Content Placeholder 2">
            <a:extLst>
              <a:ext uri="{FF2B5EF4-FFF2-40B4-BE49-F238E27FC236}">
                <a16:creationId xmlns:a16="http://schemas.microsoft.com/office/drawing/2014/main" id="{80F2BD30-CBCA-4434-A216-A2E0185BADBF}"/>
              </a:ext>
            </a:extLst>
          </p:cNvPr>
          <p:cNvSpPr>
            <a:spLocks noGrp="1"/>
          </p:cNvSpPr>
          <p:nvPr>
            <p:ph idx="1"/>
          </p:nvPr>
        </p:nvSpPr>
        <p:spPr>
          <a:xfrm>
            <a:off x="628650" y="980728"/>
            <a:ext cx="7886700" cy="3686447"/>
          </a:xfrm>
        </p:spPr>
        <p:txBody>
          <a:bodyPr>
            <a:normAutofit/>
          </a:bodyPr>
          <a:lstStyle/>
          <a:p>
            <a:pPr marL="0" indent="0">
              <a:buNone/>
            </a:pPr>
            <a:r>
              <a:rPr lang="en-US" sz="2400" dirty="0"/>
              <a:t>Exploiting data locality in GPUs is a challenging task</a:t>
            </a:r>
          </a:p>
          <a:p>
            <a:pPr marL="0" indent="0">
              <a:buNone/>
            </a:pPr>
            <a:endParaRPr lang="en-US" sz="2400" dirty="0"/>
          </a:p>
          <a:p>
            <a:pPr marL="0" indent="0">
              <a:buNone/>
            </a:pPr>
            <a:r>
              <a:rPr lang="en-US" sz="2400" dirty="0"/>
              <a:t> </a:t>
            </a:r>
          </a:p>
        </p:txBody>
      </p:sp>
      <p:sp>
        <p:nvSpPr>
          <p:cNvPr id="4" name="Slide Number Placeholder 3">
            <a:extLst>
              <a:ext uri="{FF2B5EF4-FFF2-40B4-BE49-F238E27FC236}">
                <a16:creationId xmlns:a16="http://schemas.microsoft.com/office/drawing/2014/main" id="{BF8FE8C8-A79D-407E-A205-4017C269B3BB}"/>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C27E80B-A655-44B0-A6D9-E5EAFBEBB6E2}" type="slidenum">
              <a:rPr kumimoji="0" lang="en-US" sz="2100" b="1" i="0" u="none" strike="noStrike" kern="1200" cap="none" spc="0" normalizeH="0" baseline="0" noProof="0">
                <a:ln>
                  <a:noFill/>
                </a:ln>
                <a:solidFill>
                  <a:srgbClr val="009900"/>
                </a:solidFill>
                <a:effectLst/>
                <a:uLnTx/>
                <a:uFillTx/>
                <a:latin typeface="Myriad Pro Cond" panose="020B0506030403020204" pitchFamily="34" charset="0"/>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371</a:t>
            </a:fld>
            <a:endParaRPr kumimoji="0" lang="en-US" sz="2100" b="1" i="0" u="none" strike="noStrike" kern="1200" cap="none" spc="0" normalizeH="0" baseline="0" noProof="0" dirty="0">
              <a:ln>
                <a:noFill/>
              </a:ln>
              <a:solidFill>
                <a:srgbClr val="009900"/>
              </a:solidFill>
              <a:effectLst/>
              <a:uLnTx/>
              <a:uFillTx/>
              <a:latin typeface="Myriad Pro Cond" panose="020B0506030403020204" pitchFamily="34" charset="0"/>
              <a:ea typeface="+mn-ea"/>
              <a:cs typeface="+mn-cs"/>
            </a:endParaRPr>
          </a:p>
        </p:txBody>
      </p:sp>
      <p:cxnSp>
        <p:nvCxnSpPr>
          <p:cNvPr id="5" name="Straight Connector 4">
            <a:extLst>
              <a:ext uri="{FF2B5EF4-FFF2-40B4-BE49-F238E27FC236}">
                <a16:creationId xmlns:a16="http://schemas.microsoft.com/office/drawing/2014/main" id="{493BAEB3-AD5E-48BD-B590-F0690B4389C6}"/>
              </a:ext>
            </a:extLst>
          </p:cNvPr>
          <p:cNvCxnSpPr>
            <a:cxnSpLocks/>
          </p:cNvCxnSpPr>
          <p:nvPr/>
        </p:nvCxnSpPr>
        <p:spPr>
          <a:xfrm flipV="1">
            <a:off x="791028" y="3259005"/>
            <a:ext cx="7264695" cy="5582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8DFBE08-2984-4940-A95C-2F3D0E1E23DB}"/>
              </a:ext>
            </a:extLst>
          </p:cNvPr>
          <p:cNvSpPr txBox="1"/>
          <p:nvPr/>
        </p:nvSpPr>
        <p:spPr>
          <a:xfrm>
            <a:off x="1033087" y="2792560"/>
            <a:ext cx="1332994"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Software</a:t>
            </a:r>
          </a:p>
        </p:txBody>
      </p:sp>
      <p:sp>
        <p:nvSpPr>
          <p:cNvPr id="7" name="TextBox 6">
            <a:extLst>
              <a:ext uri="{FF2B5EF4-FFF2-40B4-BE49-F238E27FC236}">
                <a16:creationId xmlns:a16="http://schemas.microsoft.com/office/drawing/2014/main" id="{4D3F1C57-D769-4444-A47C-26D446398268}"/>
              </a:ext>
            </a:extLst>
          </p:cNvPr>
          <p:cNvSpPr txBox="1"/>
          <p:nvPr/>
        </p:nvSpPr>
        <p:spPr>
          <a:xfrm>
            <a:off x="996802" y="3433660"/>
            <a:ext cx="1429494"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Hardware</a:t>
            </a:r>
          </a:p>
        </p:txBody>
      </p:sp>
      <p:sp>
        <p:nvSpPr>
          <p:cNvPr id="8" name="Rounded Rectangle 10">
            <a:extLst>
              <a:ext uri="{FF2B5EF4-FFF2-40B4-BE49-F238E27FC236}">
                <a16:creationId xmlns:a16="http://schemas.microsoft.com/office/drawing/2014/main" id="{E834AA96-55DB-4219-B2E2-E98D86DD52C3}"/>
              </a:ext>
            </a:extLst>
          </p:cNvPr>
          <p:cNvSpPr/>
          <p:nvPr/>
        </p:nvSpPr>
        <p:spPr>
          <a:xfrm>
            <a:off x="3403748" y="2793434"/>
            <a:ext cx="2336504" cy="938375"/>
          </a:xfrm>
          <a:prstGeom prst="round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Locality Descriptor</a:t>
            </a:r>
          </a:p>
        </p:txBody>
      </p:sp>
      <p:sp>
        <p:nvSpPr>
          <p:cNvPr id="9" name="Rounded Rectangle 12">
            <a:extLst>
              <a:ext uri="{FF2B5EF4-FFF2-40B4-BE49-F238E27FC236}">
                <a16:creationId xmlns:a16="http://schemas.microsoft.com/office/drawing/2014/main" id="{B89AF638-A934-4E67-B482-0BA483680391}"/>
              </a:ext>
            </a:extLst>
          </p:cNvPr>
          <p:cNvSpPr/>
          <p:nvPr/>
        </p:nvSpPr>
        <p:spPr>
          <a:xfrm>
            <a:off x="2106553" y="4000599"/>
            <a:ext cx="175422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Cache Management</a:t>
            </a:r>
          </a:p>
        </p:txBody>
      </p:sp>
      <p:sp>
        <p:nvSpPr>
          <p:cNvPr id="10" name="Rounded Rectangle 13">
            <a:extLst>
              <a:ext uri="{FF2B5EF4-FFF2-40B4-BE49-F238E27FC236}">
                <a16:creationId xmlns:a16="http://schemas.microsoft.com/office/drawing/2014/main" id="{02B28CB2-305E-48D8-B92E-31253B312AE1}"/>
              </a:ext>
            </a:extLst>
          </p:cNvPr>
          <p:cNvSpPr/>
          <p:nvPr/>
        </p:nvSpPr>
        <p:spPr>
          <a:xfrm>
            <a:off x="3924166" y="4000599"/>
            <a:ext cx="1588333"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CTA Scheduling</a:t>
            </a:r>
          </a:p>
        </p:txBody>
      </p:sp>
      <p:sp>
        <p:nvSpPr>
          <p:cNvPr id="11" name="Rounded Rectangle 14">
            <a:extLst>
              <a:ext uri="{FF2B5EF4-FFF2-40B4-BE49-F238E27FC236}">
                <a16:creationId xmlns:a16="http://schemas.microsoft.com/office/drawing/2014/main" id="{80C90216-0299-431B-8D9A-CC6FE7153F96}"/>
              </a:ext>
            </a:extLst>
          </p:cNvPr>
          <p:cNvSpPr/>
          <p:nvPr/>
        </p:nvSpPr>
        <p:spPr>
          <a:xfrm>
            <a:off x="542479" y="4000599"/>
            <a:ext cx="142243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Placement</a:t>
            </a:r>
          </a:p>
        </p:txBody>
      </p:sp>
      <p:sp>
        <p:nvSpPr>
          <p:cNvPr id="12" name="Rounded Rectangle 15">
            <a:extLst>
              <a:ext uri="{FF2B5EF4-FFF2-40B4-BE49-F238E27FC236}">
                <a16:creationId xmlns:a16="http://schemas.microsoft.com/office/drawing/2014/main" id="{7CE33DE2-43DA-448A-BB45-EDEDF70F3DD3}"/>
              </a:ext>
            </a:extLst>
          </p:cNvPr>
          <p:cNvSpPr/>
          <p:nvPr/>
        </p:nvSpPr>
        <p:spPr>
          <a:xfrm>
            <a:off x="5615009" y="4000599"/>
            <a:ext cx="1511281"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Prefetching</a:t>
            </a:r>
          </a:p>
        </p:txBody>
      </p:sp>
      <p:sp>
        <p:nvSpPr>
          <p:cNvPr id="13" name="Rounded Rectangle 16">
            <a:extLst>
              <a:ext uri="{FF2B5EF4-FFF2-40B4-BE49-F238E27FC236}">
                <a16:creationId xmlns:a16="http://schemas.microsoft.com/office/drawing/2014/main" id="{E3F2E7C4-DA69-4246-80A5-5673AF88D9C9}"/>
              </a:ext>
            </a:extLst>
          </p:cNvPr>
          <p:cNvSpPr/>
          <p:nvPr/>
        </p:nvSpPr>
        <p:spPr>
          <a:xfrm>
            <a:off x="7305853" y="3992228"/>
            <a:ext cx="142243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t>
            </a:r>
          </a:p>
        </p:txBody>
      </p:sp>
      <p:sp>
        <p:nvSpPr>
          <p:cNvPr id="14" name="Rounded Rectangle 18">
            <a:extLst>
              <a:ext uri="{FF2B5EF4-FFF2-40B4-BE49-F238E27FC236}">
                <a16:creationId xmlns:a16="http://schemas.microsoft.com/office/drawing/2014/main" id="{C440EAF8-F8BE-4322-94BE-FDE64250A110}"/>
              </a:ext>
            </a:extLst>
          </p:cNvPr>
          <p:cNvSpPr/>
          <p:nvPr/>
        </p:nvSpPr>
        <p:spPr>
          <a:xfrm>
            <a:off x="3403748" y="1891863"/>
            <a:ext cx="2336504" cy="552369"/>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Application</a:t>
            </a:r>
          </a:p>
        </p:txBody>
      </p:sp>
      <p:cxnSp>
        <p:nvCxnSpPr>
          <p:cNvPr id="15" name="Straight Arrow Connector 14">
            <a:extLst>
              <a:ext uri="{FF2B5EF4-FFF2-40B4-BE49-F238E27FC236}">
                <a16:creationId xmlns:a16="http://schemas.microsoft.com/office/drawing/2014/main" id="{89588B05-7A37-45C9-8BC1-09D8D6F0E05F}"/>
              </a:ext>
            </a:extLst>
          </p:cNvPr>
          <p:cNvCxnSpPr>
            <a:stCxn id="14" idx="2"/>
            <a:endCxn id="8" idx="0"/>
          </p:cNvCxnSpPr>
          <p:nvPr/>
        </p:nvCxnSpPr>
        <p:spPr>
          <a:xfrm>
            <a:off x="4572000" y="2444232"/>
            <a:ext cx="0" cy="349202"/>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914F3009-5F6E-4C47-BA22-11F4C078015A}"/>
              </a:ext>
            </a:extLst>
          </p:cNvPr>
          <p:cNvCxnSpPr>
            <a:stCxn id="8" idx="2"/>
          </p:cNvCxnSpPr>
          <p:nvPr/>
        </p:nvCxnSpPr>
        <p:spPr>
          <a:xfrm flipH="1">
            <a:off x="1253698" y="3731809"/>
            <a:ext cx="3318302" cy="320662"/>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4E69072D-0619-45F0-9146-BB822E23DC1C}"/>
              </a:ext>
            </a:extLst>
          </p:cNvPr>
          <p:cNvCxnSpPr>
            <a:cxnSpLocks/>
            <a:stCxn id="8" idx="2"/>
            <a:endCxn id="9" idx="0"/>
          </p:cNvCxnSpPr>
          <p:nvPr/>
        </p:nvCxnSpPr>
        <p:spPr>
          <a:xfrm flipH="1">
            <a:off x="2983667" y="3731809"/>
            <a:ext cx="1588333" cy="268790"/>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66DAEBC-6009-4F86-9D78-B32ADE64AF2C}"/>
              </a:ext>
            </a:extLst>
          </p:cNvPr>
          <p:cNvCxnSpPr>
            <a:cxnSpLocks/>
            <a:stCxn id="8" idx="2"/>
            <a:endCxn id="10" idx="0"/>
          </p:cNvCxnSpPr>
          <p:nvPr/>
        </p:nvCxnSpPr>
        <p:spPr>
          <a:xfrm>
            <a:off x="4572000" y="3731809"/>
            <a:ext cx="146333" cy="268790"/>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DD4F787B-9148-4497-B9C5-C9319AE2589B}"/>
              </a:ext>
            </a:extLst>
          </p:cNvPr>
          <p:cNvCxnSpPr>
            <a:cxnSpLocks/>
            <a:stCxn id="8" idx="2"/>
          </p:cNvCxnSpPr>
          <p:nvPr/>
        </p:nvCxnSpPr>
        <p:spPr>
          <a:xfrm>
            <a:off x="4572000" y="3731809"/>
            <a:ext cx="1843070" cy="364732"/>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B9F0CF1E-057C-4318-AB0A-511EB435E057}"/>
              </a:ext>
            </a:extLst>
          </p:cNvPr>
          <p:cNvCxnSpPr>
            <a:cxnSpLocks/>
            <a:stCxn id="8" idx="2"/>
            <a:endCxn id="13" idx="0"/>
          </p:cNvCxnSpPr>
          <p:nvPr/>
        </p:nvCxnSpPr>
        <p:spPr>
          <a:xfrm>
            <a:off x="4572000" y="3731809"/>
            <a:ext cx="3445072" cy="260419"/>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AA9D6397-3E2D-4065-A187-F9E22ECD890B}"/>
              </a:ext>
            </a:extLst>
          </p:cNvPr>
          <p:cNvSpPr txBox="1"/>
          <p:nvPr/>
        </p:nvSpPr>
        <p:spPr>
          <a:xfrm>
            <a:off x="173870" y="1671537"/>
            <a:ext cx="2903363" cy="1408078"/>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9900"/>
                </a:solidFill>
                <a:effectLst/>
                <a:uLnTx/>
                <a:uFillTx/>
                <a:latin typeface="Myriad Pro Cond" panose="020B0506030403020204" pitchFamily="34" charset="0"/>
                <a:ea typeface="+mn-ea"/>
                <a:cs typeface="+mn-cs"/>
              </a:rPr>
              <a:t>Flexible, architecture-agnostic interface</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cxnSp>
        <p:nvCxnSpPr>
          <p:cNvPr id="45" name="Straight Arrow Connector 44">
            <a:extLst>
              <a:ext uri="{FF2B5EF4-FFF2-40B4-BE49-F238E27FC236}">
                <a16:creationId xmlns:a16="http://schemas.microsoft.com/office/drawing/2014/main" id="{4CB79797-2559-4A02-9004-E3877BDF3D5F}"/>
              </a:ext>
            </a:extLst>
          </p:cNvPr>
          <p:cNvCxnSpPr>
            <a:cxnSpLocks/>
          </p:cNvCxnSpPr>
          <p:nvPr/>
        </p:nvCxnSpPr>
        <p:spPr>
          <a:xfrm flipH="1" flipV="1">
            <a:off x="2170734" y="2344704"/>
            <a:ext cx="2358183" cy="237555"/>
          </a:xfrm>
          <a:prstGeom prst="straightConnector1">
            <a:avLst/>
          </a:prstGeom>
          <a:ln w="38100">
            <a:solidFill>
              <a:srgbClr val="009900"/>
            </a:solidFill>
            <a:prstDash val="sysDash"/>
            <a:tailEnd type="stealth" w="lg" len="lg"/>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E17BCB93-D798-4457-9FCA-A3819E1EE285}"/>
              </a:ext>
            </a:extLst>
          </p:cNvPr>
          <p:cNvCxnSpPr>
            <a:cxnSpLocks/>
          </p:cNvCxnSpPr>
          <p:nvPr/>
        </p:nvCxnSpPr>
        <p:spPr>
          <a:xfrm flipV="1">
            <a:off x="5977720" y="3079610"/>
            <a:ext cx="803512" cy="731861"/>
          </a:xfrm>
          <a:prstGeom prst="straightConnector1">
            <a:avLst/>
          </a:prstGeom>
          <a:ln w="38100">
            <a:solidFill>
              <a:srgbClr val="009900"/>
            </a:solidFill>
            <a:prstDash val="sysDash"/>
            <a:tailEnd type="stealth" w="lg" len="lg"/>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94496694-3407-42CF-B245-828A7AC4FE4C}"/>
              </a:ext>
            </a:extLst>
          </p:cNvPr>
          <p:cNvSpPr txBox="1"/>
          <p:nvPr/>
        </p:nvSpPr>
        <p:spPr>
          <a:xfrm>
            <a:off x="6669235" y="1953400"/>
            <a:ext cx="2545193" cy="1038746"/>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9900"/>
                </a:solidFill>
                <a:effectLst/>
                <a:uLnTx/>
                <a:uFillTx/>
                <a:latin typeface="Myriad Pro Cond" panose="020B0506030403020204" pitchFamily="34" charset="0"/>
                <a:ea typeface="+mn-ea"/>
                <a:cs typeface="+mn-cs"/>
              </a:rPr>
              <a:t>Access to program semantics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
        <p:nvSpPr>
          <p:cNvPr id="70" name="Rectangle 69">
            <a:extLst>
              <a:ext uri="{FF2B5EF4-FFF2-40B4-BE49-F238E27FC236}">
                <a16:creationId xmlns:a16="http://schemas.microsoft.com/office/drawing/2014/main" id="{21F2E53B-CAFF-41D6-A20E-F5BE7CD02E7E}"/>
              </a:ext>
            </a:extLst>
          </p:cNvPr>
          <p:cNvSpPr/>
          <p:nvPr/>
        </p:nvSpPr>
        <p:spPr>
          <a:xfrm>
            <a:off x="0" y="4973455"/>
            <a:ext cx="9144000" cy="1755549"/>
          </a:xfrm>
          <a:prstGeom prst="rect">
            <a:avLst/>
          </a:prstGeom>
          <a:solidFill>
            <a:srgbClr val="0054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Performance Benefits:</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26.6% (up to 46.6%) from </a:t>
            </a:r>
            <a:r>
              <a:rPr kumimoji="0" lang="en-US" sz="3000" b="1" i="0" u="sng"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cache locality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53.7% (up to 2.8x) from </a:t>
            </a:r>
            <a:r>
              <a:rPr kumimoji="0" lang="en-US" sz="3000" b="1" i="0" u="sng"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NUMA locality</a:t>
            </a:r>
          </a:p>
        </p:txBody>
      </p:sp>
    </p:spTree>
    <p:extLst>
      <p:ext uri="{BB962C8B-B14F-4D97-AF65-F5344CB8AC3E}">
        <p14:creationId xmlns:p14="http://schemas.microsoft.com/office/powerpoint/2010/main" val="3065814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70"/>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70">
                                            <p:txEl>
                                              <p:pRg st="1" end="1"/>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70">
                                            <p:txEl>
                                              <p:pRg st="0" end="0"/>
                                            </p:txEl>
                                          </p:spTgt>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7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animBg="1"/>
      <p:bldP spid="10" grpId="0" animBg="1"/>
      <p:bldP spid="11" grpId="0" animBg="1"/>
      <p:bldP spid="12" grpId="0" animBg="1"/>
      <p:bldP spid="13" grpId="0" animBg="1"/>
      <p:bldP spid="14" grpId="0" animBg="1"/>
      <p:bldP spid="44" grpId="0"/>
      <p:bldP spid="52" grpId="0"/>
      <p:bldP spid="70" grpId="0" animBg="1"/>
    </p:bldLst>
  </p:timing>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Example: Hybrid Memory Management</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SoC</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35423275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 Example: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35240152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374</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2690533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57905" y="4529872"/>
            <a:ext cx="7032878" cy="956782"/>
            <a:chOff x="1057905" y="4543667"/>
            <a:chExt cx="7032878" cy="956782"/>
          </a:xfrm>
        </p:grpSpPr>
        <p:sp>
          <p:nvSpPr>
            <p:cNvPr id="38" name="Down Arrow 37"/>
            <p:cNvSpPr/>
            <p:nvPr/>
          </p:nvSpPr>
          <p:spPr>
            <a:xfrm>
              <a:off x="7253465" y="4543667"/>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Down Arrow 38"/>
            <p:cNvSpPr/>
            <p:nvPr/>
          </p:nvSpPr>
          <p:spPr>
            <a:xfrm>
              <a:off x="1057905" y="4543669"/>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 name="Group 8"/>
          <p:cNvGrpSpPr/>
          <p:nvPr/>
        </p:nvGrpSpPr>
        <p:grpSpPr>
          <a:xfrm>
            <a:off x="1057905" y="2445128"/>
            <a:ext cx="7032878" cy="956782"/>
            <a:chOff x="1057905" y="2445128"/>
            <a:chExt cx="7032878" cy="956782"/>
          </a:xfrm>
        </p:grpSpPr>
        <p:sp>
          <p:nvSpPr>
            <p:cNvPr id="35" name="Down Arrow 34"/>
            <p:cNvSpPr/>
            <p:nvPr/>
          </p:nvSpPr>
          <p:spPr>
            <a:xfrm>
              <a:off x="7253465" y="2445128"/>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Down Arrow 55"/>
            <p:cNvSpPr/>
            <p:nvPr/>
          </p:nvSpPr>
          <p:spPr>
            <a:xfrm>
              <a:off x="1057905" y="2445130"/>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 name="Rounded Rectangle 3"/>
          <p:cNvSpPr/>
          <p:nvPr/>
        </p:nvSpPr>
        <p:spPr>
          <a:xfrm>
            <a:off x="290253" y="1306738"/>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normAutofit/>
          </a:bodyPr>
          <a:lstStyle/>
          <a:p>
            <a:r>
              <a:rPr lang="en-US" sz="4400" dirty="0"/>
              <a:t>Heterogeneous-Reliability Memory</a:t>
            </a:r>
          </a:p>
        </p:txBody>
      </p:sp>
      <p:grpSp>
        <p:nvGrpSpPr>
          <p:cNvPr id="40" name="Group 39"/>
          <p:cNvGrpSpPr/>
          <p:nvPr/>
        </p:nvGrpSpPr>
        <p:grpSpPr>
          <a:xfrm>
            <a:off x="676479" y="1484379"/>
            <a:ext cx="7780548" cy="800460"/>
            <a:chOff x="644685" y="3285404"/>
            <a:chExt cx="7780548" cy="800460"/>
          </a:xfrm>
        </p:grpSpPr>
        <p:sp>
          <p:nvSpPr>
            <p:cNvPr id="5" name="Cloud 4"/>
            <p:cNvSpPr/>
            <p:nvPr/>
          </p:nvSpPr>
          <p:spPr>
            <a:xfrm>
              <a:off x="644685"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A</a:t>
              </a:r>
            </a:p>
          </p:txBody>
        </p:sp>
        <p:sp>
          <p:nvSpPr>
            <p:cNvPr id="6" name="Cloud 5"/>
            <p:cNvSpPr/>
            <p:nvPr/>
          </p:nvSpPr>
          <p:spPr>
            <a:xfrm>
              <a:off x="1941443"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B</a:t>
              </a:r>
            </a:p>
          </p:txBody>
        </p:sp>
        <p:sp>
          <p:nvSpPr>
            <p:cNvPr id="11" name="Cloud 10"/>
            <p:cNvSpPr/>
            <p:nvPr/>
          </p:nvSpPr>
          <p:spPr>
            <a:xfrm>
              <a:off x="3238201"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A</a:t>
              </a:r>
            </a:p>
          </p:txBody>
        </p:sp>
        <p:sp>
          <p:nvSpPr>
            <p:cNvPr id="12" name="Cloud 11"/>
            <p:cNvSpPr/>
            <p:nvPr/>
          </p:nvSpPr>
          <p:spPr>
            <a:xfrm>
              <a:off x="4534959" y="3285406"/>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B</a:t>
              </a:r>
            </a:p>
          </p:txBody>
        </p:sp>
        <p:sp>
          <p:nvSpPr>
            <p:cNvPr id="13" name="Cloud 12"/>
            <p:cNvSpPr/>
            <p:nvPr/>
          </p:nvSpPr>
          <p:spPr>
            <a:xfrm>
              <a:off x="5831717" y="3285405"/>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A</a:t>
              </a:r>
            </a:p>
          </p:txBody>
        </p:sp>
        <p:sp>
          <p:nvSpPr>
            <p:cNvPr id="14" name="Cloud 13"/>
            <p:cNvSpPr/>
            <p:nvPr/>
          </p:nvSpPr>
          <p:spPr>
            <a:xfrm>
              <a:off x="7128475" y="3285404"/>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B</a:t>
              </a:r>
            </a:p>
          </p:txBody>
        </p:sp>
      </p:grpSp>
      <p:sp>
        <p:nvSpPr>
          <p:cNvPr id="52" name="Rectangle 51"/>
          <p:cNvSpPr/>
          <p:nvPr/>
        </p:nvSpPr>
        <p:spPr>
          <a:xfrm>
            <a:off x="890513" y="4513248"/>
            <a:ext cx="7367662"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2</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Map</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data to the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HRM</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system enabled by</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SW/HW cooperative solutions</a:t>
            </a:r>
            <a:endPar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Rounded Rectangle 43"/>
          <p:cNvSpPr/>
          <p:nvPr/>
        </p:nvSpPr>
        <p:spPr>
          <a:xfrm>
            <a:off x="1663665" y="2397925"/>
            <a:ext cx="5821358" cy="1055608"/>
          </a:xfrm>
          <a:prstGeom prst="round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1</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Characterize</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classify</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memory error tolerance</a:t>
            </a:r>
          </a:p>
        </p:txBody>
      </p:sp>
      <p:grpSp>
        <p:nvGrpSpPr>
          <p:cNvPr id="20" name="Group 18"/>
          <p:cNvGrpSpPr/>
          <p:nvPr/>
        </p:nvGrpSpPr>
        <p:grpSpPr>
          <a:xfrm>
            <a:off x="253075" y="5359622"/>
            <a:ext cx="8707801" cy="1267072"/>
            <a:chOff x="253075" y="5359622"/>
            <a:chExt cx="8707801" cy="1267072"/>
          </a:xfrm>
        </p:grpSpPr>
        <p:sp>
          <p:nvSpPr>
            <p:cNvPr id="33" name="Rounded Rectangle 21"/>
            <p:cNvSpPr/>
            <p:nvPr/>
          </p:nvSpPr>
          <p:spPr>
            <a:xfrm>
              <a:off x="253075" y="5476783"/>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8" name="Group 28"/>
            <p:cNvGrpSpPr/>
            <p:nvPr/>
          </p:nvGrpSpPr>
          <p:grpSpPr>
            <a:xfrm>
              <a:off x="676479" y="5712919"/>
              <a:ext cx="7780548" cy="710040"/>
              <a:chOff x="676479" y="5712919"/>
              <a:chExt cx="7780548" cy="710040"/>
            </a:xfrm>
          </p:grpSpPr>
          <p:sp>
            <p:nvSpPr>
              <p:cNvPr id="58" name="Rounded Rectangle 33"/>
              <p:cNvSpPr/>
              <p:nvPr/>
            </p:nvSpPr>
            <p:spPr>
              <a:xfrm>
                <a:off x="676479" y="5724440"/>
                <a:ext cx="1296758"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Reliable memory</a:t>
                </a:r>
              </a:p>
            </p:txBody>
          </p:sp>
          <p:sp>
            <p:nvSpPr>
              <p:cNvPr id="60" name="Rounded Rectangle 35"/>
              <p:cNvSpPr/>
              <p:nvPr/>
            </p:nvSpPr>
            <p:spPr>
              <a:xfrm>
                <a:off x="1973237" y="5724440"/>
                <a:ext cx="3890274"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Parity memory </a:t>
                </a:r>
                <a:b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software recovery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Par+R</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1" name="Rounded Rectangle 36"/>
              <p:cNvSpPr/>
              <p:nvPr/>
            </p:nvSpPr>
            <p:spPr>
              <a:xfrm>
                <a:off x="5863511" y="5712919"/>
                <a:ext cx="2593516"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Low-cost memory</a:t>
                </a:r>
              </a:p>
            </p:txBody>
          </p:sp>
        </p:grpSp>
        <p:sp>
          <p:nvSpPr>
            <p:cNvPr id="43" name="TextBox 29"/>
            <p:cNvSpPr txBox="1"/>
            <p:nvPr/>
          </p:nvSpPr>
          <p:spPr>
            <a:xfrm>
              <a:off x="7485023" y="5359622"/>
              <a:ext cx="1475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Unreliable</a:t>
              </a:r>
            </a:p>
          </p:txBody>
        </p:sp>
        <p:sp>
          <p:nvSpPr>
            <p:cNvPr id="45" name="TextBox 30"/>
            <p:cNvSpPr txBox="1"/>
            <p:nvPr/>
          </p:nvSpPr>
          <p:spPr>
            <a:xfrm>
              <a:off x="265997" y="5372982"/>
              <a:ext cx="117474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Reliable</a:t>
              </a:r>
            </a:p>
          </p:txBody>
        </p:sp>
      </p:grpSp>
      <p:grpSp>
        <p:nvGrpSpPr>
          <p:cNvPr id="29" name="Group 28"/>
          <p:cNvGrpSpPr/>
          <p:nvPr/>
        </p:nvGrpSpPr>
        <p:grpSpPr>
          <a:xfrm>
            <a:off x="220417" y="3391760"/>
            <a:ext cx="8800185" cy="1268831"/>
            <a:chOff x="220417" y="3391760"/>
            <a:chExt cx="8800185" cy="1268831"/>
          </a:xfrm>
        </p:grpSpPr>
        <p:grpSp>
          <p:nvGrpSpPr>
            <p:cNvPr id="10" name="Group 9"/>
            <p:cNvGrpSpPr/>
            <p:nvPr/>
          </p:nvGrpSpPr>
          <p:grpSpPr>
            <a:xfrm>
              <a:off x="220417" y="3391760"/>
              <a:ext cx="8800185" cy="1268831"/>
              <a:chOff x="220417" y="3391760"/>
              <a:chExt cx="8800185" cy="1268831"/>
            </a:xfrm>
          </p:grpSpPr>
          <p:sp>
            <p:nvSpPr>
              <p:cNvPr id="32" name="Rounded Rectangle 31"/>
              <p:cNvSpPr/>
              <p:nvPr/>
            </p:nvSpPr>
            <p:spPr>
              <a:xfrm>
                <a:off x="290253" y="3391760"/>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220417" y="4198926"/>
                <a:ext cx="153503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rPr>
                  <a:t>Vulnerable</a:t>
                </a:r>
              </a:p>
            </p:txBody>
          </p:sp>
          <p:sp>
            <p:nvSpPr>
              <p:cNvPr id="42" name="TextBox 41"/>
              <p:cNvSpPr txBox="1"/>
              <p:nvPr/>
            </p:nvSpPr>
            <p:spPr>
              <a:xfrm>
                <a:off x="7816105" y="4198926"/>
                <a:ext cx="12044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Calibri" panose="020F0502020204030204"/>
                    <a:ea typeface="+mn-ea"/>
                    <a:cs typeface="+mn-cs"/>
                  </a:rPr>
                  <a:t>Tolerant</a:t>
                </a:r>
              </a:p>
            </p:txBody>
          </p:sp>
        </p:grpSp>
        <p:grpSp>
          <p:nvGrpSpPr>
            <p:cNvPr id="22" name="Group 21"/>
            <p:cNvGrpSpPr/>
            <p:nvPr/>
          </p:nvGrpSpPr>
          <p:grpSpPr>
            <a:xfrm>
              <a:off x="677394" y="3515307"/>
              <a:ext cx="7779633" cy="897736"/>
              <a:chOff x="677394" y="3515307"/>
              <a:chExt cx="7779633" cy="897736"/>
            </a:xfrm>
          </p:grpSpPr>
          <p:sp>
            <p:nvSpPr>
              <p:cNvPr id="15" name="Rectangle 14"/>
              <p:cNvSpPr/>
              <p:nvPr/>
            </p:nvSpPr>
            <p:spPr>
              <a:xfrm>
                <a:off x="677394" y="3515307"/>
                <a:ext cx="1296758" cy="800457"/>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A</a:t>
                </a:r>
              </a:p>
            </p:txBody>
          </p:sp>
          <p:sp>
            <p:nvSpPr>
              <p:cNvPr id="17" name="Oval 16"/>
              <p:cNvSpPr/>
              <p:nvPr/>
            </p:nvSpPr>
            <p:spPr>
              <a:xfrm>
                <a:off x="5862596"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A</a:t>
                </a:r>
              </a:p>
            </p:txBody>
          </p:sp>
          <p:sp>
            <p:nvSpPr>
              <p:cNvPr id="21" name="Oval 20"/>
              <p:cNvSpPr/>
              <p:nvPr/>
            </p:nvSpPr>
            <p:spPr>
              <a:xfrm>
                <a:off x="7160269"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B</a:t>
                </a:r>
              </a:p>
            </p:txBody>
          </p:sp>
          <p:grpSp>
            <p:nvGrpSpPr>
              <p:cNvPr id="23" name="Group 22"/>
              <p:cNvGrpSpPr/>
              <p:nvPr/>
            </p:nvGrpSpPr>
            <p:grpSpPr>
              <a:xfrm>
                <a:off x="3270910" y="3515307"/>
                <a:ext cx="1296758" cy="897736"/>
                <a:chOff x="3238201" y="4595275"/>
                <a:chExt cx="1296758" cy="897736"/>
              </a:xfrm>
            </p:grpSpPr>
            <p:sp>
              <p:nvSpPr>
                <p:cNvPr id="24" name="Isosceles Triangle 23"/>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Rectangle 24"/>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A</a:t>
                  </a:r>
                </a:p>
              </p:txBody>
            </p:sp>
          </p:grpSp>
          <p:grpSp>
            <p:nvGrpSpPr>
              <p:cNvPr id="26" name="Group 25"/>
              <p:cNvGrpSpPr/>
              <p:nvPr/>
            </p:nvGrpSpPr>
            <p:grpSpPr>
              <a:xfrm>
                <a:off x="4566753" y="3515307"/>
                <a:ext cx="1296758" cy="897736"/>
                <a:chOff x="3238201" y="4595275"/>
                <a:chExt cx="1296758" cy="897736"/>
              </a:xfrm>
            </p:grpSpPr>
            <p:sp>
              <p:nvSpPr>
                <p:cNvPr id="27" name="Isosceles Triangle 2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ectangle 2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B</a:t>
                  </a:r>
                </a:p>
              </p:txBody>
            </p:sp>
          </p:grpSp>
          <p:grpSp>
            <p:nvGrpSpPr>
              <p:cNvPr id="46" name="Group 45"/>
              <p:cNvGrpSpPr/>
              <p:nvPr/>
            </p:nvGrpSpPr>
            <p:grpSpPr>
              <a:xfrm>
                <a:off x="1990606" y="3515307"/>
                <a:ext cx="1296758" cy="897736"/>
                <a:chOff x="3238201" y="4595275"/>
                <a:chExt cx="1296758" cy="897736"/>
              </a:xfrm>
            </p:grpSpPr>
            <p:sp>
              <p:nvSpPr>
                <p:cNvPr id="47" name="Isosceles Triangle 4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Rectangle 4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B</a:t>
                  </a:r>
                </a:p>
              </p:txBody>
            </p:sp>
          </p:grpSp>
        </p:grpSp>
      </p:grpSp>
      <p:sp>
        <p:nvSpPr>
          <p:cNvPr id="19" name="Slide Number Placeholder 1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375</a:t>
            </a:fld>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865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wipe(up)">
                                      <p:cBhvr>
                                        <p:cTn id="10" dur="500"/>
                                        <p:tgtEl>
                                          <p:spTgt spid="4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iterate type="lt">
                                    <p:tmPct val="0"/>
                                  </p:iterate>
                                  <p:childTnLst>
                                    <p:set>
                                      <p:cBhvr>
                                        <p:cTn id="14" dur="1" fill="hold">
                                          <p:stCondLst>
                                            <p:cond delay="0"/>
                                          </p:stCondLst>
                                        </p:cTn>
                                        <p:tgtEl>
                                          <p:spTgt spid="44"/>
                                        </p:tgtEl>
                                        <p:attrNameLst>
                                          <p:attrName>style.visibility</p:attrName>
                                        </p:attrNameLst>
                                      </p:cBhvr>
                                      <p:to>
                                        <p:strVal val="visible"/>
                                      </p:to>
                                    </p:set>
                                    <p:animEffect transition="in" filter="wipe(up)">
                                      <p:cBhvr>
                                        <p:cTn id="15" dur="500"/>
                                        <p:tgtEl>
                                          <p:spTgt spid="44"/>
                                        </p:tgtEl>
                                      </p:cBhvr>
                                    </p:animEffect>
                                  </p:childTnLst>
                                </p:cTn>
                              </p:par>
                              <p:par>
                                <p:cTn id="16" presetID="22" presetClass="entr" presetSubtype="1"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up)">
                                      <p:cBhvr>
                                        <p:cTn id="18" dur="500"/>
                                        <p:tgtEl>
                                          <p:spTgt spid="9"/>
                                        </p:tgtEl>
                                      </p:cBhvr>
                                    </p:animEffect>
                                  </p:childTnLst>
                                </p:cTn>
                              </p:par>
                            </p:childTnLst>
                          </p:cTn>
                        </p:par>
                        <p:par>
                          <p:cTn id="19" fill="hold">
                            <p:stCondLst>
                              <p:cond delay="500"/>
                            </p:stCondLst>
                            <p:childTnLst>
                              <p:par>
                                <p:cTn id="20" presetID="22" presetClass="entr" presetSubtype="1"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up)">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wipe(up)">
                                      <p:cBhvr>
                                        <p:cTn id="30" dur="500"/>
                                        <p:tgtEl>
                                          <p:spTgt spid="52"/>
                                        </p:tgtEl>
                                      </p:cBhvr>
                                    </p:animEffect>
                                  </p:childTnLst>
                                </p:cTn>
                              </p:par>
                            </p:childTnLst>
                          </p:cTn>
                        </p:par>
                        <p:par>
                          <p:cTn id="31" fill="hold">
                            <p:stCondLst>
                              <p:cond delay="500"/>
                            </p:stCondLst>
                            <p:childTnLst>
                              <p:par>
                                <p:cTn id="32" presetID="22" presetClass="entr" presetSubtype="1"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up)">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2" grpId="0"/>
      <p:bldP spid="44" grpId="0"/>
    </p:bldLst>
  </p:timing>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More on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solidFill>
                  <a:srgbClr val="0432FF"/>
                </a:solidFill>
              </a:rPr>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36554959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Data-Aware Cross-Layer Hybrid System Management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377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330955127"/>
      </p:ext>
    </p:extLst>
  </p:cSld>
  <p:clrMapOvr>
    <a:masterClrMapping/>
  </p:clrMapOvr>
  <p:transition/>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6CF7-8A7A-7F49-93EB-D1EB3265D4AB}"/>
              </a:ext>
            </a:extLst>
          </p:cNvPr>
          <p:cNvSpPr>
            <a:spLocks noGrp="1"/>
          </p:cNvSpPr>
          <p:nvPr>
            <p:ph type="title"/>
          </p:nvPr>
        </p:nvSpPr>
        <p:spPr/>
        <p:txBody>
          <a:bodyPr/>
          <a:lstStyle/>
          <a:p>
            <a:r>
              <a:rPr lang="en-US" dirty="0"/>
              <a:t>Another Example: EDEN for DNNs</a:t>
            </a:r>
          </a:p>
        </p:txBody>
      </p:sp>
      <p:sp>
        <p:nvSpPr>
          <p:cNvPr id="3" name="Content Placeholder 2">
            <a:extLst>
              <a:ext uri="{FF2B5EF4-FFF2-40B4-BE49-F238E27FC236}">
                <a16:creationId xmlns:a16="http://schemas.microsoft.com/office/drawing/2014/main" id="{CFEED0F3-2DF8-844D-8E32-56660BCA7F42}"/>
              </a:ext>
            </a:extLst>
          </p:cNvPr>
          <p:cNvSpPr>
            <a:spLocks noGrp="1"/>
          </p:cNvSpPr>
          <p:nvPr>
            <p:ph idx="1"/>
          </p:nvPr>
        </p:nvSpPr>
        <p:spPr/>
        <p:txBody>
          <a:bodyPr/>
          <a:lstStyle/>
          <a:p>
            <a:r>
              <a:rPr lang="en-US" dirty="0"/>
              <a:t>Deep Neural Network evaluation is very DRAM-intensive (especially for large networks)</a:t>
            </a:r>
          </a:p>
          <a:p>
            <a:endParaRPr lang="en-US" dirty="0"/>
          </a:p>
          <a:p>
            <a:pPr marL="0" indent="0">
              <a:buNone/>
            </a:pPr>
            <a:r>
              <a:rPr lang="en-US" dirty="0">
                <a:solidFill>
                  <a:srgbClr val="FF0000"/>
                </a:solidFill>
              </a:rPr>
              <a:t>1. Some data and layers in DNNs are very tolerant to errors</a:t>
            </a:r>
          </a:p>
          <a:p>
            <a:pPr marL="0" indent="0">
              <a:buNone/>
            </a:pPr>
            <a:endParaRPr lang="en-US" dirty="0"/>
          </a:p>
          <a:p>
            <a:pPr marL="0" indent="0">
              <a:buNone/>
            </a:pPr>
            <a:r>
              <a:rPr lang="en-US" dirty="0">
                <a:solidFill>
                  <a:srgbClr val="1A5712"/>
                </a:solidFill>
              </a:rPr>
              <a:t>2. Reduce DRAM latency and voltage on such data and layers</a:t>
            </a:r>
          </a:p>
          <a:p>
            <a:pPr marL="0" indent="0">
              <a:buNone/>
            </a:pPr>
            <a:endParaRPr lang="en-US" dirty="0"/>
          </a:p>
          <a:p>
            <a:pPr marL="0" indent="0">
              <a:buNone/>
            </a:pPr>
            <a:r>
              <a:rPr lang="en-US" dirty="0">
                <a:solidFill>
                  <a:srgbClr val="8C0000"/>
                </a:solidFill>
              </a:rPr>
              <a:t>3. While still achieving a user-specified DNN accuracy target by making training DRAM-error-aware</a:t>
            </a:r>
          </a:p>
          <a:p>
            <a:endParaRPr lang="en-US" dirty="0"/>
          </a:p>
          <a:p>
            <a:pPr marL="0" indent="0" algn="ctr">
              <a:buNone/>
            </a:pPr>
            <a:r>
              <a:rPr lang="en-US" b="1" dirty="0">
                <a:solidFill>
                  <a:srgbClr val="0000FF"/>
                </a:solidFill>
              </a:rPr>
              <a:t>Data-aware management of DRAM latency and voltage for Deep Neural Network Inference</a:t>
            </a:r>
          </a:p>
        </p:txBody>
      </p:sp>
      <p:sp>
        <p:nvSpPr>
          <p:cNvPr id="4" name="Slide Number Placeholder 3">
            <a:extLst>
              <a:ext uri="{FF2B5EF4-FFF2-40B4-BE49-F238E27FC236}">
                <a16:creationId xmlns:a16="http://schemas.microsoft.com/office/drawing/2014/main" id="{4B39E494-28EC-504C-A60C-18172219B2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378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5209170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5" name="Google Shape;625;p67"/>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379</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627" name="Google Shape;627;p67"/>
          <p:cNvPicPr preferRelativeResize="0"/>
          <p:nvPr/>
        </p:nvPicPr>
        <p:blipFill>
          <a:blip r:embed="rId3">
            <a:alphaModFix/>
          </a:blip>
          <a:stretch>
            <a:fillRect/>
          </a:stretch>
        </p:blipFill>
        <p:spPr>
          <a:xfrm>
            <a:off x="215206" y="1769834"/>
            <a:ext cx="8380095" cy="2647541"/>
          </a:xfrm>
          <a:prstGeom prst="rect">
            <a:avLst/>
          </a:prstGeom>
          <a:noFill/>
          <a:ln>
            <a:noFill/>
          </a:ln>
        </p:spPr>
      </p:pic>
      <p:sp>
        <p:nvSpPr>
          <p:cNvPr id="628" name="Google Shape;628;p67"/>
          <p:cNvSpPr txBox="1">
            <a:spLocks noGrp="1"/>
          </p:cNvSpPr>
          <p:nvPr>
            <p:ph type="body" idx="1"/>
          </p:nvPr>
        </p:nvSpPr>
        <p:spPr>
          <a:xfrm>
            <a:off x="150283" y="943578"/>
            <a:ext cx="8786379" cy="524951"/>
          </a:xfrm>
          <a:prstGeom prst="rect">
            <a:avLst/>
          </a:prstGeom>
        </p:spPr>
        <p:txBody>
          <a:bodyPr spcFirstLastPara="1" wrap="square" lIns="91425" tIns="91425" rIns="91425" bIns="91425" anchor="t" anchorCtr="0">
            <a:noAutofit/>
          </a:bodyPr>
          <a:lstStyle/>
          <a:p>
            <a:pPr marL="0" indent="0">
              <a:lnSpc>
                <a:spcPct val="100000"/>
              </a:lnSpc>
              <a:buNone/>
            </a:pPr>
            <a:r>
              <a:rPr lang="en" b="1" dirty="0">
                <a:solidFill>
                  <a:schemeClr val="dk1"/>
                </a:solidFill>
                <a:latin typeface="Cambria"/>
                <a:ea typeface="Cambria"/>
                <a:cs typeface="Cambria"/>
                <a:sym typeface="Cambria"/>
              </a:rPr>
              <a:t>Mapping example of ResNet-50</a:t>
            </a:r>
            <a:r>
              <a:rPr lang="en" b="1" dirty="0">
                <a:solidFill>
                  <a:srgbClr val="000000"/>
                </a:solidFill>
                <a:latin typeface="Cambria"/>
                <a:ea typeface="Cambria"/>
                <a:cs typeface="Cambria"/>
                <a:sym typeface="Cambria"/>
              </a:rPr>
              <a:t>:</a:t>
            </a:r>
            <a:endParaRPr b="1"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3BCE78A8-5D4F-D64C-81DC-F6E39F0741F1}"/>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Cambria" panose="02040503050406030204" pitchFamily="18" charset="0"/>
                <a:ea typeface="+mn-ea"/>
                <a:cs typeface="+mn-cs"/>
              </a:rPr>
              <a:t>Example DNN Data Type to DRAM Mapping</a:t>
            </a:r>
          </a:p>
        </p:txBody>
      </p:sp>
      <p:pic>
        <p:nvPicPr>
          <p:cNvPr id="10" name="Google Shape;59;p13">
            <a:extLst>
              <a:ext uri="{FF2B5EF4-FFF2-40B4-BE49-F238E27FC236}">
                <a16:creationId xmlns:a16="http://schemas.microsoft.com/office/drawing/2014/main" id="{49DC5ECD-EFDF-0944-8D3D-42A5E5B8E176}"/>
              </a:ext>
            </a:extLst>
          </p:cNvPr>
          <p:cNvPicPr preferRelativeResize="0">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a:off x="67276" y="6634352"/>
            <a:ext cx="677549" cy="130349"/>
          </a:xfrm>
          <a:prstGeom prst="rect">
            <a:avLst/>
          </a:prstGeom>
          <a:noFill/>
          <a:ln>
            <a:noFill/>
          </a:ln>
        </p:spPr>
      </p:pic>
      <p:sp>
        <p:nvSpPr>
          <p:cNvPr id="11" name="Google Shape;571;p61">
            <a:extLst>
              <a:ext uri="{FF2B5EF4-FFF2-40B4-BE49-F238E27FC236}">
                <a16:creationId xmlns:a16="http://schemas.microsoft.com/office/drawing/2014/main" id="{6FA00487-75FE-714D-A841-FD476F91319F}"/>
              </a:ext>
            </a:extLst>
          </p:cNvPr>
          <p:cNvSpPr txBox="1"/>
          <p:nvPr/>
        </p:nvSpPr>
        <p:spPr>
          <a:xfrm>
            <a:off x="215205" y="4252851"/>
            <a:ext cx="8786379" cy="1273012"/>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FF"/>
                </a:solidFill>
                <a:effectLst/>
                <a:uLnTx/>
                <a:uFillTx/>
                <a:latin typeface="Cambria"/>
                <a:ea typeface="Cambria"/>
                <a:cs typeface="Cambria"/>
                <a:sym typeface="Cambria"/>
              </a:rPr>
              <a:t>Map more error-tolerant DNN layers </a:t>
            </a:r>
          </a:p>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0" i="0" u="none" strike="noStrike" kern="0" cap="none" spc="0" normalizeH="0" baseline="0" noProof="0" dirty="0">
                <a:ln>
                  <a:noFill/>
                </a:ln>
                <a:solidFill>
                  <a:srgbClr val="FF0000"/>
                </a:solidFill>
                <a:effectLst/>
                <a:uLnTx/>
                <a:uFillTx/>
                <a:latin typeface="Cambria"/>
                <a:ea typeface="Cambria"/>
                <a:cs typeface="Cambria"/>
                <a:sym typeface="Cambria"/>
              </a:rPr>
              <a:t>to DRAM partitions </a:t>
            </a:r>
            <a:r>
              <a:rPr kumimoji="0" lang="en-US" sz="2667" b="1" i="0" u="none" strike="noStrike" kern="0" cap="none" spc="0" normalizeH="0" baseline="0" noProof="0" dirty="0">
                <a:ln>
                  <a:noFill/>
                </a:ln>
                <a:solidFill>
                  <a:srgbClr val="FF0000"/>
                </a:solidFill>
                <a:effectLst/>
                <a:uLnTx/>
                <a:uFillTx/>
                <a:latin typeface="Cambria"/>
                <a:ea typeface="Cambria"/>
                <a:cs typeface="Cambria"/>
                <a:sym typeface="Cambria"/>
              </a:rPr>
              <a:t>with lower voltage/latency</a:t>
            </a:r>
          </a:p>
        </p:txBody>
      </p:sp>
      <p:sp>
        <p:nvSpPr>
          <p:cNvPr id="4" name="Oval 3">
            <a:extLst>
              <a:ext uri="{FF2B5EF4-FFF2-40B4-BE49-F238E27FC236}">
                <a16:creationId xmlns:a16="http://schemas.microsoft.com/office/drawing/2014/main" id="{4D7AE04A-9220-494C-B1F0-9D1B2DCF30EB}"/>
              </a:ext>
            </a:extLst>
          </p:cNvPr>
          <p:cNvSpPr/>
          <p:nvPr/>
        </p:nvSpPr>
        <p:spPr>
          <a:xfrm>
            <a:off x="2169194" y="3053176"/>
            <a:ext cx="364613" cy="370325"/>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Arial"/>
                <a:ea typeface="+mn-ea"/>
                <a:cs typeface="+mn-cs"/>
                <a:sym typeface="Arial"/>
              </a:rPr>
              <a:t>1</a:t>
            </a:r>
          </a:p>
        </p:txBody>
      </p:sp>
      <p:sp>
        <p:nvSpPr>
          <p:cNvPr id="13" name="Oval 12">
            <a:extLst>
              <a:ext uri="{FF2B5EF4-FFF2-40B4-BE49-F238E27FC236}">
                <a16:creationId xmlns:a16="http://schemas.microsoft.com/office/drawing/2014/main" id="{6BDBA303-B9BC-9347-A2C5-F3BD52862A08}"/>
              </a:ext>
            </a:extLst>
          </p:cNvPr>
          <p:cNvSpPr/>
          <p:nvPr/>
        </p:nvSpPr>
        <p:spPr>
          <a:xfrm>
            <a:off x="3880995" y="2601491"/>
            <a:ext cx="364613" cy="370325"/>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2</a:t>
            </a:r>
          </a:p>
        </p:txBody>
      </p:sp>
      <p:sp>
        <p:nvSpPr>
          <p:cNvPr id="14" name="Oval 13">
            <a:extLst>
              <a:ext uri="{FF2B5EF4-FFF2-40B4-BE49-F238E27FC236}">
                <a16:creationId xmlns:a16="http://schemas.microsoft.com/office/drawing/2014/main" id="{0D9A0732-D08D-0347-83AB-9542B8D45F9B}"/>
              </a:ext>
            </a:extLst>
          </p:cNvPr>
          <p:cNvSpPr/>
          <p:nvPr/>
        </p:nvSpPr>
        <p:spPr>
          <a:xfrm>
            <a:off x="5644226" y="2480074"/>
            <a:ext cx="364613" cy="370325"/>
          </a:xfrm>
          <a:prstGeom prst="ellipse">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3</a:t>
            </a:r>
          </a:p>
        </p:txBody>
      </p:sp>
      <p:sp>
        <p:nvSpPr>
          <p:cNvPr id="15" name="Oval 14">
            <a:extLst>
              <a:ext uri="{FF2B5EF4-FFF2-40B4-BE49-F238E27FC236}">
                <a16:creationId xmlns:a16="http://schemas.microsoft.com/office/drawing/2014/main" id="{6713410C-D9C2-AB42-B5EC-6E0D72C30270}"/>
              </a:ext>
            </a:extLst>
          </p:cNvPr>
          <p:cNvSpPr/>
          <p:nvPr/>
        </p:nvSpPr>
        <p:spPr>
          <a:xfrm>
            <a:off x="7371283" y="2280396"/>
            <a:ext cx="364613" cy="370325"/>
          </a:xfrm>
          <a:prstGeom prst="ellipse">
            <a:avLst/>
          </a:prstGeom>
          <a:solidFill>
            <a:srgbClr val="081CF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4</a:t>
            </a:r>
          </a:p>
        </p:txBody>
      </p:sp>
      <p:sp>
        <p:nvSpPr>
          <p:cNvPr id="5" name="Rectangle 4">
            <a:extLst>
              <a:ext uri="{FF2B5EF4-FFF2-40B4-BE49-F238E27FC236}">
                <a16:creationId xmlns:a16="http://schemas.microsoft.com/office/drawing/2014/main" id="{86870D0F-D82B-6C41-9C97-B5BC74049CF6}"/>
              </a:ext>
            </a:extLst>
          </p:cNvPr>
          <p:cNvSpPr/>
          <p:nvPr/>
        </p:nvSpPr>
        <p:spPr>
          <a:xfrm>
            <a:off x="1758510" y="270179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&lt;2%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2" name="Rectangle 21">
            <a:extLst>
              <a:ext uri="{FF2B5EF4-FFF2-40B4-BE49-F238E27FC236}">
                <a16:creationId xmlns:a16="http://schemas.microsoft.com/office/drawing/2014/main" id="{F474518B-A4B8-CB44-8B10-FDDD86409945}"/>
              </a:ext>
            </a:extLst>
          </p:cNvPr>
          <p:cNvSpPr/>
          <p:nvPr/>
        </p:nvSpPr>
        <p:spPr>
          <a:xfrm>
            <a:off x="3385155" y="2232177"/>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&lt;5%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3" name="Rectangle 22">
            <a:extLst>
              <a:ext uri="{FF2B5EF4-FFF2-40B4-BE49-F238E27FC236}">
                <a16:creationId xmlns:a16="http://schemas.microsoft.com/office/drawing/2014/main" id="{45CB6589-1569-0F48-9749-33E96B6F8FDD}"/>
              </a:ext>
            </a:extLst>
          </p:cNvPr>
          <p:cNvSpPr/>
          <p:nvPr/>
        </p:nvSpPr>
        <p:spPr>
          <a:xfrm>
            <a:off x="5155586" y="2148409"/>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&lt;6%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4" name="Rectangle 23">
            <a:extLst>
              <a:ext uri="{FF2B5EF4-FFF2-40B4-BE49-F238E27FC236}">
                <a16:creationId xmlns:a16="http://schemas.microsoft.com/office/drawing/2014/main" id="{A2BB1C28-C771-9843-B1FF-40A448FE0B0A}"/>
              </a:ext>
            </a:extLst>
          </p:cNvPr>
          <p:cNvSpPr/>
          <p:nvPr/>
        </p:nvSpPr>
        <p:spPr>
          <a:xfrm>
            <a:off x="6875443" y="182190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&lt;8%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5" name="Google Shape;571;p61">
            <a:extLst>
              <a:ext uri="{FF2B5EF4-FFF2-40B4-BE49-F238E27FC236}">
                <a16:creationId xmlns:a16="http://schemas.microsoft.com/office/drawing/2014/main" id="{2167F442-27C0-7A42-AAB9-583DC0150870}"/>
              </a:ext>
            </a:extLst>
          </p:cNvPr>
          <p:cNvSpPr txBox="1"/>
          <p:nvPr/>
        </p:nvSpPr>
        <p:spPr>
          <a:xfrm>
            <a:off x="215205" y="5636018"/>
            <a:ext cx="8786379" cy="811549"/>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00"/>
                </a:solidFill>
                <a:effectLst/>
                <a:uLnTx/>
                <a:uFillTx/>
                <a:latin typeface="Cambria"/>
                <a:ea typeface="Cambria"/>
                <a:cs typeface="Cambria"/>
                <a:sym typeface="Cambria"/>
              </a:rPr>
              <a:t>4 DRAM partitions </a:t>
            </a:r>
            <a:r>
              <a:rPr kumimoji="0" lang="en-US" sz="2667" b="0" i="0" u="none" strike="noStrike" kern="0" cap="none" spc="0" normalizeH="0" baseline="0" noProof="0" dirty="0">
                <a:ln>
                  <a:noFill/>
                </a:ln>
                <a:solidFill>
                  <a:srgbClr val="000000"/>
                </a:solidFill>
                <a:effectLst/>
                <a:uLnTx/>
                <a:uFillTx/>
                <a:latin typeface="Cambria"/>
                <a:ea typeface="Cambria"/>
                <a:cs typeface="Cambria"/>
                <a:sym typeface="Cambria"/>
              </a:rPr>
              <a:t>with different error rates</a:t>
            </a:r>
          </a:p>
        </p:txBody>
      </p:sp>
    </p:spTree>
    <p:extLst>
      <p:ext uri="{BB962C8B-B14F-4D97-AF65-F5344CB8AC3E}">
        <p14:creationId xmlns:p14="http://schemas.microsoft.com/office/powerpoint/2010/main" val="691026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13" grpId="0" animBg="1"/>
      <p:bldP spid="14" grpId="0" animBg="1"/>
      <p:bldP spid="15" grpId="0" animBg="1"/>
      <p:bldP spid="5" grpId="0"/>
      <p:bldP spid="22" grpId="0"/>
      <p:bldP spid="23" grpId="0"/>
      <p:bldP spid="24" grpId="0"/>
      <p:bldP spid="25" grpId="0" animBg="1"/>
    </p:bldLst>
  </p:timing>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4" name="Google Shape;374;p41"/>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380</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sp>
        <p:nvSpPr>
          <p:cNvPr id="375" name="Google Shape;375;p41"/>
          <p:cNvSpPr txBox="1">
            <a:spLocks noGrp="1"/>
          </p:cNvSpPr>
          <p:nvPr>
            <p:ph type="body" idx="1"/>
          </p:nvPr>
        </p:nvSpPr>
        <p:spPr>
          <a:xfrm>
            <a:off x="349049" y="772449"/>
            <a:ext cx="8520600" cy="1853700"/>
          </a:xfrm>
          <a:prstGeom prst="rect">
            <a:avLst/>
          </a:prstGeom>
        </p:spPr>
        <p:txBody>
          <a:bodyPr spcFirstLastPara="1" wrap="square" lIns="91425" tIns="91425" rIns="91425" bIns="91425" anchor="t" anchorCtr="0">
            <a:noAutofit/>
          </a:bodyPr>
          <a:lstStyle/>
          <a:p>
            <a:pPr marL="0" indent="0">
              <a:buClr>
                <a:schemeClr val="dk1"/>
              </a:buClr>
              <a:buSzPts val="1100"/>
              <a:buNone/>
            </a:pPr>
            <a:r>
              <a:rPr lang="en" b="1" u="sng" dirty="0">
                <a:solidFill>
                  <a:schemeClr val="tx1"/>
                </a:solidFill>
                <a:latin typeface="Cambria"/>
                <a:ea typeface="Cambria"/>
                <a:cs typeface="Cambria"/>
                <a:sym typeface="Cambria"/>
              </a:rPr>
              <a:t>Key idea</a:t>
            </a:r>
            <a:r>
              <a:rPr lang="en" b="1" dirty="0">
                <a:solidFill>
                  <a:schemeClr val="tx1"/>
                </a:solidFill>
                <a:latin typeface="Cambria"/>
                <a:ea typeface="Cambria"/>
                <a:cs typeface="Cambria"/>
                <a:sym typeface="Cambria"/>
              </a:rPr>
              <a:t>: </a:t>
            </a:r>
            <a:r>
              <a:rPr lang="en" sz="2667" dirty="0">
                <a:solidFill>
                  <a:schemeClr val="dk1"/>
                </a:solidFill>
                <a:latin typeface="Cambria"/>
                <a:ea typeface="Cambria"/>
                <a:cs typeface="Cambria"/>
                <a:sym typeface="Cambria"/>
              </a:rPr>
              <a:t>Enable </a:t>
            </a:r>
            <a:r>
              <a:rPr lang="en" sz="2667" b="1" dirty="0">
                <a:solidFill>
                  <a:srgbClr val="B45F06"/>
                </a:solidFill>
                <a:latin typeface="Cambria"/>
                <a:ea typeface="Cambria"/>
                <a:cs typeface="Cambria"/>
                <a:sym typeface="Cambria"/>
              </a:rPr>
              <a:t>accurate, efficient</a:t>
            </a:r>
            <a:r>
              <a:rPr lang="en" sz="2667" b="1" dirty="0">
                <a:solidFill>
                  <a:srgbClr val="5B0F00"/>
                </a:solidFill>
                <a:latin typeface="Cambria"/>
                <a:ea typeface="Cambria"/>
                <a:cs typeface="Cambria"/>
                <a:sym typeface="Cambria"/>
              </a:rPr>
              <a:t> </a:t>
            </a:r>
            <a:r>
              <a:rPr lang="en" sz="2667" dirty="0">
                <a:solidFill>
                  <a:schemeClr val="dk1"/>
                </a:solidFill>
                <a:latin typeface="Cambria"/>
                <a:ea typeface="Cambria"/>
                <a:cs typeface="Cambria"/>
                <a:sym typeface="Cambria"/>
              </a:rPr>
              <a:t>DNN inference using </a:t>
            </a:r>
            <a:r>
              <a:rPr lang="en" sz="2667" b="1" dirty="0">
                <a:solidFill>
                  <a:srgbClr val="B45F06"/>
                </a:solidFill>
                <a:latin typeface="Cambria"/>
                <a:ea typeface="Cambria"/>
                <a:cs typeface="Cambria"/>
                <a:sym typeface="Cambria"/>
              </a:rPr>
              <a:t>approximate DRAM</a:t>
            </a:r>
            <a:r>
              <a:rPr lang="en" sz="2667" dirty="0">
                <a:solidFill>
                  <a:schemeClr val="dk1"/>
                </a:solidFill>
                <a:latin typeface="Cambria"/>
                <a:ea typeface="Cambria"/>
                <a:cs typeface="Cambria"/>
                <a:sym typeface="Cambria"/>
              </a:rPr>
              <a:t> </a:t>
            </a:r>
          </a:p>
          <a:p>
            <a:pPr marL="0" indent="0">
              <a:buClr>
                <a:schemeClr val="dk1"/>
              </a:buClr>
              <a:buSzPts val="1100"/>
              <a:buNone/>
            </a:pPr>
            <a:endParaRPr lang="en" sz="2667" dirty="0">
              <a:solidFill>
                <a:schemeClr val="dk1"/>
              </a:solidFill>
              <a:latin typeface="Cambria"/>
              <a:ea typeface="Cambria"/>
              <a:cs typeface="Cambria"/>
              <a:sym typeface="Cambria"/>
            </a:endParaRPr>
          </a:p>
          <a:p>
            <a:pPr marL="0" indent="0">
              <a:buClr>
                <a:schemeClr val="dk1"/>
              </a:buClr>
              <a:buSzPts val="1100"/>
              <a:buNone/>
            </a:pPr>
            <a:r>
              <a:rPr lang="en" sz="2667" b="1" dirty="0">
                <a:solidFill>
                  <a:schemeClr val="dk1"/>
                </a:solidFill>
                <a:latin typeface="Cambria"/>
                <a:ea typeface="Cambria"/>
                <a:cs typeface="Cambria"/>
                <a:sym typeface="Cambria"/>
              </a:rPr>
              <a:t>EDEN</a:t>
            </a:r>
            <a:r>
              <a:rPr lang="en" sz="2667" dirty="0">
                <a:solidFill>
                  <a:schemeClr val="dk1"/>
                </a:solidFill>
                <a:latin typeface="Cambria"/>
                <a:ea typeface="Cambria"/>
                <a:cs typeface="Cambria"/>
                <a:sym typeface="Cambria"/>
              </a:rPr>
              <a:t> is an </a:t>
            </a:r>
            <a:r>
              <a:rPr lang="en" sz="2667" b="1" dirty="0">
                <a:solidFill>
                  <a:schemeClr val="dk1"/>
                </a:solidFill>
                <a:latin typeface="Cambria"/>
                <a:ea typeface="Cambria"/>
                <a:cs typeface="Cambria"/>
                <a:sym typeface="Cambria"/>
              </a:rPr>
              <a:t>iterative</a:t>
            </a:r>
            <a:r>
              <a:rPr lang="en" sz="2667" dirty="0">
                <a:solidFill>
                  <a:schemeClr val="dk1"/>
                </a:solidFill>
                <a:latin typeface="Cambria"/>
                <a:ea typeface="Cambria"/>
                <a:cs typeface="Cambria"/>
                <a:sym typeface="Cambria"/>
              </a:rPr>
              <a:t> process that has </a:t>
            </a:r>
            <a:r>
              <a:rPr lang="en" sz="2667" b="1" u="sng" dirty="0">
                <a:solidFill>
                  <a:srgbClr val="274E13"/>
                </a:solidFill>
                <a:latin typeface="Cambria"/>
                <a:ea typeface="Cambria"/>
                <a:cs typeface="Cambria"/>
                <a:sym typeface="Cambria"/>
              </a:rPr>
              <a:t>3 key steps</a:t>
            </a:r>
            <a:endParaRPr sz="2667" u="sng"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B48501AA-DC18-6C49-8AE0-ECBF10466C7E}"/>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EDEN: Overview</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10" name="Google Shape;59;p13">
            <a:extLst>
              <a:ext uri="{FF2B5EF4-FFF2-40B4-BE49-F238E27FC236}">
                <a16:creationId xmlns:a16="http://schemas.microsoft.com/office/drawing/2014/main" id="{44E3F6C0-61D5-8041-A61A-244B27314E48}"/>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grpSp>
        <p:nvGrpSpPr>
          <p:cNvPr id="9" name="Group 8">
            <a:extLst>
              <a:ext uri="{FF2B5EF4-FFF2-40B4-BE49-F238E27FC236}">
                <a16:creationId xmlns:a16="http://schemas.microsoft.com/office/drawing/2014/main" id="{C0A675A9-990B-224C-889D-9436662921F4}"/>
              </a:ext>
            </a:extLst>
          </p:cNvPr>
          <p:cNvGrpSpPr/>
          <p:nvPr/>
        </p:nvGrpSpPr>
        <p:grpSpPr>
          <a:xfrm>
            <a:off x="48516" y="2744627"/>
            <a:ext cx="8792317" cy="3810348"/>
            <a:chOff x="1" y="2043807"/>
            <a:chExt cx="6594238" cy="2857761"/>
          </a:xfrm>
        </p:grpSpPr>
        <p:pic>
          <p:nvPicPr>
            <p:cNvPr id="5" name="Picture 4">
              <a:extLst>
                <a:ext uri="{FF2B5EF4-FFF2-40B4-BE49-F238E27FC236}">
                  <a16:creationId xmlns:a16="http://schemas.microsoft.com/office/drawing/2014/main" id="{514CEB99-0D10-B749-83DE-A0A96CA2B79A}"/>
                </a:ext>
              </a:extLst>
            </p:cNvPr>
            <p:cNvPicPr>
              <a:picLocks noChangeAspect="1"/>
            </p:cNvPicPr>
            <p:nvPr/>
          </p:nvPicPr>
          <p:blipFill>
            <a:blip r:embed="rId4"/>
            <a:stretch>
              <a:fillRect/>
            </a:stretch>
          </p:blipFill>
          <p:spPr>
            <a:xfrm>
              <a:off x="410855" y="2043807"/>
              <a:ext cx="6183384" cy="2857761"/>
            </a:xfrm>
            <a:prstGeom prst="rect">
              <a:avLst/>
            </a:prstGeom>
          </p:spPr>
        </p:pic>
        <p:sp>
          <p:nvSpPr>
            <p:cNvPr id="15" name="Google Shape;234;p29">
              <a:extLst>
                <a:ext uri="{FF2B5EF4-FFF2-40B4-BE49-F238E27FC236}">
                  <a16:creationId xmlns:a16="http://schemas.microsoft.com/office/drawing/2014/main" id="{028EBE68-2940-CB4E-9E1A-41E956C4528E}"/>
                </a:ext>
              </a:extLst>
            </p:cNvPr>
            <p:cNvSpPr/>
            <p:nvPr/>
          </p:nvSpPr>
          <p:spPr>
            <a:xfrm>
              <a:off x="1" y="2159899"/>
              <a:ext cx="1466849" cy="2518427"/>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 name="Google Shape;234;p29">
              <a:extLst>
                <a:ext uri="{FF2B5EF4-FFF2-40B4-BE49-F238E27FC236}">
                  <a16:creationId xmlns:a16="http://schemas.microsoft.com/office/drawing/2014/main" id="{E6106311-5243-FB4A-ACC9-1CC6592C786C}"/>
                </a:ext>
              </a:extLst>
            </p:cNvPr>
            <p:cNvSpPr/>
            <p:nvPr/>
          </p:nvSpPr>
          <p:spPr>
            <a:xfrm>
              <a:off x="5647345" y="2043807"/>
              <a:ext cx="946894" cy="2857761"/>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 name="Google Shape;234;p29">
              <a:extLst>
                <a:ext uri="{FF2B5EF4-FFF2-40B4-BE49-F238E27FC236}">
                  <a16:creationId xmlns:a16="http://schemas.microsoft.com/office/drawing/2014/main" id="{066B7375-2760-DB4D-A79A-906847163A82}"/>
                </a:ext>
              </a:extLst>
            </p:cNvPr>
            <p:cNvSpPr/>
            <p:nvPr/>
          </p:nvSpPr>
          <p:spPr>
            <a:xfrm>
              <a:off x="2158409" y="2159898"/>
              <a:ext cx="3488936" cy="292184"/>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8" name="Google Shape;234;p29">
              <a:extLst>
                <a:ext uri="{FF2B5EF4-FFF2-40B4-BE49-F238E27FC236}">
                  <a16:creationId xmlns:a16="http://schemas.microsoft.com/office/drawing/2014/main" id="{87854133-2D5E-9A42-9965-A88F61C555C7}"/>
                </a:ext>
              </a:extLst>
            </p:cNvPr>
            <p:cNvSpPr/>
            <p:nvPr/>
          </p:nvSpPr>
          <p:spPr>
            <a:xfrm>
              <a:off x="2946232" y="2276367"/>
              <a:ext cx="1221731" cy="2210574"/>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9" name="Google Shape;234;p29">
              <a:extLst>
                <a:ext uri="{FF2B5EF4-FFF2-40B4-BE49-F238E27FC236}">
                  <a16:creationId xmlns:a16="http://schemas.microsoft.com/office/drawing/2014/main" id="{7336BDBA-98DC-C74E-AF4C-AF7A1724A984}"/>
                </a:ext>
              </a:extLst>
            </p:cNvPr>
            <p:cNvSpPr/>
            <p:nvPr/>
          </p:nvSpPr>
          <p:spPr>
            <a:xfrm>
              <a:off x="4167963" y="3887226"/>
              <a:ext cx="1499190" cy="961074"/>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 name="Google Shape;234;p29">
              <a:extLst>
                <a:ext uri="{FF2B5EF4-FFF2-40B4-BE49-F238E27FC236}">
                  <a16:creationId xmlns:a16="http://schemas.microsoft.com/office/drawing/2014/main" id="{505862AE-BE22-274D-9023-6B68CA0C1492}"/>
                </a:ext>
              </a:extLst>
            </p:cNvPr>
            <p:cNvSpPr/>
            <p:nvPr/>
          </p:nvSpPr>
          <p:spPr>
            <a:xfrm>
              <a:off x="2083852" y="3394074"/>
              <a:ext cx="862380" cy="168275"/>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Tree>
    <p:extLst>
      <p:ext uri="{BB962C8B-B14F-4D97-AF65-F5344CB8AC3E}">
        <p14:creationId xmlns:p14="http://schemas.microsoft.com/office/powerpoint/2010/main" val="3799307943"/>
      </p:ext>
    </p:extLst>
  </p:cSld>
  <p:clrMapOvr>
    <a:masterClrMapping/>
  </p:clrMapOvr>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Shape 812"/>
        <p:cNvGrpSpPr/>
        <p:nvPr/>
      </p:nvGrpSpPr>
      <p:grpSpPr>
        <a:xfrm>
          <a:off x="0" y="0"/>
          <a:ext cx="0" cy="0"/>
          <a:chOff x="0" y="0"/>
          <a:chExt cx="0" cy="0"/>
        </a:xfrm>
      </p:grpSpPr>
      <p:sp>
        <p:nvSpPr>
          <p:cNvPr id="815" name="Google Shape;815;p80"/>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381</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sp>
        <p:nvSpPr>
          <p:cNvPr id="7" name="Google Shape;109;p19">
            <a:extLst>
              <a:ext uri="{FF2B5EF4-FFF2-40B4-BE49-F238E27FC236}">
                <a16:creationId xmlns:a16="http://schemas.microsoft.com/office/drawing/2014/main" id="{9BB2C108-0840-8747-B18A-E514BFF10E83}"/>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CPU: DRAM Energy Evaluation</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10" name="Google Shape;59;p13">
            <a:extLst>
              <a:ext uri="{FF2B5EF4-FFF2-40B4-BE49-F238E27FC236}">
                <a16:creationId xmlns:a16="http://schemas.microsoft.com/office/drawing/2014/main" id="{02A60539-678B-724F-A801-48F256FD2FA3}"/>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pic>
        <p:nvPicPr>
          <p:cNvPr id="5" name="Picture 4">
            <a:extLst>
              <a:ext uri="{FF2B5EF4-FFF2-40B4-BE49-F238E27FC236}">
                <a16:creationId xmlns:a16="http://schemas.microsoft.com/office/drawing/2014/main" id="{FC560B8A-BD00-244C-8CF1-B85FE03E9705}"/>
              </a:ext>
            </a:extLst>
          </p:cNvPr>
          <p:cNvPicPr>
            <a:picLocks noChangeAspect="1"/>
          </p:cNvPicPr>
          <p:nvPr/>
        </p:nvPicPr>
        <p:blipFill>
          <a:blip r:embed="rId4"/>
          <a:stretch>
            <a:fillRect/>
          </a:stretch>
        </p:blipFill>
        <p:spPr>
          <a:xfrm>
            <a:off x="744826" y="1500140"/>
            <a:ext cx="8038213" cy="2730685"/>
          </a:xfrm>
          <a:prstGeom prst="rect">
            <a:avLst/>
          </a:prstGeom>
        </p:spPr>
      </p:pic>
      <p:sp>
        <p:nvSpPr>
          <p:cNvPr id="13" name="Google Shape;786;p77">
            <a:extLst>
              <a:ext uri="{FF2B5EF4-FFF2-40B4-BE49-F238E27FC236}">
                <a16:creationId xmlns:a16="http://schemas.microsoft.com/office/drawing/2014/main" id="{C65447BC-80B0-9242-BF36-CE71B8D0BA74}"/>
              </a:ext>
            </a:extLst>
          </p:cNvPr>
          <p:cNvSpPr txBox="1">
            <a:spLocks noGrp="1"/>
          </p:cNvSpPr>
          <p:nvPr>
            <p:ph type="body" idx="1"/>
          </p:nvPr>
        </p:nvSpPr>
        <p:spPr>
          <a:xfrm>
            <a:off x="2" y="4591897"/>
            <a:ext cx="9143999" cy="1396649"/>
          </a:xfrm>
          <a:prstGeom prst="rect">
            <a:avLst/>
          </a:prstGeom>
          <a:solidFill>
            <a:schemeClr val="accent1">
              <a:lumMod val="40000"/>
              <a:lumOff val="60000"/>
            </a:schemeClr>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114297" indent="0" algn="ctr">
              <a:buNone/>
            </a:pPr>
            <a:r>
              <a:rPr lang="en-US" sz="3200" b="1" dirty="0">
                <a:solidFill>
                  <a:schemeClr val="tx1"/>
                </a:solidFill>
                <a:latin typeface="Cambria"/>
                <a:ea typeface="Cambria"/>
                <a:cs typeface="Cambria"/>
                <a:sym typeface="Cambria"/>
              </a:rPr>
              <a:t>Average </a:t>
            </a:r>
            <a:r>
              <a:rPr lang="en-US" sz="3200" b="1" dirty="0">
                <a:solidFill>
                  <a:srgbClr val="F400E6"/>
                </a:solidFill>
                <a:latin typeface="Cambria"/>
                <a:ea typeface="Cambria"/>
                <a:cs typeface="Cambria"/>
                <a:sym typeface="Cambria"/>
              </a:rPr>
              <a:t>21%</a:t>
            </a:r>
            <a:r>
              <a:rPr lang="en-US" sz="3200" b="1" dirty="0">
                <a:solidFill>
                  <a:schemeClr val="tx1"/>
                </a:solidFill>
                <a:latin typeface="Cambria"/>
                <a:ea typeface="Cambria"/>
                <a:cs typeface="Cambria"/>
                <a:sym typeface="Cambria"/>
              </a:rPr>
              <a:t> DRAM energy</a:t>
            </a:r>
            <a:r>
              <a:rPr lang="en-US" sz="3200" dirty="0">
                <a:solidFill>
                  <a:schemeClr val="tx1"/>
                </a:solidFill>
                <a:latin typeface="Cambria"/>
                <a:ea typeface="Cambria"/>
                <a:cs typeface="Cambria"/>
                <a:sym typeface="Cambria"/>
              </a:rPr>
              <a:t> </a:t>
            </a:r>
            <a:r>
              <a:rPr lang="en-US" sz="3200" b="1" dirty="0">
                <a:solidFill>
                  <a:schemeClr val="tx1"/>
                </a:solidFill>
                <a:latin typeface="Cambria"/>
                <a:ea typeface="Cambria"/>
                <a:cs typeface="Cambria"/>
                <a:sym typeface="Cambria"/>
              </a:rPr>
              <a:t>reduction</a:t>
            </a:r>
            <a:r>
              <a:rPr lang="en-US" sz="3200" dirty="0">
                <a:solidFill>
                  <a:schemeClr val="tx1"/>
                </a:solidFill>
                <a:latin typeface="Cambria"/>
                <a:ea typeface="Cambria"/>
                <a:cs typeface="Cambria"/>
                <a:sym typeface="Cambria"/>
              </a:rPr>
              <a:t> </a:t>
            </a:r>
          </a:p>
          <a:p>
            <a:pPr marL="114297" indent="0" algn="ctr">
              <a:buNone/>
            </a:pPr>
            <a:r>
              <a:rPr lang="en-US" sz="3200" dirty="0">
                <a:solidFill>
                  <a:schemeClr val="tx1"/>
                </a:solidFill>
                <a:latin typeface="Cambria"/>
                <a:ea typeface="Cambria"/>
                <a:cs typeface="Cambria"/>
                <a:sym typeface="Cambria"/>
              </a:rPr>
              <a:t>maintaining accuracy within 1% of original</a:t>
            </a:r>
          </a:p>
        </p:txBody>
      </p:sp>
    </p:spTree>
    <p:extLst>
      <p:ext uri="{BB962C8B-B14F-4D97-AF65-F5344CB8AC3E}">
        <p14:creationId xmlns:p14="http://schemas.microsoft.com/office/powerpoint/2010/main" val="3470007498"/>
      </p:ext>
    </p:extLst>
  </p:cSld>
  <p:clrMapOvr>
    <a:masterClrMapping/>
  </p:clrMapOvr>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Shape 821"/>
        <p:cNvGrpSpPr/>
        <p:nvPr/>
      </p:nvGrpSpPr>
      <p:grpSpPr>
        <a:xfrm>
          <a:off x="0" y="0"/>
          <a:ext cx="0" cy="0"/>
          <a:chOff x="0" y="0"/>
          <a:chExt cx="0" cy="0"/>
        </a:xfrm>
      </p:grpSpPr>
      <p:sp>
        <p:nvSpPr>
          <p:cNvPr id="824" name="Google Shape;824;p81"/>
          <p:cNvSpPr txBox="1">
            <a:spLocks noGrp="1"/>
          </p:cNvSpPr>
          <p:nvPr>
            <p:ph type="sldNum" idx="12"/>
          </p:nvPr>
        </p:nvSpPr>
        <p:spPr>
          <a:xfrm>
            <a:off x="8595301" y="6451368"/>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382</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pic>
        <p:nvPicPr>
          <p:cNvPr id="825" name="Google Shape;825;p81"/>
          <p:cNvPicPr preferRelativeResize="0"/>
          <p:nvPr/>
        </p:nvPicPr>
        <p:blipFill>
          <a:blip r:embed="rId3">
            <a:alphaModFix/>
          </a:blip>
          <a:stretch>
            <a:fillRect/>
          </a:stretch>
        </p:blipFill>
        <p:spPr>
          <a:xfrm>
            <a:off x="942415" y="1209956"/>
            <a:ext cx="6928500" cy="2484525"/>
          </a:xfrm>
          <a:prstGeom prst="rect">
            <a:avLst/>
          </a:prstGeom>
          <a:noFill/>
          <a:ln>
            <a:noFill/>
          </a:ln>
        </p:spPr>
      </p:pic>
      <p:sp>
        <p:nvSpPr>
          <p:cNvPr id="826" name="Google Shape;826;p81"/>
          <p:cNvSpPr/>
          <p:nvPr/>
        </p:nvSpPr>
        <p:spPr>
          <a:xfrm>
            <a:off x="0" y="3779129"/>
            <a:ext cx="9144000" cy="1208400"/>
          </a:xfrm>
          <a:prstGeom prst="rect">
            <a:avLst/>
          </a:prstGeom>
          <a:solidFill>
            <a:srgbClr val="D9EAD3"/>
          </a:solidFill>
          <a:ln w="12700">
            <a:solidFill>
              <a:schemeClr val="tx1"/>
            </a:solidFill>
          </a:ln>
        </p:spPr>
        <p:txBody>
          <a:bodyPr spcFirstLastPara="1" wrap="square" lIns="91425" tIns="91425" rIns="91425" bIns="914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Average </a:t>
            </a:r>
            <a:r>
              <a:rPr kumimoji="0" lang="en" sz="3000" b="1" i="0" u="none" strike="noStrike" kern="0" cap="none" spc="0" normalizeH="0" baseline="0" noProof="0" dirty="0">
                <a:ln>
                  <a:noFill/>
                </a:ln>
                <a:solidFill>
                  <a:srgbClr val="FF0000"/>
                </a:solidFill>
                <a:effectLst/>
                <a:uLnTx/>
                <a:uFillTx/>
                <a:latin typeface="Cambria"/>
                <a:ea typeface="Cambria"/>
                <a:cs typeface="Cambria"/>
                <a:sym typeface="Cambria"/>
              </a:rPr>
              <a:t>8%</a:t>
            </a: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 system speedup</a:t>
            </a:r>
            <a:endParaRPr kumimoji="0" sz="3000" b="0" i="0" u="none" strike="noStrike" kern="0" cap="none" spc="0" normalizeH="0" baseline="0" noProof="0" dirty="0">
              <a:ln>
                <a:noFill/>
              </a:ln>
              <a:solidFill>
                <a:srgbClr val="000000"/>
              </a:solidFill>
              <a:effectLst/>
              <a:uLnTx/>
              <a:uFillTx/>
              <a:latin typeface="Cambria"/>
              <a:ea typeface="Cambria"/>
              <a:cs typeface="Cambria"/>
              <a:sym typeface="Cambria"/>
            </a:endParaRP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Some workloads achieve</a:t>
            </a: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 </a:t>
            </a:r>
            <a:r>
              <a:rPr kumimoji="0" lang="en" sz="3000" b="1" i="0" u="none" strike="noStrike" kern="0" cap="none" spc="0" normalizeH="0" baseline="0" noProof="0" dirty="0">
                <a:ln>
                  <a:noFill/>
                </a:ln>
                <a:solidFill>
                  <a:srgbClr val="F400E6"/>
                </a:solidFill>
                <a:effectLst/>
                <a:uLnTx/>
                <a:uFillTx/>
                <a:latin typeface="Cambria"/>
                <a:ea typeface="Cambria"/>
                <a:cs typeface="Cambria"/>
                <a:sym typeface="Cambria"/>
              </a:rPr>
              <a:t>17%</a:t>
            </a: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 speedup</a:t>
            </a:r>
            <a:endParaRPr kumimoji="0" sz="3000" b="1" i="0" u="none" strike="noStrike" kern="0" cap="none" spc="0" normalizeH="0" baseline="0" noProof="0" dirty="0">
              <a:ln>
                <a:noFill/>
              </a:ln>
              <a:solidFill>
                <a:srgbClr val="000000"/>
              </a:solidFill>
              <a:effectLst/>
              <a:uLnTx/>
              <a:uFillTx/>
              <a:latin typeface="Cambria"/>
              <a:ea typeface="Cambria"/>
              <a:cs typeface="Cambria"/>
              <a:sym typeface="Cambria"/>
            </a:endParaRPr>
          </a:p>
        </p:txBody>
      </p:sp>
      <p:sp>
        <p:nvSpPr>
          <p:cNvPr id="7" name="Google Shape;109;p19">
            <a:extLst>
              <a:ext uri="{FF2B5EF4-FFF2-40B4-BE49-F238E27FC236}">
                <a16:creationId xmlns:a16="http://schemas.microsoft.com/office/drawing/2014/main" id="{9EF00454-0276-B64E-A7DA-B5BDA89E63FA}"/>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CPU: Performance Evaluation</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10" name="Google Shape;59;p13">
            <a:extLst>
              <a:ext uri="{FF2B5EF4-FFF2-40B4-BE49-F238E27FC236}">
                <a16:creationId xmlns:a16="http://schemas.microsoft.com/office/drawing/2014/main" id="{2D02DFC1-DC5E-4247-AC76-284FAFB65B41}"/>
              </a:ext>
            </a:extLst>
          </p:cNvPr>
          <p:cNvPicPr preferRelativeResize="0">
            <a:picLocks noChangeAspect="1"/>
          </p:cNvPicPr>
          <p:nvPr/>
        </p:nvPicPr>
        <p:blipFill>
          <a:blip r:embed="rId4">
            <a:alphaModFix/>
          </a:blip>
          <a:stretch>
            <a:fillRect/>
          </a:stretch>
        </p:blipFill>
        <p:spPr>
          <a:xfrm>
            <a:off x="67276" y="6634352"/>
            <a:ext cx="677549" cy="130349"/>
          </a:xfrm>
          <a:prstGeom prst="rect">
            <a:avLst/>
          </a:prstGeom>
          <a:noFill/>
          <a:ln>
            <a:noFill/>
          </a:ln>
        </p:spPr>
      </p:pic>
      <p:sp>
        <p:nvSpPr>
          <p:cNvPr id="11" name="Google Shape;835;p82">
            <a:extLst>
              <a:ext uri="{FF2B5EF4-FFF2-40B4-BE49-F238E27FC236}">
                <a16:creationId xmlns:a16="http://schemas.microsoft.com/office/drawing/2014/main" id="{895824B8-7497-D249-999C-A0BECDD71D1A}"/>
              </a:ext>
            </a:extLst>
          </p:cNvPr>
          <p:cNvSpPr/>
          <p:nvPr/>
        </p:nvSpPr>
        <p:spPr>
          <a:xfrm>
            <a:off x="0" y="5156825"/>
            <a:ext cx="9144000" cy="1208400"/>
          </a:xfrm>
          <a:prstGeom prst="rect">
            <a:avLst/>
          </a:prstGeom>
          <a:solidFill>
            <a:srgbClr val="D9EAD3"/>
          </a:solidFill>
          <a:ln w="12700">
            <a:solidFill>
              <a:schemeClr val="tx1"/>
            </a:solidFill>
          </a:ln>
        </p:spPr>
        <p:txBody>
          <a:bodyPr spcFirstLastPara="1" wrap="square" lIns="91425" tIns="91425" rIns="91425" bIns="914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EDEN achieves </a:t>
            </a:r>
            <a:r>
              <a:rPr kumimoji="0" lang="en" sz="3000" b="1" i="0" u="none" strike="noStrike" kern="0" cap="none" spc="0" normalizeH="0" baseline="0" noProof="0" dirty="0">
                <a:ln>
                  <a:noFill/>
                </a:ln>
                <a:solidFill>
                  <a:srgbClr val="0070C0"/>
                </a:solidFill>
                <a:effectLst/>
                <a:uLnTx/>
                <a:uFillTx/>
                <a:latin typeface="Cambria"/>
                <a:ea typeface="Cambria"/>
                <a:cs typeface="Cambria"/>
                <a:sym typeface="Cambria"/>
              </a:rPr>
              <a:t>close to the ideal </a:t>
            </a: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speedup</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possible via </a:t>
            </a:r>
            <a:r>
              <a:rPr kumimoji="0" lang="en" sz="3000" b="0" i="0" u="none" strike="noStrike" kern="0" cap="none" spc="0" normalizeH="0" baseline="0" noProof="0" dirty="0" err="1">
                <a:ln>
                  <a:noFill/>
                </a:ln>
                <a:solidFill>
                  <a:srgbClr val="000000"/>
                </a:solidFill>
                <a:effectLst/>
                <a:uLnTx/>
                <a:uFillTx/>
                <a:latin typeface="Cambria"/>
                <a:ea typeface="Cambria"/>
                <a:cs typeface="Cambria"/>
                <a:sym typeface="Cambria"/>
              </a:rPr>
              <a:t>tRCD</a:t>
            </a: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 scaling</a:t>
            </a:r>
            <a:endParaRPr kumimoji="0" sz="3000" b="0" i="0" u="none" strike="noStrike" kern="0" cap="none" spc="0" normalizeH="0" baseline="0" noProof="0" dirty="0">
              <a:ln>
                <a:noFill/>
              </a:ln>
              <a:solidFill>
                <a:srgbClr val="000000"/>
              </a:solidFill>
              <a:effectLst/>
              <a:uLnTx/>
              <a:uFillTx/>
              <a:latin typeface="Cambria"/>
              <a:ea typeface="Cambria"/>
              <a:cs typeface="Cambria"/>
              <a:sym typeface="Cambria"/>
            </a:endParaRPr>
          </a:p>
        </p:txBody>
      </p:sp>
      <p:sp>
        <p:nvSpPr>
          <p:cNvPr id="9" name="Rectangle 8">
            <a:extLst>
              <a:ext uri="{FF2B5EF4-FFF2-40B4-BE49-F238E27FC236}">
                <a16:creationId xmlns:a16="http://schemas.microsoft.com/office/drawing/2014/main" id="{2282FC98-F460-4344-BCA5-083FF82A2BD3}"/>
              </a:ext>
            </a:extLst>
          </p:cNvPr>
          <p:cNvSpPr/>
          <p:nvPr/>
        </p:nvSpPr>
        <p:spPr>
          <a:xfrm>
            <a:off x="5643277" y="1583265"/>
            <a:ext cx="712699" cy="128832"/>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000000"/>
              </a:solidFill>
              <a:effectLst/>
              <a:uLnTx/>
              <a:uFillTx/>
              <a:latin typeface="Arial"/>
              <a:ea typeface="+mn-ea"/>
              <a:cs typeface="+mn-cs"/>
              <a:sym typeface="Arial"/>
            </a:endParaRPr>
          </a:p>
        </p:txBody>
      </p:sp>
      <p:sp>
        <p:nvSpPr>
          <p:cNvPr id="5" name="Rectangle 4">
            <a:extLst>
              <a:ext uri="{FF2B5EF4-FFF2-40B4-BE49-F238E27FC236}">
                <a16:creationId xmlns:a16="http://schemas.microsoft.com/office/drawing/2014/main" id="{A1B1C7AF-8371-0F4E-9052-4A71FDD7690B}"/>
              </a:ext>
            </a:extLst>
          </p:cNvPr>
          <p:cNvSpPr/>
          <p:nvPr/>
        </p:nvSpPr>
        <p:spPr>
          <a:xfrm>
            <a:off x="5577493" y="1463016"/>
            <a:ext cx="622286" cy="338554"/>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600" b="0" i="0" u="none" strike="noStrike" kern="0" cap="none" spc="0" normalizeH="0" baseline="0" noProof="0" dirty="0">
                <a:ln>
                  <a:noFill/>
                </a:ln>
                <a:solidFill>
                  <a:srgbClr val="000000"/>
                </a:solidFill>
                <a:effectLst/>
                <a:uLnTx/>
                <a:uFillTx/>
                <a:latin typeface="Cambria"/>
                <a:ea typeface="Cambria"/>
                <a:cs typeface="Cambria"/>
                <a:sym typeface="Cambria"/>
              </a:rPr>
              <a:t>Ideal</a:t>
            </a:r>
            <a:endParaRPr kumimoji="0" lang="en-US" sz="16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98945784"/>
      </p:ext>
    </p:extLst>
  </p:cSld>
  <p:clrMapOvr>
    <a:masterClrMapping/>
  </p:clrMapOvr>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Shape 839"/>
        <p:cNvGrpSpPr/>
        <p:nvPr/>
      </p:nvGrpSpPr>
      <p:grpSpPr>
        <a:xfrm>
          <a:off x="0" y="0"/>
          <a:ext cx="0" cy="0"/>
          <a:chOff x="0" y="0"/>
          <a:chExt cx="0" cy="0"/>
        </a:xfrm>
      </p:grpSpPr>
      <p:sp>
        <p:nvSpPr>
          <p:cNvPr id="842" name="Google Shape;842;p83"/>
          <p:cNvSpPr txBox="1">
            <a:spLocks noGrp="1"/>
          </p:cNvSpPr>
          <p:nvPr>
            <p:ph type="sldNum" idx="12"/>
          </p:nvPr>
        </p:nvSpPr>
        <p:spPr>
          <a:xfrm>
            <a:off x="8595301" y="6437552"/>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383</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sp>
        <p:nvSpPr>
          <p:cNvPr id="6" name="Google Shape;109;p19">
            <a:extLst>
              <a:ext uri="{FF2B5EF4-FFF2-40B4-BE49-F238E27FC236}">
                <a16:creationId xmlns:a16="http://schemas.microsoft.com/office/drawing/2014/main" id="{506E2FF2-99A4-F643-9ABF-39D0FF259417}"/>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GPU, </a:t>
            </a:r>
            <a:r>
              <a:rPr kumimoji="0" lang="en-US" sz="3200" b="1" i="0" u="none" strike="noStrike" kern="0" cap="none" spc="0" normalizeH="0" baseline="0" noProof="0" dirty="0" err="1">
                <a:ln>
                  <a:noFill/>
                </a:ln>
                <a:solidFill>
                  <a:srgbClr val="000000"/>
                </a:solidFill>
                <a:effectLst/>
                <a:uLnTx/>
                <a:uFillTx/>
                <a:latin typeface="Cambria" panose="02040503050406030204" pitchFamily="18" charset="0"/>
                <a:ea typeface="+mn-ea"/>
                <a:cs typeface="Arial"/>
                <a:sym typeface="Arial"/>
              </a:rPr>
              <a:t>Eyeriss</a:t>
            </a: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 and TPU:  Energy Evaluation</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9" name="Google Shape;59;p13">
            <a:extLst>
              <a:ext uri="{FF2B5EF4-FFF2-40B4-BE49-F238E27FC236}">
                <a16:creationId xmlns:a16="http://schemas.microsoft.com/office/drawing/2014/main" id="{EDBBE29E-8BAA-9640-9F8D-F3A666C3D709}"/>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sp>
        <p:nvSpPr>
          <p:cNvPr id="10" name="Google Shape;786;p77">
            <a:extLst>
              <a:ext uri="{FF2B5EF4-FFF2-40B4-BE49-F238E27FC236}">
                <a16:creationId xmlns:a16="http://schemas.microsoft.com/office/drawing/2014/main" id="{B6C1BDFB-4804-4045-8073-9271818092B5}"/>
              </a:ext>
            </a:extLst>
          </p:cNvPr>
          <p:cNvSpPr txBox="1">
            <a:spLocks/>
          </p:cNvSpPr>
          <p:nvPr/>
        </p:nvSpPr>
        <p:spPr>
          <a:xfrm>
            <a:off x="2" y="1982878"/>
            <a:ext cx="9143999" cy="3379993"/>
          </a:xfrm>
          <a:prstGeom prst="rect">
            <a:avLst/>
          </a:prstGeom>
          <a:solidFill>
            <a:schemeClr val="accent1">
              <a:lumMod val="40000"/>
              <a:lumOff val="60000"/>
            </a:schemeClr>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342900" marR="0" lvl="0" indent="-257175"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685800" marR="0" lvl="1"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2pPr>
            <a:lvl3pPr marL="1028700" marR="0" lvl="2"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3pPr>
            <a:lvl4pPr marL="1371600" marR="0" lvl="3"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4pPr>
            <a:lvl5pPr marL="1714500" marR="0" lvl="4"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5pPr>
            <a:lvl6pPr marL="2057400" marR="0" lvl="5"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6pPr>
            <a:lvl7pPr marL="2400300" marR="0" lvl="6"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7pPr>
            <a:lvl8pPr marL="2743200" marR="0" lvl="7"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8pPr>
            <a:lvl9pPr marL="3086100" marR="0" lvl="8" indent="-238125" algn="l" rtl="0">
              <a:lnSpc>
                <a:spcPct val="115000"/>
              </a:lnSpc>
              <a:spcBef>
                <a:spcPts val="1200"/>
              </a:spcBef>
              <a:spcAft>
                <a:spcPts val="1200"/>
              </a:spcAft>
              <a:buClr>
                <a:schemeClr val="dk2"/>
              </a:buClr>
              <a:buSzPts val="1400"/>
              <a:buFont typeface="Arial"/>
              <a:buChar char="■"/>
              <a:defRPr sz="1050" b="0" i="0" u="none" strike="noStrike" cap="none">
                <a:solidFill>
                  <a:schemeClr val="dk2"/>
                </a:solidFill>
                <a:latin typeface="Arial"/>
                <a:ea typeface="Arial"/>
                <a:cs typeface="Arial"/>
                <a:sym typeface="Arial"/>
              </a:defRPr>
            </a:lvl9pPr>
          </a:lstStyle>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r>
              <a:rPr kumimoji="0" lang="en-US" sz="3200" b="1" i="0" u="sng" strike="noStrike" kern="0" cap="none" spc="0" normalizeH="0" baseline="0" noProof="0" dirty="0">
                <a:ln>
                  <a:noFill/>
                </a:ln>
                <a:solidFill>
                  <a:srgbClr val="000000"/>
                </a:solidFill>
                <a:effectLst/>
                <a:uLnTx/>
                <a:uFillTx/>
                <a:latin typeface="Cambria"/>
                <a:ea typeface="Cambria"/>
                <a:cs typeface="Cambria"/>
                <a:sym typeface="Cambria"/>
              </a:rPr>
              <a:t>GPU</a:t>
            </a:r>
            <a:r>
              <a:rPr kumimoji="0" lang="en-US" sz="3200" b="1" i="0" u="none" strike="noStrike" kern="0" cap="none" spc="0" normalizeH="0" baseline="0" noProof="0" dirty="0">
                <a:ln>
                  <a:noFill/>
                </a:ln>
                <a:solidFill>
                  <a:srgbClr val="000000"/>
                </a:solidFill>
                <a:effectLst/>
                <a:uLnTx/>
                <a:uFillTx/>
                <a:latin typeface="Cambria"/>
                <a:ea typeface="Cambria"/>
                <a:cs typeface="Cambria"/>
                <a:sym typeface="Cambria"/>
              </a:rPr>
              <a:t>: </a:t>
            </a:r>
            <a:r>
              <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rPr>
              <a:t>average </a:t>
            </a:r>
            <a:r>
              <a:rPr kumimoji="0" lang="en-US" sz="3200" b="1" i="0" u="none" strike="noStrike" kern="0" cap="none" spc="0" normalizeH="0" baseline="0" noProof="0" dirty="0">
                <a:ln>
                  <a:noFill/>
                </a:ln>
                <a:solidFill>
                  <a:srgbClr val="38761D"/>
                </a:solidFill>
                <a:effectLst/>
                <a:uLnTx/>
                <a:uFillTx/>
                <a:latin typeface="Cambria"/>
                <a:ea typeface="Cambria"/>
                <a:cs typeface="Cambria"/>
                <a:sym typeface="Cambria"/>
              </a:rPr>
              <a:t>37% energy reduction</a:t>
            </a: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endPar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endParaRP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r>
              <a:rPr kumimoji="0" lang="en-US" sz="3200" b="1" i="0" u="sng" strike="noStrike" kern="0" cap="none" spc="0" normalizeH="0" baseline="0" noProof="0" dirty="0" err="1">
                <a:ln>
                  <a:noFill/>
                </a:ln>
                <a:solidFill>
                  <a:srgbClr val="000000"/>
                </a:solidFill>
                <a:effectLst/>
                <a:uLnTx/>
                <a:uFillTx/>
                <a:latin typeface="Cambria"/>
                <a:ea typeface="Cambria"/>
                <a:cs typeface="Cambria"/>
                <a:sym typeface="Cambria"/>
              </a:rPr>
              <a:t>Eyeriss</a:t>
            </a:r>
            <a:r>
              <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rPr>
              <a:t>: average </a:t>
            </a:r>
            <a:r>
              <a:rPr kumimoji="0" lang="en-US" sz="3200" b="1" i="0" u="none" strike="noStrike" kern="0" cap="none" spc="0" normalizeH="0" baseline="0" noProof="0" dirty="0">
                <a:ln>
                  <a:noFill/>
                </a:ln>
                <a:solidFill>
                  <a:srgbClr val="1155CC"/>
                </a:solidFill>
                <a:effectLst/>
                <a:uLnTx/>
                <a:uFillTx/>
                <a:latin typeface="Cambria"/>
                <a:ea typeface="Cambria"/>
                <a:cs typeface="Cambria"/>
                <a:sym typeface="Cambria"/>
              </a:rPr>
              <a:t>31% energy reduction</a:t>
            </a: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endParaRPr kumimoji="0" lang="en-US" sz="3200" b="1" i="0" u="none" strike="noStrike" kern="0" cap="none" spc="0" normalizeH="0" baseline="0" noProof="0" dirty="0">
              <a:ln>
                <a:noFill/>
              </a:ln>
              <a:solidFill>
                <a:srgbClr val="1155CC"/>
              </a:solidFill>
              <a:effectLst/>
              <a:uLnTx/>
              <a:uFillTx/>
              <a:latin typeface="Cambria"/>
              <a:ea typeface="Cambria"/>
              <a:cs typeface="Cambria"/>
              <a:sym typeface="Cambria"/>
            </a:endParaRP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r>
              <a:rPr kumimoji="0" lang="en-US" sz="3200" b="1" i="0" u="sng" strike="noStrike" kern="0" cap="none" spc="0" normalizeH="0" baseline="0" noProof="0" dirty="0">
                <a:ln>
                  <a:noFill/>
                </a:ln>
                <a:solidFill>
                  <a:srgbClr val="000000"/>
                </a:solidFill>
                <a:effectLst/>
                <a:uLnTx/>
                <a:uFillTx/>
                <a:latin typeface="Cambria"/>
                <a:ea typeface="Cambria"/>
                <a:cs typeface="Cambria"/>
                <a:sym typeface="Cambria"/>
              </a:rPr>
              <a:t>TPU</a:t>
            </a:r>
            <a:r>
              <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rPr>
              <a:t>: average </a:t>
            </a:r>
            <a:r>
              <a:rPr kumimoji="0" lang="en-US" sz="3200" b="1" i="0" u="none" strike="noStrike" kern="0" cap="none" spc="0" normalizeH="0" baseline="0" noProof="0" dirty="0">
                <a:ln>
                  <a:noFill/>
                </a:ln>
                <a:solidFill>
                  <a:srgbClr val="990000"/>
                </a:solidFill>
                <a:effectLst/>
                <a:uLnTx/>
                <a:uFillTx/>
                <a:latin typeface="Cambria"/>
                <a:ea typeface="Cambria"/>
                <a:cs typeface="Cambria"/>
                <a:sym typeface="Cambria"/>
              </a:rPr>
              <a:t>32% energy reduction</a:t>
            </a:r>
            <a:endParaRPr kumimoji="0" lang="en-US" sz="3200" b="0" i="0" u="none" strike="noStrike" kern="0" cap="none" spc="0" normalizeH="0" baseline="0" noProof="0" dirty="0">
              <a:ln>
                <a:noFill/>
              </a:ln>
              <a:solidFill>
                <a:srgbClr val="990000"/>
              </a:solidFill>
              <a:effectLst/>
              <a:uLnTx/>
              <a:uFillTx/>
              <a:latin typeface="Cambria"/>
              <a:ea typeface="Cambria"/>
              <a:cs typeface="Cambria"/>
              <a:sym typeface="Cambria"/>
            </a:endParaRPr>
          </a:p>
        </p:txBody>
      </p:sp>
    </p:spTree>
    <p:extLst>
      <p:ext uri="{BB962C8B-B14F-4D97-AF65-F5344CB8AC3E}">
        <p14:creationId xmlns:p14="http://schemas.microsoft.com/office/powerpoint/2010/main" val="1902553852"/>
      </p:ext>
    </p:extLst>
  </p:cSld>
  <p:clrMapOvr>
    <a:masterClrMapping/>
  </p:clrMapOvr>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EDEN: Data-Aware Efficient DNN Inference</a:t>
            </a:r>
          </a:p>
        </p:txBody>
      </p:sp>
      <p:sp>
        <p:nvSpPr>
          <p:cNvPr id="3" name="Content Placeholder 2"/>
          <p:cNvSpPr>
            <a:spLocks noGrp="1"/>
          </p:cNvSpPr>
          <p:nvPr>
            <p:ph idx="1"/>
          </p:nvPr>
        </p:nvSpPr>
        <p:spPr>
          <a:xfrm>
            <a:off x="228600" y="980728"/>
            <a:ext cx="8807896" cy="5051648"/>
          </a:xfrm>
        </p:spPr>
        <p:txBody>
          <a:bodyPr/>
          <a:lstStyle/>
          <a:p>
            <a:r>
              <a:rPr lang="en-US" sz="2000" dirty="0"/>
              <a:t>Skanda </a:t>
            </a:r>
            <a:r>
              <a:rPr lang="en-US" sz="2000" dirty="0" err="1"/>
              <a:t>Koppula</a:t>
            </a:r>
            <a:r>
              <a:rPr lang="en-US" sz="2000" dirty="0"/>
              <a:t>, Lois </a:t>
            </a:r>
            <a:r>
              <a:rPr lang="en-US" sz="2000" dirty="0" err="1"/>
              <a:t>Orosa</a:t>
            </a:r>
            <a:r>
              <a:rPr lang="en-US" sz="2000" dirty="0"/>
              <a:t>, A. </a:t>
            </a:r>
            <a:r>
              <a:rPr lang="en-US" sz="2000" dirty="0" err="1"/>
              <a:t>Giray</a:t>
            </a:r>
            <a:r>
              <a:rPr lang="en-US" sz="2000" dirty="0"/>
              <a:t> </a:t>
            </a:r>
            <a:r>
              <a:rPr lang="en-US" sz="2000" dirty="0" err="1"/>
              <a:t>Yaglikci</a:t>
            </a:r>
            <a:r>
              <a:rPr lang="en-US" sz="2000" dirty="0"/>
              <a:t>, </a:t>
            </a:r>
            <a:r>
              <a:rPr lang="en-US" sz="2000" dirty="0" err="1"/>
              <a:t>Roknoddin</a:t>
            </a:r>
            <a:r>
              <a:rPr lang="en-US" sz="2000" dirty="0"/>
              <a:t> Azizi, Taha </a:t>
            </a:r>
            <a:r>
              <a:rPr lang="en-US" sz="2000" dirty="0" err="1"/>
              <a:t>Shahroodi</a:t>
            </a:r>
            <a:r>
              <a:rPr lang="en-US" sz="2000" dirty="0"/>
              <a:t>, Konstantinos </a:t>
            </a:r>
            <a:r>
              <a:rPr lang="en-US" sz="2000" dirty="0" err="1"/>
              <a:t>Kanellopoulos</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"EDEN: Enabling Energy-Efficient, High-Performance Deep Neural Network Inference Using Approximate DRAM"</a:t>
            </a:r>
            <a:br>
              <a:rPr lang="en-US" sz="2000" dirty="0">
                <a:solidFill>
                  <a:srgbClr val="0432FF"/>
                </a:solidFill>
              </a:rPr>
            </a:br>
            <a:r>
              <a:rPr lang="en-US" sz="2000" i="1" dirty="0"/>
              <a:t>Proceedings of the </a:t>
            </a:r>
            <a:r>
              <a:rPr lang="en-US" sz="2000" i="1" dirty="0">
                <a:hlinkClick r:id="rId3"/>
              </a:rPr>
              <a:t>52nd International Symposium on Microarchitecture</a:t>
            </a:r>
            <a:r>
              <a:rPr lang="en-US" sz="2000" i="1" dirty="0"/>
              <a:t> (</a:t>
            </a:r>
            <a:r>
              <a:rPr lang="en-US" sz="2000" b="1" i="1" dirty="0"/>
              <a:t>MICRO</a:t>
            </a:r>
            <a:r>
              <a:rPr lang="en-US" sz="2000" i="1" dirty="0"/>
              <a:t>)</a:t>
            </a:r>
            <a:r>
              <a:rPr lang="en-US" sz="2000" dirty="0"/>
              <a:t>, Columbus, OH, USA, October 2019.</a:t>
            </a:r>
            <a:br>
              <a:rPr lang="en-US" sz="2000" dirty="0"/>
            </a:br>
            <a:r>
              <a:rPr lang="en-US" sz="2000" dirty="0"/>
              <a:t>[</a:t>
            </a:r>
            <a:r>
              <a:rPr lang="en-US" sz="2000" dirty="0">
                <a:hlinkClick r:id="rId4"/>
              </a:rPr>
              <a:t>Lightning Talk 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Video</a:t>
            </a:r>
            <a:r>
              <a:rPr lang="en-US" sz="2000" dirty="0"/>
              <a:t> (90 seconds)]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0E42FC0-77B3-B442-82F2-B805EFEC421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203576"/>
            <a:ext cx="9144000" cy="1828800"/>
          </a:xfrm>
          <a:prstGeom prst="rect">
            <a:avLst/>
          </a:prstGeom>
        </p:spPr>
      </p:pic>
    </p:spTree>
    <p:extLst>
      <p:ext uri="{BB962C8B-B14F-4D97-AF65-F5344CB8AC3E}">
        <p14:creationId xmlns:p14="http://schemas.microsoft.com/office/powerpoint/2010/main" val="41301076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4AB44-5A91-FE45-AC17-96506CC6861F}"/>
              </a:ext>
            </a:extLst>
          </p:cNvPr>
          <p:cNvSpPr>
            <a:spLocks noGrp="1"/>
          </p:cNvSpPr>
          <p:nvPr>
            <p:ph type="title"/>
          </p:nvPr>
        </p:nvSpPr>
        <p:spPr/>
        <p:txBody>
          <a:bodyPr/>
          <a:lstStyle/>
          <a:p>
            <a:r>
              <a:rPr lang="en-US" dirty="0"/>
              <a:t>SMASH: SW/HW Indexing Acceleration</a:t>
            </a:r>
          </a:p>
        </p:txBody>
      </p:sp>
      <p:sp>
        <p:nvSpPr>
          <p:cNvPr id="3" name="Content Placeholder 2">
            <a:extLst>
              <a:ext uri="{FF2B5EF4-FFF2-40B4-BE49-F238E27FC236}">
                <a16:creationId xmlns:a16="http://schemas.microsoft.com/office/drawing/2014/main" id="{CA49CF32-39A0-6D45-B253-C5079FCA88CD}"/>
              </a:ext>
            </a:extLst>
          </p:cNvPr>
          <p:cNvSpPr>
            <a:spLocks noGrp="1"/>
          </p:cNvSpPr>
          <p:nvPr>
            <p:ph idx="1"/>
          </p:nvPr>
        </p:nvSpPr>
        <p:spPr>
          <a:xfrm>
            <a:off x="228600" y="1047974"/>
            <a:ext cx="8610600" cy="5195664"/>
          </a:xfrm>
        </p:spPr>
        <p:txBody>
          <a:bodyPr/>
          <a:lstStyle/>
          <a:p>
            <a:r>
              <a:rPr lang="en-US" sz="1800" dirty="0"/>
              <a:t>Konstantinos </a:t>
            </a:r>
            <a:r>
              <a:rPr lang="en-US" sz="1800" dirty="0" err="1"/>
              <a:t>Kanellopoulos</a:t>
            </a:r>
            <a:r>
              <a:rPr lang="en-US" sz="1800" dirty="0"/>
              <a:t>, Nandita Vijaykumar, Christina </a:t>
            </a:r>
            <a:r>
              <a:rPr lang="en-US" sz="1800" dirty="0" err="1"/>
              <a:t>Giannoula</a:t>
            </a:r>
            <a:r>
              <a:rPr lang="en-US" sz="1800" dirty="0"/>
              <a:t>, </a:t>
            </a:r>
            <a:r>
              <a:rPr lang="en-US" sz="1800" dirty="0" err="1"/>
              <a:t>Roknoddin</a:t>
            </a:r>
            <a:r>
              <a:rPr lang="en-US" sz="1800" dirty="0"/>
              <a:t> Azizi, Skanda </a:t>
            </a:r>
            <a:r>
              <a:rPr lang="en-US" sz="1800" dirty="0" err="1"/>
              <a:t>Koppula</a:t>
            </a:r>
            <a:r>
              <a:rPr lang="en-US" sz="1800" dirty="0"/>
              <a:t>, Nika Mansouri </a:t>
            </a:r>
            <a:r>
              <a:rPr lang="en-US" sz="1800" dirty="0" err="1"/>
              <a:t>Ghiasi</a:t>
            </a:r>
            <a:r>
              <a:rPr lang="en-US" sz="1800" dirty="0"/>
              <a:t>, Taha </a:t>
            </a:r>
            <a:r>
              <a:rPr lang="en-US" sz="1800" dirty="0" err="1"/>
              <a:t>Shahroodi</a:t>
            </a:r>
            <a:r>
              <a:rPr lang="en-US" sz="1800" dirty="0"/>
              <a:t>, Juan Gomez-Luna,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"SMASH: Co-designing Software Compression and Hardware-Accelerated Indexing for Efficient Sparse Matrix Operations"</a:t>
            </a:r>
            <a:br>
              <a:rPr lang="en-US" sz="1800" dirty="0">
                <a:solidFill>
                  <a:srgbClr val="0432FF"/>
                </a:solidFill>
              </a:rPr>
            </a:br>
            <a:r>
              <a:rPr lang="en-US" sz="1800" i="1" dirty="0"/>
              <a:t>Proceedings of the </a:t>
            </a:r>
            <a:r>
              <a:rPr lang="en-US" sz="1800" i="1" dirty="0">
                <a:hlinkClick r:id="rId3"/>
              </a:rPr>
              <a:t>52nd International Symposium on Microarchitecture</a:t>
            </a:r>
            <a:r>
              <a:rPr lang="en-US" sz="1800" i="1" dirty="0"/>
              <a:t> (</a:t>
            </a:r>
            <a:r>
              <a:rPr lang="en-US" sz="1800" b="1" i="1" dirty="0"/>
              <a:t>MICRO</a:t>
            </a:r>
            <a:r>
              <a:rPr lang="en-US" sz="1800" i="1" dirty="0"/>
              <a:t>)</a:t>
            </a:r>
            <a:r>
              <a:rPr lang="en-US" sz="1800" dirty="0"/>
              <a:t>, Columbus, OH, USA, October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Poster (pptx)</a:t>
            </a:r>
            <a:r>
              <a:rPr lang="en-US" sz="1800" dirty="0"/>
              <a:t> </a:t>
            </a:r>
            <a:r>
              <a:rPr lang="en-US" sz="1800" dirty="0">
                <a:hlinkClick r:id="rId9"/>
              </a:rPr>
              <a:t>(pdf)</a:t>
            </a:r>
            <a:r>
              <a:rPr lang="en-US" sz="1800" dirty="0"/>
              <a:t>]</a:t>
            </a:r>
            <a:br>
              <a:rPr lang="en-US" sz="1800" dirty="0"/>
            </a:br>
            <a:r>
              <a:rPr lang="en-US" sz="1800" dirty="0"/>
              <a:t>[</a:t>
            </a:r>
            <a:r>
              <a:rPr lang="en-US" sz="1800" dirty="0">
                <a:hlinkClick r:id="rId10"/>
              </a:rPr>
              <a:t>Lightning Talk Video</a:t>
            </a:r>
            <a:r>
              <a:rPr lang="en-US" sz="1800" dirty="0"/>
              <a:t> (90 seconds)]</a:t>
            </a:r>
            <a:br>
              <a:rPr lang="en-US" sz="1800" dirty="0"/>
            </a:br>
            <a:r>
              <a:rPr lang="en-US" sz="1800" dirty="0"/>
              <a:t>[</a:t>
            </a:r>
            <a:r>
              <a:rPr lang="en-US" sz="1800" dirty="0">
                <a:hlinkClick r:id="rId11"/>
              </a:rPr>
              <a:t>Full Talk Lecture</a:t>
            </a:r>
            <a:r>
              <a:rPr lang="en-US" sz="1800" dirty="0"/>
              <a:t> (30 minutes)]</a:t>
            </a:r>
          </a:p>
          <a:p>
            <a:pPr marL="0" indent="0">
              <a:buNone/>
            </a:pPr>
            <a:endParaRPr lang="en-US" sz="1800" dirty="0"/>
          </a:p>
        </p:txBody>
      </p:sp>
      <p:sp>
        <p:nvSpPr>
          <p:cNvPr id="4" name="Slide Number Placeholder 3">
            <a:extLst>
              <a:ext uri="{FF2B5EF4-FFF2-40B4-BE49-F238E27FC236}">
                <a16:creationId xmlns:a16="http://schemas.microsoft.com/office/drawing/2014/main" id="{CB407FFA-CEF7-8B47-9DEF-04352233615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6D1AD02-6233-8D47-A15C-B34366589E3A}"/>
              </a:ext>
            </a:extLst>
          </p:cNvPr>
          <p:cNvPicPr>
            <a:picLocks noChangeAspect="1"/>
          </p:cNvPicPr>
          <p:nvPr/>
        </p:nvPicPr>
        <p:blipFill>
          <a:blip r:embed="rId12"/>
          <a:stretch>
            <a:fillRect/>
          </a:stretch>
        </p:blipFill>
        <p:spPr>
          <a:xfrm>
            <a:off x="495300" y="4694238"/>
            <a:ext cx="8077200" cy="2006600"/>
          </a:xfrm>
          <a:prstGeom prst="rect">
            <a:avLst/>
          </a:prstGeom>
        </p:spPr>
      </p:pic>
    </p:spTree>
    <p:extLst>
      <p:ext uri="{BB962C8B-B14F-4D97-AF65-F5344CB8AC3E}">
        <p14:creationId xmlns:p14="http://schemas.microsoft.com/office/powerpoint/2010/main" val="1351054471"/>
      </p:ext>
    </p:extLst>
  </p:cSld>
  <p:clrMapOvr>
    <a:masterClrMapping/>
  </p:clrMapOvr>
  <p:transition/>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F7209-9645-0B46-930C-11ED6A584BF2}"/>
              </a:ext>
            </a:extLst>
          </p:cNvPr>
          <p:cNvSpPr>
            <a:spLocks noGrp="1"/>
          </p:cNvSpPr>
          <p:nvPr>
            <p:ph type="title"/>
          </p:nvPr>
        </p:nvSpPr>
        <p:spPr/>
        <p:txBody>
          <a:bodyPr/>
          <a:lstStyle/>
          <a:p>
            <a:r>
              <a:rPr lang="en-US" dirty="0"/>
              <a:t>Data-Aware Virtual Memory Framework</a:t>
            </a:r>
          </a:p>
        </p:txBody>
      </p:sp>
      <p:sp>
        <p:nvSpPr>
          <p:cNvPr id="3" name="Content Placeholder 2">
            <a:extLst>
              <a:ext uri="{FF2B5EF4-FFF2-40B4-BE49-F238E27FC236}">
                <a16:creationId xmlns:a16="http://schemas.microsoft.com/office/drawing/2014/main" id="{A4D302F9-879E-9545-8810-B4A40431FA8A}"/>
              </a:ext>
            </a:extLst>
          </p:cNvPr>
          <p:cNvSpPr>
            <a:spLocks noGrp="1"/>
          </p:cNvSpPr>
          <p:nvPr>
            <p:ph idx="1"/>
          </p:nvPr>
        </p:nvSpPr>
        <p:spPr>
          <a:xfrm>
            <a:off x="-252536" y="980728"/>
            <a:ext cx="9396536" cy="5267672"/>
          </a:xfrm>
        </p:spPr>
        <p:txBody>
          <a:bodyPr/>
          <a:lstStyle/>
          <a:p>
            <a:r>
              <a:rPr lang="en-US" sz="1500" dirty="0"/>
              <a:t>Nastaran Hajinazar, </a:t>
            </a:r>
            <a:r>
              <a:rPr lang="en-US" sz="1500" dirty="0" err="1"/>
              <a:t>Pratyush</a:t>
            </a:r>
            <a:r>
              <a:rPr lang="en-US" sz="1500" dirty="0"/>
              <a:t> Patel, Minesh Patel, Konstantinos </a:t>
            </a:r>
            <a:r>
              <a:rPr lang="en-US" sz="1500" dirty="0" err="1"/>
              <a:t>Kanellopoulos</a:t>
            </a:r>
            <a:r>
              <a:rPr lang="en-US" sz="1500" dirty="0"/>
              <a:t>, Saugata Ghose, </a:t>
            </a:r>
            <a:r>
              <a:rPr lang="en-US" sz="1500" dirty="0" err="1"/>
              <a:t>Rachata</a:t>
            </a:r>
            <a:r>
              <a:rPr lang="en-US" sz="1500" dirty="0"/>
              <a:t> Ausavarungnirun, Geraldo Francisco de Oliveira Jr., Jonathan </a:t>
            </a:r>
            <a:r>
              <a:rPr lang="en-US" sz="1500" dirty="0" err="1"/>
              <a:t>Appavoo</a:t>
            </a:r>
            <a:r>
              <a:rPr lang="en-US" sz="1500" dirty="0"/>
              <a:t>, </a:t>
            </a:r>
            <a:r>
              <a:rPr lang="en-US" sz="1500" dirty="0" err="1"/>
              <a:t>Vivek</a:t>
            </a:r>
            <a:r>
              <a:rPr lang="en-US" sz="1500" dirty="0"/>
              <a:t> Seshadri,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"The Virtual Block Interface: A Flexible Alternative to the Conventional Virtual Memory Framework"</a:t>
            </a:r>
            <a:br>
              <a:rPr lang="en-US" sz="1500" dirty="0">
                <a:solidFill>
                  <a:srgbClr val="0432FF"/>
                </a:solidFill>
              </a:rPr>
            </a:br>
            <a:r>
              <a:rPr lang="en-US" sz="1500" i="1" dirty="0"/>
              <a:t>Proceedings of the </a:t>
            </a:r>
            <a:r>
              <a:rPr lang="en-US" sz="1500" i="1" dirty="0">
                <a:hlinkClick r:id="rId3"/>
              </a:rPr>
              <a:t>47th International Symposium on Computer Architecture</a:t>
            </a:r>
            <a:r>
              <a:rPr lang="en-US" sz="1500" i="1" dirty="0"/>
              <a:t> (</a:t>
            </a:r>
            <a:r>
              <a:rPr lang="en-US" sz="1500" b="1" i="1" dirty="0"/>
              <a:t>ISCA</a:t>
            </a:r>
            <a:r>
              <a:rPr lang="en-US" sz="1500" i="1" dirty="0"/>
              <a:t>)</a:t>
            </a:r>
            <a:r>
              <a:rPr lang="en-US" sz="1500" dirty="0"/>
              <a:t>, Virtual, June 2020.</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Lightning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ARM Research Summit Poster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(26 minutes)]</a:t>
            </a:r>
            <a:br>
              <a:rPr lang="en-US" sz="1500" dirty="0"/>
            </a:br>
            <a:r>
              <a:rPr lang="en-US" sz="1500" dirty="0"/>
              <a:t>[</a:t>
            </a:r>
            <a:r>
              <a:rPr lang="en-US" sz="1500" dirty="0">
                <a:hlinkClick r:id="rId11"/>
              </a:rPr>
              <a:t>Lightning Talk Video</a:t>
            </a:r>
            <a:r>
              <a:rPr lang="en-US" sz="1500" dirty="0"/>
              <a:t> (3 minutes)]</a:t>
            </a:r>
            <a:br>
              <a:rPr lang="en-US" sz="1500" dirty="0"/>
            </a:br>
            <a:r>
              <a:rPr lang="en-US" sz="1500" dirty="0"/>
              <a:t>[</a:t>
            </a:r>
            <a:r>
              <a:rPr lang="en-US" sz="1500" dirty="0">
                <a:hlinkClick r:id="rId12"/>
              </a:rPr>
              <a:t>Lecture Video</a:t>
            </a:r>
            <a:r>
              <a:rPr lang="en-US" sz="1500" dirty="0"/>
              <a:t> (43 minutes)]</a:t>
            </a:r>
          </a:p>
        </p:txBody>
      </p:sp>
      <p:sp>
        <p:nvSpPr>
          <p:cNvPr id="4" name="Slide Number Placeholder 3">
            <a:extLst>
              <a:ext uri="{FF2B5EF4-FFF2-40B4-BE49-F238E27FC236}">
                <a16:creationId xmlns:a16="http://schemas.microsoft.com/office/drawing/2014/main" id="{6AD9E591-012B-1345-A778-27FE2B1F6C6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55B63ED-C98F-6C4C-93A8-8B36C7C45686}"/>
              </a:ext>
            </a:extLst>
          </p:cNvPr>
          <p:cNvPicPr>
            <a:picLocks noChangeAspect="1"/>
          </p:cNvPicPr>
          <p:nvPr/>
        </p:nvPicPr>
        <p:blipFill>
          <a:blip r:embed="rId13"/>
          <a:stretch>
            <a:fillRect/>
          </a:stretch>
        </p:blipFill>
        <p:spPr>
          <a:xfrm>
            <a:off x="46813" y="4038898"/>
            <a:ext cx="9081132" cy="2188716"/>
          </a:xfrm>
          <a:prstGeom prst="rect">
            <a:avLst/>
          </a:prstGeom>
        </p:spPr>
      </p:pic>
    </p:spTree>
    <p:extLst>
      <p:ext uri="{BB962C8B-B14F-4D97-AF65-F5344CB8AC3E}">
        <p14:creationId xmlns:p14="http://schemas.microsoft.com/office/powerpoint/2010/main" val="2810610478"/>
      </p:ext>
    </p:extLst>
  </p:cSld>
  <p:clrMapOvr>
    <a:masterClrMapping/>
  </p:clrMapOvr>
  <p:transition/>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SW/HW Climate Modeling Accelerator</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3423826618"/>
      </p:ext>
    </p:extLst>
  </p:cSld>
  <p:clrMapOvr>
    <a:masterClrMapping/>
  </p:clrMapOvr>
  <p:transition/>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HW/SW Time Series Analysis Accelerator</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782804464"/>
      </p:ext>
    </p:extLst>
  </p:cSld>
  <p:clrMapOvr>
    <a:masterClrMapping/>
  </p:clrMapOvr>
  <p:transition/>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2231554212"/>
      </p:ext>
    </p:extLst>
  </p:cSld>
  <p:clrMapOvr>
    <a:masterClrMapping/>
  </p:clrMapOvr>
  <p:transition/>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390</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111536735"/>
      </p:ext>
    </p:extLst>
  </p:cSld>
  <p:clrMapOvr>
    <a:masterClrMapping/>
  </p:clrMapOvr>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1639362540"/>
      </p:ext>
    </p:extLst>
  </p:cSld>
  <p:clrMapOvr>
    <a:masterClrMapping/>
  </p:clrMapOvr>
  <p:transition/>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933423166"/>
      </p:ext>
    </p:extLst>
  </p:cSld>
  <p:clrMapOvr>
    <a:masterClrMapping/>
  </p:clrMapOvr>
  <p:transition/>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393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972856737"/>
      </p:ext>
    </p:extLst>
  </p:cSld>
  <p:clrMapOvr>
    <a:masterClrMapping/>
  </p:clrMapOvr>
  <p:transition/>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a:t>
            </a:r>
            <a:r>
              <a:rPr lang="en-US" b="1" dirty="0"/>
              <a:t>Rethink</a:t>
            </a:r>
            <a:r>
              <a:rPr lang="en-US" dirty="0"/>
              <a: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71691" y="5805264"/>
            <a:ext cx="484139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case by case</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619075949"/>
      </p:ext>
    </p:extLst>
  </p:cSld>
  <p:clrMapOvr>
    <a:masterClrMapping/>
  </p:clrMapOvr>
  <p:transition/>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484784"/>
            <a:ext cx="7924800" cy="1752600"/>
          </a:xfrm>
        </p:spPr>
        <p:txBody>
          <a:bodyPr/>
          <a:lstStyle/>
          <a:p>
            <a:pPr algn="ctr"/>
            <a:r>
              <a:rPr lang="en-US" b="1" dirty="0"/>
              <a:t>Principled Architectures &amp; What They Can Enable</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395</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247314937"/>
      </p:ext>
    </p:extLst>
  </p:cSld>
  <p:clrMapOvr>
    <a:masterClrMapping/>
  </p:clrMapOvr>
  <p:transition/>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396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26869721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397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2171580548"/>
      </p:ext>
    </p:extLst>
  </p:cSld>
  <p:clrMapOvr>
    <a:masterClrMapping/>
  </p:clrMapOvr>
  <p:transition/>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398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2269955352"/>
      </p:ext>
    </p:extLst>
  </p:cSld>
  <p:clrMapOvr>
    <a:masterClrMapping/>
  </p:clrMapOvr>
  <p:transition/>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8A1A8F-E022-8E43-8BB4-89E8BD7FEAC8}"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399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048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4087142"/>
      </p:ext>
    </p:extLst>
  </p:cSld>
  <p:clrMapOvr>
    <a:masterClrMapping/>
  </p:clrMapOvr>
  <p:transition/>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8D6394D-EA62-3948-BF63-BCCE7E92300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400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140163"/>
      </p:ext>
    </p:extLst>
  </p:cSld>
  <p:clrMapOvr>
    <a:masterClrMapping/>
  </p:clrMapOvr>
  <p:transition/>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DDA790-BC6C-B84A-BC41-689B46E82E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401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990600"/>
            <a:ext cx="9144000" cy="548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http://cookiemagik.deviantart.com/art/Train-station-207266944</a:t>
            </a:r>
          </a:p>
        </p:txBody>
      </p:sp>
    </p:spTree>
    <p:extLst>
      <p:ext uri="{BB962C8B-B14F-4D97-AF65-F5344CB8AC3E}">
        <p14:creationId xmlns:p14="http://schemas.microsoft.com/office/powerpoint/2010/main" val="3139516036"/>
      </p:ext>
    </p:extLst>
  </p:cSld>
  <p:clrMapOvr>
    <a:masterClrMapping/>
  </p:clrMapOvr>
  <p:transition/>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D62FB81-D6DD-1E44-B086-70F1C12ECEC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402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Content Placeholder 4" descr="1200px-Zürich_Stadelhofen_in_200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8600" y="1066800"/>
            <a:ext cx="8610600" cy="51943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Toni_V</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2.0,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=4087256</a:t>
            </a:r>
          </a:p>
        </p:txBody>
      </p:sp>
    </p:spTree>
    <p:extLst>
      <p:ext uri="{BB962C8B-B14F-4D97-AF65-F5344CB8AC3E}">
        <p14:creationId xmlns:p14="http://schemas.microsoft.com/office/powerpoint/2010/main" val="1886941885"/>
      </p:ext>
    </p:extLst>
  </p:cSld>
  <p:clrMapOvr>
    <a:masterClrMapping/>
  </p:clrMapOvr>
  <p:transition/>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B6D5726-69C2-A744-A6EE-ACF672B6004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403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http://www.arcspace.com/exhibitions/unsorted/santiago-calatrava/</a:t>
            </a:r>
          </a:p>
        </p:txBody>
      </p:sp>
    </p:spTree>
    <p:extLst>
      <p:ext uri="{BB962C8B-B14F-4D97-AF65-F5344CB8AC3E}">
        <p14:creationId xmlns:p14="http://schemas.microsoft.com/office/powerpoint/2010/main" val="4483987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404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1658618315"/>
      </p:ext>
    </p:extLst>
  </p:cSld>
  <p:clrMapOvr>
    <a:masterClrMapping/>
  </p:clrMapOvr>
  <p:transition/>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7C3DD0F-DD36-AB46-AB2D-07681B2C41E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405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6640" y="952500"/>
            <a:ext cx="6705600" cy="5741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ahoma"/>
                <a:ea typeface="+mn-ea"/>
                <a:cs typeface="+mn-cs"/>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64039" y="980729"/>
            <a:ext cx="2294599" cy="31683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準建築人手札網站 </a:t>
            </a:r>
            <a:r>
              <a:rPr kumimoji="0" lang="en-US" sz="800" b="0" i="0" u="none" strike="noStrike" kern="1200" cap="none" spc="0" normalizeH="0" baseline="0" noProof="0" dirty="0" err="1">
                <a:ln>
                  <a:noFill/>
                </a:ln>
                <a:solidFill>
                  <a:srgbClr val="000000"/>
                </a:solidFill>
                <a:effectLst/>
                <a:uLnTx/>
                <a:uFillTx/>
                <a:latin typeface="Tahoma"/>
                <a:ea typeface="+mn-ea"/>
                <a:cs typeface="+mn-cs"/>
              </a:rPr>
              <a:t>Forgemind</a:t>
            </a:r>
            <a:r>
              <a:rPr kumimoji="0" lang="en-US" sz="800" b="0" i="0" u="none" strike="noStrike" kern="1200" cap="none" spc="0" normalizeH="0" baseline="0" noProof="0" dirty="0">
                <a:ln>
                  <a:noFill/>
                </a:ln>
                <a:solidFill>
                  <a:srgbClr val="000000"/>
                </a:solidFill>
                <a:effectLst/>
                <a:uLnTx/>
                <a:uFillTx/>
                <a:latin typeface="Tahoma"/>
                <a:ea typeface="+mn-ea"/>
                <a:cs typeface="+mn-cs"/>
              </a:rPr>
              <a:t> </a:t>
            </a:r>
            <a:r>
              <a:rPr kumimoji="0" lang="en-US" sz="800" b="0" i="0" u="none" strike="noStrike" kern="1200" cap="none" spc="0" normalizeH="0" baseline="0" noProof="0" dirty="0" err="1">
                <a:ln>
                  <a:noFill/>
                </a:ln>
                <a:solidFill>
                  <a:srgbClr val="000000"/>
                </a:solidFill>
                <a:effectLst/>
                <a:uLnTx/>
                <a:uFillTx/>
                <a:latin typeface="Tahoma"/>
                <a:ea typeface="+mn-ea"/>
                <a:cs typeface="+mn-cs"/>
              </a:rPr>
              <a:t>ArchiMedia</a:t>
            </a:r>
            <a:r>
              <a:rPr kumimoji="0" lang="en-US" sz="800" b="0" i="0" u="none" strike="noStrike" kern="1200" cap="none" spc="0" normalizeH="0" baseline="0" noProof="0" dirty="0">
                <a:ln>
                  <a:noFill/>
                </a:ln>
                <a:solidFill>
                  <a:srgbClr val="000000"/>
                </a:solidFill>
                <a:effectLst/>
                <a:uLnTx/>
                <a:uFillTx/>
                <a:latin typeface="Tahoma"/>
                <a:ea typeface="+mn-ea"/>
                <a:cs typeface="+mn-cs"/>
              </a:rPr>
              <a:t> - Flickr: IMG_2489.JPG, CC BY 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hlinkClick r:id="rId4"/>
              </a:rPr>
              <a:t>https://commons.wikimedia.org/w/index.php?curid=31493356</a:t>
            </a:r>
            <a:r>
              <a:rPr kumimoji="0" lang="en-US" sz="800" b="0" i="0" u="none" strike="noStrike" kern="1200" cap="none" spc="0" normalizeH="0" baseline="0" noProof="0" dirty="0">
                <a:ln>
                  <a:noFill/>
                </a:ln>
                <a:solidFill>
                  <a:srgbClr val="000000"/>
                </a:solidFill>
                <a:effectLst/>
                <a:uLnTx/>
                <a:uFillTx/>
                <a:latin typeface="Tahoma"/>
                <a:ea typeface="+mn-ea"/>
                <a:cs typeface="+mn-cs"/>
              </a:rPr>
              <a:t>,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en.wikipedia.org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/wiki/</a:t>
            </a:r>
            <a:r>
              <a:rPr kumimoji="0" lang="en-US" sz="800" b="0" i="0" u="none" strike="noStrike" kern="1200" cap="none" spc="0" normalizeH="0" baseline="0" noProof="0" dirty="0" err="1">
                <a:ln>
                  <a:noFill/>
                </a:ln>
                <a:solidFill>
                  <a:srgbClr val="000000"/>
                </a:solidFill>
                <a:effectLst/>
                <a:uLnTx/>
                <a:uFillTx/>
                <a:latin typeface="Tahoma"/>
                <a:ea typeface="+mn-ea"/>
                <a:cs typeface="+mn-cs"/>
              </a:rPr>
              <a:t>Santiago_Calatrava</a:t>
            </a:r>
            <a:endParaRPr kumimoji="0" lang="en-US" sz="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312592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B3B4E2E-30E6-F248-9444-D019D8D0019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406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17091" name="Picture 4"/>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391428"/>
      </p:ext>
    </p:extLst>
  </p:cSld>
  <p:clrMapOvr>
    <a:masterClrMapping/>
  </p:clrMapOvr>
  <p:transition/>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407</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192831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028356964"/>
      </p:ext>
    </p:extLst>
  </p:cSld>
  <p:clrMapOvr>
    <a:masterClrMapping/>
  </p:clrMapOvr>
  <p:transition/>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dirty="0">
                <a:latin typeface="Garamond" charset="0"/>
              </a:rPr>
              <a:t>More on My Research &amp; Teaching</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16498540"/>
      </p:ext>
    </p:extLst>
  </p:cSld>
  <p:clrMapOvr>
    <a:masterClrMapping/>
  </p:clrMapOvr>
  <p:transition/>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Brief Self Introduction</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ITET (INFK),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410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7183655"/>
      </p:ext>
    </p:extLst>
  </p:cSld>
  <p:clrMapOvr>
    <a:masterClrMapping/>
  </p:clrMapOvr>
  <p:transition spd="slow" advClick="0"/>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52900" y="1051478"/>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a:t>
            </a:r>
          </a:p>
        </p:txBody>
      </p:sp>
      <p:pic>
        <p:nvPicPr>
          <p:cNvPr id="40" name="Picture 39"/>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025458" y="2705198"/>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20433856">
            <a:off x="7165083" y="1912953"/>
            <a:ext cx="1276125" cy="1276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630" name="Text Box 147"/>
          <p:cNvSpPr txBox="1">
            <a:spLocks noChangeArrowheads="1"/>
          </p:cNvSpPr>
          <p:nvPr/>
        </p:nvSpPr>
        <p:spPr bwMode="auto">
          <a:xfrm>
            <a:off x="6498591" y="4977878"/>
            <a:ext cx="2292350" cy="430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6665" y="4191392"/>
            <a:ext cx="2325687" cy="90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6633" name="Group 47"/>
          <p:cNvGrpSpPr>
            <a:grpSpLocks/>
          </p:cNvGrpSpPr>
          <p:nvPr/>
        </p:nvGrpSpPr>
        <p:grpSpPr bwMode="auto">
          <a:xfrm>
            <a:off x="3304126" y="3812751"/>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264944" y="4774407"/>
              <a:ext cx="1201936" cy="11887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7" name="Text Box 13" descr="90%"/>
          <p:cNvSpPr txBox="1">
            <a:spLocks noChangeArrowheads="1"/>
          </p:cNvSpPr>
          <p:nvPr/>
        </p:nvSpPr>
        <p:spPr bwMode="auto">
          <a:xfrm>
            <a:off x="376771" y="3295761"/>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00780" y="2453452"/>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885168" y="2550397"/>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510960" y="3220136"/>
            <a:ext cx="2925968"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88328" y="1979091"/>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3" name="Picture 32" descr="dimm.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flipV="1">
            <a:off x="2582353" y="1923945"/>
            <a:ext cx="2304256" cy="549297"/>
          </a:xfrm>
          <a:prstGeom prst="rect">
            <a:avLst/>
          </a:prstGeom>
        </p:spPr>
      </p:pic>
      <p:pic>
        <p:nvPicPr>
          <p:cNvPr id="35" name="Picture 3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83794" y="2093914"/>
            <a:ext cx="1554690" cy="1003885"/>
          </a:xfrm>
          <a:prstGeom prst="rect">
            <a:avLst/>
          </a:prstGeom>
        </p:spPr>
      </p:pic>
      <p:sp>
        <p:nvSpPr>
          <p:cNvPr id="36" name="Line 15"/>
          <p:cNvSpPr>
            <a:spLocks noChangeShapeType="1"/>
          </p:cNvSpPr>
          <p:nvPr/>
        </p:nvSpPr>
        <p:spPr bwMode="auto">
          <a:xfrm flipV="1">
            <a:off x="4886609" y="2566532"/>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233759" y="2969690"/>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864928" y="3372447"/>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284385" y="5570018"/>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26" name="Title 1"/>
          <p:cNvSpPr>
            <a:spLocks noGrp="1"/>
          </p:cNvSpPr>
          <p:nvPr>
            <p:ph type="title"/>
          </p:nvPr>
        </p:nvSpPr>
        <p:spPr>
          <a:xfrm>
            <a:off x="228600" y="152400"/>
            <a:ext cx="8610600" cy="1066800"/>
          </a:xfrm>
        </p:spPr>
        <p:txBody>
          <a:bodyPr/>
          <a:lstStyle/>
          <a:p>
            <a:r>
              <a:rPr lang="en-US" dirty="0"/>
              <a:t>Current Research Mission</a:t>
            </a:r>
          </a:p>
        </p:txBody>
      </p:sp>
    </p:spTree>
    <p:extLst>
      <p:ext uri="{BB962C8B-B14F-4D97-AF65-F5344CB8AC3E}">
        <p14:creationId xmlns:p14="http://schemas.microsoft.com/office/powerpoint/2010/main" val="2787437668"/>
      </p:ext>
    </p:extLst>
  </p:cSld>
  <p:clrMapOvr>
    <a:masterClrMapping/>
  </p:clrMapOvr>
  <p:transition/>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Current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61711E1C-C945-574A-964E-E50AC552A851}"/>
              </a:ext>
            </a:extLst>
          </p:cNvPr>
          <p:cNvSpPr/>
          <p:nvPr/>
        </p:nvSpPr>
        <p:spPr>
          <a:xfrm>
            <a:off x="568094" y="1052736"/>
            <a:ext cx="6884226" cy="25202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000455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ＭＳ Ｐゴシック" panose="020B0600070205080204" pitchFamily="34" charset="-128"/>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28539137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blinds(horizontal)">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1" nodeType="clickEffect">
                                  <p:stCondLst>
                                    <p:cond delay="0"/>
                                  </p:stCondLst>
                                  <p:childTnLst>
                                    <p:set>
                                      <p:cBhvr>
                                        <p:cTn id="13" dur="1" fill="hold">
                                          <p:stCondLst>
                                            <p:cond delay="0"/>
                                          </p:stCondLst>
                                        </p:cTn>
                                        <p:tgtEl>
                                          <p:spTgt spid="1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5" grpId="1"/>
      <p:bldP spid="16" grpId="0" animBg="1"/>
      <p:bldP spid="17" grpId="0"/>
    </p:bldLst>
  </p:timing>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197775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Research Mission &amp; Major Topics</a:t>
            </a:r>
          </a:p>
        </p:txBody>
      </p:sp>
      <p:sp>
        <p:nvSpPr>
          <p:cNvPr id="3" name="Content Placeholder 2"/>
          <p:cNvSpPr>
            <a:spLocks noGrp="1"/>
          </p:cNvSpPr>
          <p:nvPr>
            <p:ph idx="1"/>
          </p:nvPr>
        </p:nvSpPr>
        <p:spPr>
          <a:xfrm>
            <a:off x="2965876" y="1554517"/>
            <a:ext cx="6228184" cy="4619600"/>
          </a:xfrm>
        </p:spPr>
        <p:txBody>
          <a:bodyPr/>
          <a:lstStyle/>
          <a:p>
            <a:r>
              <a:rPr lang="en-US" sz="2200" dirty="0">
                <a:solidFill>
                  <a:srgbClr val="0432FF"/>
                </a:solidFill>
              </a:rPr>
              <a:t>Data-centric arch. for low energy &amp; high perf.</a:t>
            </a:r>
          </a:p>
          <a:p>
            <a:pPr lvl="1"/>
            <a:r>
              <a:rPr lang="en-US" sz="1900" dirty="0">
                <a:solidFill>
                  <a:srgbClr val="7030A0"/>
                </a:solidFill>
              </a:rPr>
              <a:t>Proc. in Mem/DRAM</a:t>
            </a:r>
            <a:r>
              <a:rPr lang="en-US" sz="1900" dirty="0"/>
              <a:t>, NVM, unified mem/storage </a:t>
            </a:r>
          </a:p>
          <a:p>
            <a:pPr marL="0" indent="0">
              <a:buNone/>
            </a:pPr>
            <a:endParaRPr lang="en-US" sz="400" dirty="0"/>
          </a:p>
          <a:p>
            <a:r>
              <a:rPr lang="en-US" sz="2200" dirty="0">
                <a:solidFill>
                  <a:srgbClr val="0432FF"/>
                </a:solidFill>
              </a:rPr>
              <a:t>Low-latency &amp; predictable architectures</a:t>
            </a:r>
          </a:p>
          <a:p>
            <a:pPr lvl="1"/>
            <a:r>
              <a:rPr lang="en-US" sz="1900" dirty="0">
                <a:solidFill>
                  <a:srgbClr val="7030A0"/>
                </a:solidFill>
              </a:rPr>
              <a:t>Low-latency, low-energy yet low-cost memory</a:t>
            </a:r>
          </a:p>
          <a:p>
            <a:pPr lvl="1"/>
            <a:r>
              <a:rPr lang="en-US" sz="1900" dirty="0"/>
              <a:t>QoS-aware and predictable memory systems </a:t>
            </a:r>
          </a:p>
          <a:p>
            <a:pPr lvl="1"/>
            <a:endParaRPr lang="en-US" sz="400" dirty="0"/>
          </a:p>
          <a:p>
            <a:r>
              <a:rPr lang="en-US" sz="2200" dirty="0">
                <a:solidFill>
                  <a:srgbClr val="0432FF"/>
                </a:solidFill>
              </a:rPr>
              <a:t>Fundamentally secure/reliable/safe arch.</a:t>
            </a:r>
          </a:p>
          <a:p>
            <a:pPr lvl="1"/>
            <a:r>
              <a:rPr lang="en-US" sz="1900" dirty="0">
                <a:solidFill>
                  <a:srgbClr val="7030A0"/>
                </a:solidFill>
              </a:rPr>
              <a:t>Tolerating all bit flips; patchable HW; secure mem </a:t>
            </a:r>
          </a:p>
          <a:p>
            <a:endParaRPr lang="en-US" sz="400" dirty="0"/>
          </a:p>
          <a:p>
            <a:r>
              <a:rPr lang="en-US" sz="2200" dirty="0">
                <a:solidFill>
                  <a:srgbClr val="0432FF"/>
                </a:solidFill>
              </a:rPr>
              <a:t>Architectures for ML/AI/Genomics/Health/Med </a:t>
            </a:r>
          </a:p>
          <a:p>
            <a:pPr lvl="1"/>
            <a:r>
              <a:rPr lang="en-US" sz="1900" dirty="0"/>
              <a:t>Algorithm/arch./logic co-design; full heterogeneity</a:t>
            </a:r>
          </a:p>
          <a:p>
            <a:pPr lvl="1"/>
            <a:endParaRPr lang="en-US" sz="400" dirty="0"/>
          </a:p>
          <a:p>
            <a:r>
              <a:rPr lang="en-US" sz="2200" dirty="0">
                <a:solidFill>
                  <a:srgbClr val="0432FF"/>
                </a:solidFill>
              </a:rPr>
              <a:t>Data-driven and </a:t>
            </a:r>
            <a:r>
              <a:rPr lang="en-US" sz="2200" dirty="0">
                <a:solidFill>
                  <a:srgbClr val="7030A0"/>
                </a:solidFill>
              </a:rPr>
              <a:t>data-aware architectures</a:t>
            </a:r>
          </a:p>
          <a:p>
            <a:pPr lvl="1">
              <a:buClr>
                <a:srgbClr val="3B812F"/>
              </a:buClr>
            </a:pPr>
            <a:r>
              <a:rPr lang="en-US" sz="1900" dirty="0">
                <a:solidFill>
                  <a:srgbClr val="000000"/>
                </a:solidFill>
              </a:rPr>
              <a:t>ML/AI-driven architectural controllers and design</a:t>
            </a:r>
          </a:p>
          <a:p>
            <a:pPr lvl="1">
              <a:buClr>
                <a:srgbClr val="3B812F"/>
              </a:buClr>
            </a:pPr>
            <a:r>
              <a:rPr lang="en-US" sz="1900" dirty="0">
                <a:solidFill>
                  <a:srgbClr val="000000"/>
                </a:solidFill>
              </a:rPr>
              <a:t>Expressive memory and expressive systems</a:t>
            </a:r>
          </a:p>
          <a:p>
            <a:pPr lvl="1"/>
            <a:endParaRPr lang="en-US" sz="20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451813" y="3731647"/>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451813" y="3360172"/>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448638" y="269585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448638" y="232437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448638" y="1957665"/>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451813" y="4104709"/>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451813" y="4476184"/>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451813" y="3037785"/>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453401" y="4831784"/>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43209" y="2434845"/>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8" name="TextBox 17">
            <a:extLst>
              <a:ext uri="{FF2B5EF4-FFF2-40B4-BE49-F238E27FC236}">
                <a16:creationId xmlns:a16="http://schemas.microsoft.com/office/drawing/2014/main" id="{7C062A41-3105-574A-A93A-80C76A4AB0E5}"/>
              </a:ext>
            </a:extLst>
          </p:cNvPr>
          <p:cNvSpPr txBox="1"/>
          <p:nvPr/>
        </p:nvSpPr>
        <p:spPr>
          <a:xfrm>
            <a:off x="196668" y="900222"/>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17" name="TextBox 16">
            <a:extLst>
              <a:ext uri="{FF2B5EF4-FFF2-40B4-BE49-F238E27FC236}">
                <a16:creationId xmlns:a16="http://schemas.microsoft.com/office/drawing/2014/main" id="{DC2F057F-2C07-F047-BF1C-E9AD5B942280}"/>
              </a:ext>
            </a:extLst>
          </p:cNvPr>
          <p:cNvSpPr txBox="1"/>
          <p:nvPr/>
        </p:nvSpPr>
        <p:spPr>
          <a:xfrm>
            <a:off x="0" y="5285285"/>
            <a:ext cx="2965876"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with architecture at the center</a:t>
            </a:r>
          </a:p>
        </p:txBody>
      </p:sp>
    </p:spTree>
    <p:extLst>
      <p:ext uri="{BB962C8B-B14F-4D97-AF65-F5344CB8AC3E}">
        <p14:creationId xmlns:p14="http://schemas.microsoft.com/office/powerpoint/2010/main" val="515446383"/>
      </p:ext>
    </p:extLst>
  </p:cSld>
  <p:clrMapOvr>
    <a:masterClrMapping/>
  </p:clrMapOvr>
  <p:transition/>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416</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40+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492602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https://safari.ethz.ch/safari-newsletter-april-2020/</a:t>
            </a:r>
            <a:endPar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40118556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https://safari.ethz.ch/safari-newsletter-april-2020/</a:t>
            </a:r>
            <a:r>
              <a:rPr lang="en-US" dirty="0">
                <a:solidFill>
                  <a:srgbClr val="0432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417</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979085208"/>
      </p:ext>
    </p:extLst>
  </p:cSld>
  <p:clrMapOvr>
    <a:masterClrMapping/>
  </p:clrMapOvr>
  <p:transition/>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418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1188175622"/>
      </p:ext>
    </p:extLst>
  </p:cSld>
  <p:clrMapOvr>
    <a:masterClrMapping/>
  </p:clrMapOvr>
  <p:transition/>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December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419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3964664636"/>
      </p:ext>
    </p:extLst>
  </p:cSld>
  <p:clrMapOvr>
    <a:masterClrMapping/>
  </p:clrMapOvr>
  <p:transition/>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30896778"/>
      </p:ext>
    </p:extLst>
  </p:cSld>
  <p:clrMapOvr>
    <a:masterClrMapping/>
  </p:clrMapOvr>
  <p:transition/>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421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7A33925B-5EFF-634A-B5E3-0801A7BBAF06}"/>
              </a:ext>
            </a:extLst>
          </p:cNvPr>
          <p:cNvPicPr>
            <a:picLocks noChangeAspect="1"/>
          </p:cNvPicPr>
          <p:nvPr/>
        </p:nvPicPr>
        <p:blipFill>
          <a:blip r:embed="rId3"/>
          <a:stretch>
            <a:fillRect/>
          </a:stretch>
        </p:blipFill>
        <p:spPr>
          <a:xfrm>
            <a:off x="1066800" y="998982"/>
            <a:ext cx="6934200" cy="5478018"/>
          </a:xfrm>
          <a:prstGeom prst="rect">
            <a:avLst/>
          </a:prstGeom>
        </p:spPr>
      </p:pic>
    </p:spTree>
    <p:extLst>
      <p:ext uri="{BB962C8B-B14F-4D97-AF65-F5344CB8AC3E}">
        <p14:creationId xmlns:p14="http://schemas.microsoft.com/office/powerpoint/2010/main" val="2769702956"/>
      </p:ext>
    </p:extLst>
  </p:cSld>
  <p:clrMapOvr>
    <a:masterClrMapping/>
  </p:clrMapOvr>
  <p:transition/>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45834-7BF4-9943-8A82-003424C4F6FF}"/>
              </a:ext>
            </a:extLst>
          </p:cNvPr>
          <p:cNvSpPr>
            <a:spLocks noGrp="1"/>
          </p:cNvSpPr>
          <p:nvPr>
            <p:ph type="title"/>
          </p:nvPr>
        </p:nvSpPr>
        <p:spPr/>
        <p:txBody>
          <a:bodyPr/>
          <a:lstStyle/>
          <a:p>
            <a:r>
              <a:rPr lang="en-US" dirty="0"/>
              <a:t>SAFARI PhD and Post-Doc Alumni</a:t>
            </a:r>
          </a:p>
        </p:txBody>
      </p:sp>
      <p:sp>
        <p:nvSpPr>
          <p:cNvPr id="3" name="Content Placeholder 2">
            <a:extLst>
              <a:ext uri="{FF2B5EF4-FFF2-40B4-BE49-F238E27FC236}">
                <a16:creationId xmlns:a16="http://schemas.microsoft.com/office/drawing/2014/main" id="{0208545D-6BE8-214F-8FA8-31D6D671DB8F}"/>
              </a:ext>
            </a:extLst>
          </p:cNvPr>
          <p:cNvSpPr>
            <a:spLocks noGrp="1"/>
          </p:cNvSpPr>
          <p:nvPr>
            <p:ph idx="1"/>
          </p:nvPr>
        </p:nvSpPr>
        <p:spPr>
          <a:xfrm>
            <a:off x="228600" y="908720"/>
            <a:ext cx="8915400" cy="5267672"/>
          </a:xfrm>
        </p:spPr>
        <p:txBody>
          <a:bodyPr/>
          <a:lstStyle/>
          <a:p>
            <a:r>
              <a:rPr lang="en-US" sz="1800" dirty="0">
                <a:solidFill>
                  <a:srgbClr val="0000FF"/>
                </a:solidFill>
                <a:hlinkClick r:id="rId2">
                  <a:extLst>
                    <a:ext uri="{A12FA001-AC4F-418D-AE19-62706E023703}">
                      <ahyp:hlinkClr xmlns:ahyp="http://schemas.microsoft.com/office/drawing/2018/hyperlinkcolor" val="tx"/>
                    </a:ext>
                  </a:extLst>
                </a:hlinkClick>
              </a:rPr>
              <a:t>https://safari.ethz.ch/safari-alumni/</a:t>
            </a:r>
            <a:endParaRPr lang="en-US" sz="1800" dirty="0">
              <a:solidFill>
                <a:srgbClr val="0000FF"/>
              </a:solidFill>
            </a:endParaRPr>
          </a:p>
          <a:p>
            <a:endParaRPr lang="en-US" sz="800" dirty="0"/>
          </a:p>
          <a:p>
            <a:endParaRPr lang="en-US" sz="800" dirty="0"/>
          </a:p>
          <a:p>
            <a:r>
              <a:rPr lang="en-US" sz="1200" dirty="0" err="1"/>
              <a:t>Minesh</a:t>
            </a:r>
            <a:r>
              <a:rPr lang="en-US" sz="1200" dirty="0"/>
              <a:t> Patel (ETH Zurich), </a:t>
            </a:r>
            <a:r>
              <a:rPr lang="en-US" sz="1200" dirty="0">
                <a:solidFill>
                  <a:srgbClr val="FF0000"/>
                </a:solidFill>
              </a:rPr>
              <a:t>MICRO 2020 and DSN 2020 Best Paper Awards; ISCA Hall of Fame 2021</a:t>
            </a:r>
          </a:p>
          <a:p>
            <a:r>
              <a:rPr lang="en-US" sz="1200" dirty="0" err="1"/>
              <a:t>Damla</a:t>
            </a:r>
            <a:r>
              <a:rPr lang="en-US" sz="1200" dirty="0"/>
              <a:t> </a:t>
            </a:r>
            <a:r>
              <a:rPr lang="en-US" sz="1200" dirty="0" err="1"/>
              <a:t>Senol</a:t>
            </a:r>
            <a:r>
              <a:rPr lang="en-US" sz="1200" dirty="0"/>
              <a:t> Cali (</a:t>
            </a:r>
            <a:r>
              <a:rPr lang="en-US" sz="1200" dirty="0" err="1"/>
              <a:t>Bionano</a:t>
            </a:r>
            <a:r>
              <a:rPr lang="en-US" sz="1200" dirty="0"/>
              <a:t> Genomics), </a:t>
            </a:r>
            <a:r>
              <a:rPr lang="en-US" sz="1200" dirty="0">
                <a:solidFill>
                  <a:srgbClr val="FF0000"/>
                </a:solidFill>
              </a:rPr>
              <a:t>SRC TECHCON 2019 Best Student Presentation Award</a:t>
            </a:r>
          </a:p>
          <a:p>
            <a:r>
              <a:rPr lang="en-US" sz="1200" dirty="0" err="1"/>
              <a:t>Nastaran</a:t>
            </a:r>
            <a:r>
              <a:rPr lang="en-US" sz="1200" dirty="0"/>
              <a:t> </a:t>
            </a:r>
            <a:r>
              <a:rPr lang="en-US" sz="1200" dirty="0" err="1"/>
              <a:t>Hajinazar</a:t>
            </a:r>
            <a:r>
              <a:rPr lang="en-US" sz="1200" dirty="0"/>
              <a:t> (ETH Zurich)</a:t>
            </a:r>
          </a:p>
          <a:p>
            <a:r>
              <a:rPr lang="en-US" sz="1200" dirty="0"/>
              <a:t>Gagandeep Singh (ETH Zurich), </a:t>
            </a:r>
            <a:r>
              <a:rPr lang="en-US" sz="1200" dirty="0">
                <a:solidFill>
                  <a:srgbClr val="FF0000"/>
                </a:solidFill>
              </a:rPr>
              <a:t>FPL 2020 Best Paper Award Finalist</a:t>
            </a:r>
          </a:p>
          <a:p>
            <a:r>
              <a:rPr lang="en-US" sz="1200" dirty="0" err="1"/>
              <a:t>Amirali</a:t>
            </a:r>
            <a:r>
              <a:rPr lang="en-US" sz="1200" dirty="0"/>
              <a:t> </a:t>
            </a:r>
            <a:r>
              <a:rPr lang="en-US" sz="1200" dirty="0" err="1"/>
              <a:t>Boroumand</a:t>
            </a:r>
            <a:r>
              <a:rPr lang="en-US" sz="1200" dirty="0"/>
              <a:t> (Stanford Univ </a:t>
            </a:r>
            <a:r>
              <a:rPr lang="en-US" sz="1200" dirty="0">
                <a:sym typeface="Wingdings" pitchFamily="2" charset="2"/>
              </a:rPr>
              <a:t> Google</a:t>
            </a:r>
            <a:r>
              <a:rPr lang="en-US" sz="1200" dirty="0"/>
              <a:t>), </a:t>
            </a:r>
            <a:r>
              <a:rPr lang="en-US" sz="1200" dirty="0">
                <a:solidFill>
                  <a:srgbClr val="FF0000"/>
                </a:solidFill>
              </a:rPr>
              <a:t>SRC TECHCON 2018 Best Student Presentation Award</a:t>
            </a:r>
            <a:endParaRPr lang="en-US" sz="1200" dirty="0"/>
          </a:p>
          <a:p>
            <a:r>
              <a:rPr lang="en-US" sz="1200" dirty="0" err="1"/>
              <a:t>Jeremie</a:t>
            </a:r>
            <a:r>
              <a:rPr lang="en-US" sz="1200" dirty="0"/>
              <a:t> Kim (ETH Zurich), </a:t>
            </a:r>
            <a:r>
              <a:rPr lang="en-US" sz="1200" dirty="0">
                <a:solidFill>
                  <a:srgbClr val="FF0000"/>
                </a:solidFill>
              </a:rPr>
              <a:t>EDAA Outstanding Dissertation Award 2020; IEEE Micro Top Picks 2019; ISCA/MICRO </a:t>
            </a:r>
            <a:r>
              <a:rPr lang="en-US" sz="1200" dirty="0" err="1">
                <a:solidFill>
                  <a:srgbClr val="FF0000"/>
                </a:solidFill>
              </a:rPr>
              <a:t>HoF</a:t>
            </a:r>
            <a:r>
              <a:rPr lang="en-US" sz="1200" dirty="0">
                <a:solidFill>
                  <a:srgbClr val="FF0000"/>
                </a:solidFill>
              </a:rPr>
              <a:t> 2021</a:t>
            </a:r>
          </a:p>
          <a:p>
            <a:r>
              <a:rPr lang="en-US" sz="1200" dirty="0"/>
              <a:t>Nandita Vijaykumar (Univ. of Toronto, Assistant Professor), </a:t>
            </a:r>
            <a:r>
              <a:rPr lang="en-US" sz="1200" dirty="0">
                <a:solidFill>
                  <a:srgbClr val="FF0000"/>
                </a:solidFill>
              </a:rPr>
              <a:t>ISCA Hall of Fame 2021</a:t>
            </a:r>
          </a:p>
          <a:p>
            <a:r>
              <a:rPr lang="en-US" sz="1200" dirty="0"/>
              <a:t>Kevin Hsieh (Microsoft Research, Senior Researcher)</a:t>
            </a:r>
          </a:p>
          <a:p>
            <a:r>
              <a:rPr lang="en-US" sz="1200" dirty="0"/>
              <a:t>Justin Meza (Facebook), </a:t>
            </a:r>
            <a:r>
              <a:rPr lang="en-US" sz="1200" dirty="0" err="1">
                <a:solidFill>
                  <a:srgbClr val="FF0000"/>
                </a:solidFill>
              </a:rPr>
              <a:t>HiPEAC</a:t>
            </a:r>
            <a:r>
              <a:rPr lang="en-US" sz="1200" dirty="0">
                <a:solidFill>
                  <a:srgbClr val="FF0000"/>
                </a:solidFill>
              </a:rPr>
              <a:t> 2015 Best Student Presentation Award; ICCD 2012 Best Paper Award</a:t>
            </a:r>
            <a:endParaRPr lang="en-US" sz="1200" dirty="0"/>
          </a:p>
          <a:p>
            <a:r>
              <a:rPr lang="en-US" sz="1200" dirty="0"/>
              <a:t>Mohammed Alser (ETH Zurich), </a:t>
            </a:r>
            <a:r>
              <a:rPr lang="en-US" sz="1200" dirty="0">
                <a:solidFill>
                  <a:srgbClr val="FF0000"/>
                </a:solidFill>
              </a:rPr>
              <a:t>IEEE Turkey Best PhD Thesis Award 2018</a:t>
            </a:r>
          </a:p>
          <a:p>
            <a:r>
              <a:rPr lang="en-US" sz="1200" dirty="0"/>
              <a:t>Yixin Luo (Google), </a:t>
            </a:r>
            <a:r>
              <a:rPr lang="en-US" sz="1200" dirty="0">
                <a:solidFill>
                  <a:srgbClr val="FF0000"/>
                </a:solidFill>
              </a:rPr>
              <a:t>HPCA 2015 Best Paper Session</a:t>
            </a:r>
          </a:p>
          <a:p>
            <a:r>
              <a:rPr lang="en-US" sz="1200" dirty="0"/>
              <a:t>Kevin Chang (Facebook), </a:t>
            </a:r>
            <a:r>
              <a:rPr lang="en-US" sz="1200" dirty="0">
                <a:solidFill>
                  <a:srgbClr val="FF0000"/>
                </a:solidFill>
              </a:rPr>
              <a:t>SRC TECHCON 2016 Best Student Presentation Award</a:t>
            </a:r>
            <a:endParaRPr lang="en-US" sz="1200" dirty="0"/>
          </a:p>
          <a:p>
            <a:r>
              <a:rPr lang="en-US" sz="1200" dirty="0" err="1"/>
              <a:t>Rachata</a:t>
            </a:r>
            <a:r>
              <a:rPr lang="en-US" sz="1200" dirty="0"/>
              <a:t> Ausavarungnirun (KMUNTB, Assistant Professor), </a:t>
            </a:r>
            <a:r>
              <a:rPr lang="en-US" sz="1200" dirty="0">
                <a:solidFill>
                  <a:srgbClr val="FF0000"/>
                </a:solidFill>
              </a:rPr>
              <a:t>NOCS 2015 and NOCS 2012 Best Paper Award Finalist</a:t>
            </a:r>
            <a:endParaRPr lang="en-US" sz="1200" dirty="0"/>
          </a:p>
          <a:p>
            <a:r>
              <a:rPr lang="en-US" sz="1200" dirty="0"/>
              <a:t>Gennady Pekhimenko (Univ. of Toronto, Assistant Professor), </a:t>
            </a:r>
            <a:r>
              <a:rPr lang="en-US" sz="1200" dirty="0">
                <a:solidFill>
                  <a:srgbClr val="FF0000"/>
                </a:solidFill>
              </a:rPr>
              <a:t>ISCA Hall of Fame 2021; ASPLOS 2015 SRC Winner</a:t>
            </a:r>
          </a:p>
          <a:p>
            <a:r>
              <a:rPr lang="en-US" sz="1200" dirty="0" err="1"/>
              <a:t>Vivek</a:t>
            </a:r>
            <a:r>
              <a:rPr lang="en-US" sz="1200" dirty="0"/>
              <a:t> Seshadri (Microsoft Research)</a:t>
            </a:r>
          </a:p>
          <a:p>
            <a:r>
              <a:rPr lang="en-US" sz="1200" dirty="0" err="1"/>
              <a:t>Donghyuk</a:t>
            </a:r>
            <a:r>
              <a:rPr lang="en-US" sz="1200" dirty="0"/>
              <a:t> Lee (NVIDIA Research, Senior Researcher), </a:t>
            </a:r>
            <a:r>
              <a:rPr lang="en-US" sz="1200" dirty="0">
                <a:solidFill>
                  <a:srgbClr val="FF0000"/>
                </a:solidFill>
              </a:rPr>
              <a:t>HPCA Hall of Fame 2018</a:t>
            </a:r>
          </a:p>
          <a:p>
            <a:r>
              <a:rPr lang="en-US" sz="1200" dirty="0" err="1"/>
              <a:t>Yoongu</a:t>
            </a:r>
            <a:r>
              <a:rPr lang="en-US" sz="1200" dirty="0"/>
              <a:t> Kim (Software Robotics </a:t>
            </a:r>
            <a:r>
              <a:rPr lang="en-US" sz="1200" dirty="0">
                <a:sym typeface="Wingdings" pitchFamily="2" charset="2"/>
              </a:rPr>
              <a:t> </a:t>
            </a:r>
            <a:r>
              <a:rPr lang="en-US" sz="1200" dirty="0"/>
              <a:t>Google), </a:t>
            </a:r>
            <a:r>
              <a:rPr lang="en-US" sz="1200" dirty="0">
                <a:solidFill>
                  <a:srgbClr val="FF0000"/>
                </a:solidFill>
              </a:rPr>
              <a:t>TCAD’19 Top Pick Award; IEEE Micro Top Picks’10</a:t>
            </a:r>
            <a:r>
              <a:rPr lang="en-US" sz="1200">
                <a:solidFill>
                  <a:srgbClr val="FF0000"/>
                </a:solidFill>
              </a:rPr>
              <a:t>; HPCA’10 </a:t>
            </a:r>
            <a:r>
              <a:rPr lang="en-US" sz="1200" dirty="0">
                <a:solidFill>
                  <a:srgbClr val="FF0000"/>
                </a:solidFill>
              </a:rPr>
              <a:t>Best Paper Session</a:t>
            </a:r>
          </a:p>
          <a:p>
            <a:r>
              <a:rPr lang="en-US" sz="1200" dirty="0"/>
              <a:t>Lavanya Subramanian (Intel Labs </a:t>
            </a:r>
            <a:r>
              <a:rPr lang="en-US" sz="1200" dirty="0">
                <a:sym typeface="Wingdings" pitchFamily="2" charset="2"/>
              </a:rPr>
              <a:t> Facebook)</a:t>
            </a:r>
          </a:p>
          <a:p>
            <a:endParaRPr lang="en-US" sz="1200" dirty="0">
              <a:sym typeface="Wingdings" pitchFamily="2" charset="2"/>
            </a:endParaRPr>
          </a:p>
          <a:p>
            <a:r>
              <a:rPr lang="en-US" sz="1200" dirty="0">
                <a:sym typeface="Wingdings" pitchFamily="2" charset="2"/>
              </a:rPr>
              <a:t>Samira Khan (Univ. of Virginia, </a:t>
            </a:r>
            <a:r>
              <a:rPr lang="en-US" sz="1200" dirty="0"/>
              <a:t>Assistant Professor), </a:t>
            </a:r>
            <a:r>
              <a:rPr lang="en-US" sz="1200" dirty="0">
                <a:solidFill>
                  <a:srgbClr val="FF0000"/>
                </a:solidFill>
              </a:rPr>
              <a:t>HPCA 2014 Best Paper Session</a:t>
            </a:r>
            <a:endParaRPr lang="en-US" sz="1200" dirty="0"/>
          </a:p>
          <a:p>
            <a:r>
              <a:rPr lang="en-US" sz="1200" dirty="0"/>
              <a:t>Saugata Ghose (Univ. of Illinois, Assistant Professor), </a:t>
            </a:r>
            <a:r>
              <a:rPr lang="en-US" sz="1200" dirty="0">
                <a:solidFill>
                  <a:srgbClr val="FF0000"/>
                </a:solidFill>
              </a:rPr>
              <a:t>DFRWS-EU 2017 Best Paper Award</a:t>
            </a:r>
          </a:p>
          <a:p>
            <a:r>
              <a:rPr lang="en-US" sz="1200" dirty="0"/>
              <a:t>Jawad Haj-Yahya (Huawei Research Zurich, Principal Researcher)</a:t>
            </a:r>
          </a:p>
          <a:p>
            <a:endParaRPr lang="en-US" dirty="0"/>
          </a:p>
        </p:txBody>
      </p:sp>
      <p:sp>
        <p:nvSpPr>
          <p:cNvPr id="4" name="Slide Number Placeholder 3">
            <a:extLst>
              <a:ext uri="{FF2B5EF4-FFF2-40B4-BE49-F238E27FC236}">
                <a16:creationId xmlns:a16="http://schemas.microsoft.com/office/drawing/2014/main" id="{C3C01774-BE9E-3D42-B94B-B8FF6A0811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422</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129066267"/>
      </p:ext>
    </p:extLst>
  </p:cSld>
  <p:clrMapOvr>
    <a:masterClrMapping/>
  </p:clrMapOvr>
  <p:transition/>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Teaching and Research</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a:t>
            </a:r>
          </a:p>
          <a:p>
            <a:pPr marL="0" indent="0" algn="ctr">
              <a:buNone/>
            </a:pPr>
            <a:r>
              <a:rPr lang="en-US" sz="6000" dirty="0">
                <a:solidFill>
                  <a:srgbClr val="0000FF"/>
                </a:solidFill>
              </a:rPr>
              <a:t>Teaching drives Research</a:t>
            </a:r>
          </a:p>
          <a:p>
            <a:pPr marL="0" indent="0" algn="ctr">
              <a:buNone/>
            </a:pPr>
            <a:r>
              <a:rPr lang="en-US" sz="6000" dirty="0">
                <a:solidFill>
                  <a:srgbClr val="FF0000"/>
                </a:solidFill>
              </a:rPr>
              <a:t>Research drives Teaching</a:t>
            </a:r>
          </a:p>
          <a:p>
            <a:pPr marL="0" indent="0" algn="ctr">
              <a:buNone/>
            </a:pPr>
            <a:r>
              <a:rPr lang="en-US" sz="6000" dirty="0">
                <a:solidFill>
                  <a:srgbClr val="0432FF"/>
                </a:solidFill>
              </a:rPr>
              <a:t>… </a:t>
            </a:r>
          </a:p>
          <a:p>
            <a:pPr marL="0" indent="0" algn="ctr">
              <a:buNone/>
            </a:pPr>
            <a:r>
              <a:rPr lang="en-US" sz="6000" dirty="0">
                <a:solidFill>
                  <a:srgbClr val="FF0000"/>
                </a:solidFill>
              </a:rPr>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423</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89231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Learning and Scholarship</a:t>
            </a:r>
          </a:p>
        </p:txBody>
      </p:sp>
      <p:sp>
        <p:nvSpPr>
          <p:cNvPr id="3" name="Content Placeholder 2"/>
          <p:cNvSpPr>
            <a:spLocks noGrp="1"/>
          </p:cNvSpPr>
          <p:nvPr>
            <p:ph idx="1"/>
          </p:nvPr>
        </p:nvSpPr>
        <p:spPr>
          <a:xfrm>
            <a:off x="0" y="2276872"/>
            <a:ext cx="9144000" cy="2088232"/>
          </a:xfrm>
        </p:spPr>
        <p:txBody>
          <a:bodyPr/>
          <a:lstStyle/>
          <a:p>
            <a:pPr marL="0" indent="0" algn="ctr">
              <a:buNone/>
            </a:pPr>
            <a:r>
              <a:rPr lang="en-US" sz="6400" dirty="0">
                <a:solidFill>
                  <a:srgbClr val="0000FF"/>
                </a:solidFill>
              </a:rPr>
              <a:t>Focus on</a:t>
            </a:r>
          </a:p>
          <a:p>
            <a:pPr marL="0" indent="0" algn="ctr">
              <a:buNone/>
            </a:pPr>
            <a:r>
              <a:rPr lang="en-US" sz="6400" dirty="0">
                <a:solidFill>
                  <a:srgbClr val="FF0000"/>
                </a:solidFill>
              </a:rPr>
              <a:t>learning and scholarship</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35622075"/>
      </p:ext>
    </p:extLst>
  </p:cSld>
  <p:clrMapOvr>
    <a:masterClrMapping/>
  </p:clrMapOvr>
  <p:transition/>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Insight and Ideas</a:t>
            </a:r>
          </a:p>
        </p:txBody>
      </p:sp>
      <p:sp>
        <p:nvSpPr>
          <p:cNvPr id="3" name="Content Placeholder 2"/>
          <p:cNvSpPr>
            <a:spLocks noGrp="1"/>
          </p:cNvSpPr>
          <p:nvPr>
            <p:ph idx="1"/>
          </p:nvPr>
        </p:nvSpPr>
        <p:spPr>
          <a:xfrm>
            <a:off x="0" y="2420888"/>
            <a:ext cx="9144000" cy="2088232"/>
          </a:xfrm>
        </p:spPr>
        <p:txBody>
          <a:bodyPr/>
          <a:lstStyle/>
          <a:p>
            <a:pPr marL="0" indent="0" algn="ctr">
              <a:buNone/>
            </a:pPr>
            <a:r>
              <a:rPr lang="en-US" sz="6400" dirty="0">
                <a:solidFill>
                  <a:srgbClr val="0000FF"/>
                </a:solidFill>
              </a:rPr>
              <a:t>Focus on Insight</a:t>
            </a:r>
          </a:p>
          <a:p>
            <a:pPr marL="0" indent="0" algn="ctr">
              <a:buNone/>
            </a:pPr>
            <a:r>
              <a:rPr lang="en-US" sz="6400" dirty="0">
                <a:solidFill>
                  <a:srgbClr val="FF0000"/>
                </a:solidFill>
              </a:rPr>
              <a:t>Encourage New Ideas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425</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189851481"/>
      </p:ext>
    </p:extLst>
  </p:cSld>
  <p:clrMapOvr>
    <a:masterClrMapping/>
  </p:clrMapOvr>
  <p:transition/>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Learning and Scholarship</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2564904"/>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The quality of your work defines your impact</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23896364"/>
      </p:ext>
    </p:extLst>
  </p:cSld>
  <p:clrMapOvr>
    <a:masterClrMapping/>
  </p:clrMapOvr>
  <p:transition/>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Good Mindset, Goals &amp; Focus</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1950368"/>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You can make a      </a:t>
            </a:r>
            <a:r>
              <a:rPr kumimoji="0" lang="en-US" sz="6400" b="0" i="0" u="none" strike="noStrike" kern="0" cap="none" spc="0" normalizeH="0" baseline="0" noProof="0" dirty="0">
                <a:ln>
                  <a:noFill/>
                </a:ln>
                <a:solidFill>
                  <a:srgbClr val="FF0000"/>
                </a:solidFill>
                <a:effectLst/>
                <a:uLnTx/>
                <a:uFillTx/>
                <a:latin typeface="Tahoma"/>
                <a:ea typeface="+mn-ea"/>
                <a:cs typeface="+mn-cs"/>
              </a:rPr>
              <a:t>good impact</a:t>
            </a:r>
            <a:r>
              <a:rPr kumimoji="0" lang="en-US" sz="6400" b="0" i="0" u="none" strike="noStrike" kern="0" cap="none" spc="0" normalizeH="0" baseline="0" noProof="0" dirty="0">
                <a:ln>
                  <a:noFill/>
                </a:ln>
                <a:solidFill>
                  <a:srgbClr val="0000FF"/>
                </a:solidFill>
                <a:effectLst/>
                <a:uLnTx/>
                <a:uFillTx/>
                <a:latin typeface="Tahoma"/>
                <a:ea typeface="+mn-ea"/>
                <a:cs typeface="+mn-cs"/>
              </a:rPr>
              <a:t>               on the world</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760626443"/>
      </p:ext>
    </p:extLst>
  </p:cSld>
  <p:clrMapOvr>
    <a:masterClrMapping/>
  </p:clrMapOvr>
  <p:transition/>
</p:sld>
</file>

<file path=ppt/slides/slide4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b="1"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solidFill>
                  <a:srgbClr val="0432FF"/>
                </a:solidFill>
                <a:hlinkClick r:id="rId3">
                  <a:extLst>
                    <a:ext uri="{A12FA001-AC4F-418D-AE19-62706E023703}">
                      <ahyp:hlinkClr xmlns:ahyp="http://schemas.microsoft.com/office/drawing/2018/hyperlinkcolor" val="tx"/>
                    </a:ext>
                  </a:extLst>
                </a:hlinkClick>
              </a:rPr>
              <a:t>https://www.youtube.com/watch?v=kgiZlSOcGFM&amp;list=PL5Q2soXY2Zi8D_5MGV6EnXEJHnV2YFBJl&amp;index=1</a:t>
            </a:r>
            <a:endParaRPr lang="en-US" sz="1300" dirty="0">
              <a:solidFill>
                <a:srgbClr val="0432FF"/>
              </a:solidFill>
            </a:endParaRPr>
          </a:p>
          <a:p>
            <a:pPr lvl="1"/>
            <a:endParaRPr lang="en-US" sz="800" dirty="0"/>
          </a:p>
          <a:p>
            <a:r>
              <a:rPr lang="en-US" dirty="0"/>
              <a:t>Enabling In-Memory Computation</a:t>
            </a:r>
          </a:p>
          <a:p>
            <a:pPr lvl="1"/>
            <a:r>
              <a:rPr lang="en-US" sz="1300" dirty="0">
                <a:solidFill>
                  <a:srgbClr val="0432FF"/>
                </a:solidFill>
                <a:hlinkClick r:id="rId4">
                  <a:extLst>
                    <a:ext uri="{A12FA001-AC4F-418D-AE19-62706E023703}">
                      <ahyp:hlinkClr xmlns:ahyp="http://schemas.microsoft.com/office/drawing/2018/hyperlinkcolor" val="tx"/>
                    </a:ext>
                  </a:extLst>
                </a:hlinkClick>
              </a:rPr>
              <a:t>https://www.youtube.com/watch?v=njX_14584Jw&amp;list=PL5Q2soXY2Zi8D_5MGV6EnXEJHnV2YFBJl&amp;index=16</a:t>
            </a:r>
            <a:r>
              <a:rPr lang="en-US" sz="1300" dirty="0">
                <a:solidFill>
                  <a:srgbClr val="0432FF"/>
                </a:solidFill>
              </a:rPr>
              <a:t> </a:t>
            </a:r>
          </a:p>
          <a:p>
            <a:pPr lvl="1"/>
            <a:endParaRPr lang="en-US" sz="800" dirty="0"/>
          </a:p>
          <a:p>
            <a:r>
              <a:rPr lang="en-US" dirty="0"/>
              <a:t>Accelerating Genome Analysis</a:t>
            </a:r>
          </a:p>
          <a:p>
            <a:pPr lvl="1"/>
            <a:r>
              <a:rPr lang="en-US" sz="1300" dirty="0">
                <a:solidFill>
                  <a:srgbClr val="0432FF"/>
                </a:solidFill>
                <a:hlinkClick r:id="rId5">
                  <a:extLst>
                    <a:ext uri="{A12FA001-AC4F-418D-AE19-62706E023703}">
                      <ahyp:hlinkClr xmlns:ahyp="http://schemas.microsoft.com/office/drawing/2018/hyperlinkcolor" val="tx"/>
                    </a:ext>
                  </a:extLst>
                </a:hlinkClick>
              </a:rPr>
              <a:t>https://www.youtube.com/watch?v=r7sn41lH-4A&amp;list=PL5Q2soXY2Zi8D_5MGV6EnXEJHnV2YFBJl&amp;index=41</a:t>
            </a:r>
            <a:r>
              <a:rPr lang="en-US" sz="1300" dirty="0">
                <a:solidFill>
                  <a:srgbClr val="0432FF"/>
                </a:solidFill>
              </a:rPr>
              <a:t> </a:t>
            </a:r>
          </a:p>
          <a:p>
            <a:pPr lvl="1"/>
            <a:endParaRPr lang="en-US" sz="800" dirty="0"/>
          </a:p>
          <a:p>
            <a:r>
              <a:rPr lang="en-US" dirty="0"/>
              <a:t>Rethinking Memory System Design</a:t>
            </a:r>
          </a:p>
          <a:p>
            <a:pPr lvl="1"/>
            <a:r>
              <a:rPr lang="en-US" sz="1300" dirty="0">
                <a:solidFill>
                  <a:srgbClr val="0432FF"/>
                </a:solidFill>
                <a:hlinkClick r:id="rId6">
                  <a:extLst>
                    <a:ext uri="{A12FA001-AC4F-418D-AE19-62706E023703}">
                      <ahyp:hlinkClr xmlns:ahyp="http://schemas.microsoft.com/office/drawing/2018/hyperlinkcolor" val="tx"/>
                    </a:ext>
                  </a:extLst>
                </a:hlinkClick>
              </a:rPr>
              <a:t>https://www.youtube.com/watch?v=F7xZLNMIY1E&amp;list=PL5Q2soXY2Zi8D_5MGV6EnXEJHnV2YFBJl&amp;index=3</a:t>
            </a:r>
            <a:endParaRPr lang="en-US" sz="1300" dirty="0">
              <a:solidFill>
                <a:srgbClr val="0432FF"/>
              </a:solidFill>
            </a:endParaRPr>
          </a:p>
          <a:p>
            <a:pPr lvl="1"/>
            <a:endParaRPr lang="en-US" sz="800" dirty="0"/>
          </a:p>
          <a:p>
            <a:r>
              <a:rPr lang="en-US" dirty="0"/>
              <a:t>Intelligent Architectures for Intelligent Machines</a:t>
            </a:r>
          </a:p>
          <a:p>
            <a:pPr lvl="1"/>
            <a:r>
              <a:rPr lang="en-US" sz="1300" dirty="0">
                <a:solidFill>
                  <a:srgbClr val="0432FF"/>
                </a:solidFill>
                <a:hlinkClick r:id="rId7">
                  <a:extLst>
                    <a:ext uri="{A12FA001-AC4F-418D-AE19-62706E023703}">
                      <ahyp:hlinkClr xmlns:ahyp="http://schemas.microsoft.com/office/drawing/2018/hyperlinkcolor" val="tx"/>
                    </a:ext>
                  </a:extLst>
                </a:hlinkClick>
              </a:rPr>
              <a:t>https://www.youtube.com/watch?v=c6_LgzuNdkw&amp;list=PL5Q2soXY2Zi8D_5MGV6EnXEJHnV2YFBJl&amp;index=25</a:t>
            </a:r>
            <a:r>
              <a:rPr lang="en-US" sz="1300" dirty="0">
                <a:solidFill>
                  <a:srgbClr val="0432FF"/>
                </a:solidFill>
              </a:rPr>
              <a:t> </a:t>
            </a:r>
          </a:p>
          <a:p>
            <a:pPr lvl="1"/>
            <a:endParaRPr lang="en-US" sz="800" dirty="0"/>
          </a:p>
          <a:p>
            <a:r>
              <a:rPr lang="en-US" dirty="0"/>
              <a:t>The Story of RowHammer</a:t>
            </a:r>
          </a:p>
          <a:p>
            <a:pPr lvl="1"/>
            <a:r>
              <a:rPr lang="en-US" sz="1300" dirty="0">
                <a:solidFill>
                  <a:srgbClr val="0432FF"/>
                </a:solidFill>
                <a:hlinkClick r:id="rId8">
                  <a:extLst>
                    <a:ext uri="{A12FA001-AC4F-418D-AE19-62706E023703}">
                      <ahyp:hlinkClr xmlns:ahyp="http://schemas.microsoft.com/office/drawing/2018/hyperlinkcolor" val="tx"/>
                    </a:ext>
                  </a:extLst>
                </a:hlinkClick>
              </a:rPr>
              <a:t>https://www.youtube.com/watch?v=sgd7PHQQ1AI&amp;list=PL5Q2soXY2Zi8D_5MGV6EnXEJHnV2YFBJl&amp;index=39</a:t>
            </a:r>
            <a:r>
              <a:rPr lang="en-US" sz="1300" dirty="0">
                <a:solidFill>
                  <a:srgbClr val="0432FF"/>
                </a:solidFill>
              </a:rPr>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4107585820"/>
      </p:ext>
    </p:extLst>
  </p:cSld>
  <p:clrMapOvr>
    <a:masterClrMapping/>
  </p:clrMapOvr>
  <p:transition/>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DC03F-D161-E245-931A-AD7F4A463876}"/>
              </a:ext>
            </a:extLst>
          </p:cNvPr>
          <p:cNvSpPr>
            <a:spLocks noGrp="1"/>
          </p:cNvSpPr>
          <p:nvPr>
            <p:ph type="title"/>
          </p:nvPr>
        </p:nvSpPr>
        <p:spPr/>
        <p:txBody>
          <a:bodyPr/>
          <a:lstStyle/>
          <a:p>
            <a:r>
              <a:rPr lang="en-US" dirty="0"/>
              <a:t>Online Courses &amp; Lectures</a:t>
            </a:r>
          </a:p>
        </p:txBody>
      </p:sp>
      <p:sp>
        <p:nvSpPr>
          <p:cNvPr id="3" name="Content Placeholder 2">
            <a:extLst>
              <a:ext uri="{FF2B5EF4-FFF2-40B4-BE49-F238E27FC236}">
                <a16:creationId xmlns:a16="http://schemas.microsoft.com/office/drawing/2014/main" id="{477AA677-0510-9649-A9AF-28360FF80377}"/>
              </a:ext>
            </a:extLst>
          </p:cNvPr>
          <p:cNvSpPr>
            <a:spLocks noGrp="1"/>
          </p:cNvSpPr>
          <p:nvPr>
            <p:ph idx="1"/>
          </p:nvPr>
        </p:nvSpPr>
        <p:spPr>
          <a:xfrm>
            <a:off x="228600" y="908720"/>
            <a:ext cx="8610600" cy="5267672"/>
          </a:xfrm>
        </p:spPr>
        <p:txBody>
          <a:bodyPr/>
          <a:lstStyle/>
          <a:p>
            <a:r>
              <a:rPr lang="en-US" b="1" dirty="0">
                <a:solidFill>
                  <a:srgbClr val="FF0000"/>
                </a:solidFill>
              </a:rPr>
              <a:t>First Computer Architecture &amp; Digital Design Course</a:t>
            </a:r>
          </a:p>
          <a:p>
            <a:pPr lvl="1"/>
            <a:r>
              <a:rPr lang="en-US" dirty="0"/>
              <a:t>Digital Design and Computer Architecture </a:t>
            </a:r>
          </a:p>
          <a:p>
            <a:pPr lvl="1"/>
            <a:r>
              <a:rPr lang="en-US" b="1" dirty="0"/>
              <a:t>Spring 2021 Livestream</a:t>
            </a:r>
            <a:r>
              <a:rPr lang="en-US" dirty="0"/>
              <a:t> Edition: </a:t>
            </a:r>
            <a:r>
              <a:rPr lang="en-US" dirty="0">
                <a:solidFill>
                  <a:srgbClr val="0432FF"/>
                </a:solidFill>
                <a:hlinkClick r:id="rId2">
                  <a:extLst>
                    <a:ext uri="{A12FA001-AC4F-418D-AE19-62706E023703}">
                      <ahyp:hlinkClr xmlns:ahyp="http://schemas.microsoft.com/office/drawing/2018/hyperlinkcolor" val="tx"/>
                    </a:ext>
                  </a:extLst>
                </a:hlinkClick>
              </a:rPr>
              <a:t>https://www.youtube.com/watch?v=LbC0EZY8yw4&amp;list=PL5Q2soXY2Zi_uej3aY39YB5pfW4SJ7LlN</a:t>
            </a:r>
            <a:r>
              <a:rPr lang="en-US" dirty="0">
                <a:solidFill>
                  <a:srgbClr val="0432FF"/>
                </a:solidFill>
              </a:rPr>
              <a:t> </a:t>
            </a:r>
          </a:p>
          <a:p>
            <a:pPr lvl="1"/>
            <a:endParaRPr lang="en-US" dirty="0">
              <a:solidFill>
                <a:srgbClr val="0432FF"/>
              </a:solidFill>
            </a:endParaRPr>
          </a:p>
          <a:p>
            <a:r>
              <a:rPr lang="en-US" b="1" dirty="0">
                <a:solidFill>
                  <a:srgbClr val="FF0000"/>
                </a:solidFill>
              </a:rPr>
              <a:t>Advanced Computer Architecture Course</a:t>
            </a:r>
          </a:p>
          <a:p>
            <a:pPr lvl="1"/>
            <a:r>
              <a:rPr lang="en-US" dirty="0"/>
              <a:t>Computer Architecture</a:t>
            </a:r>
          </a:p>
          <a:p>
            <a:pPr lvl="1"/>
            <a:r>
              <a:rPr lang="en-US" b="1" dirty="0"/>
              <a:t>Fall 2021 Livestream</a:t>
            </a:r>
            <a:r>
              <a:rPr lang="en-US" dirty="0"/>
              <a:t> Edition: </a:t>
            </a:r>
            <a:r>
              <a:rPr lang="en-US" dirty="0">
                <a:solidFill>
                  <a:srgbClr val="0432FF"/>
                </a:solidFill>
                <a:hlinkClick r:id="rId3">
                  <a:extLst>
                    <a:ext uri="{A12FA001-AC4F-418D-AE19-62706E023703}">
                      <ahyp:hlinkClr xmlns:ahyp="http://schemas.microsoft.com/office/drawing/2018/hyperlinkcolor" val="tx"/>
                    </a:ext>
                  </a:extLst>
                </a:hlinkClick>
              </a:rPr>
              <a:t>https://www.youtube.com/watch?v=c3mPdZA-Fmc&amp;list=PL5Q2soXY2Zi9xidyIgBxUz7xRPS-wisBN</a:t>
            </a:r>
            <a:r>
              <a:rPr lang="en-US" dirty="0">
                <a:solidFill>
                  <a:srgbClr val="0432FF"/>
                </a:solidFill>
              </a:rPr>
              <a:t> </a:t>
            </a:r>
          </a:p>
          <a:p>
            <a:pPr lvl="1"/>
            <a:r>
              <a:rPr lang="en-US" b="1" dirty="0"/>
              <a:t>Fall 2020 </a:t>
            </a:r>
            <a:r>
              <a:rPr lang="en-US" dirty="0"/>
              <a:t>Edition: </a:t>
            </a:r>
            <a:r>
              <a:rPr lang="en-US" dirty="0">
                <a:solidFill>
                  <a:srgbClr val="0432FF"/>
                </a:solidFill>
                <a:hlinkClick r:id="rId4">
                  <a:extLst>
                    <a:ext uri="{A12FA001-AC4F-418D-AE19-62706E023703}">
                      <ahyp:hlinkClr xmlns:ahyp="http://schemas.microsoft.com/office/drawing/2018/hyperlinkcolor" val="tx"/>
                    </a:ext>
                  </a:extLst>
                </a:hlinkClick>
              </a:rPr>
              <a:t>https://www.youtube.com/watch?v=4yfkM_5EFgo&amp;list=PL5Q2soXY2Zi-Mnk1PxjEIG32HAGILkTOF</a:t>
            </a:r>
            <a:r>
              <a:rPr lang="en-US" dirty="0">
                <a:solidFill>
                  <a:srgbClr val="0432FF"/>
                </a:solidFill>
              </a:rPr>
              <a:t> </a:t>
            </a:r>
          </a:p>
        </p:txBody>
      </p:sp>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400800"/>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795450970"/>
      </p:ext>
    </p:extLst>
  </p:cSld>
  <p:clrMapOvr>
    <a:masterClrMapping/>
  </p:clrMapOvr>
  <p:transition/>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48D39F-6516-0B4D-8586-9DC3102EB4B5}"/>
              </a:ext>
            </a:extLst>
          </p:cNvPr>
          <p:cNvPicPr>
            <a:picLocks noChangeAspect="1"/>
          </p:cNvPicPr>
          <p:nvPr/>
        </p:nvPicPr>
        <p:blipFill>
          <a:blip r:embed="rId2"/>
          <a:stretch>
            <a:fillRect/>
          </a:stretch>
        </p:blipFill>
        <p:spPr>
          <a:xfrm>
            <a:off x="1307915" y="0"/>
            <a:ext cx="6528169" cy="6858000"/>
          </a:xfrm>
          <a:prstGeom prst="rect">
            <a:avLst/>
          </a:prstGeom>
        </p:spPr>
      </p:pic>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527085"/>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24853011"/>
      </p:ext>
    </p:extLst>
  </p:cSld>
  <p:clrMapOvr>
    <a:masterClrMapping/>
  </p:clrMapOvr>
  <p:transition/>
</p:sld>
</file>

<file path=ppt/slides/slide4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600" dirty="0"/>
              <a:t>DDCA (Spring 2021)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376733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https://safari.ethz.ch/digitaltechnik/spring2021/doku.php?id=schedule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https://www.youtube.com/watch?v=LbC0EZY8yw4&amp;list=PL5Q2soXY2Zi_uej3aY39YB5pfW4SJ7LlN</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Bachelor’s course</a:t>
            </a:r>
          </a:p>
          <a:p>
            <a:pPr lvl="1"/>
            <a:r>
              <a:rPr lang="en-US" sz="1400" dirty="0"/>
              <a:t>2</a:t>
            </a:r>
            <a:r>
              <a:rPr lang="en-US" sz="1400" baseline="30000" dirty="0"/>
              <a:t>nd</a:t>
            </a:r>
            <a:r>
              <a:rPr lang="en-US" sz="1400" dirty="0"/>
              <a:t> semester at ETH Zurich</a:t>
            </a:r>
          </a:p>
          <a:p>
            <a:pPr lvl="1"/>
            <a:r>
              <a:rPr lang="en-US" sz="1400" dirty="0"/>
              <a:t>Rigorous introduction into “How Computers Work”</a:t>
            </a:r>
          </a:p>
          <a:p>
            <a:pPr lvl="1"/>
            <a:r>
              <a:rPr lang="en-US" sz="1400" dirty="0"/>
              <a:t>Digital Design/Logic</a:t>
            </a:r>
          </a:p>
          <a:p>
            <a:pPr lvl="1"/>
            <a:r>
              <a:rPr lang="en-US" sz="1400" dirty="0"/>
              <a:t>Computer Architecture</a:t>
            </a:r>
          </a:p>
          <a:p>
            <a:pPr lvl="1"/>
            <a:r>
              <a:rPr lang="en-US" sz="1400" dirty="0"/>
              <a:t>10 FPGA Lab Assignments</a:t>
            </a:r>
          </a:p>
          <a:p>
            <a:pPr marL="344487" lvl="1" indent="0">
              <a:buNone/>
            </a:pPr>
            <a:endParaRPr lang="en-US" sz="1400" dirty="0"/>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3677CC6-D719-7241-A215-F041FDC91C31}"/>
              </a:ext>
            </a:extLst>
          </p:cNvPr>
          <p:cNvPicPr>
            <a:picLocks noChangeAspect="1"/>
          </p:cNvPicPr>
          <p:nvPr/>
        </p:nvPicPr>
        <p:blipFill>
          <a:blip r:embed="rId4"/>
          <a:stretch>
            <a:fillRect/>
          </a:stretch>
        </p:blipFill>
        <p:spPr>
          <a:xfrm>
            <a:off x="4355976" y="0"/>
            <a:ext cx="4841293" cy="6858000"/>
          </a:xfrm>
          <a:prstGeom prst="rect">
            <a:avLst/>
          </a:prstGeom>
        </p:spPr>
      </p:pic>
    </p:spTree>
    <p:extLst>
      <p:ext uri="{BB962C8B-B14F-4D97-AF65-F5344CB8AC3E}">
        <p14:creationId xmlns:p14="http://schemas.microsoft.com/office/powerpoint/2010/main" val="2166163845"/>
      </p:ext>
    </p:extLst>
  </p:cSld>
  <p:clrMapOvr>
    <a:masterClrMapping/>
  </p:clrMapOvr>
  <p:transition/>
</p:sld>
</file>

<file path=ppt/slides/slide4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dirty="0"/>
              <a:t>Comp Arch (Fall 2020)</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https://safari.ethz.ch/architecture/fall2020/doku.php?id=schedule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https://www.youtube.com/watch?v=c3mPdZA-Fmc&amp;list=PL5Q2soXY2Zi9xidyIgBxUz7xRPS-wisBN</a:t>
            </a:r>
            <a:endParaRPr lang="en-US" sz="1600" dirty="0">
              <a:solidFill>
                <a:srgbClr val="0432FF"/>
              </a:solidFill>
            </a:endParaRP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6D47789A-BBAC-2448-B054-F1A7DF0E8C97}"/>
              </a:ext>
            </a:extLst>
          </p:cNvPr>
          <p:cNvPicPr>
            <a:picLocks noChangeAspect="1"/>
          </p:cNvPicPr>
          <p:nvPr/>
        </p:nvPicPr>
        <p:blipFill>
          <a:blip r:embed="rId4"/>
          <a:stretch>
            <a:fillRect/>
          </a:stretch>
        </p:blipFill>
        <p:spPr>
          <a:xfrm>
            <a:off x="4339219" y="0"/>
            <a:ext cx="4841293" cy="6858000"/>
          </a:xfrm>
          <a:prstGeom prst="rect">
            <a:avLst/>
          </a:prstGeom>
        </p:spPr>
      </p:pic>
    </p:spTree>
    <p:extLst>
      <p:ext uri="{BB962C8B-B14F-4D97-AF65-F5344CB8AC3E}">
        <p14:creationId xmlns:p14="http://schemas.microsoft.com/office/powerpoint/2010/main" val="1811078133"/>
      </p:ext>
    </p:extLst>
  </p:cSld>
  <p:clrMapOvr>
    <a:masterClrMapping/>
  </p:clrMapOvr>
  <p:transition/>
</p:sld>
</file>

<file path=ppt/slides/slide4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4"/>
          <a:stretch>
            <a:fillRect/>
          </a:stretch>
        </p:blipFill>
        <p:spPr>
          <a:xfrm>
            <a:off x="4932040" y="0"/>
            <a:ext cx="4074863" cy="6858000"/>
          </a:xfrm>
          <a:prstGeom prst="rect">
            <a:avLst/>
          </a:prstGeom>
        </p:spPr>
      </p:pic>
    </p:spTree>
    <p:extLst>
      <p:ext uri="{BB962C8B-B14F-4D97-AF65-F5344CB8AC3E}">
        <p14:creationId xmlns:p14="http://schemas.microsoft.com/office/powerpoint/2010/main" val="251928851"/>
      </p:ext>
    </p:extLst>
  </p:cSld>
  <p:clrMapOvr>
    <a:masterClrMapping/>
  </p:clrMapOvr>
  <p:transition/>
</p:sld>
</file>

<file path=ppt/slides/slide4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4DBD-7386-E548-9311-2557F3BAE9E3}"/>
              </a:ext>
            </a:extLst>
          </p:cNvPr>
          <p:cNvSpPr>
            <a:spLocks noGrp="1"/>
          </p:cNvSpPr>
          <p:nvPr>
            <p:ph type="title"/>
          </p:nvPr>
        </p:nvSpPr>
        <p:spPr/>
        <p:txBody>
          <a:bodyPr/>
          <a:lstStyle/>
          <a:p>
            <a:r>
              <a:rPr lang="en-US" dirty="0"/>
              <a:t>Seminar (Spring’21)</a:t>
            </a:r>
          </a:p>
        </p:txBody>
      </p:sp>
      <p:sp>
        <p:nvSpPr>
          <p:cNvPr id="3" name="Content Placeholder 2">
            <a:extLst>
              <a:ext uri="{FF2B5EF4-FFF2-40B4-BE49-F238E27FC236}">
                <a16:creationId xmlns:a16="http://schemas.microsoft.com/office/drawing/2014/main" id="{E0BA17E6-9C4E-9E40-AEFE-0119F6C9C0CE}"/>
              </a:ext>
            </a:extLst>
          </p:cNvPr>
          <p:cNvSpPr>
            <a:spLocks noGrp="1"/>
          </p:cNvSpPr>
          <p:nvPr>
            <p:ph idx="1"/>
          </p:nvPr>
        </p:nvSpPr>
        <p:spPr>
          <a:xfrm>
            <a:off x="228600" y="1371600"/>
            <a:ext cx="4193300"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https://safari.ethz.ch/architecture_seminar/spring2021/doku.php?id=schedule</a:t>
            </a:r>
            <a:r>
              <a:rPr lang="en-US" sz="1600" dirty="0">
                <a:solidFill>
                  <a:srgbClr val="0432FF"/>
                </a:solidFill>
              </a:rPr>
              <a:t> </a:t>
            </a: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https://www.youtube.com/watch?v=t3m93ZpLOyw&amp;list=PL5Q2soXY2Zi_awYdjmWVIUegsbY7TPGW4</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Critical analysis course</a:t>
            </a:r>
          </a:p>
          <a:p>
            <a:pPr lvl="1"/>
            <a:r>
              <a:rPr lang="en-US" sz="1400" dirty="0"/>
              <a:t>Taken by Bachelor’s/Masters/PhD students</a:t>
            </a:r>
          </a:p>
          <a:p>
            <a:pPr lvl="1"/>
            <a:r>
              <a:rPr lang="en-US" sz="1400" dirty="0"/>
              <a:t>Cutting-edge research topics + fundamentals in Computer Architecture</a:t>
            </a:r>
          </a:p>
          <a:p>
            <a:pPr lvl="1"/>
            <a:r>
              <a:rPr lang="en-US" sz="1400" dirty="0"/>
              <a:t>20+ research papers, presentations, analyses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76E944DD-6FE4-684A-91BA-12699182CB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12456FBE-004E-7A41-8602-1B82C654EC5B}"/>
              </a:ext>
            </a:extLst>
          </p:cNvPr>
          <p:cNvPicPr>
            <a:picLocks noChangeAspect="1"/>
          </p:cNvPicPr>
          <p:nvPr/>
        </p:nvPicPr>
        <p:blipFill>
          <a:blip r:embed="rId4"/>
          <a:stretch>
            <a:fillRect/>
          </a:stretch>
        </p:blipFill>
        <p:spPr>
          <a:xfrm>
            <a:off x="4421900" y="0"/>
            <a:ext cx="4758612" cy="6858000"/>
          </a:xfrm>
          <a:prstGeom prst="rect">
            <a:avLst/>
          </a:prstGeom>
        </p:spPr>
      </p:pic>
    </p:spTree>
    <p:extLst>
      <p:ext uri="{BB962C8B-B14F-4D97-AF65-F5344CB8AC3E}">
        <p14:creationId xmlns:p14="http://schemas.microsoft.com/office/powerpoint/2010/main" val="2881198840"/>
      </p:ext>
    </p:extLst>
  </p:cSld>
  <p:clrMapOvr>
    <a:masterClrMapping/>
  </p:clrMapOvr>
  <p:transition/>
</p:sld>
</file>

<file path=ppt/slides/slide4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4DBD-7386-E548-9311-2557F3BAE9E3}"/>
              </a:ext>
            </a:extLst>
          </p:cNvPr>
          <p:cNvSpPr>
            <a:spLocks noGrp="1"/>
          </p:cNvSpPr>
          <p:nvPr>
            <p:ph type="title"/>
          </p:nvPr>
        </p:nvSpPr>
        <p:spPr/>
        <p:txBody>
          <a:bodyPr/>
          <a:lstStyle/>
          <a:p>
            <a:r>
              <a:rPr lang="en-US" b="1" dirty="0"/>
              <a:t>Seminar (Current)</a:t>
            </a:r>
          </a:p>
        </p:txBody>
      </p:sp>
      <p:sp>
        <p:nvSpPr>
          <p:cNvPr id="3" name="Content Placeholder 2">
            <a:extLst>
              <a:ext uri="{FF2B5EF4-FFF2-40B4-BE49-F238E27FC236}">
                <a16:creationId xmlns:a16="http://schemas.microsoft.com/office/drawing/2014/main" id="{E0BA17E6-9C4E-9E40-AEFE-0119F6C9C0CE}"/>
              </a:ext>
            </a:extLst>
          </p:cNvPr>
          <p:cNvSpPr>
            <a:spLocks noGrp="1"/>
          </p:cNvSpPr>
          <p:nvPr>
            <p:ph idx="1"/>
          </p:nvPr>
        </p:nvSpPr>
        <p:spPr>
          <a:xfrm>
            <a:off x="228600" y="1371600"/>
            <a:ext cx="4193300"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https://safari.ethz.ch/architecture_seminar/fall2021/doku.php?id=schedule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https://www.youtube.com/watch?v=4TcP297mdsI&amp;list=PL5Q2soXY2Zi_7UBNmC9B8Yr5JSwTG9yH4</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Critical analysis course</a:t>
            </a:r>
          </a:p>
          <a:p>
            <a:pPr lvl="1"/>
            <a:r>
              <a:rPr lang="en-US" sz="1400" dirty="0"/>
              <a:t>Taken by Bachelor’s/Masters/PhD students</a:t>
            </a:r>
          </a:p>
          <a:p>
            <a:pPr lvl="1"/>
            <a:r>
              <a:rPr lang="en-US" sz="1400" dirty="0"/>
              <a:t>Cutting-edge research topics + fundamentals in Computer Architecture</a:t>
            </a:r>
          </a:p>
          <a:p>
            <a:pPr lvl="1"/>
            <a:r>
              <a:rPr lang="en-US" sz="1400" dirty="0"/>
              <a:t>20+ research papers, presentations, analyses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76E944DD-6FE4-684A-91BA-12699182CB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DDD6533C-6454-F341-BC2C-62C956DFF2E7}"/>
              </a:ext>
            </a:extLst>
          </p:cNvPr>
          <p:cNvPicPr>
            <a:picLocks noChangeAspect="1"/>
          </p:cNvPicPr>
          <p:nvPr/>
        </p:nvPicPr>
        <p:blipFill>
          <a:blip r:embed="rId4"/>
          <a:stretch>
            <a:fillRect/>
          </a:stretch>
        </p:blipFill>
        <p:spPr>
          <a:xfrm>
            <a:off x="4479728" y="980728"/>
            <a:ext cx="4670638" cy="4876800"/>
          </a:xfrm>
          <a:prstGeom prst="rect">
            <a:avLst/>
          </a:prstGeom>
        </p:spPr>
      </p:pic>
    </p:spTree>
    <p:extLst>
      <p:ext uri="{BB962C8B-B14F-4D97-AF65-F5344CB8AC3E}">
        <p14:creationId xmlns:p14="http://schemas.microsoft.com/office/powerpoint/2010/main" val="3649544137"/>
      </p:ext>
    </p:extLst>
  </p:cSld>
  <p:clrMapOvr>
    <a:masterClrMapping/>
  </p:clrMapOvr>
  <p:transition/>
</p:sld>
</file>

<file path=ppt/slides/slide4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E52C7-0D4A-6D4D-8783-055FF57B72F3}"/>
              </a:ext>
            </a:extLst>
          </p:cNvPr>
          <p:cNvSpPr>
            <a:spLocks noGrp="1"/>
          </p:cNvSpPr>
          <p:nvPr>
            <p:ph type="title"/>
          </p:nvPr>
        </p:nvSpPr>
        <p:spPr/>
        <p:txBody>
          <a:bodyPr/>
          <a:lstStyle/>
          <a:p>
            <a:r>
              <a:rPr lang="en-US" dirty="0"/>
              <a:t>Hands-On Projects &amp; Seminars Courses </a:t>
            </a:r>
          </a:p>
        </p:txBody>
      </p:sp>
      <p:sp>
        <p:nvSpPr>
          <p:cNvPr id="3" name="Content Placeholder 2">
            <a:extLst>
              <a:ext uri="{FF2B5EF4-FFF2-40B4-BE49-F238E27FC236}">
                <a16:creationId xmlns:a16="http://schemas.microsoft.com/office/drawing/2014/main" id="{F5D57137-7AAB-7F45-991A-E0428972B14F}"/>
              </a:ext>
            </a:extLst>
          </p:cNvPr>
          <p:cNvSpPr>
            <a:spLocks noGrp="1"/>
          </p:cNvSpPr>
          <p:nvPr>
            <p:ph idx="1"/>
          </p:nvPr>
        </p:nvSpPr>
        <p:spPr>
          <a:xfrm>
            <a:off x="228600" y="1219200"/>
            <a:ext cx="8610600" cy="5029200"/>
          </a:xfrm>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https://safari.ethz.ch/projects_and_seminars/doku.php</a:t>
            </a:r>
            <a:r>
              <a:rPr lang="en-US" dirty="0">
                <a:solidFill>
                  <a:srgbClr val="0432FF"/>
                </a:solidFill>
              </a:rPr>
              <a:t> </a:t>
            </a:r>
          </a:p>
        </p:txBody>
      </p:sp>
      <p:sp>
        <p:nvSpPr>
          <p:cNvPr id="4" name="Slide Number Placeholder 3">
            <a:extLst>
              <a:ext uri="{FF2B5EF4-FFF2-40B4-BE49-F238E27FC236}">
                <a16:creationId xmlns:a16="http://schemas.microsoft.com/office/drawing/2014/main" id="{4A07976A-3AD7-364A-8088-891DED496DA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856511B-C5C5-2142-9A91-F472C67743D8}"/>
              </a:ext>
            </a:extLst>
          </p:cNvPr>
          <p:cNvPicPr>
            <a:picLocks noChangeAspect="1"/>
          </p:cNvPicPr>
          <p:nvPr/>
        </p:nvPicPr>
        <p:blipFill>
          <a:blip r:embed="rId3"/>
          <a:stretch>
            <a:fillRect/>
          </a:stretch>
        </p:blipFill>
        <p:spPr>
          <a:xfrm>
            <a:off x="0" y="1871332"/>
            <a:ext cx="9144000" cy="4437988"/>
          </a:xfrm>
          <a:prstGeom prst="rect">
            <a:avLst/>
          </a:prstGeom>
        </p:spPr>
      </p:pic>
    </p:spTree>
    <p:extLst>
      <p:ext uri="{BB962C8B-B14F-4D97-AF65-F5344CB8AC3E}">
        <p14:creationId xmlns:p14="http://schemas.microsoft.com/office/powerpoint/2010/main" val="2151754154"/>
      </p:ext>
    </p:extLst>
  </p:cSld>
  <p:clrMapOvr>
    <a:masterClrMapping/>
  </p:clrMapOvr>
  <p:transition/>
</p:sld>
</file>

<file path=ppt/slides/slide4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https://safari.ethz.ch/projects_and_seminars/fall2021/doku.php?id=processing_in_memory</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B48F207C-31C3-2C44-B8B7-3F68010892DB}"/>
              </a:ext>
            </a:extLst>
          </p:cNvPr>
          <p:cNvPicPr>
            <a:picLocks noChangeAspect="1"/>
          </p:cNvPicPr>
          <p:nvPr/>
        </p:nvPicPr>
        <p:blipFill>
          <a:blip r:embed="rId6"/>
          <a:stretch>
            <a:fillRect/>
          </a:stretch>
        </p:blipFill>
        <p:spPr>
          <a:xfrm>
            <a:off x="4837600" y="0"/>
            <a:ext cx="4198896" cy="6858000"/>
          </a:xfrm>
          <a:prstGeom prst="rect">
            <a:avLst/>
          </a:prstGeom>
        </p:spPr>
      </p:pic>
    </p:spTree>
    <p:extLst>
      <p:ext uri="{BB962C8B-B14F-4D97-AF65-F5344CB8AC3E}">
        <p14:creationId xmlns:p14="http://schemas.microsoft.com/office/powerpoint/2010/main" val="3343338593"/>
      </p:ext>
    </p:extLst>
  </p:cSld>
  <p:clrMapOvr>
    <a:masterClrMapping/>
  </p:clrMapOvr>
  <p:transition/>
</p:sld>
</file>

<file path=ppt/slides/slide4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C991E-8D5D-6A42-868B-F019E75D709D}"/>
              </a:ext>
            </a:extLst>
          </p:cNvPr>
          <p:cNvSpPr>
            <a:spLocks noGrp="1"/>
          </p:cNvSpPr>
          <p:nvPr>
            <p:ph type="title"/>
          </p:nvPr>
        </p:nvSpPr>
        <p:spPr/>
        <p:txBody>
          <a:bodyPr>
            <a:noAutofit/>
          </a:bodyPr>
          <a:lstStyle/>
          <a:p>
            <a:r>
              <a:rPr lang="en-US" sz="3800" dirty="0">
                <a:latin typeface="Garamond" panose="02020404030301010803" pitchFamily="18" charset="0"/>
              </a:rPr>
              <a:t>SAFARI Live Seminars (I)</a:t>
            </a:r>
            <a:endParaRPr lang="en-US" sz="3800" dirty="0"/>
          </a:p>
        </p:txBody>
      </p:sp>
      <p:pic>
        <p:nvPicPr>
          <p:cNvPr id="3" name="Picture 2">
            <a:extLst>
              <a:ext uri="{FF2B5EF4-FFF2-40B4-BE49-F238E27FC236}">
                <a16:creationId xmlns:a16="http://schemas.microsoft.com/office/drawing/2014/main" id="{C7FF465F-35B8-3D4E-8DA5-38E24AECB7F0}"/>
              </a:ext>
            </a:extLst>
          </p:cNvPr>
          <p:cNvPicPr>
            <a:picLocks noChangeAspect="1"/>
          </p:cNvPicPr>
          <p:nvPr/>
        </p:nvPicPr>
        <p:blipFill>
          <a:blip r:embed="rId2"/>
          <a:stretch>
            <a:fillRect/>
          </a:stretch>
        </p:blipFill>
        <p:spPr>
          <a:xfrm>
            <a:off x="0" y="1020270"/>
            <a:ext cx="3039099" cy="1710000"/>
          </a:xfrm>
          <a:prstGeom prst="rect">
            <a:avLst/>
          </a:prstGeom>
        </p:spPr>
      </p:pic>
      <p:pic>
        <p:nvPicPr>
          <p:cNvPr id="5" name="Picture 4">
            <a:extLst>
              <a:ext uri="{FF2B5EF4-FFF2-40B4-BE49-F238E27FC236}">
                <a16:creationId xmlns:a16="http://schemas.microsoft.com/office/drawing/2014/main" id="{1954DC66-ED14-844E-8686-B69F576079F6}"/>
              </a:ext>
            </a:extLst>
          </p:cNvPr>
          <p:cNvPicPr>
            <a:picLocks noChangeAspect="1"/>
          </p:cNvPicPr>
          <p:nvPr/>
        </p:nvPicPr>
        <p:blipFill>
          <a:blip r:embed="rId3"/>
          <a:stretch>
            <a:fillRect/>
          </a:stretch>
        </p:blipFill>
        <p:spPr>
          <a:xfrm>
            <a:off x="3061558" y="1020270"/>
            <a:ext cx="3039098" cy="1710000"/>
          </a:xfrm>
          <a:prstGeom prst="rect">
            <a:avLst/>
          </a:prstGeom>
        </p:spPr>
      </p:pic>
      <p:pic>
        <p:nvPicPr>
          <p:cNvPr id="6" name="Picture 5">
            <a:extLst>
              <a:ext uri="{FF2B5EF4-FFF2-40B4-BE49-F238E27FC236}">
                <a16:creationId xmlns:a16="http://schemas.microsoft.com/office/drawing/2014/main" id="{7CF330DA-3E78-7E48-AC12-54161AE29117}"/>
              </a:ext>
            </a:extLst>
          </p:cNvPr>
          <p:cNvPicPr>
            <a:picLocks noChangeAspect="1"/>
          </p:cNvPicPr>
          <p:nvPr/>
        </p:nvPicPr>
        <p:blipFill>
          <a:blip r:embed="rId4"/>
          <a:stretch>
            <a:fillRect/>
          </a:stretch>
        </p:blipFill>
        <p:spPr>
          <a:xfrm>
            <a:off x="6123116" y="1020270"/>
            <a:ext cx="3039099" cy="1710000"/>
          </a:xfrm>
          <a:prstGeom prst="rect">
            <a:avLst/>
          </a:prstGeom>
        </p:spPr>
      </p:pic>
      <p:pic>
        <p:nvPicPr>
          <p:cNvPr id="7" name="Picture 6">
            <a:extLst>
              <a:ext uri="{FF2B5EF4-FFF2-40B4-BE49-F238E27FC236}">
                <a16:creationId xmlns:a16="http://schemas.microsoft.com/office/drawing/2014/main" id="{C016D881-8FB2-A140-9F8C-D3F584507CE0}"/>
              </a:ext>
            </a:extLst>
          </p:cNvPr>
          <p:cNvPicPr>
            <a:picLocks noChangeAspect="1"/>
          </p:cNvPicPr>
          <p:nvPr/>
        </p:nvPicPr>
        <p:blipFill>
          <a:blip r:embed="rId5"/>
          <a:stretch>
            <a:fillRect/>
          </a:stretch>
        </p:blipFill>
        <p:spPr>
          <a:xfrm>
            <a:off x="7108" y="2776218"/>
            <a:ext cx="3039099" cy="1710000"/>
          </a:xfrm>
          <a:prstGeom prst="rect">
            <a:avLst/>
          </a:prstGeom>
        </p:spPr>
      </p:pic>
      <p:pic>
        <p:nvPicPr>
          <p:cNvPr id="8" name="Picture 7">
            <a:extLst>
              <a:ext uri="{FF2B5EF4-FFF2-40B4-BE49-F238E27FC236}">
                <a16:creationId xmlns:a16="http://schemas.microsoft.com/office/drawing/2014/main" id="{2C86B28A-F786-A44D-ABCB-2ACBE8BFD1FA}"/>
              </a:ext>
            </a:extLst>
          </p:cNvPr>
          <p:cNvPicPr>
            <a:picLocks noChangeAspect="1"/>
          </p:cNvPicPr>
          <p:nvPr/>
        </p:nvPicPr>
        <p:blipFill>
          <a:blip r:embed="rId6"/>
          <a:stretch>
            <a:fillRect/>
          </a:stretch>
        </p:blipFill>
        <p:spPr>
          <a:xfrm>
            <a:off x="3058696" y="2776218"/>
            <a:ext cx="3039099" cy="1710000"/>
          </a:xfrm>
          <a:prstGeom prst="rect">
            <a:avLst/>
          </a:prstGeom>
        </p:spPr>
      </p:pic>
      <p:sp>
        <p:nvSpPr>
          <p:cNvPr id="10" name="Rectangle 9">
            <a:extLst>
              <a:ext uri="{FF2B5EF4-FFF2-40B4-BE49-F238E27FC236}">
                <a16:creationId xmlns:a16="http://schemas.microsoft.com/office/drawing/2014/main" id="{19082E93-FD98-EF49-ADB5-A2C10837F371}"/>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safari.ethz.ch</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/safari-seminar-series/</a:t>
            </a:r>
            <a:endPar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1" name="Picture 10">
            <a:extLst>
              <a:ext uri="{FF2B5EF4-FFF2-40B4-BE49-F238E27FC236}">
                <a16:creationId xmlns:a16="http://schemas.microsoft.com/office/drawing/2014/main" id="{279B7153-B3C1-9347-A817-5DE9E1ACEEAD}"/>
              </a:ext>
            </a:extLst>
          </p:cNvPr>
          <p:cNvPicPr>
            <a:picLocks noChangeAspect="1"/>
          </p:cNvPicPr>
          <p:nvPr/>
        </p:nvPicPr>
        <p:blipFill>
          <a:blip r:embed="rId8"/>
          <a:stretch>
            <a:fillRect/>
          </a:stretch>
        </p:blipFill>
        <p:spPr>
          <a:xfrm>
            <a:off x="6120457" y="2778583"/>
            <a:ext cx="3044415" cy="1712991"/>
          </a:xfrm>
          <a:prstGeom prst="rect">
            <a:avLst/>
          </a:prstGeom>
        </p:spPr>
      </p:pic>
      <p:pic>
        <p:nvPicPr>
          <p:cNvPr id="12" name="Picture 11">
            <a:extLst>
              <a:ext uri="{FF2B5EF4-FFF2-40B4-BE49-F238E27FC236}">
                <a16:creationId xmlns:a16="http://schemas.microsoft.com/office/drawing/2014/main" id="{C1F1308B-5778-FA4C-B9E4-0EAB1DD7CFE1}"/>
              </a:ext>
            </a:extLst>
          </p:cNvPr>
          <p:cNvPicPr>
            <a:picLocks noChangeAspect="1"/>
          </p:cNvPicPr>
          <p:nvPr/>
        </p:nvPicPr>
        <p:blipFill>
          <a:blip r:embed="rId9"/>
          <a:stretch>
            <a:fillRect/>
          </a:stretch>
        </p:blipFill>
        <p:spPr>
          <a:xfrm>
            <a:off x="0" y="4584281"/>
            <a:ext cx="3044415" cy="1712991"/>
          </a:xfrm>
          <a:prstGeom prst="rect">
            <a:avLst/>
          </a:prstGeom>
        </p:spPr>
      </p:pic>
      <p:pic>
        <p:nvPicPr>
          <p:cNvPr id="13" name="Picture 12">
            <a:extLst>
              <a:ext uri="{FF2B5EF4-FFF2-40B4-BE49-F238E27FC236}">
                <a16:creationId xmlns:a16="http://schemas.microsoft.com/office/drawing/2014/main" id="{15B181AB-1E41-A649-86DE-C317E98B208D}"/>
              </a:ext>
            </a:extLst>
          </p:cNvPr>
          <p:cNvPicPr>
            <a:picLocks noChangeAspect="1"/>
          </p:cNvPicPr>
          <p:nvPr/>
        </p:nvPicPr>
        <p:blipFill>
          <a:blip r:embed="rId10"/>
          <a:stretch>
            <a:fillRect/>
          </a:stretch>
        </p:blipFill>
        <p:spPr>
          <a:xfrm>
            <a:off x="3048000" y="4576919"/>
            <a:ext cx="3057500" cy="1720353"/>
          </a:xfrm>
          <a:prstGeom prst="rect">
            <a:avLst/>
          </a:prstGeom>
        </p:spPr>
      </p:pic>
      <p:pic>
        <p:nvPicPr>
          <p:cNvPr id="4" name="Picture 3">
            <a:extLst>
              <a:ext uri="{FF2B5EF4-FFF2-40B4-BE49-F238E27FC236}">
                <a16:creationId xmlns:a16="http://schemas.microsoft.com/office/drawing/2014/main" id="{38A91E93-ADBE-F741-88D4-DCF10BB72FA5}"/>
              </a:ext>
            </a:extLst>
          </p:cNvPr>
          <p:cNvPicPr>
            <a:picLocks noChangeAspect="1"/>
          </p:cNvPicPr>
          <p:nvPr/>
        </p:nvPicPr>
        <p:blipFill>
          <a:blip r:embed="rId11"/>
          <a:stretch>
            <a:fillRect/>
          </a:stretch>
        </p:blipFill>
        <p:spPr>
          <a:xfrm>
            <a:off x="6121872" y="4605272"/>
            <a:ext cx="3022128" cy="1692000"/>
          </a:xfrm>
          <a:prstGeom prst="rect">
            <a:avLst/>
          </a:prstGeom>
        </p:spPr>
      </p:pic>
    </p:spTree>
    <p:extLst>
      <p:ext uri="{BB962C8B-B14F-4D97-AF65-F5344CB8AC3E}">
        <p14:creationId xmlns:p14="http://schemas.microsoft.com/office/powerpoint/2010/main" val="46522562"/>
      </p:ext>
    </p:extLst>
  </p:cSld>
  <p:clrMapOvr>
    <a:masterClrMapping/>
  </p:clrMapOvr>
  <p:transition/>
</p:sld>
</file>

<file path=ppt/slides/slide4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C991E-8D5D-6A42-868B-F019E75D709D}"/>
              </a:ext>
            </a:extLst>
          </p:cNvPr>
          <p:cNvSpPr>
            <a:spLocks noGrp="1"/>
          </p:cNvSpPr>
          <p:nvPr>
            <p:ph type="title"/>
          </p:nvPr>
        </p:nvSpPr>
        <p:spPr/>
        <p:txBody>
          <a:bodyPr>
            <a:noAutofit/>
          </a:bodyPr>
          <a:lstStyle/>
          <a:p>
            <a:r>
              <a:rPr lang="en-US" sz="3800" dirty="0">
                <a:latin typeface="Garamond" panose="02020404030301010803" pitchFamily="18" charset="0"/>
              </a:rPr>
              <a:t>SAFARI Live Seminars (II)</a:t>
            </a:r>
            <a:endParaRPr lang="en-US" sz="3800" dirty="0"/>
          </a:p>
        </p:txBody>
      </p:sp>
      <p:sp>
        <p:nvSpPr>
          <p:cNvPr id="10" name="Rectangle 9">
            <a:extLst>
              <a:ext uri="{FF2B5EF4-FFF2-40B4-BE49-F238E27FC236}">
                <a16:creationId xmlns:a16="http://schemas.microsoft.com/office/drawing/2014/main" id="{19082E93-FD98-EF49-ADB5-A2C10837F371}"/>
              </a:ext>
            </a:extLst>
          </p:cNvPr>
          <p:cNvSpPr/>
          <p:nvPr/>
        </p:nvSpPr>
        <p:spPr>
          <a:xfrm>
            <a:off x="243501" y="6536377"/>
            <a:ext cx="8610600"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https://www.youtube.com/watch?v=D8Hjy2iU9l4&amp;list=PL5Q2soXY2Zi_tOTAYm--dYByNPL7JhwR9&amp;index=1</a:t>
            </a:r>
            <a:r>
              <a:rPr kumimoji="0" lang="en-US" sz="12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14" name="Picture 13">
            <a:extLst>
              <a:ext uri="{FF2B5EF4-FFF2-40B4-BE49-F238E27FC236}">
                <a16:creationId xmlns:a16="http://schemas.microsoft.com/office/drawing/2014/main" id="{6AE929E4-E5BE-3E4B-A6C7-F18EBBBACD96}"/>
              </a:ext>
            </a:extLst>
          </p:cNvPr>
          <p:cNvPicPr>
            <a:picLocks noChangeAspect="1"/>
          </p:cNvPicPr>
          <p:nvPr/>
        </p:nvPicPr>
        <p:blipFill>
          <a:blip r:embed="rId3"/>
          <a:stretch>
            <a:fillRect/>
          </a:stretch>
        </p:blipFill>
        <p:spPr>
          <a:xfrm>
            <a:off x="351967" y="980728"/>
            <a:ext cx="3499953" cy="2548159"/>
          </a:xfrm>
          <a:prstGeom prst="rect">
            <a:avLst/>
          </a:prstGeom>
        </p:spPr>
      </p:pic>
      <p:pic>
        <p:nvPicPr>
          <p:cNvPr id="15" name="Picture 14">
            <a:extLst>
              <a:ext uri="{FF2B5EF4-FFF2-40B4-BE49-F238E27FC236}">
                <a16:creationId xmlns:a16="http://schemas.microsoft.com/office/drawing/2014/main" id="{253159A2-5E57-C647-B505-B6F781DBF5D2}"/>
              </a:ext>
            </a:extLst>
          </p:cNvPr>
          <p:cNvPicPr>
            <a:picLocks noChangeAspect="1"/>
          </p:cNvPicPr>
          <p:nvPr/>
        </p:nvPicPr>
        <p:blipFill>
          <a:blip r:embed="rId4"/>
          <a:stretch>
            <a:fillRect/>
          </a:stretch>
        </p:blipFill>
        <p:spPr>
          <a:xfrm>
            <a:off x="4860033" y="980728"/>
            <a:ext cx="3384376" cy="2464012"/>
          </a:xfrm>
          <a:prstGeom prst="rect">
            <a:avLst/>
          </a:prstGeom>
        </p:spPr>
      </p:pic>
      <p:pic>
        <p:nvPicPr>
          <p:cNvPr id="9" name="Picture 8">
            <a:extLst>
              <a:ext uri="{FF2B5EF4-FFF2-40B4-BE49-F238E27FC236}">
                <a16:creationId xmlns:a16="http://schemas.microsoft.com/office/drawing/2014/main" id="{FC1D5ABC-29F4-4440-89FB-454D1CC95B0F}"/>
              </a:ext>
            </a:extLst>
          </p:cNvPr>
          <p:cNvPicPr>
            <a:picLocks noChangeAspect="1"/>
          </p:cNvPicPr>
          <p:nvPr/>
        </p:nvPicPr>
        <p:blipFill>
          <a:blip r:embed="rId5"/>
          <a:stretch>
            <a:fillRect/>
          </a:stretch>
        </p:blipFill>
        <p:spPr>
          <a:xfrm>
            <a:off x="356059" y="3789040"/>
            <a:ext cx="3495861" cy="2548158"/>
          </a:xfrm>
          <a:prstGeom prst="rect">
            <a:avLst/>
          </a:prstGeom>
        </p:spPr>
      </p:pic>
      <p:pic>
        <p:nvPicPr>
          <p:cNvPr id="16" name="Picture 15">
            <a:extLst>
              <a:ext uri="{FF2B5EF4-FFF2-40B4-BE49-F238E27FC236}">
                <a16:creationId xmlns:a16="http://schemas.microsoft.com/office/drawing/2014/main" id="{91D8E958-BA87-1A48-A7AC-A103B9656D8B}"/>
              </a:ext>
            </a:extLst>
          </p:cNvPr>
          <p:cNvPicPr>
            <a:picLocks noChangeAspect="1"/>
          </p:cNvPicPr>
          <p:nvPr/>
        </p:nvPicPr>
        <p:blipFill>
          <a:blip r:embed="rId6"/>
          <a:stretch>
            <a:fillRect/>
          </a:stretch>
        </p:blipFill>
        <p:spPr>
          <a:xfrm>
            <a:off x="4880745" y="3785840"/>
            <a:ext cx="3384376" cy="2465163"/>
          </a:xfrm>
          <a:prstGeom prst="rect">
            <a:avLst/>
          </a:prstGeom>
        </p:spPr>
      </p:pic>
    </p:spTree>
    <p:extLst>
      <p:ext uri="{BB962C8B-B14F-4D97-AF65-F5344CB8AC3E}">
        <p14:creationId xmlns:p14="http://schemas.microsoft.com/office/powerpoint/2010/main" val="1880398832"/>
      </p:ext>
    </p:extLst>
  </p:cSld>
  <p:clrMapOvr>
    <a:masterClrMapping/>
  </p:clrMapOvr>
  <p:transition/>
</p:sld>
</file>

<file path=ppt/slides/slide4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772816"/>
            <a:ext cx="7924800" cy="1752600"/>
          </a:xfrm>
        </p:spPr>
        <p:txBody>
          <a:bodyPr/>
          <a:lstStyle/>
          <a:p>
            <a:pPr algn="ctr"/>
            <a:r>
              <a:rPr lang="en-US" dirty="0"/>
              <a:t>Open-Source Artifacts</a:t>
            </a:r>
          </a:p>
        </p:txBody>
      </p:sp>
      <p:sp>
        <p:nvSpPr>
          <p:cNvPr id="3" name="Subtitle 2"/>
          <p:cNvSpPr>
            <a:spLocks noGrp="1"/>
          </p:cNvSpPr>
          <p:nvPr>
            <p:ph type="subTitle" idx="1"/>
          </p:nvPr>
        </p:nvSpPr>
        <p:spPr/>
        <p:txBody>
          <a:bodyPr/>
          <a:lstStyle/>
          <a:p>
            <a:r>
              <a:rPr lang="en-US" b="1" dirty="0">
                <a:solidFill>
                  <a:srgbClr val="0432FF"/>
                </a:solidFill>
                <a:hlinkClick r:id="rId2">
                  <a:extLst>
                    <a:ext uri="{A12FA001-AC4F-418D-AE19-62706E023703}">
                      <ahyp:hlinkClr xmlns:ahyp="http://schemas.microsoft.com/office/drawing/2018/hyperlinkcolor" val="tx"/>
                    </a:ext>
                  </a:extLst>
                </a:hlinkClick>
              </a:rPr>
              <a:t>https://github.com/CMU-SAFARI</a:t>
            </a:r>
            <a:r>
              <a:rPr lang="en-US" b="1" dirty="0">
                <a:solidFill>
                  <a:srgbClr val="0432FF"/>
                </a:solidFill>
              </a:rPr>
              <a:t>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440</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47796002"/>
      </p:ext>
    </p:extLst>
  </p:cSld>
  <p:clrMapOvr>
    <a:masterClrMapping/>
  </p:clrMapOvr>
  <p:transition/>
</p:sld>
</file>

<file path=ppt/slides/slide4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441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7A33925B-5EFF-634A-B5E3-0801A7BBAF06}"/>
              </a:ext>
            </a:extLst>
          </p:cNvPr>
          <p:cNvPicPr>
            <a:picLocks noChangeAspect="1"/>
          </p:cNvPicPr>
          <p:nvPr/>
        </p:nvPicPr>
        <p:blipFill>
          <a:blip r:embed="rId3"/>
          <a:stretch>
            <a:fillRect/>
          </a:stretch>
        </p:blipFill>
        <p:spPr>
          <a:xfrm>
            <a:off x="1066800" y="998982"/>
            <a:ext cx="6934200" cy="5478018"/>
          </a:xfrm>
          <a:prstGeom prst="rect">
            <a:avLst/>
          </a:prstGeom>
        </p:spPr>
      </p:pic>
    </p:spTree>
    <p:extLst>
      <p:ext uri="{BB962C8B-B14F-4D97-AF65-F5344CB8AC3E}">
        <p14:creationId xmlns:p14="http://schemas.microsoft.com/office/powerpoint/2010/main" val="4196525473"/>
      </p:ext>
    </p:extLst>
  </p:cSld>
  <p:clrMapOvr>
    <a:masterClrMapping/>
  </p:clrMapOvr>
  <p:transition/>
</p:sld>
</file>

<file path=ppt/slides/slide4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04EF9-6311-1645-A0CB-2E4DC613C3D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7D4E5EE-14A7-4C49-8B8C-B0C403B9FC06}"/>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387C2AC1-FD9E-7A4A-BF0C-C9A332C41C8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2EC307D-DE3D-4346-9EEC-849FEAAACE63}"/>
              </a:ext>
            </a:extLst>
          </p:cNvPr>
          <p:cNvPicPr>
            <a:picLocks noChangeAspect="1"/>
          </p:cNvPicPr>
          <p:nvPr/>
        </p:nvPicPr>
        <p:blipFill>
          <a:blip r:embed="rId2"/>
          <a:stretch>
            <a:fillRect/>
          </a:stretch>
        </p:blipFill>
        <p:spPr>
          <a:xfrm>
            <a:off x="1879725" y="7184"/>
            <a:ext cx="5384549" cy="6858000"/>
          </a:xfrm>
          <a:prstGeom prst="rect">
            <a:avLst/>
          </a:prstGeom>
        </p:spPr>
      </p:pic>
      <p:sp>
        <p:nvSpPr>
          <p:cNvPr id="6" name="TextBox 5">
            <a:extLst>
              <a:ext uri="{FF2B5EF4-FFF2-40B4-BE49-F238E27FC236}">
                <a16:creationId xmlns:a16="http://schemas.microsoft.com/office/drawing/2014/main" id="{B9871ED2-6771-8148-B0D9-0B21E966C7C8}"/>
              </a:ext>
            </a:extLst>
          </p:cNvPr>
          <p:cNvSpPr txBox="1"/>
          <p:nvPr/>
        </p:nvSpPr>
        <p:spPr>
          <a:xfrm>
            <a:off x="4963649" y="5269399"/>
            <a:ext cx="415530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https://github.com/CMU-SAFARI</a:t>
            </a:r>
            <a:r>
              <a:rPr kumimoji="0" lang="en-US" sz="18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886081560"/>
      </p:ext>
    </p:extLst>
  </p:cSld>
  <p:clrMapOvr>
    <a:masterClrMapping/>
  </p:clrMapOvr>
  <p:transition/>
</p:sld>
</file>

<file path=ppt/slides/slide4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b="1" dirty="0">
                <a:solidFill>
                  <a:srgbClr val="0432FF"/>
                </a:solidFill>
              </a:rPr>
              <a:t>Computing Research and Education </a:t>
            </a:r>
            <a:r>
              <a:rPr lang="en-US" dirty="0">
                <a:solidFill>
                  <a:srgbClr val="0432FF"/>
                </a:solidFill>
              </a:rPr>
              <a:t>(@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b="1" dirty="0">
                <a:solidFill>
                  <a:srgbClr val="0432FF"/>
                </a:solidFill>
              </a:rPr>
              <a:t>Maurice Wilkes Award Speech </a:t>
            </a:r>
            <a:r>
              <a:rPr lang="en-US" dirty="0">
                <a:solidFill>
                  <a:srgbClr val="0432FF"/>
                </a:solidFill>
              </a:rPr>
              <a:t>(10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493069693"/>
      </p:ext>
    </p:extLst>
  </p:cSld>
  <p:clrMapOvr>
    <a:masterClrMapping/>
  </p:clrMapOvr>
  <p:transition/>
</p:sld>
</file>

<file path=ppt/slides/slide4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"Some Reflections (on DRAM)"</a:t>
            </a:r>
            <a:br>
              <a:rPr lang="en-US" sz="1800" dirty="0">
                <a:solidFill>
                  <a:srgbClr val="0432FF"/>
                </a:solidFill>
              </a:rPr>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solidFill>
                  <a:srgbClr val="0432FF"/>
                </a:solidFill>
                <a:hlinkClick r:id="rId10">
                  <a:extLst>
                    <a:ext uri="{A12FA001-AC4F-418D-AE19-62706E023703}">
                      <ahyp:hlinkClr xmlns:ahyp="http://schemas.microsoft.com/office/drawing/2018/hyperlinkcolor" val="tx"/>
                    </a:ext>
                  </a:extLst>
                </a:hlinkClick>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3597368860"/>
      </p:ext>
    </p:extLst>
  </p:cSld>
  <p:clrMapOvr>
    <a:masterClrMapping/>
  </p:clrMapOvr>
  <p:transition/>
</p:sld>
</file>

<file path=ppt/slides/slide4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 (II)</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err="1"/>
              <a:t>Onur</a:t>
            </a:r>
            <a:r>
              <a:rPr lang="en-US" sz="1800" dirty="0"/>
              <a:t> </a:t>
            </a:r>
            <a:r>
              <a:rPr lang="en-US" sz="1800" dirty="0" err="1"/>
              <a:t>Mutlu</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"Computer Architecture: Why Is It So Important and Exciting Today?"</a:t>
            </a:r>
            <a:r>
              <a:rPr lang="en-US" sz="1800" dirty="0">
                <a:solidFill>
                  <a:srgbClr val="0432FF"/>
                </a:solidFill>
              </a:rPr>
              <a:t>  </a:t>
            </a:r>
            <a:br>
              <a:rPr lang="en-US" sz="1800" dirty="0">
                <a:solidFill>
                  <a:srgbClr val="0432FF"/>
                </a:solidFill>
              </a:rPr>
            </a:br>
            <a:r>
              <a:rPr lang="en-US" sz="1800" dirty="0"/>
              <a:t>Invited Lecture at </a:t>
            </a:r>
            <a:r>
              <a:rPr lang="en-US" sz="1800" i="1" dirty="0">
                <a:hlinkClick r:id="rId3"/>
              </a:rPr>
              <a:t>Izmir Institute of Technology (</a:t>
            </a:r>
            <a:r>
              <a:rPr lang="en-US" sz="1800" b="1" i="1" dirty="0">
                <a:hlinkClick r:id="rId3"/>
              </a:rPr>
              <a:t>IYTE</a:t>
            </a:r>
            <a:r>
              <a:rPr lang="en-US" sz="1800" i="1" dirty="0">
                <a:hlinkClick r:id="rId3"/>
              </a:rPr>
              <a:t>) </a:t>
            </a:r>
            <a:r>
              <a:rPr lang="en-US" sz="1800" dirty="0"/>
              <a:t>, Virtual, 16 October 2020. </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 </a:t>
            </a:r>
            <a:br>
              <a:rPr lang="en-US" sz="1800" dirty="0"/>
            </a:br>
            <a:r>
              <a:rPr lang="en-US" sz="1800" dirty="0"/>
              <a:t>[</a:t>
            </a:r>
            <a:r>
              <a:rPr lang="en-US" sz="1800" dirty="0">
                <a:hlinkClick r:id="rId5"/>
              </a:rPr>
              <a:t>Talk Video</a:t>
            </a:r>
            <a:r>
              <a:rPr lang="en-US" sz="1800" dirty="0"/>
              <a:t> (2 hours 12 minutes)]</a:t>
            </a:r>
          </a:p>
          <a:p>
            <a:pPr marL="0" indent="0">
              <a:buNone/>
            </a:pPr>
            <a:br>
              <a:rPr lang="en-US" sz="1800" dirty="0"/>
            </a:br>
            <a:endParaRPr lang="en-US" sz="1800" dirty="0"/>
          </a:p>
          <a:p>
            <a:r>
              <a:rPr lang="en-US" sz="1800" dirty="0" err="1"/>
              <a:t>Onur</a:t>
            </a:r>
            <a:r>
              <a:rPr lang="en-US" sz="1800" dirty="0"/>
              <a:t> </a:t>
            </a:r>
            <a:r>
              <a:rPr lang="en-US" sz="1800" dirty="0" err="1"/>
              <a:t>Mutlu</a:t>
            </a:r>
            <a:r>
              <a:rPr lang="en-US" sz="1800" dirty="0"/>
              <a:t>,</a:t>
            </a:r>
            <a:br>
              <a:rPr lang="en-US" sz="1800" dirty="0"/>
            </a:br>
            <a:r>
              <a:rPr lang="en-US" sz="1800" b="1" dirty="0">
                <a:solidFill>
                  <a:srgbClr val="0432FF"/>
                </a:solidFill>
                <a:hlinkClick r:id="rId6">
                  <a:extLst>
                    <a:ext uri="{A12FA001-AC4F-418D-AE19-62706E023703}">
                      <ahyp:hlinkClr xmlns:ahyp="http://schemas.microsoft.com/office/drawing/2018/hyperlinkcolor" val="tx"/>
                    </a:ext>
                  </a:extLst>
                </a:hlinkClick>
              </a:rPr>
              <a:t>"Applying to Graduate School &amp; Doing Impactful Research"</a:t>
            </a:r>
            <a:r>
              <a:rPr lang="en-US" sz="1800" dirty="0">
                <a:solidFill>
                  <a:srgbClr val="0432FF"/>
                </a:solidFill>
              </a:rPr>
              <a:t> </a:t>
            </a:r>
            <a:br>
              <a:rPr lang="en-US" sz="1800" dirty="0">
                <a:solidFill>
                  <a:srgbClr val="0432FF"/>
                </a:solidFill>
              </a:rPr>
            </a:br>
            <a:r>
              <a:rPr lang="en-US" sz="1800" i="1" dirty="0"/>
              <a:t>Invited Panel Talk at </a:t>
            </a:r>
            <a:r>
              <a:rPr lang="en-US" sz="1800" i="1" dirty="0">
                <a:hlinkClick r:id="rId7"/>
              </a:rPr>
              <a:t>the 3rd Undergraduate Mentoring Workshop</a:t>
            </a:r>
            <a:r>
              <a:rPr lang="en-US" sz="1800" i="1" dirty="0"/>
              <a:t>, held with </a:t>
            </a:r>
            <a:r>
              <a:rPr lang="en-US" sz="1800" i="1" dirty="0">
                <a:hlinkClick r:id="rId8"/>
              </a:rPr>
              <a:t>the 48th International Symposium on Computer Architecture (</a:t>
            </a:r>
            <a:r>
              <a:rPr lang="en-US" sz="1800" b="1" i="1" dirty="0">
                <a:hlinkClick r:id="rId8"/>
              </a:rPr>
              <a:t>ISCA</a:t>
            </a:r>
            <a:r>
              <a:rPr lang="en-US" sz="1800" i="1" dirty="0">
                <a:hlinkClick r:id="rId8"/>
              </a:rPr>
              <a:t>)</a:t>
            </a:r>
            <a:r>
              <a:rPr lang="en-US" sz="1800" dirty="0"/>
              <a:t>, Virtual, 18 June 2021. </a:t>
            </a:r>
            <a:br>
              <a:rPr lang="en-US" sz="1800" dirty="0"/>
            </a:br>
            <a:r>
              <a:rPr lang="en-US" sz="1800" dirty="0"/>
              <a:t>[</a:t>
            </a:r>
            <a:r>
              <a:rPr lang="en-US" sz="1800" dirty="0">
                <a:hlinkClick r:id="rId6"/>
              </a:rPr>
              <a:t>Slides (pptx)</a:t>
            </a:r>
            <a:r>
              <a:rPr lang="en-US" sz="1800" dirty="0"/>
              <a:t> </a:t>
            </a:r>
            <a:r>
              <a:rPr lang="en-US" sz="1800" dirty="0">
                <a:hlinkClick r:id="rId9"/>
              </a:rPr>
              <a:t>(pdf)</a:t>
            </a:r>
            <a:r>
              <a:rPr lang="en-US" sz="1800" dirty="0"/>
              <a:t>] </a:t>
            </a:r>
            <a:br>
              <a:rPr lang="en-US" sz="1800" dirty="0"/>
            </a:br>
            <a:r>
              <a:rPr lang="en-US" sz="1800" dirty="0"/>
              <a:t>[</a:t>
            </a:r>
            <a:r>
              <a:rPr lang="en-US" sz="1800" dirty="0">
                <a:hlinkClick r:id="rId10"/>
              </a:rPr>
              <a:t>Talk Video</a:t>
            </a:r>
            <a:r>
              <a:rPr lang="en-US" sz="1800" dirty="0"/>
              <a:t> (50 minutes)]</a:t>
            </a:r>
          </a:p>
          <a:p>
            <a:endParaRPr lang="en-US" sz="1800" dirty="0"/>
          </a:p>
        </p:txBody>
      </p:sp>
      <p:sp>
        <p:nvSpPr>
          <p:cNvPr id="4" name="Slide Number Placeholder 3">
            <a:extLst>
              <a:ext uri="{FF2B5EF4-FFF2-40B4-BE49-F238E27FC236}">
                <a16:creationId xmlns:a16="http://schemas.microsoft.com/office/drawing/2014/main" id="{F184A087-14E4-E548-89F4-24CDE0339BC5}"/>
              </a:ext>
            </a:extLst>
          </p:cNvPr>
          <p:cNvSpPr>
            <a:spLocks noGrp="1"/>
          </p:cNvSpPr>
          <p:nvPr>
            <p:ph type="sldNum" sz="quarter" idx="11"/>
          </p:nvPr>
        </p:nvSpPr>
        <p:spPr>
          <a:xfrm>
            <a:off x="6553200" y="6363164"/>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445</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883464129"/>
      </p:ext>
    </p:extLst>
  </p:cSld>
  <p:clrMapOvr>
    <a:masterClrMapping/>
  </p:clrMapOvr>
  <p:transition/>
</p:sld>
</file>

<file path=ppt/slides/slide4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Talk on Impactful Research &amp; Teaching</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CAAE4B76-6AAF-1041-9885-AAD0BFDFEA4C}"/>
              </a:ext>
            </a:extLst>
          </p:cNvPr>
          <p:cNvSpPr/>
          <p:nvPr/>
        </p:nvSpPr>
        <p:spPr>
          <a:xfrm>
            <a:off x="179512" y="6535579"/>
            <a:ext cx="9153500" cy="246221"/>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https://www.youtube.com/watch?v=83tlorht7Mc&amp;list=PL5Q2soXY2Zi8D_5MGV6EnXEJHnV2YFBJl&amp;index=54</a:t>
            </a: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rPr>
              <a:t> </a:t>
            </a:r>
            <a:endParaRPr kumimoji="0" lang="en-US" sz="10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518B1DC4-854D-CC48-8A53-63A089706779}"/>
              </a:ext>
            </a:extLst>
          </p:cNvPr>
          <p:cNvPicPr>
            <a:picLocks noChangeAspect="1"/>
          </p:cNvPicPr>
          <p:nvPr/>
        </p:nvPicPr>
        <p:blipFill>
          <a:blip r:embed="rId3"/>
          <a:stretch>
            <a:fillRect/>
          </a:stretch>
        </p:blipFill>
        <p:spPr>
          <a:xfrm>
            <a:off x="830739" y="908720"/>
            <a:ext cx="7413669" cy="5396058"/>
          </a:xfrm>
          <a:prstGeom prst="rect">
            <a:avLst/>
          </a:prstGeom>
        </p:spPr>
      </p:pic>
    </p:spTree>
    <p:extLst>
      <p:ext uri="{BB962C8B-B14F-4D97-AF65-F5344CB8AC3E}">
        <p14:creationId xmlns:p14="http://schemas.microsoft.com/office/powerpoint/2010/main" val="917450673"/>
      </p:ext>
    </p:extLst>
  </p:cSld>
  <p:clrMapOvr>
    <a:masterClrMapping/>
  </p:clrMapOvr>
  <p:transition/>
</p:sld>
</file>

<file path=ppt/slides/slide4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9F071-BBB5-FD48-BECD-3A44EDB8FDCB}"/>
              </a:ext>
            </a:extLst>
          </p:cNvPr>
          <p:cNvSpPr>
            <a:spLocks noGrp="1"/>
          </p:cNvSpPr>
          <p:nvPr>
            <p:ph type="title"/>
          </p:nvPr>
        </p:nvSpPr>
        <p:spPr/>
        <p:txBody>
          <a:bodyPr/>
          <a:lstStyle/>
          <a:p>
            <a:r>
              <a:rPr lang="en-US" dirty="0"/>
              <a:t>An Interview on Computing Futures</a:t>
            </a:r>
          </a:p>
        </p:txBody>
      </p:sp>
      <p:sp>
        <p:nvSpPr>
          <p:cNvPr id="3" name="Content Placeholder 2">
            <a:extLst>
              <a:ext uri="{FF2B5EF4-FFF2-40B4-BE49-F238E27FC236}">
                <a16:creationId xmlns:a16="http://schemas.microsoft.com/office/drawing/2014/main" id="{5B89755D-F311-BA46-AA27-B1455A76337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FFC39DF-E5CC-E84A-85AF-1D2F96E1B97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01B6BE-CE67-AE47-923A-931EF97E7FFD}"/>
              </a:ext>
            </a:extLst>
          </p:cNvPr>
          <p:cNvPicPr>
            <a:picLocks noChangeAspect="1"/>
          </p:cNvPicPr>
          <p:nvPr/>
        </p:nvPicPr>
        <p:blipFill>
          <a:blip r:embed="rId2"/>
          <a:stretch>
            <a:fillRect/>
          </a:stretch>
        </p:blipFill>
        <p:spPr>
          <a:xfrm>
            <a:off x="683568" y="960218"/>
            <a:ext cx="7704856" cy="5373124"/>
          </a:xfrm>
          <a:prstGeom prst="rect">
            <a:avLst/>
          </a:prstGeom>
        </p:spPr>
      </p:pic>
      <p:sp>
        <p:nvSpPr>
          <p:cNvPr id="6" name="TextBox 5">
            <a:extLst>
              <a:ext uri="{FF2B5EF4-FFF2-40B4-BE49-F238E27FC236}">
                <a16:creationId xmlns:a16="http://schemas.microsoft.com/office/drawing/2014/main" id="{23396EAC-88A2-0D43-A668-0F9AAC4E09B6}"/>
              </a:ext>
            </a:extLst>
          </p:cNvPr>
          <p:cNvSpPr txBox="1"/>
          <p:nvPr/>
        </p:nvSpPr>
        <p:spPr>
          <a:xfrm>
            <a:off x="1691680" y="6381328"/>
            <a:ext cx="62552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https://www.youtube.com/watch?v=8ffSEKZhmvo</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2870769476"/>
      </p:ext>
    </p:extLst>
  </p:cSld>
  <p:clrMapOvr>
    <a:masterClrMapping/>
  </p:clrMapOvr>
  <p:transition/>
</p:sld>
</file>

<file path=ppt/slides/slide4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Papers, Talks, Videos,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134585569"/>
      </p:ext>
    </p:extLst>
  </p:cSld>
  <p:clrMapOvr>
    <a:masterClrMapping/>
  </p:clrMapOvr>
  <p:transition/>
</p:sld>
</file>

<file path=ppt/slides/slide4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539552" y="1748408"/>
            <a:ext cx="7924800" cy="1752600"/>
          </a:xfrm>
        </p:spPr>
        <p:txBody>
          <a:bodyPr/>
          <a:lstStyle/>
          <a:p>
            <a:pPr algn="ctr"/>
            <a:r>
              <a:rPr lang="en-US" b="1" dirty="0"/>
              <a:t>Fundamental Thinking</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449</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53505326"/>
      </p:ext>
    </p:extLst>
  </p:cSld>
  <p:clrMapOvr>
    <a:masterClrMapping/>
  </p:clrMapOvr>
  <p:transition/>
</p:sld>
</file>

<file path=ppt/slides/slide4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p:txBody>
          <a:bodyPr/>
          <a:lstStyle/>
          <a:p>
            <a:r>
              <a:rPr lang="en-US" dirty="0"/>
              <a:t>Historical: Opportunities at the Bottom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450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03103BC3-5DA7-3A49-BDF4-29D4B6C45B5E}"/>
              </a:ext>
            </a:extLst>
          </p:cNvPr>
          <p:cNvPicPr>
            <a:picLocks noChangeAspect="1"/>
          </p:cNvPicPr>
          <p:nvPr/>
        </p:nvPicPr>
        <p:blipFill>
          <a:blip r:embed="rId2"/>
          <a:stretch>
            <a:fillRect/>
          </a:stretch>
        </p:blipFill>
        <p:spPr>
          <a:xfrm>
            <a:off x="114300" y="1365250"/>
            <a:ext cx="8915400" cy="4127500"/>
          </a:xfrm>
          <a:prstGeom prst="rect">
            <a:avLst/>
          </a:prstGeom>
        </p:spPr>
      </p:pic>
      <p:sp>
        <p:nvSpPr>
          <p:cNvPr id="6" name="TextBox 5">
            <a:extLst>
              <a:ext uri="{FF2B5EF4-FFF2-40B4-BE49-F238E27FC236}">
                <a16:creationId xmlns:a16="http://schemas.microsoft.com/office/drawing/2014/main" id="{1A9A7469-F3B7-1C47-AEB6-D1FA7A856CB4}"/>
              </a:ext>
            </a:extLst>
          </p:cNvPr>
          <p:cNvSpPr txBox="1"/>
          <p:nvPr/>
        </p:nvSpPr>
        <p:spPr>
          <a:xfrm>
            <a:off x="1921646" y="6504391"/>
            <a:ext cx="5224507"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https://en.wikipedia.org/wiki/There%27s_Plenty_of_Room_at_the_Bottom</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7" name="Rounded Rectangle 6">
            <a:extLst>
              <a:ext uri="{FF2B5EF4-FFF2-40B4-BE49-F238E27FC236}">
                <a16:creationId xmlns:a16="http://schemas.microsoft.com/office/drawing/2014/main" id="{9B95BAA4-53D5-604E-9EC0-8B877CDEF2AE}"/>
              </a:ext>
            </a:extLst>
          </p:cNvPr>
          <p:cNvSpPr>
            <a:spLocks noChangeArrowheads="1"/>
          </p:cNvSpPr>
          <p:nvPr/>
        </p:nvSpPr>
        <p:spPr bwMode="auto">
          <a:xfrm rot="5400000">
            <a:off x="4281766" y="-328332"/>
            <a:ext cx="685802" cy="8810065"/>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6126581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a:xfrm>
            <a:off x="228600" y="152400"/>
            <a:ext cx="8801100" cy="1066800"/>
          </a:xfrm>
        </p:spPr>
        <p:txBody>
          <a:bodyPr/>
          <a:lstStyle/>
          <a:p>
            <a:r>
              <a:rPr lang="en-US" dirty="0"/>
              <a:t>Historical: Opportunities at the Bottom (II)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451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03103BC3-5DA7-3A49-BDF4-29D4B6C45B5E}"/>
              </a:ext>
            </a:extLst>
          </p:cNvPr>
          <p:cNvPicPr>
            <a:picLocks noChangeAspect="1"/>
          </p:cNvPicPr>
          <p:nvPr/>
        </p:nvPicPr>
        <p:blipFill>
          <a:blip r:embed="rId2"/>
          <a:stretch>
            <a:fillRect/>
          </a:stretch>
        </p:blipFill>
        <p:spPr>
          <a:xfrm>
            <a:off x="114300" y="1043243"/>
            <a:ext cx="8915400" cy="4127500"/>
          </a:xfrm>
          <a:prstGeom prst="rect">
            <a:avLst/>
          </a:prstGeom>
        </p:spPr>
      </p:pic>
      <p:sp>
        <p:nvSpPr>
          <p:cNvPr id="6" name="TextBox 5">
            <a:extLst>
              <a:ext uri="{FF2B5EF4-FFF2-40B4-BE49-F238E27FC236}">
                <a16:creationId xmlns:a16="http://schemas.microsoft.com/office/drawing/2014/main" id="{1A9A7469-F3B7-1C47-AEB6-D1FA7A856CB4}"/>
              </a:ext>
            </a:extLst>
          </p:cNvPr>
          <p:cNvSpPr txBox="1"/>
          <p:nvPr/>
        </p:nvSpPr>
        <p:spPr>
          <a:xfrm>
            <a:off x="1921646" y="6504391"/>
            <a:ext cx="5224507"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https://en.wikipedia.org/wiki/There%27s_Plenty_of_Room_at_the_Bottom</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pic>
        <p:nvPicPr>
          <p:cNvPr id="8" name="Picture 7">
            <a:extLst>
              <a:ext uri="{FF2B5EF4-FFF2-40B4-BE49-F238E27FC236}">
                <a16:creationId xmlns:a16="http://schemas.microsoft.com/office/drawing/2014/main" id="{9928123C-4476-AE4B-9C5A-5D3E508DA06D}"/>
              </a:ext>
            </a:extLst>
          </p:cNvPr>
          <p:cNvPicPr>
            <a:picLocks noChangeAspect="1"/>
          </p:cNvPicPr>
          <p:nvPr/>
        </p:nvPicPr>
        <p:blipFill>
          <a:blip r:embed="rId4"/>
          <a:stretch>
            <a:fillRect/>
          </a:stretch>
        </p:blipFill>
        <p:spPr>
          <a:xfrm>
            <a:off x="128900" y="2244222"/>
            <a:ext cx="9015100" cy="4133169"/>
          </a:xfrm>
          <a:prstGeom prst="rect">
            <a:avLst/>
          </a:prstGeom>
        </p:spPr>
      </p:pic>
      <p:sp>
        <p:nvSpPr>
          <p:cNvPr id="9" name="Rounded Rectangle 8">
            <a:extLst>
              <a:ext uri="{FF2B5EF4-FFF2-40B4-BE49-F238E27FC236}">
                <a16:creationId xmlns:a16="http://schemas.microsoft.com/office/drawing/2014/main" id="{C4720344-C867-1C41-B64E-FE4EFFC6C483}"/>
              </a:ext>
            </a:extLst>
          </p:cNvPr>
          <p:cNvSpPr>
            <a:spLocks noChangeArrowheads="1"/>
          </p:cNvSpPr>
          <p:nvPr/>
        </p:nvSpPr>
        <p:spPr bwMode="auto">
          <a:xfrm rot="5400000">
            <a:off x="4152899" y="-876298"/>
            <a:ext cx="304801" cy="7239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0" name="Rounded Rectangle 9">
            <a:extLst>
              <a:ext uri="{FF2B5EF4-FFF2-40B4-BE49-F238E27FC236}">
                <a16:creationId xmlns:a16="http://schemas.microsoft.com/office/drawing/2014/main" id="{51EDBF09-41DC-954E-9549-BDB80BB20B31}"/>
              </a:ext>
            </a:extLst>
          </p:cNvPr>
          <p:cNvSpPr>
            <a:spLocks noChangeArrowheads="1"/>
          </p:cNvSpPr>
          <p:nvPr/>
        </p:nvSpPr>
        <p:spPr bwMode="auto">
          <a:xfrm rot="5400000">
            <a:off x="2760008" y="2762770"/>
            <a:ext cx="304801" cy="5605182"/>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0974234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4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p:txBody>
          <a:bodyPr/>
          <a:lstStyle/>
          <a:p>
            <a:r>
              <a:rPr lang="en-US" dirty="0"/>
              <a:t>Historical: Opportunities at the Top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452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31B5361F-3180-4243-8082-039A7DAA89F0}"/>
              </a:ext>
            </a:extLst>
          </p:cNvPr>
          <p:cNvPicPr>
            <a:picLocks noChangeAspect="1"/>
          </p:cNvPicPr>
          <p:nvPr/>
        </p:nvPicPr>
        <p:blipFill>
          <a:blip r:embed="rId2"/>
          <a:stretch>
            <a:fillRect/>
          </a:stretch>
        </p:blipFill>
        <p:spPr>
          <a:xfrm>
            <a:off x="647700" y="952548"/>
            <a:ext cx="7772400" cy="2353614"/>
          </a:xfrm>
          <a:prstGeom prst="rect">
            <a:avLst/>
          </a:prstGeom>
        </p:spPr>
      </p:pic>
      <p:pic>
        <p:nvPicPr>
          <p:cNvPr id="8" name="Picture 7">
            <a:extLst>
              <a:ext uri="{FF2B5EF4-FFF2-40B4-BE49-F238E27FC236}">
                <a16:creationId xmlns:a16="http://schemas.microsoft.com/office/drawing/2014/main" id="{2C7DB7AA-3E97-5149-BF89-D41F9EC53DA7}"/>
              </a:ext>
            </a:extLst>
          </p:cNvPr>
          <p:cNvPicPr>
            <a:picLocks noChangeAspect="1"/>
          </p:cNvPicPr>
          <p:nvPr/>
        </p:nvPicPr>
        <p:blipFill>
          <a:blip r:embed="rId3"/>
          <a:stretch>
            <a:fillRect/>
          </a:stretch>
        </p:blipFill>
        <p:spPr>
          <a:xfrm>
            <a:off x="669823" y="3306162"/>
            <a:ext cx="7641559" cy="3194330"/>
          </a:xfrm>
          <a:prstGeom prst="rect">
            <a:avLst/>
          </a:prstGeom>
        </p:spPr>
      </p:pic>
      <p:sp>
        <p:nvSpPr>
          <p:cNvPr id="9" name="TextBox 8">
            <a:extLst>
              <a:ext uri="{FF2B5EF4-FFF2-40B4-BE49-F238E27FC236}">
                <a16:creationId xmlns:a16="http://schemas.microsoft.com/office/drawing/2014/main" id="{C91EA970-BACF-D24D-891E-30115D48E063}"/>
              </a:ext>
            </a:extLst>
          </p:cNvPr>
          <p:cNvSpPr txBox="1"/>
          <p:nvPr/>
        </p:nvSpPr>
        <p:spPr>
          <a:xfrm>
            <a:off x="2133600" y="6520161"/>
            <a:ext cx="433003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https://science.sciencemag.org/content/368/6495/eaam9744</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0" name="Rounded Rectangle 9">
            <a:extLst>
              <a:ext uri="{FF2B5EF4-FFF2-40B4-BE49-F238E27FC236}">
                <a16:creationId xmlns:a16="http://schemas.microsoft.com/office/drawing/2014/main" id="{4F867AE1-F55C-794D-8D43-774BF77D8794}"/>
              </a:ext>
            </a:extLst>
          </p:cNvPr>
          <p:cNvSpPr>
            <a:spLocks noChangeArrowheads="1"/>
          </p:cNvSpPr>
          <p:nvPr/>
        </p:nvSpPr>
        <p:spPr bwMode="auto">
          <a:xfrm rot="5400000">
            <a:off x="4062525" y="2562019"/>
            <a:ext cx="550544" cy="7326406"/>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948975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666B1-FE74-5F49-B72C-C4E12203B1F8}"/>
              </a:ext>
            </a:extLst>
          </p:cNvPr>
          <p:cNvSpPr>
            <a:spLocks noGrp="1"/>
          </p:cNvSpPr>
          <p:nvPr>
            <p:ph type="title"/>
          </p:nvPr>
        </p:nvSpPr>
        <p:spPr/>
        <p:txBody>
          <a:bodyPr/>
          <a:lstStyle/>
          <a:p>
            <a:r>
              <a:rPr lang="en-US" dirty="0"/>
              <a:t>Axiom, Revisited</a:t>
            </a:r>
          </a:p>
        </p:txBody>
      </p:sp>
      <p:sp>
        <p:nvSpPr>
          <p:cNvPr id="3" name="Content Placeholder 2">
            <a:extLst>
              <a:ext uri="{FF2B5EF4-FFF2-40B4-BE49-F238E27FC236}">
                <a16:creationId xmlns:a16="http://schemas.microsoft.com/office/drawing/2014/main" id="{CB66A599-B824-4843-AF11-2B71A9C93A75}"/>
              </a:ext>
            </a:extLst>
          </p:cNvPr>
          <p:cNvSpPr>
            <a:spLocks noGrp="1"/>
          </p:cNvSpPr>
          <p:nvPr>
            <p:ph idx="1"/>
          </p:nvPr>
        </p:nvSpPr>
        <p:spPr>
          <a:xfrm>
            <a:off x="0" y="997527"/>
            <a:ext cx="9144000" cy="5193723"/>
          </a:xfrm>
        </p:spPr>
        <p:txBody>
          <a:bodyPr/>
          <a:lstStyle/>
          <a:p>
            <a:pPr marL="0" indent="0" algn="ctr">
              <a:buNone/>
            </a:pPr>
            <a:endParaRPr lang="en-US" dirty="0">
              <a:solidFill>
                <a:srgbClr val="FF0000"/>
              </a:solidFill>
            </a:endParaRPr>
          </a:p>
          <a:p>
            <a:pPr marL="0" indent="0" algn="ctr">
              <a:buNone/>
            </a:pPr>
            <a:r>
              <a:rPr lang="en-US" dirty="0">
                <a:solidFill>
                  <a:srgbClr val="0432FF"/>
                </a:solidFill>
              </a:rPr>
              <a:t>There </a:t>
            </a:r>
            <a:r>
              <a:rPr lang="en-US" b="1" dirty="0">
                <a:solidFill>
                  <a:srgbClr val="0432FF"/>
                </a:solidFill>
              </a:rPr>
              <a:t>is</a:t>
            </a:r>
            <a:r>
              <a:rPr lang="en-US" dirty="0">
                <a:solidFill>
                  <a:srgbClr val="0432FF"/>
                </a:solidFill>
              </a:rPr>
              <a:t> plenty of room both at the top and at the bottom </a:t>
            </a:r>
          </a:p>
          <a:p>
            <a:pPr marL="0" indent="0" algn="ctr">
              <a:buNone/>
            </a:pPr>
            <a:endParaRPr lang="en-US" dirty="0">
              <a:solidFill>
                <a:srgbClr val="0432FF"/>
              </a:solidFill>
            </a:endParaRPr>
          </a:p>
          <a:p>
            <a:pPr marL="0" indent="0" algn="ctr">
              <a:buNone/>
            </a:pPr>
            <a:r>
              <a:rPr lang="en-US" dirty="0">
                <a:solidFill>
                  <a:srgbClr val="0432FF"/>
                </a:solidFill>
              </a:rPr>
              <a:t>but </a:t>
            </a:r>
            <a:r>
              <a:rPr lang="en-US" b="1" dirty="0">
                <a:solidFill>
                  <a:srgbClr val="0432FF"/>
                </a:solidFill>
              </a:rPr>
              <a:t>much more so </a:t>
            </a:r>
          </a:p>
          <a:p>
            <a:pPr marL="0" indent="0" algn="ctr">
              <a:buNone/>
            </a:pPr>
            <a:endParaRPr lang="en-US" dirty="0">
              <a:solidFill>
                <a:srgbClr val="FF0000"/>
              </a:solidFill>
            </a:endParaRPr>
          </a:p>
          <a:p>
            <a:pPr marL="0" indent="0" algn="ctr">
              <a:buNone/>
            </a:pPr>
            <a:r>
              <a:rPr lang="en-US" dirty="0">
                <a:solidFill>
                  <a:srgbClr val="0432FF"/>
                </a:solidFill>
              </a:rPr>
              <a:t>when you </a:t>
            </a:r>
          </a:p>
          <a:p>
            <a:pPr marL="0" indent="0" algn="ctr">
              <a:buNone/>
            </a:pPr>
            <a:endParaRPr lang="en-US" dirty="0">
              <a:solidFill>
                <a:srgbClr val="FF0000"/>
              </a:solidFill>
            </a:endParaRPr>
          </a:p>
          <a:p>
            <a:pPr marL="0" indent="0" algn="ctr">
              <a:buNone/>
            </a:pPr>
            <a:r>
              <a:rPr lang="en-US" sz="2800" b="1" dirty="0">
                <a:solidFill>
                  <a:srgbClr val="FF0000"/>
                </a:solidFill>
              </a:rPr>
              <a:t>communicate well between and optimize across </a:t>
            </a:r>
          </a:p>
          <a:p>
            <a:pPr marL="0" indent="0" algn="ctr">
              <a:buNone/>
            </a:pPr>
            <a:endParaRPr lang="en-US" dirty="0">
              <a:solidFill>
                <a:srgbClr val="FF0000"/>
              </a:solidFill>
            </a:endParaRPr>
          </a:p>
          <a:p>
            <a:pPr marL="0" indent="0" algn="ctr">
              <a:buNone/>
            </a:pPr>
            <a:r>
              <a:rPr lang="en-US" sz="2800" b="1" dirty="0">
                <a:solidFill>
                  <a:srgbClr val="FF0000"/>
                </a:solidFill>
              </a:rPr>
              <a:t>the top and the bottom</a:t>
            </a:r>
          </a:p>
          <a:p>
            <a:pPr algn="ctr"/>
            <a:endParaRPr lang="en-US" dirty="0"/>
          </a:p>
        </p:txBody>
      </p:sp>
      <p:sp>
        <p:nvSpPr>
          <p:cNvPr id="4" name="Slide Number Placeholder 3">
            <a:extLst>
              <a:ext uri="{FF2B5EF4-FFF2-40B4-BE49-F238E27FC236}">
                <a16:creationId xmlns:a16="http://schemas.microsoft.com/office/drawing/2014/main" id="{01C6DBCF-4A40-DA49-A434-B8DA39AFA3DD}"/>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453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Tree>
    <p:extLst>
      <p:ext uri="{BB962C8B-B14F-4D97-AF65-F5344CB8AC3E}">
        <p14:creationId xmlns:p14="http://schemas.microsoft.com/office/powerpoint/2010/main" val="324156315"/>
      </p:ext>
    </p:extLst>
  </p:cSld>
  <p:clrMapOvr>
    <a:masterClrMapping/>
  </p:clrMapOvr>
  <p:transition/>
</p:sld>
</file>

<file path=ppt/slides/slide4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Hence the Expanded View</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925946719"/>
      </p:ext>
    </p:extLst>
  </p:cSld>
  <p:clrMapOvr>
    <a:masterClrMapping/>
  </p:clrMapOvr>
  <p:transition/>
</p:sld>
</file>

<file path=ppt/slides/slide4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69076701"/>
      </p:ext>
    </p:extLst>
  </p:cSld>
  <p:clrMapOvr>
    <a:masterClrMapping/>
  </p:clrMapOvr>
  <p:transition/>
</p:sld>
</file>

<file path=ppt/slides/slide4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End of 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456</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344289749"/>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1.9|5.2|1.7"/>
</p:tagLst>
</file>

<file path=ppt/tags/tag2.xml><?xml version="1.0" encoding="utf-8"?>
<p:tagLst xmlns:a="http://schemas.openxmlformats.org/drawingml/2006/main" xmlns:r="http://schemas.openxmlformats.org/officeDocument/2006/relationships" xmlns:p="http://schemas.openxmlformats.org/presentationml/2006/main">
  <p:tag name="TIMING" val="|4.5|0.7|1|6.4|2.9|2.7"/>
</p:tagLst>
</file>

<file path=ppt/tags/tag3.xml><?xml version="1.0" encoding="utf-8"?>
<p:tagLst xmlns:a="http://schemas.openxmlformats.org/drawingml/2006/main" xmlns:r="http://schemas.openxmlformats.org/officeDocument/2006/relationships" xmlns:p="http://schemas.openxmlformats.org/presentationml/2006/main">
  <p:tag name="TIMING" val="|2.2|4.6|8.2|3.6"/>
</p:tagLst>
</file>

<file path=ppt/tags/tag4.xml><?xml version="1.0" encoding="utf-8"?>
<p:tagLst xmlns:a="http://schemas.openxmlformats.org/drawingml/2006/main" xmlns:r="http://schemas.openxmlformats.org/officeDocument/2006/relationships" xmlns:p="http://schemas.openxmlformats.org/presentationml/2006/main">
  <p:tag name="TIMING" val="|5.6|1.4|3.1|5.3"/>
</p:tagLst>
</file>

<file path=ppt/tags/tag5.xml><?xml version="1.0" encoding="utf-8"?>
<p:tagLst xmlns:a="http://schemas.openxmlformats.org/drawingml/2006/main" xmlns:r="http://schemas.openxmlformats.org/officeDocument/2006/relationships" xmlns:p="http://schemas.openxmlformats.org/presentationml/2006/main">
  <p:tag name="TIMING" val="|12|5.3|1.3|11.4|5.3|2.1"/>
</p:tagLst>
</file>

<file path=ppt/tags/tag6.xml><?xml version="1.0" encoding="utf-8"?>
<p:tagLst xmlns:a="http://schemas.openxmlformats.org/drawingml/2006/main" xmlns:r="http://schemas.openxmlformats.org/officeDocument/2006/relationships" xmlns:p="http://schemas.openxmlformats.org/presentationml/2006/main">
  <p:tag name="TIMING" val="|2.2|3.1"/>
</p:tagLst>
</file>

<file path=ppt/theme/_rels/theme35.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9.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4.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10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2.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6.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8.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71.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4.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5.xml><?xml version="1.0" encoding="utf-8"?>
<a:theme xmlns:a="http://schemas.openxmlformats.org/drawingml/2006/main" name="1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7.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8.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9.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0.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846AF6C8-510F-B843-927B-D228E6D21AE1}" vid="{401B834B-21C8-DD47-A919-8F9510F7175F}"/>
    </a:ext>
  </a:extLst>
</a:theme>
</file>

<file path=ppt/theme/theme81.xml><?xml version="1.0" encoding="utf-8"?>
<a:theme xmlns:a="http://schemas.openxmlformats.org/drawingml/2006/main" name="10_Office Theme">
  <a:themeElements>
    <a:clrScheme name="Nandita">
      <a:dk1>
        <a:sysClr val="windowText" lastClr="000000"/>
      </a:dk1>
      <a:lt1>
        <a:sysClr val="window" lastClr="FFFFFF"/>
      </a:lt1>
      <a:dk2>
        <a:srgbClr val="44546A"/>
      </a:dk2>
      <a:lt2>
        <a:srgbClr val="D8D8D8"/>
      </a:lt2>
      <a:accent1>
        <a:srgbClr val="008000"/>
      </a:accent1>
      <a:accent2>
        <a:srgbClr val="FF9933"/>
      </a:accent2>
      <a:accent3>
        <a:srgbClr val="1D6FA9"/>
      </a:accent3>
      <a:accent4>
        <a:srgbClr val="15537E"/>
      </a:accent4>
      <a:accent5>
        <a:srgbClr val="C00000"/>
      </a:accent5>
      <a:accent6>
        <a:srgbClr val="FFD966"/>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sz="2800" b="1" dirty="0" smtClean="0">
            <a:latin typeface="Myriad Pro Cond" panose="020B0706030403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2400" b="1" dirty="0" smtClean="0">
            <a:latin typeface="Myriad Pro Cond" panose="020B0706030403020204" pitchFamily="34" charset="0"/>
          </a:defRPr>
        </a:defPPr>
      </a:lstStyle>
    </a:txDef>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82.xml><?xml version="1.0" encoding="utf-8"?>
<a:theme xmlns:a="http://schemas.openxmlformats.org/drawingml/2006/main" name="1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83.xml><?xml version="1.0" encoding="utf-8"?>
<a:theme xmlns:a="http://schemas.openxmlformats.org/drawingml/2006/main" name="1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b="1" dirty="0" smtClean="0">
            <a:latin typeface="Myriad Pro Cond" panose="020B0506030403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4.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5.xml><?xml version="1.0" encoding="utf-8"?>
<a:theme xmlns:a="http://schemas.openxmlformats.org/drawingml/2006/main" name="31_Edge">
  <a:themeElements>
    <a:clrScheme name="Custom 4">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0432FF"/>
      </a:hlink>
      <a:folHlink>
        <a:srgbClr val="0432FF"/>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6.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7.xml><?xml version="1.0" encoding="utf-8"?>
<a:theme xmlns:a="http://schemas.openxmlformats.org/drawingml/2006/main" name="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8.xml><?xml version="1.0" encoding="utf-8"?>
<a:theme xmlns:a="http://schemas.openxmlformats.org/drawingml/2006/main" name="13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9.xml><?xml version="1.0" encoding="utf-8"?>
<a:theme xmlns:a="http://schemas.openxmlformats.org/drawingml/2006/main" name="14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0.xml><?xml version="1.0" encoding="utf-8"?>
<a:theme xmlns:a="http://schemas.openxmlformats.org/drawingml/2006/main" name="5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91.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2.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3.xml><?xml version="1.0" encoding="utf-8"?>
<a:theme xmlns:a="http://schemas.openxmlformats.org/drawingml/2006/main" name="1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4.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docProps/app.xml><?xml version="1.0" encoding="utf-8"?>
<Properties xmlns="http://schemas.openxmlformats.org/officeDocument/2006/extended-properties" xmlns:vt="http://schemas.openxmlformats.org/officeDocument/2006/docPropsVTypes">
  <Template/>
  <TotalTime>327347</TotalTime>
  <Words>29914</Words>
  <Application>Microsoft Macintosh PowerPoint</Application>
  <PresentationFormat>On-screen Show (4:3)</PresentationFormat>
  <Paragraphs>4538</Paragraphs>
  <Slides>456</Slides>
  <Notes>100</Notes>
  <HiddenSlides>0</HiddenSlides>
  <MMClips>0</MMClips>
  <ScaleCrop>false</ScaleCrop>
  <HeadingPairs>
    <vt:vector size="8" baseType="variant">
      <vt:variant>
        <vt:lpstr>Fonts Used</vt:lpstr>
      </vt:variant>
      <vt:variant>
        <vt:i4>36</vt:i4>
      </vt:variant>
      <vt:variant>
        <vt:lpstr>Theme</vt:lpstr>
      </vt:variant>
      <vt:variant>
        <vt:i4>94</vt:i4>
      </vt:variant>
      <vt:variant>
        <vt:lpstr>Embedded OLE Servers</vt:lpstr>
      </vt:variant>
      <vt:variant>
        <vt:i4>1</vt:i4>
      </vt:variant>
      <vt:variant>
        <vt:lpstr>Slide Titles</vt:lpstr>
      </vt:variant>
      <vt:variant>
        <vt:i4>456</vt:i4>
      </vt:variant>
    </vt:vector>
  </HeadingPairs>
  <TitlesOfParts>
    <vt:vector size="587" baseType="lpstr">
      <vt:lpstr>Adobe Garamond Pro</vt:lpstr>
      <vt:lpstr>Arial</vt:lpstr>
      <vt:lpstr>Arial</vt:lpstr>
      <vt:lpstr>Arial Black</vt:lpstr>
      <vt:lpstr>Arial Narrow</vt:lpstr>
      <vt:lpstr>Calibri</vt:lpstr>
      <vt:lpstr>Calibri Light</vt:lpstr>
      <vt:lpstr>Cambria</vt:lpstr>
      <vt:lpstr>Cambria Math</vt:lpstr>
      <vt:lpstr>Candara</vt:lpstr>
      <vt:lpstr>Chalkduster</vt:lpstr>
      <vt:lpstr>Comic Sans MS</vt:lpstr>
      <vt:lpstr>Consolas</vt:lpstr>
      <vt:lpstr>Corbel</vt:lpstr>
      <vt:lpstr>Courier New</vt:lpstr>
      <vt:lpstr>europa</vt:lpstr>
      <vt:lpstr>Futura Medium</vt:lpstr>
      <vt:lpstr>Garamond</vt:lpstr>
      <vt:lpstr>Gill Sans</vt:lpstr>
      <vt:lpstr>Gill Sans MT</vt:lpstr>
      <vt:lpstr>Helvetica Neue</vt:lpstr>
      <vt:lpstr>Lato</vt:lpstr>
      <vt:lpstr>Lato Black</vt:lpstr>
      <vt:lpstr>LinBiolinumTB</vt:lpstr>
      <vt:lpstr>Lucida Grande</vt:lpstr>
      <vt:lpstr>Lucida Sans</vt:lpstr>
      <vt:lpstr>medium-content-sans-serif-font</vt:lpstr>
      <vt:lpstr>Myriad Pro Bold Cond</vt:lpstr>
      <vt:lpstr>Myriad Pro Cond</vt:lpstr>
      <vt:lpstr>Palatino Linotype</vt:lpstr>
      <vt:lpstr>Segoe UI</vt:lpstr>
      <vt:lpstr>Tahoma</vt:lpstr>
      <vt:lpstr>Times New Roman</vt:lpstr>
      <vt:lpstr>Verdana</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156_Edge</vt:lpstr>
      <vt:lpstr>159_Edge</vt:lpstr>
      <vt:lpstr>safari</vt:lpstr>
      <vt:lpstr>153_Edge</vt:lpstr>
      <vt:lpstr>5_Edge</vt:lpstr>
      <vt:lpstr>7_Edge</vt:lpstr>
      <vt:lpstr>18_Edge</vt:lpstr>
      <vt:lpstr>4_sesha-theme</vt:lpstr>
      <vt:lpstr>19_Edge</vt:lpstr>
      <vt:lpstr>11_Edge</vt:lpstr>
      <vt:lpstr>14_Edge</vt:lpstr>
      <vt:lpstr>2_Edge</vt:lpstr>
      <vt:lpstr>40_Edge</vt:lpstr>
      <vt:lpstr>15_Edge</vt:lpstr>
      <vt:lpstr>99_Edge</vt:lpstr>
      <vt:lpstr>137_Edge</vt:lpstr>
      <vt:lpstr>24_Edge</vt:lpstr>
      <vt:lpstr>155_Edge</vt:lpstr>
      <vt:lpstr>62_Edge</vt:lpstr>
      <vt:lpstr>27_Edge</vt:lpstr>
      <vt:lpstr>28_Edge</vt:lpstr>
      <vt:lpstr>100_Edge</vt:lpstr>
      <vt:lpstr>29_Edge</vt:lpstr>
      <vt:lpstr>41_Edge</vt:lpstr>
      <vt:lpstr>101_Edge</vt:lpstr>
      <vt:lpstr>6_Office Theme</vt:lpstr>
      <vt:lpstr>20_Edge</vt:lpstr>
      <vt:lpstr>21_Edge</vt:lpstr>
      <vt:lpstr>26_Edge</vt:lpstr>
      <vt:lpstr>7_Office Theme</vt:lpstr>
      <vt:lpstr>22_Edge</vt:lpstr>
      <vt:lpstr>1_Office Theme</vt:lpstr>
      <vt:lpstr>16_Edge</vt:lpstr>
      <vt:lpstr>12_Edge</vt:lpstr>
      <vt:lpstr>Metropolitan_bullet</vt:lpstr>
      <vt:lpstr>25_Edge</vt:lpstr>
      <vt:lpstr>32_Edge</vt:lpstr>
      <vt:lpstr>8_Office Theme</vt:lpstr>
      <vt:lpstr>5_Office Theme</vt:lpstr>
      <vt:lpstr>157_Edge</vt:lpstr>
      <vt:lpstr>3_Office Theme</vt:lpstr>
      <vt:lpstr>67_Edge</vt:lpstr>
      <vt:lpstr>10_Edge</vt:lpstr>
      <vt:lpstr>60_Edge</vt:lpstr>
      <vt:lpstr>9_Office Theme</vt:lpstr>
      <vt:lpstr>10_Office Theme</vt:lpstr>
      <vt:lpstr>1_sesha-theme</vt:lpstr>
      <vt:lpstr>11_Office Theme</vt:lpstr>
      <vt:lpstr>Simple Light</vt:lpstr>
      <vt:lpstr>31_Edge</vt:lpstr>
      <vt:lpstr>30_Edge</vt:lpstr>
      <vt:lpstr>33_Edge</vt:lpstr>
      <vt:lpstr>13_Office Theme</vt:lpstr>
      <vt:lpstr>14_Office Theme</vt:lpstr>
      <vt:lpstr>5_sesha-theme</vt:lpstr>
      <vt:lpstr>27_Office Theme</vt:lpstr>
      <vt:lpstr>15_Office Theme</vt:lpstr>
      <vt:lpstr>16_Office Theme</vt:lpstr>
      <vt:lpstr>12_Office Theme</vt:lpstr>
      <vt:lpstr>Visio</vt:lpstr>
      <vt:lpstr>Memory-Centric Computing</vt:lpstr>
      <vt:lpstr>The Problem</vt:lpstr>
      <vt:lpstr>Data is Key for AI, ML, Genomics, …</vt:lpstr>
      <vt:lpstr>Huge Demand for Performance &amp; Efficiency</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New Genome Sequencing Technologies</vt:lpstr>
      <vt:lpstr>One Problem with (Genome) Analysis Today</vt:lpstr>
      <vt:lpstr>Accelerating Genome Analysis [IEEE MICRO 2020]</vt:lpstr>
      <vt:lpstr>FPGA-based Near-Memory Analytics</vt:lpstr>
      <vt:lpstr>Near-Memory Acceleration using FPGAs</vt:lpstr>
      <vt:lpstr>Performance &amp; Energy Greatly Improve</vt:lpstr>
      <vt:lpstr>GenASM Framework [MICRO 2020]</vt:lpstr>
      <vt:lpstr>In-Storage Genome Filtering [ASPLOS 2022] </vt:lpstr>
      <vt:lpstr>Accelerating Sequence-to-Graph Mapping</vt:lpstr>
      <vt:lpstr>Future of Genome Sequencing &amp; Analysis</vt:lpstr>
      <vt:lpstr>More on Fast &amp; Efficient Genome Analysis …</vt:lpstr>
      <vt:lpstr>Detailed Lectures on Genome Analysis</vt:lpstr>
      <vt:lpstr>Increasingly Demanding Applications</vt:lpstr>
      <vt:lpstr>Data Overwhelms Modern Machines …</vt:lpstr>
      <vt:lpstr>A Computing System</vt:lpstr>
      <vt:lpstr>Perils of Processor-Centric Design</vt:lpstr>
      <vt:lpstr>Deeper and Larger Memory Hierarchies</vt:lpstr>
      <vt:lpstr>AMD’s 3D Last Level Cache (2021)</vt:lpstr>
      <vt:lpstr>Deeper and Larger Memory Hierarchies</vt:lpstr>
      <vt:lpstr>PowerPoint Presentation</vt:lpstr>
      <vt:lpstr>PowerPoint Presentation</vt:lpstr>
      <vt:lpstr>Axiom</vt:lpstr>
      <vt:lpstr>How to Handle Data Well</vt:lpstr>
      <vt:lpstr>Corollaries: Architectures Today …</vt:lpstr>
      <vt:lpstr>Fundamentally Better Architectures</vt:lpstr>
      <vt:lpstr>We Need to Revisit the Entire Stack</vt:lpstr>
      <vt:lpstr>Axiom</vt:lpstr>
      <vt:lpstr>Fundamentally Better Architectures</vt:lpstr>
      <vt:lpstr>A Blueprint for Fundamentally Better Architectures</vt:lpstr>
      <vt:lpstr>Data-Centric (Memory-Centric) Architectures</vt:lpstr>
      <vt:lpstr>Data-Centric Architectures: Properties</vt:lpstr>
      <vt:lpstr>Processing Data           Where It Makes Sense</vt:lpstr>
      <vt:lpstr>Processing in/near Memory: An Old Idea</vt:lpstr>
      <vt:lpstr>Processing in/near Memory: An Old Idea</vt:lpstr>
      <vt:lpstr>Why In-Memory Computation Today?</vt:lpstr>
      <vt:lpstr>Why In-Memory Computation Today?</vt:lpstr>
      <vt:lpstr>Memory Scaling Issues Were Real</vt:lpstr>
      <vt:lpstr>As Memory Scales, It Becomes Unreliable</vt:lpstr>
      <vt:lpstr>A Curious Phenomenon [Kim et al., ISCA 2014]</vt:lpstr>
      <vt:lpstr>PowerPoint Presentation</vt:lpstr>
      <vt:lpstr>Modern Memory is Prone to Disturbance Errors</vt:lpstr>
      <vt:lpstr>Most DRAM Modules Are Vulnerable</vt:lpstr>
      <vt:lpstr>The RowHammer Vulnerability</vt:lpstr>
      <vt:lpstr>The Story of RowHammer Lecture …</vt:lpstr>
      <vt:lpstr>10 Years of RowHammer in 20 Minutes</vt:lpstr>
      <vt:lpstr>Memory Scaling Issues Are Real</vt:lpstr>
      <vt:lpstr>Memory Scaling Issues Are Real</vt:lpstr>
      <vt:lpstr>Memory Scaling Issues Are Real</vt:lpstr>
      <vt:lpstr>Hybrid Memory Enables Better Scaling</vt:lpstr>
      <vt:lpstr>The Push from Circuits and Devices</vt:lpstr>
      <vt:lpstr>An Example Intelligent Controller</vt:lpstr>
      <vt:lpstr>Industry Is Writing Papers About It, Too</vt:lpstr>
      <vt:lpstr>Call for Intelligent Memory Controllers</vt:lpstr>
      <vt:lpstr>Another Example Intelligent Controller</vt:lpstr>
      <vt:lpstr>Aside: Intelligent Controller for NAND Flash</vt:lpstr>
      <vt:lpstr>Intelligent Flash Controllers [PIEEE’17]</vt:lpstr>
      <vt:lpstr>Emerging Memories Also Need Intelligent Controllers</vt:lpstr>
      <vt:lpstr>The Takeaway</vt:lpstr>
      <vt:lpstr>The Push from Circuits and Devices</vt:lpstr>
      <vt:lpstr>Why In-Memory Computation Today?</vt:lpstr>
      <vt:lpstr>Three Key Systems &amp; Application Trends</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PIM Review and Open Problems</vt:lpstr>
      <vt:lpstr>PowerPoint Presentation</vt:lpstr>
      <vt:lpstr>PowerPoint Presentation</vt:lpstr>
      <vt:lpstr>We Need to Think Differently from the Past Approaches</vt:lpstr>
      <vt:lpstr>Processing in Memory:   Two Approaches</vt:lpstr>
      <vt:lpstr>Two PIM Approaches</vt:lpstr>
      <vt:lpstr>Mindset: Memory as an Accelerator</vt:lpstr>
      <vt:lpstr>Specialization: In-Memory Graph Processing</vt:lpstr>
      <vt:lpstr>Key Bottlenecks in Graph Processing</vt:lpstr>
      <vt:lpstr>Opportunity: 3D-Stacked Logic+Memory</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System Energy</vt:lpstr>
      <vt:lpstr>More on Tesseract</vt:lpstr>
      <vt:lpstr>In-Storage Genomic Data Filtering [ASPLOS 2022] </vt:lpstr>
      <vt:lpstr>Genome Sequence Analysis</vt:lpstr>
      <vt:lpstr>Accelerating Genome Sequence Analysis</vt:lpstr>
      <vt:lpstr>Key Idea</vt:lpstr>
      <vt:lpstr>GenStore</vt:lpstr>
      <vt:lpstr>In-Storage Genomic Data Filtering [ASPLOS 2022] </vt:lpstr>
      <vt:lpstr>Google Workloads  for Consumer Devices: Mitigating Data Movement Bottlenecks</vt:lpstr>
      <vt:lpstr>Consumer Devices</vt:lpstr>
      <vt:lpstr>Popular Consumer Workloads</vt:lpstr>
      <vt:lpstr>Energy Cost of Data Movement</vt:lpstr>
      <vt:lpstr>Using PIM to Reduce Data Movement</vt:lpstr>
      <vt:lpstr>Workload Analysis</vt:lpstr>
      <vt:lpstr>TensorFlow Mobile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Accelerating Runahead Execution </vt:lpstr>
      <vt:lpstr>Accelerating Climate Modeling</vt:lpstr>
      <vt:lpstr>Accelerating Approximate String Matching</vt:lpstr>
      <vt:lpstr>Accelerating Sequence-to-Graph Mapping</vt:lpstr>
      <vt:lpstr>Accelerating Time Series Analysis</vt:lpstr>
      <vt:lpstr>Accelerating Graph Pattern Mining</vt:lpstr>
      <vt:lpstr>Accelerating HTAP Database Systems</vt:lpstr>
      <vt:lpstr>Accelerating Neural Network Inference</vt:lpstr>
      <vt:lpstr>Google Neural Network Models for Edge Devices:  Analyzing and Mitigating  Machine Learning Inference Bottlenecks</vt:lpstr>
      <vt:lpstr>Executive Summary</vt:lpstr>
      <vt:lpstr>Google Edge Neural Network Models</vt:lpstr>
      <vt:lpstr>Diversity Across the Models</vt:lpstr>
      <vt:lpstr>Diversity Within the Models</vt:lpstr>
      <vt:lpstr>Mensa High-Level Overview</vt:lpstr>
      <vt:lpstr>Mensa: Highly-Efficient ML Inference</vt:lpstr>
      <vt:lpstr>FPGA-based Processing Near Memory</vt:lpstr>
      <vt:lpstr>Near-Memory Acceleration Using FPGAs</vt:lpstr>
      <vt:lpstr>Performance &amp; Energy Greatly Improve</vt:lpstr>
      <vt:lpstr>We Need to Revisit the Entire Stack</vt:lpstr>
      <vt:lpstr>PIM Review and Open Problems</vt:lpstr>
      <vt:lpstr>PIM Review and Open Problems (II)</vt:lpstr>
      <vt:lpstr>Processing in Memory:   Two Approaches</vt:lpstr>
      <vt:lpstr>Two PIM Approaches</vt:lpstr>
      <vt:lpstr>Approach 1: Processing Using Memory</vt:lpstr>
      <vt:lpstr>Starting Simple: Data Copy and Initialization</vt:lpstr>
      <vt:lpstr>Future Systems: In-Memory Copy</vt:lpstr>
      <vt:lpstr>RowClone: In-DRAM Row Copy</vt:lpstr>
      <vt:lpstr>RowClone: Latency and Energy Savings</vt:lpstr>
      <vt:lpstr>More on RowClone</vt:lpstr>
      <vt:lpstr>Real System RowClone Prototype</vt:lpstr>
      <vt:lpstr>Real Processing Using Memory Prototype</vt:lpstr>
      <vt:lpstr>Lecture on RowClone &amp; Processing using DRAM</vt:lpstr>
      <vt:lpstr>Mindset: Memory as an Accelerator</vt:lpstr>
      <vt:lpstr>(Truly) In-Memory Computation </vt:lpstr>
      <vt:lpstr>In-DRAM AND/OR: Triple Row Activation</vt:lpstr>
      <vt:lpstr>Bulk Bitwise Operations in Workloads</vt:lpstr>
      <vt:lpstr>In-DRAM Acceleration of Database Queries</vt:lpstr>
      <vt:lpstr>More on Ambit</vt:lpstr>
      <vt:lpstr>In-DRAM Bulk Bitwise Execution</vt:lpstr>
      <vt:lpstr>SIMDRAM Framework</vt:lpstr>
      <vt:lpstr>SIMDRAM Framework: Overview </vt:lpstr>
      <vt:lpstr>SIMDRAM Key Results</vt:lpstr>
      <vt:lpstr>More on SIMDRAM</vt:lpstr>
      <vt:lpstr>In-DRAM Physical Unclonable Functions</vt:lpstr>
      <vt:lpstr>In-DRAM True Random Number Generation</vt:lpstr>
      <vt:lpstr>In-DRAM True Random Number Generation</vt:lpstr>
      <vt:lpstr>In-DRAM True Random Number Generation</vt:lpstr>
      <vt:lpstr>Processing in Memory:  Adoption Challenges</vt:lpstr>
      <vt:lpstr>Eliminating the Adoption Barriers</vt:lpstr>
      <vt:lpstr>Potential Barriers to Adoption of PIM</vt:lpstr>
      <vt:lpstr>We Need to Revisit the Entire Stack</vt:lpstr>
      <vt:lpstr>Adoption: Accelerating Key Applications (I)</vt:lpstr>
      <vt:lpstr>Adoption: Accelerating Key Applications (II)</vt:lpstr>
      <vt:lpstr>Adoption: Accelerating Key Applications (III)</vt:lpstr>
      <vt:lpstr>Adoption: Accelerating Key Applications (IV)</vt:lpstr>
      <vt:lpstr>Adoption: Accelerating Key Applications (V)</vt:lpstr>
      <vt:lpstr>Adoption: Accelerating Key Applications (VI)</vt:lpstr>
      <vt:lpstr>Adoption: Accelerating Key Applications (VII)</vt:lpstr>
      <vt:lpstr>Adoption: Accelerating Key Applications (VIII)</vt:lpstr>
      <vt:lpstr>Adoption: Accelerating Key Applications (IX)</vt:lpstr>
      <vt:lpstr>Adoption: Accelerating Key Applications (X)</vt:lpstr>
      <vt:lpstr>Adoption: How to Keep It Simple?</vt:lpstr>
      <vt:lpstr>Adoption: How to Maintain Coherence? (I)</vt:lpstr>
      <vt:lpstr>Challenge: Coherence for Hybrid CPU-PIM Apps</vt:lpstr>
      <vt:lpstr>Adoption: How to Maintain Coherence? (II)</vt:lpstr>
      <vt:lpstr>Adoption: How to Support Synchronization?</vt:lpstr>
      <vt:lpstr>Adoption: How to Support Virtual Memory?</vt:lpstr>
      <vt:lpstr>Eliminating the Adoption Barriers</vt:lpstr>
      <vt:lpstr>Processing-in-Memory Landscape Today</vt:lpstr>
      <vt:lpstr>UPMEM Processing-in-DRAM Engine (2019)</vt:lpstr>
      <vt:lpstr>UPMEM Memory Modules</vt:lpstr>
      <vt:lpstr>2,560-DPU Processing-in-Memory System</vt:lpstr>
      <vt:lpstr>More on the UPMEM PIM System</vt:lpstr>
      <vt:lpstr>Experimental Analysis of the UPMEM PIM Engine</vt:lpstr>
      <vt:lpstr>UPMEM PIM System Summary &amp; Analysis</vt:lpstr>
      <vt:lpstr>PrIM Benchmarks: Application Domains</vt:lpstr>
      <vt:lpstr>PrIM Benchmarks are Open Source</vt:lpstr>
      <vt:lpstr>Understanding a Modern PIM Architecture</vt:lpstr>
      <vt:lpstr>Understanding a Modern PIM Architecture</vt:lpstr>
      <vt:lpstr>More on Analysis of the UPMEM PIM Engine</vt:lpstr>
      <vt:lpstr>More on Analysis of the UPMEM PIM Engine</vt:lpstr>
      <vt:lpstr>More on PRIM Benchmarks</vt:lpstr>
      <vt:lpstr>UPMEM PIM System Summary &amp; Analysis</vt:lpstr>
      <vt:lpstr>FPGA-based Processing Near Memory</vt:lpstr>
      <vt:lpstr>DAMOV Analysis Methodology &amp; Workloads</vt:lpstr>
      <vt:lpstr>When to Employ Near-Data Processing? </vt:lpstr>
      <vt:lpstr>Step 1: Application Profiling </vt:lpstr>
      <vt:lpstr>Step 3: Memory Bottleneck Analysis</vt:lpstr>
      <vt:lpstr>DAMOV is Open Source</vt:lpstr>
      <vt:lpstr>DAMOV is Open Source</vt:lpstr>
      <vt:lpstr>More on DAMOV Analysis Methodology &amp; Workloads</vt:lpstr>
      <vt:lpstr>More on DAMOV Methods &amp; Benchmarks</vt:lpstr>
      <vt:lpstr>Coming Up: SpMV on Real PIM Systems</vt:lpstr>
      <vt:lpstr>Coming Up: SpMV on Real PIM Systems</vt:lpstr>
      <vt:lpstr>Samsung Function-in-Memory DRAM (2021)</vt:lpstr>
      <vt:lpstr>Samsung Function-in-Memory DRAM (2021)</vt:lpstr>
      <vt:lpstr>Samsung Function-in-Memory DRAM (2021)</vt:lpstr>
      <vt:lpstr>Samsung Function-in-Memory DRAM (2021)</vt:lpstr>
      <vt:lpstr>Samsung Function-in-Memory DRAM (2021)</vt:lpstr>
      <vt:lpstr>Samsung AxDIMM (2021)</vt:lpstr>
      <vt:lpstr>SK Hynix Accelerator-in-Memory (2022)</vt:lpstr>
      <vt:lpstr>AliBaba PIM Recommendation System (2022)</vt:lpstr>
      <vt:lpstr>Future: Enable New Medical/Health Platforms</vt:lpstr>
      <vt:lpstr>Future of Genome Sequencing &amp; Analysis</vt:lpstr>
      <vt:lpstr>Detailed Lectures on PIM (I)</vt:lpstr>
      <vt:lpstr>Detailed Lectures on PIM (II)</vt:lpstr>
      <vt:lpstr>Latest Longer &amp; Detailed Tutorial on PIM</vt:lpstr>
      <vt:lpstr>Latest Longer &amp; Detailed Tutorial on PIM</vt:lpstr>
      <vt:lpstr>Challenge and Opportunity for Future</vt:lpstr>
      <vt:lpstr>Challenge and Opportunity for Future</vt:lpstr>
      <vt:lpstr>Challenge and Opportunity for Future</vt:lpstr>
      <vt:lpstr>Unfortunately, Little or No  Time for the Next Two Parts</vt:lpstr>
      <vt:lpstr>Challenge and Opportunity for Future</vt:lpstr>
      <vt:lpstr>Challenge and Opportunity for Future</vt:lpstr>
      <vt:lpstr>More Info in This Longer Tutorial…</vt:lpstr>
      <vt:lpstr>A Tutorial on PIM</vt:lpstr>
      <vt:lpstr>Concluding Remarks</vt:lpstr>
      <vt:lpstr>Concluding Remarks</vt:lpstr>
      <vt:lpstr>Fundamentally Better Architectures</vt:lpstr>
      <vt:lpstr>PowerPoint Presentation</vt:lpstr>
      <vt:lpstr>We Need to Revisit the Entire Stack</vt:lpstr>
      <vt:lpstr>We Need to Exploit Good Principles</vt:lpstr>
      <vt:lpstr>A Blueprint for Fundamentally Better Architectures</vt:lpstr>
      <vt:lpstr>Funding Acknowledgments</vt:lpstr>
      <vt:lpstr>Acknowledgments</vt:lpstr>
      <vt:lpstr>PowerPoint Presentation</vt:lpstr>
      <vt:lpstr>SAFARI Newsletter December 2021 Edition</vt:lpstr>
      <vt:lpstr>Referenced Papers, Talks, Artifacts</vt:lpstr>
      <vt:lpstr>Open Source Tools: SAFARI GitHub</vt:lpstr>
      <vt:lpstr>Comp Arch (Fall’21)</vt:lpstr>
      <vt:lpstr>DDCA (Spring 2022)</vt:lpstr>
      <vt:lpstr>PIM Course (Fall’21)</vt:lpstr>
      <vt:lpstr>PIM Course (Current)</vt:lpstr>
      <vt:lpstr>Genomics (Spring 2022)</vt:lpstr>
      <vt:lpstr>Genomics (Fall 2021)</vt:lpstr>
      <vt:lpstr>Hetero. Systems (Fall’21)</vt:lpstr>
      <vt:lpstr>HW/SW Co-Design (Spring 2022)</vt:lpstr>
      <vt:lpstr>SSD Course (Spring 2022)</vt:lpstr>
      <vt:lpstr>Acknowledgments</vt:lpstr>
      <vt:lpstr>Memory-Centric Computing</vt:lpstr>
      <vt:lpstr>Backup Slides</vt:lpstr>
      <vt:lpstr>Aside: Intelligent Controller for NAND Flash</vt:lpstr>
      <vt:lpstr>Intelligent Flash Controllers [PIEEE’17]</vt:lpstr>
      <vt:lpstr>System Desirables</vt:lpstr>
      <vt:lpstr>SAFARI Research Group</vt:lpstr>
      <vt:lpstr>SAFARI Newsletter April 2020 Edition</vt:lpstr>
      <vt:lpstr>SAFARI Newsletter January 2021 Edition</vt:lpstr>
      <vt:lpstr>SAFARI Newsletter December 2021 Edition</vt:lpstr>
      <vt:lpstr>A Talk on Impactful Research &amp; Teaching</vt:lpstr>
      <vt:lpstr>An Interview on Computing Futures</vt:lpstr>
      <vt:lpstr>Latest Longer &amp; Detailed Tutorial on PIM</vt:lpstr>
      <vt:lpstr>Latest Longer &amp; Detailed Tutorial on PIM</vt:lpstr>
      <vt:lpstr>Detailed Lectures on PIM (I)</vt:lpstr>
      <vt:lpstr>Detailed Lectures on PIM (II)</vt:lpstr>
      <vt:lpstr>Comp Arch (Current)</vt:lpstr>
      <vt:lpstr>PIM Course (Current)</vt:lpstr>
      <vt:lpstr>PowerPoint Presentation</vt:lpstr>
      <vt:lpstr>Data-Driven Architectures</vt:lpstr>
      <vt:lpstr>Corollaries: Architectures Today …</vt:lpstr>
      <vt:lpstr>Exploiting Data to Design             Intelligent Architectures</vt:lpstr>
      <vt:lpstr>System Architecture Design Today</vt:lpstr>
      <vt:lpstr>An Intelligent Architecture</vt:lpstr>
      <vt:lpstr>Self-Optimizing  Memory Controllers</vt:lpstr>
      <vt:lpstr>Memory Controller</vt:lpstr>
      <vt:lpstr>Why are Memory Controllers Difficult to Design?</vt:lpstr>
      <vt:lpstr>Many Memory Timing Constraints</vt:lpstr>
      <vt:lpstr>Many Memory Timing Constraints</vt:lpstr>
      <vt:lpstr>Memory Controller Design Is Becoming More Difficult</vt:lpstr>
      <vt:lpstr>Reality and Dream</vt:lpstr>
      <vt:lpstr>Self-Optimizing DRAM Controllers</vt:lpstr>
      <vt:lpstr>Self-Optimizing DRAM Controllers</vt:lpstr>
      <vt:lpstr>Self-Optimizing DRAM Controllers</vt:lpstr>
      <vt:lpstr>Self-Optimizing DRAM Controllers</vt:lpstr>
      <vt:lpstr>States, Actions, Rewards</vt:lpstr>
      <vt:lpstr>Performance Results</vt:lpstr>
      <vt:lpstr>Self Optimizing DRAM Controllers</vt:lpstr>
      <vt:lpstr>More on Self-Optimizing DRAM Controllers</vt:lpstr>
      <vt:lpstr>Self-Optimizing Memory Prefetchers</vt:lpstr>
      <vt:lpstr>PowerPoint Presentation</vt:lpstr>
      <vt:lpstr>Executive Summary</vt:lpstr>
      <vt:lpstr>Key Shortcomings in Prior Prefetchers</vt:lpstr>
      <vt:lpstr>Our Goal</vt:lpstr>
      <vt:lpstr>Our Proposal</vt:lpstr>
      <vt:lpstr>Basics of Reinforcement Learning (RL)</vt:lpstr>
      <vt:lpstr>Formulating Prefetching as RL</vt:lpstr>
      <vt:lpstr>Pythia Overview</vt:lpstr>
      <vt:lpstr>Simulation Methodology</vt:lpstr>
      <vt:lpstr>Basic Pythia Configuration</vt:lpstr>
      <vt:lpstr>Performance with Varying Core Count</vt:lpstr>
      <vt:lpstr>Performance with Varying Core Count</vt:lpstr>
      <vt:lpstr>Performance with Varying DRAM Bandwidth</vt:lpstr>
      <vt:lpstr>Performance with Varying DRAM Bandwidth</vt:lpstr>
      <vt:lpstr>Pythia’s Overhead</vt:lpstr>
      <vt:lpstr>More in the Paper</vt:lpstr>
      <vt:lpstr>Pythia is Open Source</vt:lpstr>
      <vt:lpstr>PowerPoint Presentation</vt:lpstr>
      <vt:lpstr>Self-Optimizing Memory Prefetchers</vt:lpstr>
      <vt:lpstr>Self-Optimizing Hybrid Storage Systems</vt:lpstr>
      <vt:lpstr>Sibyl:  Adaptive and Extensible Data Placement in Hybrid Storage Systems Using Online Reinforcement Learning</vt:lpstr>
      <vt:lpstr>Executive Summary</vt:lpstr>
      <vt:lpstr>Hybrid Storage Systems</vt:lpstr>
      <vt:lpstr>Key Shortcomings of Prior Data Placement Techniques</vt:lpstr>
      <vt:lpstr>Lack of Adaptability (1/2) </vt:lpstr>
      <vt:lpstr>Lack of Adaptability (2/2)</vt:lpstr>
      <vt:lpstr>Lack of Device Awareness</vt:lpstr>
      <vt:lpstr>Lack of Extensibility</vt:lpstr>
      <vt:lpstr>Our Goal</vt:lpstr>
      <vt:lpstr>Basics of Reinforcement Learning</vt:lpstr>
      <vt:lpstr>Applying RL to Data Placement</vt:lpstr>
      <vt:lpstr>RL State</vt:lpstr>
      <vt:lpstr>Reward</vt:lpstr>
      <vt:lpstr>Overview of Sibyl</vt:lpstr>
      <vt:lpstr>Hyper-parameter Tuning</vt:lpstr>
      <vt:lpstr>Evaluation Methodology</vt:lpstr>
      <vt:lpstr>Evaluation Methodology</vt:lpstr>
      <vt:lpstr>Evaluation Methodology</vt:lpstr>
      <vt:lpstr>Latency Improvement</vt:lpstr>
      <vt:lpstr>Throughput Improvement</vt:lpstr>
      <vt:lpstr>Latency in Tri-Hybrid System</vt:lpstr>
      <vt:lpstr>Latency for Unseen Workloads</vt:lpstr>
      <vt:lpstr>Sensitivity to Fast Storage Capacity</vt:lpstr>
      <vt:lpstr>Sensitivity to Fast Storage Capacity</vt:lpstr>
      <vt:lpstr>Overhead Analysis</vt:lpstr>
      <vt:lpstr>For More on Sybil</vt:lpstr>
      <vt:lpstr>An Intelligent Architecture</vt:lpstr>
      <vt:lpstr>Challenge and Opportunity for Future</vt:lpstr>
      <vt:lpstr>Data-Aware Architectures</vt:lpstr>
      <vt:lpstr>Corollaries: Architectures Today …</vt:lpstr>
      <vt:lpstr>Data-Aware Architectures</vt:lpstr>
      <vt:lpstr>One Problem: Limited Expressiveness</vt:lpstr>
      <vt:lpstr>A Solution: More Expressive Interfaces</vt:lpstr>
      <vt:lpstr>Expressive (Memory) Interfaces</vt:lpstr>
      <vt:lpstr>SW provides key program information to HW</vt:lpstr>
      <vt:lpstr>Broader goal: Enable many cross-layer optimizations</vt:lpstr>
      <vt:lpstr>Our approach: Rich cross-layer abstractions</vt:lpstr>
      <vt:lpstr>PowerPoint Presentation</vt:lpstr>
      <vt:lpstr>XMem Aids/Enables Many Optimizations</vt:lpstr>
      <vt:lpstr>Expressive (Memory) Interfaces</vt:lpstr>
      <vt:lpstr>Expressive (Memory) Interfaces for GPUs</vt:lpstr>
      <vt:lpstr>Locality Descriptor: Executive Summary </vt:lpstr>
      <vt:lpstr>An Example: Hybrid Memory Management</vt:lpstr>
      <vt:lpstr>An Example: Heterogeneous-Reliability Memory</vt:lpstr>
      <vt:lpstr>Exploiting Memory Error Tolerance  with Hybrid Memory Systems</vt:lpstr>
      <vt:lpstr>Heterogeneous-Reliability Memory</vt:lpstr>
      <vt:lpstr>More on Heterogeneous-Reliability Memory</vt:lpstr>
      <vt:lpstr>Data-Aware Cross-Layer Hybrid System Management</vt:lpstr>
      <vt:lpstr>Another Example: EDEN for DNNs</vt:lpstr>
      <vt:lpstr>PowerPoint Presentation</vt:lpstr>
      <vt:lpstr>PowerPoint Presentation</vt:lpstr>
      <vt:lpstr>PowerPoint Presentation</vt:lpstr>
      <vt:lpstr>PowerPoint Presentation</vt:lpstr>
      <vt:lpstr>PowerPoint Presentation</vt:lpstr>
      <vt:lpstr>EDEN: Data-Aware Efficient DNN Inference</vt:lpstr>
      <vt:lpstr>SMASH: SW/HW Indexing Acceleration</vt:lpstr>
      <vt:lpstr>Data-Aware Virtual Memory Framework</vt:lpstr>
      <vt:lpstr>SW/HW Climate Modeling Accelerator</vt:lpstr>
      <vt:lpstr>HW/SW Time Series Analysis Accelerator</vt:lpstr>
      <vt:lpstr>FPGA-based Processing Near Memory</vt:lpstr>
      <vt:lpstr>Accelerating Linked Data Structures</vt:lpstr>
      <vt:lpstr>Accelerating Approximate String Matching</vt:lpstr>
      <vt:lpstr>Accelerating Genome Analysis [IEEE MICRO 2020]</vt:lpstr>
      <vt:lpstr>Challenge and Opportunity for Future</vt:lpstr>
      <vt:lpstr>We Need to Rethink the Entire Stack</vt:lpstr>
      <vt:lpstr>Principled Architectures &amp; What They Can Enable</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Another Principled Design</vt:lpstr>
      <vt:lpstr>Principle Applied to Another Structure</vt:lpstr>
      <vt:lpstr>The Overarching Principle</vt:lpstr>
      <vt:lpstr>Overarching Principles for Computing?</vt:lpstr>
      <vt:lpstr>Readings, Videos, Reference Materials</vt:lpstr>
      <vt:lpstr>More on My Research &amp; Teaching</vt:lpstr>
      <vt:lpstr>Brief Self Introduction</vt:lpstr>
      <vt:lpstr>Current Research Mission</vt:lpstr>
      <vt:lpstr>Four Key Current Directions</vt:lpstr>
      <vt:lpstr>The Transformation Hierarchy</vt:lpstr>
      <vt:lpstr>Axiom</vt:lpstr>
      <vt:lpstr>Current Research Mission &amp; Major Topics</vt:lpstr>
      <vt:lpstr>PowerPoint Presentation</vt:lpstr>
      <vt:lpstr>SAFARI Newsletter April 2020 Edition</vt:lpstr>
      <vt:lpstr>SAFARI Newsletter January 2021 Edition</vt:lpstr>
      <vt:lpstr>SAFARI Newsletter December 2021 Edition</vt:lpstr>
      <vt:lpstr>Papers, Talks, Artifacts</vt:lpstr>
      <vt:lpstr>Open Source Tools: SAFARI GitHub</vt:lpstr>
      <vt:lpstr>SAFARI PhD and Post-Doc Alumni</vt:lpstr>
      <vt:lpstr>Principle: Teaching and Research</vt:lpstr>
      <vt:lpstr>Principle: Learning and Scholarship</vt:lpstr>
      <vt:lpstr>Principle: Insight and Ideas</vt:lpstr>
      <vt:lpstr>Principle: Learning and Scholarship</vt:lpstr>
      <vt:lpstr>Principle: Good Mindset, Goals &amp; Focus</vt:lpstr>
      <vt:lpstr>Research &amp; Teaching: Some Overview Talks</vt:lpstr>
      <vt:lpstr>Online Courses &amp; Lectures</vt:lpstr>
      <vt:lpstr>PowerPoint Presentation</vt:lpstr>
      <vt:lpstr>DDCA (Spring 2021)</vt:lpstr>
      <vt:lpstr>Comp Arch (Fall 2020)</vt:lpstr>
      <vt:lpstr>Comp Arch (Current)</vt:lpstr>
      <vt:lpstr>Seminar (Spring’21)</vt:lpstr>
      <vt:lpstr>Seminar (Current)</vt:lpstr>
      <vt:lpstr>Hands-On Projects &amp; Seminars Courses </vt:lpstr>
      <vt:lpstr>PIM Course (Current)</vt:lpstr>
      <vt:lpstr>SAFARI Live Seminars (I)</vt:lpstr>
      <vt:lpstr>SAFARI Live Seminars (II)</vt:lpstr>
      <vt:lpstr>Open-Source Artifacts</vt:lpstr>
      <vt:lpstr>Open Source Tools: SAFARI GitHub</vt:lpstr>
      <vt:lpstr>PowerPoint Presentation</vt:lpstr>
      <vt:lpstr>An Interview on Research and Education</vt:lpstr>
      <vt:lpstr>More Thoughts and Suggestions</vt:lpstr>
      <vt:lpstr>More Thoughts and Suggestions (II)</vt:lpstr>
      <vt:lpstr>A Talk on Impactful Research &amp; Teaching</vt:lpstr>
      <vt:lpstr>An Interview on Computing Futures</vt:lpstr>
      <vt:lpstr>Papers, Talks, Videos, Artifacts</vt:lpstr>
      <vt:lpstr>Fundamental Thinking</vt:lpstr>
      <vt:lpstr>Historical: Opportunities at the Bottom </vt:lpstr>
      <vt:lpstr>Historical: Opportunities at the Bottom (II) </vt:lpstr>
      <vt:lpstr>Historical: Opportunities at the Top </vt:lpstr>
      <vt:lpstr>Axiom, Revisited</vt:lpstr>
      <vt:lpstr>Hence the Expanded View</vt:lpstr>
      <vt:lpstr>Fundamentally Better Architectures</vt:lpstr>
      <vt:lpstr>End of Backup Slides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3127</cp:revision>
  <cp:lastPrinted>2017-12-05T03:30:35Z</cp:lastPrinted>
  <dcterms:created xsi:type="dcterms:W3CDTF">2010-10-08T20:41:54Z</dcterms:created>
  <dcterms:modified xsi:type="dcterms:W3CDTF">2022-07-04T13:07:51Z</dcterms:modified>
</cp:coreProperties>
</file>