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theme/themeOverride5.xml" ContentType="application/vnd.openxmlformats-officedocument.themeOverride+xml"/>
  <Override PartName="/ppt/charts/chart8.xml" ContentType="application/vnd.openxmlformats-officedocument.drawingml.chart+xml"/>
  <Override PartName="/ppt/theme/themeOverride6.xml" ContentType="application/vnd.openxmlformats-officedocument.themeOverride+xml"/>
  <Override PartName="/ppt/charts/chart9.xml" ContentType="application/vnd.openxmlformats-officedocument.drawingml.chart+xml"/>
  <Override PartName="/ppt/theme/themeOverride7.xml" ContentType="application/vnd.openxmlformats-officedocument.themeOverride+xml"/>
  <Override PartName="/ppt/charts/chart10.xml" ContentType="application/vnd.openxmlformats-officedocument.drawingml.chart+xml"/>
  <Override PartName="/ppt/theme/themeOverride8.xml" ContentType="application/vnd.openxmlformats-officedocument.themeOverr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4" r:id="rId1"/>
    <p:sldMasterId id="2147488330" r:id="rId2"/>
    <p:sldMasterId id="2147488332" r:id="rId3"/>
  </p:sldMasterIdLst>
  <p:notesMasterIdLst>
    <p:notesMasterId r:id="rId125"/>
  </p:notesMasterIdLst>
  <p:handoutMasterIdLst>
    <p:handoutMasterId r:id="rId126"/>
  </p:handoutMasterIdLst>
  <p:sldIdLst>
    <p:sldId id="5072" r:id="rId4"/>
    <p:sldId id="2890" r:id="rId5"/>
    <p:sldId id="5075" r:id="rId6"/>
    <p:sldId id="5076" r:id="rId7"/>
    <p:sldId id="5077" r:id="rId8"/>
    <p:sldId id="5078" r:id="rId9"/>
    <p:sldId id="5079" r:id="rId10"/>
    <p:sldId id="5080" r:id="rId11"/>
    <p:sldId id="5081" r:id="rId12"/>
    <p:sldId id="5586" r:id="rId13"/>
    <p:sldId id="5083" r:id="rId14"/>
    <p:sldId id="5584" r:id="rId15"/>
    <p:sldId id="5084" r:id="rId16"/>
    <p:sldId id="5086" r:id="rId17"/>
    <p:sldId id="5087" r:id="rId18"/>
    <p:sldId id="5088" r:id="rId19"/>
    <p:sldId id="5090" r:id="rId20"/>
    <p:sldId id="5091" r:id="rId21"/>
    <p:sldId id="5096" r:id="rId22"/>
    <p:sldId id="5097" r:id="rId23"/>
    <p:sldId id="5098" r:id="rId24"/>
    <p:sldId id="5099" r:id="rId25"/>
    <p:sldId id="5100" r:id="rId26"/>
    <p:sldId id="5101" r:id="rId27"/>
    <p:sldId id="5103" r:id="rId28"/>
    <p:sldId id="5104" r:id="rId29"/>
    <p:sldId id="5105" r:id="rId30"/>
    <p:sldId id="5106" r:id="rId31"/>
    <p:sldId id="5107" r:id="rId32"/>
    <p:sldId id="5110" r:id="rId33"/>
    <p:sldId id="5115" r:id="rId34"/>
    <p:sldId id="5116" r:id="rId35"/>
    <p:sldId id="5117" r:id="rId36"/>
    <p:sldId id="5118" r:id="rId37"/>
    <p:sldId id="5119" r:id="rId38"/>
    <p:sldId id="5121" r:id="rId39"/>
    <p:sldId id="5122" r:id="rId40"/>
    <p:sldId id="5123" r:id="rId41"/>
    <p:sldId id="5127" r:id="rId42"/>
    <p:sldId id="5128" r:id="rId43"/>
    <p:sldId id="5129" r:id="rId44"/>
    <p:sldId id="5130" r:id="rId45"/>
    <p:sldId id="5132" r:id="rId46"/>
    <p:sldId id="5133" r:id="rId47"/>
    <p:sldId id="5135" r:id="rId48"/>
    <p:sldId id="5136" r:id="rId49"/>
    <p:sldId id="5137" r:id="rId50"/>
    <p:sldId id="5138" r:id="rId51"/>
    <p:sldId id="5139" r:id="rId52"/>
    <p:sldId id="5140" r:id="rId53"/>
    <p:sldId id="5146" r:id="rId54"/>
    <p:sldId id="5148" r:id="rId55"/>
    <p:sldId id="5150" r:id="rId56"/>
    <p:sldId id="5151" r:id="rId57"/>
    <p:sldId id="5152" r:id="rId58"/>
    <p:sldId id="5153" r:id="rId59"/>
    <p:sldId id="5155" r:id="rId60"/>
    <p:sldId id="5156" r:id="rId61"/>
    <p:sldId id="5157" r:id="rId62"/>
    <p:sldId id="5159" r:id="rId63"/>
    <p:sldId id="5160" r:id="rId64"/>
    <p:sldId id="5162" r:id="rId65"/>
    <p:sldId id="5163" r:id="rId66"/>
    <p:sldId id="5582" r:id="rId67"/>
    <p:sldId id="5167" r:id="rId68"/>
    <p:sldId id="5168" r:id="rId69"/>
    <p:sldId id="5169" r:id="rId70"/>
    <p:sldId id="3746" r:id="rId71"/>
    <p:sldId id="5171" r:id="rId72"/>
    <p:sldId id="5172" r:id="rId73"/>
    <p:sldId id="5173" r:id="rId74"/>
    <p:sldId id="5174" r:id="rId75"/>
    <p:sldId id="5175" r:id="rId76"/>
    <p:sldId id="5176" r:id="rId77"/>
    <p:sldId id="5177" r:id="rId78"/>
    <p:sldId id="5180" r:id="rId79"/>
    <p:sldId id="5181" r:id="rId80"/>
    <p:sldId id="5183" r:id="rId81"/>
    <p:sldId id="5184" r:id="rId82"/>
    <p:sldId id="5186" r:id="rId83"/>
    <p:sldId id="5190" r:id="rId84"/>
    <p:sldId id="5191" r:id="rId85"/>
    <p:sldId id="5192" r:id="rId86"/>
    <p:sldId id="5193" r:id="rId87"/>
    <p:sldId id="5194" r:id="rId88"/>
    <p:sldId id="5195" r:id="rId89"/>
    <p:sldId id="5196" r:id="rId90"/>
    <p:sldId id="5203" r:id="rId91"/>
    <p:sldId id="5204" r:id="rId92"/>
    <p:sldId id="5205" r:id="rId93"/>
    <p:sldId id="5206" r:id="rId94"/>
    <p:sldId id="5207" r:id="rId95"/>
    <p:sldId id="5223" r:id="rId96"/>
    <p:sldId id="5210" r:id="rId97"/>
    <p:sldId id="5211" r:id="rId98"/>
    <p:sldId id="5212" r:id="rId99"/>
    <p:sldId id="5213" r:id="rId100"/>
    <p:sldId id="5215" r:id="rId101"/>
    <p:sldId id="5216" r:id="rId102"/>
    <p:sldId id="5217" r:id="rId103"/>
    <p:sldId id="5220" r:id="rId104"/>
    <p:sldId id="5221" r:id="rId105"/>
    <p:sldId id="5224" r:id="rId106"/>
    <p:sldId id="5225" r:id="rId107"/>
    <p:sldId id="5227" r:id="rId108"/>
    <p:sldId id="5229" r:id="rId109"/>
    <p:sldId id="5230" r:id="rId110"/>
    <p:sldId id="5234" r:id="rId111"/>
    <p:sldId id="5236" r:id="rId112"/>
    <p:sldId id="5237" r:id="rId113"/>
    <p:sldId id="5238" r:id="rId114"/>
    <p:sldId id="5242" r:id="rId115"/>
    <p:sldId id="5245" r:id="rId116"/>
    <p:sldId id="5246" r:id="rId117"/>
    <p:sldId id="5248" r:id="rId118"/>
    <p:sldId id="5291" r:id="rId119"/>
    <p:sldId id="5292" r:id="rId120"/>
    <p:sldId id="5293" r:id="rId121"/>
    <p:sldId id="5294" r:id="rId122"/>
    <p:sldId id="5295" r:id="rId123"/>
    <p:sldId id="5587" r:id="rId1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A5712"/>
    <a:srgbClr val="0432FF"/>
    <a:srgbClr val="FF00C4"/>
    <a:srgbClr val="948A54"/>
    <a:srgbClr val="2A55D6"/>
    <a:srgbClr val="8C0000"/>
    <a:srgbClr val="663D63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94" autoAdjust="0"/>
    <p:restoredTop sz="99433" autoAdjust="0"/>
  </p:normalViewPr>
  <p:slideViewPr>
    <p:cSldViewPr>
      <p:cViewPr varScale="1">
        <p:scale>
          <a:sx n="87" d="100"/>
          <a:sy n="87" d="100"/>
        </p:scale>
        <p:origin x="216" y="32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1051561" cy="1051561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slide" Target="slides/slide120.xml"/><Relationship Id="rId128" Type="http://schemas.openxmlformats.org/officeDocument/2006/relationships/viewProps" Target="viewProps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24" Type="http://schemas.openxmlformats.org/officeDocument/2006/relationships/slide" Target="slides/slide121.xml"/><Relationship Id="rId129" Type="http://schemas.openxmlformats.org/officeDocument/2006/relationships/theme" Target="theme/theme1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130" Type="http://schemas.openxmlformats.org/officeDocument/2006/relationships/tableStyles" Target="tableStyles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125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26" Type="http://schemas.openxmlformats.org/officeDocument/2006/relationships/handoutMaster" Target="handoutMasters/handout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27" Type="http://schemas.openxmlformats.org/officeDocument/2006/relationships/presProps" Target="presProps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slide" Target="slides/slide119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26" Type="http://schemas.openxmlformats.org/officeDocument/2006/relationships/slide" Target="slides/slide2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\kevincha\projects\writeups\thesis\slides\latency_trend_talk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/vboxsrv\shared\samsung%20page%20copy\PageCopy_Power_v2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microsoft-my.sharepoint.com/personal/visesha_microsoft_com/Documents/PPTs/Conferences/MICRO%202017/cgma-throughput-log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3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5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6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amiraliboroumand:cmu:Google-internship:Amirali-Internship-data:all-data-final.xls" TargetMode="External"/><Relationship Id="rId1" Type="http://schemas.openxmlformats.org/officeDocument/2006/relationships/themeOverride" Target="../theme/themeOverride7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900506622718701"/>
          <c:y val="0.16071480580290401"/>
          <c:w val="0.82732323043042"/>
          <c:h val="0.66641303891524295"/>
        </c:manualLayout>
      </c:layout>
      <c:lineChart>
        <c:grouping val="standard"/>
        <c:varyColors val="0"/>
        <c:ser>
          <c:idx val="4"/>
          <c:order val="2"/>
          <c:tx>
            <c:strRef>
              <c:f>Trend!$N$56</c:f>
              <c:strCache>
                <c:ptCount val="1"/>
                <c:pt idx="0">
                  <c:v>Capacity</c:v>
                </c:pt>
              </c:strCache>
            </c:strRef>
          </c:tx>
          <c:spPr>
            <a:ln w="3810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triangle"/>
            <c:size val="14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cat>
            <c:numRef>
              <c:f>Trend!$O$51:$X$51</c:f>
              <c:numCache>
                <c:formatCode>General</c:formatCode>
                <c:ptCount val="10"/>
                <c:pt idx="0">
                  <c:v>1999</c:v>
                </c:pt>
                <c:pt idx="1">
                  <c:v>2003</c:v>
                </c:pt>
                <c:pt idx="2">
                  <c:v>2006</c:v>
                </c:pt>
                <c:pt idx="3">
                  <c:v>2008</c:v>
                </c:pt>
                <c:pt idx="4">
                  <c:v>2011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Trend!$O$56:$X$56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  <c:pt idx="5">
                  <c:v>32</c:v>
                </c:pt>
                <c:pt idx="6">
                  <c:v>64</c:v>
                </c:pt>
                <c:pt idx="7">
                  <c:v>64</c:v>
                </c:pt>
                <c:pt idx="8">
                  <c:v>128</c:v>
                </c:pt>
                <c:pt idx="9">
                  <c:v>128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3E-0A4A-8338-B86E31B2A912}"/>
            </c:ext>
          </c:extLst>
        </c:ser>
        <c:ser>
          <c:idx val="3"/>
          <c:order val="3"/>
          <c:tx>
            <c:strRef>
              <c:f>Trend!$N$55</c:f>
              <c:strCache>
                <c:ptCount val="1"/>
                <c:pt idx="0">
                  <c:v>Bandwidth</c:v>
                </c:pt>
              </c:strCache>
            </c:strRef>
          </c:tx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Trend!$O$51:$X$51</c:f>
              <c:numCache>
                <c:formatCode>General</c:formatCode>
                <c:ptCount val="10"/>
                <c:pt idx="0">
                  <c:v>1999</c:v>
                </c:pt>
                <c:pt idx="1">
                  <c:v>2003</c:v>
                </c:pt>
                <c:pt idx="2">
                  <c:v>2006</c:v>
                </c:pt>
                <c:pt idx="3">
                  <c:v>2008</c:v>
                </c:pt>
                <c:pt idx="4">
                  <c:v>2011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Trend!$O$55:$X$55</c:f>
              <c:numCache>
                <c:formatCode>General</c:formatCode>
                <c:ptCount val="10"/>
                <c:pt idx="0">
                  <c:v>1</c:v>
                </c:pt>
                <c:pt idx="1">
                  <c:v>3.007518796992481</c:v>
                </c:pt>
                <c:pt idx="2">
                  <c:v>6.0150375939849621</c:v>
                </c:pt>
                <c:pt idx="3">
                  <c:v>8.0150375939849603</c:v>
                </c:pt>
                <c:pt idx="4">
                  <c:v>10.02255639097744</c:v>
                </c:pt>
                <c:pt idx="5">
                  <c:v>12.030075187969921</c:v>
                </c:pt>
                <c:pt idx="6">
                  <c:v>14.030075187969921</c:v>
                </c:pt>
                <c:pt idx="7">
                  <c:v>16.03759398496241</c:v>
                </c:pt>
                <c:pt idx="8">
                  <c:v>18.045112781954881</c:v>
                </c:pt>
                <c:pt idx="9">
                  <c:v>19.548872180451131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C3E-0A4A-8338-B86E31B2A912}"/>
            </c:ext>
          </c:extLst>
        </c:ser>
        <c:ser>
          <c:idx val="2"/>
          <c:order val="4"/>
          <c:tx>
            <c:strRef>
              <c:f>Trend!$N$57</c:f>
              <c:strCache>
                <c:ptCount val="1"/>
                <c:pt idx="0">
                  <c:v>Latency</c:v>
                </c:pt>
              </c:strCache>
            </c:strRef>
          </c:tx>
          <c:spPr>
            <a:ln w="38100" cap="rnd">
              <a:solidFill>
                <a:srgbClr val="FF4136"/>
              </a:solidFill>
              <a:round/>
            </a:ln>
            <a:effectLst/>
          </c:spPr>
          <c:marker>
            <c:symbol val="circle"/>
            <c:size val="14"/>
            <c:spPr>
              <a:solidFill>
                <a:srgbClr val="FF4136"/>
              </a:solidFill>
              <a:ln w="9525">
                <a:solidFill>
                  <a:srgbClr val="FF4136"/>
                </a:solidFill>
              </a:ln>
              <a:effectLst/>
            </c:spPr>
          </c:marker>
          <c:cat>
            <c:numRef>
              <c:f>Trend!$O$51:$X$51</c:f>
              <c:numCache>
                <c:formatCode>General</c:formatCode>
                <c:ptCount val="10"/>
                <c:pt idx="0">
                  <c:v>1999</c:v>
                </c:pt>
                <c:pt idx="1">
                  <c:v>2003</c:v>
                </c:pt>
                <c:pt idx="2">
                  <c:v>2006</c:v>
                </c:pt>
                <c:pt idx="3">
                  <c:v>2008</c:v>
                </c:pt>
                <c:pt idx="4">
                  <c:v>2011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Trend!$O$58:$X$58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1.043478260869565</c:v>
                </c:pt>
                <c:pt idx="3">
                  <c:v>1.142857142857143</c:v>
                </c:pt>
                <c:pt idx="4">
                  <c:v>1.2121212121212119</c:v>
                </c:pt>
                <c:pt idx="5">
                  <c:v>1.263157894736842</c:v>
                </c:pt>
                <c:pt idx="6">
                  <c:v>1.2520868113522541</c:v>
                </c:pt>
                <c:pt idx="7">
                  <c:v>1.274968125796855</c:v>
                </c:pt>
                <c:pt idx="8">
                  <c:v>1.2998266897746971</c:v>
                </c:pt>
                <c:pt idx="9">
                  <c:v>1.31868131868132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C3E-0A4A-8338-B86E31B2A9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9737688"/>
        <c:axId val="859738080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Trend!$N$52</c15:sqref>
                        </c15:formulaRef>
                      </c:ext>
                    </c:extLst>
                    <c:strCache>
                      <c:ptCount val="1"/>
                      <c:pt idx="0">
                        <c:v>Activation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circle"/>
                  <c:size val="14"/>
                  <c:spPr>
                    <a:solidFill>
                      <a:schemeClr val="accent2"/>
                    </a:solidFill>
                    <a:ln w="9525">
                      <a:solidFill>
                        <a:schemeClr val="accent2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Trend!$O$51:$X$51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1999</c:v>
                      </c:pt>
                      <c:pt idx="1">
                        <c:v>2003</c:v>
                      </c:pt>
                      <c:pt idx="2">
                        <c:v>2006</c:v>
                      </c:pt>
                      <c:pt idx="3">
                        <c:v>2008</c:v>
                      </c:pt>
                      <c:pt idx="4">
                        <c:v>2011</c:v>
                      </c:pt>
                      <c:pt idx="5">
                        <c:v>2013</c:v>
                      </c:pt>
                      <c:pt idx="6">
                        <c:v>2014</c:v>
                      </c:pt>
                      <c:pt idx="7">
                        <c:v>2015</c:v>
                      </c:pt>
                      <c:pt idx="8">
                        <c:v>2016</c:v>
                      </c:pt>
                      <c:pt idx="9">
                        <c:v>2017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Trend!$O$52:$V$52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1</c:v>
                      </c:pt>
                      <c:pt idx="2">
                        <c:v>1</c:v>
                      </c:pt>
                      <c:pt idx="3">
                        <c:v>1</c:v>
                      </c:pt>
                      <c:pt idx="4">
                        <c:v>0.9</c:v>
                      </c:pt>
                      <c:pt idx="5">
                        <c:v>0.83333333333333304</c:v>
                      </c:pt>
                      <c:pt idx="6">
                        <c:v>0.92800000000000005</c:v>
                      </c:pt>
                      <c:pt idx="7">
                        <c:v>0.93733333333333302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DC3E-0A4A-8338-B86E31B2A912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Trend!$N$53</c15:sqref>
                        </c15:formulaRef>
                      </c:ext>
                    </c:extLst>
                    <c:strCache>
                      <c:ptCount val="1"/>
                      <c:pt idx="0">
                        <c:v>Precharge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x"/>
                  <c:size val="14"/>
                  <c:spPr>
                    <a:noFill/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Trend!$O$51:$X$51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1999</c:v>
                      </c:pt>
                      <c:pt idx="1">
                        <c:v>2003</c:v>
                      </c:pt>
                      <c:pt idx="2">
                        <c:v>2006</c:v>
                      </c:pt>
                      <c:pt idx="3">
                        <c:v>2008</c:v>
                      </c:pt>
                      <c:pt idx="4">
                        <c:v>2011</c:v>
                      </c:pt>
                      <c:pt idx="5">
                        <c:v>2013</c:v>
                      </c:pt>
                      <c:pt idx="6">
                        <c:v>2014</c:v>
                      </c:pt>
                      <c:pt idx="7">
                        <c:v>2015</c:v>
                      </c:pt>
                      <c:pt idx="8">
                        <c:v>2016</c:v>
                      </c:pt>
                      <c:pt idx="9">
                        <c:v>2017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Trend!$O$53:$V$53</c15:sqref>
                        </c15:formulaRef>
                      </c:ext>
                    </c:extLst>
                    <c:numCache>
                      <c:formatCode>General</c:formatCode>
                      <c:ptCount val="8"/>
                      <c:pt idx="0">
                        <c:v>1</c:v>
                      </c:pt>
                      <c:pt idx="1">
                        <c:v>1</c:v>
                      </c:pt>
                      <c:pt idx="2">
                        <c:v>1</c:v>
                      </c:pt>
                      <c:pt idx="3">
                        <c:v>1</c:v>
                      </c:pt>
                      <c:pt idx="4">
                        <c:v>0.9</c:v>
                      </c:pt>
                      <c:pt idx="5">
                        <c:v>0.83333333333333304</c:v>
                      </c:pt>
                      <c:pt idx="6">
                        <c:v>0.92800000000000005</c:v>
                      </c:pt>
                      <c:pt idx="7">
                        <c:v>0.93733333333333302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DC3E-0A4A-8338-B86E31B2A912}"/>
                  </c:ext>
                </c:extLst>
              </c15:ser>
            </c15:filteredLineSeries>
          </c:ext>
        </c:extLst>
      </c:lineChart>
      <c:catAx>
        <c:axId val="859737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859738080"/>
        <c:crosses val="autoZero"/>
        <c:auto val="1"/>
        <c:lblAlgn val="ctr"/>
        <c:lblOffset val="100"/>
        <c:noMultiLvlLbl val="0"/>
      </c:catAx>
      <c:valAx>
        <c:axId val="859738080"/>
        <c:scaling>
          <c:logBase val="10"/>
          <c:orientation val="minMax"/>
          <c:max val="150"/>
          <c:min val="1"/>
        </c:scaling>
        <c:delete val="0"/>
        <c:axPos val="l"/>
        <c:majorGridlines>
          <c:spPr>
            <a:ln w="190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ill Sans MT" panose="020B0502020104020203" pitchFamily="34" charset="0"/>
                    <a:ea typeface="+mn-ea"/>
                    <a:cs typeface="+mn-cs"/>
                  </a:defRPr>
                </a:pPr>
                <a:r>
                  <a:rPr lang="en-US"/>
                  <a:t>DRAM Improvement (log)</a:t>
                </a:r>
              </a:p>
            </c:rich>
          </c:tx>
          <c:layout>
            <c:manualLayout>
              <c:xMode val="edge"/>
              <c:yMode val="edge"/>
              <c:x val="3.91802270431953E-3"/>
              <c:y val="0.10365486691960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ill Sans MT" panose="020B0502020104020203" pitchFamily="34" charset="0"/>
                <a:ea typeface="+mn-ea"/>
                <a:cs typeface="+mn-cs"/>
              </a:defRPr>
            </a:pPr>
            <a:endParaRPr lang="en-US"/>
          </a:p>
        </c:txPr>
        <c:crossAx val="85973768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9817285683346"/>
          <c:y val="1.4274251973468001E-3"/>
          <c:w val="0.66589575864953399"/>
          <c:h val="9.92823376207608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Gill Sans MT" panose="020B0502020104020203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latin typeface="Gill Sans MT" panose="020B0502020104020203" pitchFamily="34" charset="0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9608280097063"/>
          <c:y val="4.2294921468149803E-2"/>
          <c:w val="0.81248526717179204"/>
          <c:h val="0.7922047244094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Summary!$M$15</c:f>
              <c:strCache>
                <c:ptCount val="1"/>
                <c:pt idx="0">
                  <c:v>Baseline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cat>
            <c:strRef>
              <c:f>Summary!$L$16:$L$17</c:f>
              <c:strCache>
                <c:ptCount val="2"/>
                <c:pt idx="0">
                  <c:v>Latency</c:v>
                </c:pt>
                <c:pt idx="1">
                  <c:v>Energy</c:v>
                </c:pt>
              </c:strCache>
            </c:strRef>
          </c:cat>
          <c:val>
            <c:numRef>
              <c:f>Summary!$M$16:$M$17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26-9D49-811B-D9535C7E3A55}"/>
            </c:ext>
          </c:extLst>
        </c:ser>
        <c:ser>
          <c:idx val="1"/>
          <c:order val="1"/>
          <c:tx>
            <c:strRef>
              <c:f>Summary!$N$15</c:f>
              <c:strCache>
                <c:ptCount val="1"/>
                <c:pt idx="0">
                  <c:v>Intra-Subarray</c:v>
                </c:pt>
              </c:strCache>
            </c:strRef>
          </c:tx>
          <c:invertIfNegative val="0"/>
          <c:cat>
            <c:strRef>
              <c:f>Summary!$L$16:$L$17</c:f>
              <c:strCache>
                <c:ptCount val="2"/>
                <c:pt idx="0">
                  <c:v>Latency</c:v>
                </c:pt>
                <c:pt idx="1">
                  <c:v>Energy</c:v>
                </c:pt>
              </c:strCache>
            </c:strRef>
          </c:cat>
          <c:val>
            <c:numRef>
              <c:f>Summary!$N$16:$N$17</c:f>
              <c:numCache>
                <c:formatCode>General</c:formatCode>
                <c:ptCount val="2"/>
                <c:pt idx="0">
                  <c:v>8.8582677165354298E-2</c:v>
                </c:pt>
                <c:pt idx="1">
                  <c:v>1.3448690025594699E-2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26-9D49-811B-D9535C7E3A55}"/>
            </c:ext>
          </c:extLst>
        </c:ser>
        <c:ser>
          <c:idx val="2"/>
          <c:order val="2"/>
          <c:tx>
            <c:strRef>
              <c:f>Summary!$O$15</c:f>
              <c:strCache>
                <c:ptCount val="1"/>
                <c:pt idx="0">
                  <c:v>Inter-Bank</c:v>
                </c:pt>
              </c:strCache>
            </c:strRef>
          </c:tx>
          <c:invertIfNegative val="0"/>
          <c:cat>
            <c:strRef>
              <c:f>Summary!$L$16:$L$17</c:f>
              <c:strCache>
                <c:ptCount val="2"/>
                <c:pt idx="0">
                  <c:v>Latency</c:v>
                </c:pt>
                <c:pt idx="1">
                  <c:v>Energy</c:v>
                </c:pt>
              </c:strCache>
            </c:strRef>
          </c:cat>
          <c:val>
            <c:numRef>
              <c:f>Summary!$O$16:$O$17</c:f>
              <c:numCache>
                <c:formatCode>General</c:formatCode>
                <c:ptCount val="2"/>
                <c:pt idx="0">
                  <c:v>0.51673228346456701</c:v>
                </c:pt>
                <c:pt idx="1">
                  <c:v>0.31183065183633102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26-9D49-811B-D9535C7E3A55}"/>
            </c:ext>
          </c:extLst>
        </c:ser>
        <c:ser>
          <c:idx val="3"/>
          <c:order val="3"/>
          <c:tx>
            <c:strRef>
              <c:f>Summary!$P$15</c:f>
              <c:strCache>
                <c:ptCount val="1"/>
                <c:pt idx="0">
                  <c:v>Inter-Subarray</c:v>
                </c:pt>
              </c:strCache>
            </c:strRef>
          </c:tx>
          <c:invertIfNegative val="0"/>
          <c:cat>
            <c:strRef>
              <c:f>Summary!$L$16:$L$17</c:f>
              <c:strCache>
                <c:ptCount val="2"/>
                <c:pt idx="0">
                  <c:v>Latency</c:v>
                </c:pt>
                <c:pt idx="1">
                  <c:v>Energy</c:v>
                </c:pt>
              </c:strCache>
            </c:strRef>
          </c:cat>
          <c:val>
            <c:numRef>
              <c:f>Summary!$P$16:$P$17</c:f>
              <c:numCache>
                <c:formatCode>General</c:formatCode>
                <c:ptCount val="2"/>
                <c:pt idx="0">
                  <c:v>1.0147637795275599</c:v>
                </c:pt>
                <c:pt idx="1">
                  <c:v>0.67849912393909895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26-9D49-811B-D9535C7E3A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26761376"/>
        <c:axId val="1326761768"/>
      </c:barChart>
      <c:catAx>
        <c:axId val="13267613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/>
            </a:pPr>
            <a:endParaRPr lang="en-US"/>
          </a:p>
        </c:txPr>
        <c:crossAx val="1326761768"/>
        <c:crosses val="autoZero"/>
        <c:auto val="1"/>
        <c:lblAlgn val="ctr"/>
        <c:lblOffset val="100"/>
        <c:noMultiLvlLbl val="0"/>
      </c:catAx>
      <c:valAx>
        <c:axId val="132676176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2400" dirty="0"/>
                  <a:t>Normalized</a:t>
                </a:r>
                <a:r>
                  <a:rPr lang="en-US" sz="2400" baseline="0" dirty="0"/>
                  <a:t> Savings</a:t>
                </a:r>
                <a:endParaRPr lang="en-US" sz="24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13267613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8331835289456703"/>
          <c:y val="2.2068074823980298E-3"/>
          <c:w val="0.667939508740653"/>
          <c:h val="0.14108903053784899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</c:spPr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Performance Improvement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Sheet1!$B$2:$B$6</c:f>
              <c:numCache>
                <c:formatCode>0.0</c:formatCode>
                <c:ptCount val="5"/>
                <c:pt idx="0">
                  <c:v>51.625072590216071</c:v>
                </c:pt>
                <c:pt idx="1">
                  <c:v>38.3193185478057</c:v>
                </c:pt>
                <c:pt idx="2">
                  <c:v>30.696451818408459</c:v>
                </c:pt>
                <c:pt idx="3">
                  <c:v>21.856644108070331</c:v>
                </c:pt>
                <c:pt idx="4" formatCode="General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E6-4FB8-B3DF-268ECDE22F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Energy Reduction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not</c:v>
                </c:pt>
                <c:pt idx="1">
                  <c:v>and/or</c:v>
                </c:pt>
                <c:pt idx="2">
                  <c:v>nand/nor</c:v>
                </c:pt>
                <c:pt idx="3">
                  <c:v>xor/xnor</c:v>
                </c:pt>
                <c:pt idx="4">
                  <c:v>mean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59.5</c:v>
                </c:pt>
                <c:pt idx="1">
                  <c:v>43.9</c:v>
                </c:pt>
                <c:pt idx="2">
                  <c:v>35.1</c:v>
                </c:pt>
                <c:pt idx="3">
                  <c:v>25.1</c:v>
                </c:pt>
                <c:pt idx="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E6-4FB8-B3DF-268ECDE22F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9"/>
        <c:axId val="676429720"/>
        <c:axId val="676430112"/>
      </c:barChart>
      <c:catAx>
        <c:axId val="676429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430112"/>
        <c:crosses val="autoZero"/>
        <c:auto val="1"/>
        <c:lblAlgn val="ctr"/>
        <c:lblOffset val="100"/>
        <c:noMultiLvlLbl val="0"/>
      </c:catAx>
      <c:valAx>
        <c:axId val="676430112"/>
        <c:scaling>
          <c:orientation val="minMax"/>
          <c:max val="7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42972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481578691552"/>
          <c:y val="7.03358448482896E-2"/>
          <c:w val="0.81172292699523696"/>
          <c:h val="0.5458429099001349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열3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 dirty="0"/>
                      <a:t>+42%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B27-C347-8B5B-AE6A954B93C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B27-C347-8B5B-AE6A954B93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128 Cores</c:v>
                </c:pt>
                <c:pt idx="1">
                  <c:v>32 Cores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1.420607344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27-C347-8B5B-AE6A954B9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357283568"/>
        <c:axId val="1357282392"/>
      </c:barChart>
      <c:catAx>
        <c:axId val="13572835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7282392"/>
        <c:crosses val="autoZero"/>
        <c:auto val="1"/>
        <c:lblAlgn val="ctr"/>
        <c:lblOffset val="100"/>
        <c:noMultiLvlLbl val="0"/>
      </c:catAx>
      <c:valAx>
        <c:axId val="1357282392"/>
        <c:scaling>
          <c:orientation val="minMax"/>
          <c:max val="4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dirty="0"/>
                  <a:t>Speedup</a:t>
                </a:r>
                <a:endParaRPr lang="ko-KR" altLang="en-US" dirty="0"/>
              </a:p>
            </c:rich>
          </c:tx>
          <c:layout>
            <c:manualLayout>
              <c:xMode val="edge"/>
              <c:yMode val="edge"/>
              <c:x val="0.509829153300282"/>
              <c:y val="0.82470364039603605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7283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EFA-1E43-994B-B6D98FA7C8D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EFA-1E43-994B-B6D98FA7C8D3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EFA-1E43-994B-B6D98FA7C8D3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EFA-1E43-994B-B6D98FA7C8D3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EFA-1E43-994B-B6D98FA7C8D3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EFA-1E43-994B-B6D98FA7C8D3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EFA-1E43-994B-B6D98FA7C8D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/>
                      <a:t>+56%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EFA-1E43-994B-B6D98FA7C8D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/>
                      <a:t>+25%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EFA-1E43-994B-B6D98FA7C8D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/>
                      <a:t>9.0x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EFA-1E43-994B-B6D98FA7C8D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ko-KR"/>
                      <a:t>11.6x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EFA-1E43-994B-B6D98FA7C8D3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ko-KR"/>
                      <a:t>13.8x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EFA-1E43-994B-B6D98FA7C8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DDR3-OoO</c:v>
                </c:pt>
                <c:pt idx="1">
                  <c:v>HMC-OoO</c:v>
                </c:pt>
                <c:pt idx="2">
                  <c:v>HMC-MC</c:v>
                </c:pt>
                <c:pt idx="3">
                  <c:v>Tesseract</c:v>
                </c:pt>
                <c:pt idx="4">
                  <c:v>Tesseract-
LP</c:v>
                </c:pt>
                <c:pt idx="5">
                  <c:v>Tesseract-
LP-MTP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1.559151435</c:v>
                </c:pt>
                <c:pt idx="2">
                  <c:v>1.252544595</c:v>
                </c:pt>
                <c:pt idx="3">
                  <c:v>9.0241128310000001</c:v>
                </c:pt>
                <c:pt idx="4">
                  <c:v>11.6257351</c:v>
                </c:pt>
                <c:pt idx="5">
                  <c:v>13.781443319999999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EFA-1E43-994B-B6D98FA7C8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1097805888"/>
        <c:axId val="1097806280"/>
      </c:barChart>
      <c:catAx>
        <c:axId val="1097805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7806280"/>
        <c:crosses val="autoZero"/>
        <c:auto val="1"/>
        <c:lblAlgn val="ctr"/>
        <c:lblOffset val="100"/>
        <c:noMultiLvlLbl val="0"/>
      </c:catAx>
      <c:valAx>
        <c:axId val="1097806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/>
                  <a:t>Speedup</a:t>
                </a:r>
                <a:endParaRPr lang="ko-KR" altLang="en-US" dirty="0"/>
              </a:p>
            </c:rich>
          </c:tx>
          <c:layout>
            <c:manualLayout>
              <c:xMode val="edge"/>
              <c:yMode val="edge"/>
              <c:x val="4.6296296296296302E-3"/>
              <c:y val="0.33643415409659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7805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15C-3D45-A46B-2EEE9BCABE6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15C-3D45-A46B-2EEE9BCABE6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15C-3D45-A46B-2EEE9BCABE6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15C-3D45-A46B-2EEE9BCABE6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115C-3D45-A46B-2EEE9BCABE6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115C-3D45-A46B-2EEE9BCABE6F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15C-3D45-A46B-2EEE9BCABE6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/>
                      <a:t>+56%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15C-3D45-A46B-2EEE9BCABE6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/>
                      <a:t>+25%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15C-3D45-A46B-2EEE9BCABE6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/>
                      <a:t>9.0x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15C-3D45-A46B-2EEE9BCABE6F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ko-KR"/>
                      <a:t>11.6x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15C-3D45-A46B-2EEE9BCABE6F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altLang="ko-KR"/>
                      <a:t>13.8x</a:t>
                    </a:r>
                    <a:endParaRPr lang="en-US" altLang="ko-KR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15C-3D45-A46B-2EEE9BCABE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DDR3-OoO</c:v>
                </c:pt>
                <c:pt idx="1">
                  <c:v>HMC-OoO</c:v>
                </c:pt>
                <c:pt idx="2">
                  <c:v>HMC-MC</c:v>
                </c:pt>
                <c:pt idx="3">
                  <c:v>Tesseract</c:v>
                </c:pt>
                <c:pt idx="4">
                  <c:v>Tesseract-
LP</c:v>
                </c:pt>
                <c:pt idx="5">
                  <c:v>Tesseract-
LP-MTP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1.559151435</c:v>
                </c:pt>
                <c:pt idx="2">
                  <c:v>1.252544595</c:v>
                </c:pt>
                <c:pt idx="3">
                  <c:v>9.0241128310000001</c:v>
                </c:pt>
                <c:pt idx="4">
                  <c:v>11.6257351</c:v>
                </c:pt>
                <c:pt idx="5">
                  <c:v>13.781443319999999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15C-3D45-A46B-2EEE9BCABE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1359618392"/>
        <c:axId val="1359618784"/>
      </c:barChart>
      <c:catAx>
        <c:axId val="1359618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9618784"/>
        <c:crosses val="autoZero"/>
        <c:auto val="1"/>
        <c:lblAlgn val="ctr"/>
        <c:lblOffset val="100"/>
        <c:noMultiLvlLbl val="0"/>
      </c:catAx>
      <c:valAx>
        <c:axId val="135961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/>
                  <a:t>Speedup</a:t>
                </a:r>
                <a:endParaRPr lang="ko-KR" altLang="en-US" dirty="0"/>
              </a:p>
            </c:rich>
          </c:tx>
          <c:layout>
            <c:manualLayout>
              <c:xMode val="edge"/>
              <c:yMode val="edge"/>
              <c:x val="4.6296296296296302E-3"/>
              <c:y val="0.33643415409659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9618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ko-KR" b="1" dirty="0"/>
              <a:t>Memory </a:t>
            </a:r>
            <a:r>
              <a:rPr lang="en-US" altLang="ko-KR" b="1"/>
              <a:t>Bandwidth Consumption</a:t>
            </a:r>
            <a:endParaRPr lang="en-US" altLang="ko-KR" b="1" dirty="0"/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2E7-F342-9C6A-BC9A260D59A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2E7-F342-9C6A-BC9A260D59A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2E7-F342-9C6A-BC9A260D59A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2E7-F342-9C6A-BC9A260D59A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2E7-F342-9C6A-BC9A260D59A6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2E7-F342-9C6A-BC9A260D59A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ko-KR" sz="1800" dirty="0"/>
                      <a:t>80GB/s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E7-F342-9C6A-BC9A260D59A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altLang="ko-KR" sz="1800" dirty="0"/>
                      <a:t>190GB/s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2E7-F342-9C6A-BC9A260D59A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ko-KR" sz="1800" dirty="0"/>
                      <a:t>243GB/s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2E7-F342-9C6A-BC9A260D59A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ko-KR" b="1" dirty="0"/>
                      <a:t>1.3TB/s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2E7-F342-9C6A-BC9A260D59A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altLang="ko-KR" b="1" dirty="0"/>
                      <a:t>2.2TB/s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2E7-F342-9C6A-BC9A260D59A6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altLang="ko-KR" b="1" dirty="0"/>
                      <a:t>2.9TB/s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2E7-F342-9C6A-BC9A260D59A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DDR3-OoO</c:v>
                </c:pt>
                <c:pt idx="1">
                  <c:v>HMC-OoO</c:v>
                </c:pt>
                <c:pt idx="2">
                  <c:v>HMC-MC</c:v>
                </c:pt>
                <c:pt idx="3">
                  <c:v>Tesseract</c:v>
                </c:pt>
                <c:pt idx="4">
                  <c:v>Tesseract-
LP</c:v>
                </c:pt>
                <c:pt idx="5">
                  <c:v>Tesseract-
LP-MTP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7.9545171498E-2</c:v>
                </c:pt>
                <c:pt idx="1">
                  <c:v>0.19040264943999999</c:v>
                </c:pt>
                <c:pt idx="2">
                  <c:v>0.24288608168</c:v>
                </c:pt>
                <c:pt idx="3">
                  <c:v>1.2943036050600001</c:v>
                </c:pt>
                <c:pt idx="4">
                  <c:v>2.2439987488000002</c:v>
                </c:pt>
                <c:pt idx="5">
                  <c:v>2.9196510961999991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2E7-F342-9C6A-BC9A260D59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1359619568"/>
        <c:axId val="1359619960"/>
      </c:barChart>
      <c:catAx>
        <c:axId val="135961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9619960"/>
        <c:crosses val="autoZero"/>
        <c:auto val="1"/>
        <c:lblAlgn val="ctr"/>
        <c:lblOffset val="100"/>
        <c:noMultiLvlLbl val="0"/>
      </c:catAx>
      <c:valAx>
        <c:axId val="135961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sz="1800" dirty="0"/>
                  <a:t>Memory Bandwidth</a:t>
                </a:r>
                <a:r>
                  <a:rPr lang="en-US" altLang="ko-KR" sz="1800" baseline="0" dirty="0"/>
                  <a:t> (TB/s)</a:t>
                </a:r>
              </a:p>
            </c:rich>
          </c:tx>
          <c:layout>
            <c:manualLayout>
              <c:xMode val="edge"/>
              <c:yMode val="edge"/>
              <c:x val="0"/>
              <c:y val="0.14917297913327701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9619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Memory Layers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HMC-OoO</c:v>
                </c:pt>
                <c:pt idx="1">
                  <c:v>Tesseract with Prefetching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6.3750664600000007E-2</c:v>
                </c:pt>
                <c:pt idx="1">
                  <c:v>2.4336080491188499E-2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E2-A34E-A0AB-C0BCD6FD40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Logic Layers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HMC-OoO</c:v>
                </c:pt>
                <c:pt idx="1">
                  <c:v>Tesseract with Prefetching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0.93624933539999999</c:v>
                </c:pt>
                <c:pt idx="1">
                  <c:v>8.9919873647840196E-2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E2-A34E-A0AB-C0BCD6FD40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Cores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solidFill>
                <a:schemeClr val="accent1">
                  <a:lumMod val="50000"/>
                </a:schemeClr>
              </a:solidFill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HMC-OoO</c:v>
                </c:pt>
                <c:pt idx="1">
                  <c:v>Tesseract with Prefetching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2.0218882855307301E-2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E2-A34E-A0AB-C0BCD6FD40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359623488"/>
        <c:axId val="1359618000"/>
      </c:barChart>
      <c:catAx>
        <c:axId val="135962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9618000"/>
        <c:crosses val="autoZero"/>
        <c:auto val="1"/>
        <c:lblAlgn val="ctr"/>
        <c:lblOffset val="100"/>
        <c:noMultiLvlLbl val="0"/>
      </c:catAx>
      <c:valAx>
        <c:axId val="135961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5962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tx1"/>
          </a:solidFill>
        </a:defRPr>
      </a:pPr>
      <a:endParaRPr lang="en-US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89094488188976E-2"/>
          <c:y val="0.157407518030899"/>
          <c:w val="0.89136832895887996"/>
          <c:h val="0.562808398950131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Browser!$C$79</c:f>
              <c:strCache>
                <c:ptCount val="1"/>
                <c:pt idx="0">
                  <c:v>CPU-Only</c:v>
                </c:pt>
              </c:strCache>
            </c:strRef>
          </c:tx>
          <c:spPr>
            <a:pattFill prst="wdDnDiag">
              <a:fgClr>
                <a:schemeClr val="tx2">
                  <a:lumMod val="40000"/>
                  <a:lumOff val="60000"/>
                </a:schemeClr>
              </a:fgClr>
              <a:bgClr>
                <a:schemeClr val="tx1"/>
              </a:bgClr>
            </a:pattFill>
            <a:ln>
              <a:solidFill>
                <a:schemeClr val="tx1"/>
              </a:solidFill>
            </a:ln>
          </c:spPr>
          <c:invertIfNegative val="0"/>
          <c:cat>
            <c:strRef>
              <c:f>Browser!$A$80:$B$88</c:f>
              <c:strCache>
                <c:ptCount val="9"/>
                <c:pt idx="0">
                  <c:v>Texture_x000d_Tiling</c:v>
                </c:pt>
                <c:pt idx="1">
                  <c:v>Color_x000d_Blitting</c:v>
                </c:pt>
                <c:pt idx="2">
                  <c:v>Com-_x000d_pression</c:v>
                </c:pt>
                <c:pt idx="3">
                  <c:v>Decom-_x000d_pression</c:v>
                </c:pt>
                <c:pt idx="4">
                  <c:v>Packing</c:v>
                </c:pt>
                <c:pt idx="5">
                  <c:v>Quantization</c:v>
                </c:pt>
                <c:pt idx="6">
                  <c:v>Sub-Pixel Interpolation</c:v>
                </c:pt>
                <c:pt idx="7">
                  <c:v>Deblocking Filter</c:v>
                </c:pt>
                <c:pt idx="8">
                  <c:v>Motion Estimation</c:v>
                </c:pt>
              </c:strCache>
            </c:strRef>
          </c:cat>
          <c:val>
            <c:numRef>
              <c:f>Browser!$C$80:$C$88</c:f>
              <c:numCache>
                <c:formatCode>General</c:formatCode>
                <c:ptCount val="9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BE2-41F6-8046-EDE793FCF2A6}"/>
            </c:ext>
          </c:extLst>
        </c:ser>
        <c:ser>
          <c:idx val="1"/>
          <c:order val="1"/>
          <c:tx>
            <c:strRef>
              <c:f>Browser!$D$79</c:f>
              <c:strCache>
                <c:ptCount val="1"/>
                <c:pt idx="0">
                  <c:v>PIM-Core</c:v>
                </c:pt>
              </c:strCache>
            </c:strRef>
          </c:tx>
          <c:spPr>
            <a:solidFill>
              <a:srgbClr val="4A8861"/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Browser!$A$80:$B$88</c:f>
              <c:strCache>
                <c:ptCount val="9"/>
                <c:pt idx="0">
                  <c:v>Texture_x000d_Tiling</c:v>
                </c:pt>
                <c:pt idx="1">
                  <c:v>Color_x000d_Blitting</c:v>
                </c:pt>
                <c:pt idx="2">
                  <c:v>Com-_x000d_pression</c:v>
                </c:pt>
                <c:pt idx="3">
                  <c:v>Decom-_x000d_pression</c:v>
                </c:pt>
                <c:pt idx="4">
                  <c:v>Packing</c:v>
                </c:pt>
                <c:pt idx="5">
                  <c:v>Quantization</c:v>
                </c:pt>
                <c:pt idx="6">
                  <c:v>Sub-Pixel Interpolation</c:v>
                </c:pt>
                <c:pt idx="7">
                  <c:v>Deblocking Filter</c:v>
                </c:pt>
                <c:pt idx="8">
                  <c:v>Motion Estimation</c:v>
                </c:pt>
              </c:strCache>
            </c:strRef>
          </c:cat>
          <c:val>
            <c:numRef>
              <c:f>Browser!$D$80:$D$88</c:f>
              <c:numCache>
                <c:formatCode>General</c:formatCode>
                <c:ptCount val="9"/>
                <c:pt idx="0">
                  <c:v>0.41637715800000002</c:v>
                </c:pt>
                <c:pt idx="1">
                  <c:v>0.531000429</c:v>
                </c:pt>
                <c:pt idx="2">
                  <c:v>0.59396378400000005</c:v>
                </c:pt>
                <c:pt idx="3">
                  <c:v>0.40527101500000001</c:v>
                </c:pt>
                <c:pt idx="4">
                  <c:v>0.50870371400000003</c:v>
                </c:pt>
                <c:pt idx="5">
                  <c:v>0.50461625300000001</c:v>
                </c:pt>
                <c:pt idx="6">
                  <c:v>0.50061163066835501</c:v>
                </c:pt>
                <c:pt idx="7">
                  <c:v>0.49893281561268099</c:v>
                </c:pt>
                <c:pt idx="8">
                  <c:v>0.59594186319049902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BE2-41F6-8046-EDE793FCF2A6}"/>
            </c:ext>
          </c:extLst>
        </c:ser>
        <c:ser>
          <c:idx val="2"/>
          <c:order val="2"/>
          <c:tx>
            <c:strRef>
              <c:f>Browser!$E$79</c:f>
              <c:strCache>
                <c:ptCount val="1"/>
                <c:pt idx="0">
                  <c:v>PIM-Acc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000000"/>
              </a:solidFill>
            </a:ln>
          </c:spPr>
          <c:invertIfNegative val="0"/>
          <c:cat>
            <c:strRef>
              <c:f>Browser!$A$80:$B$88</c:f>
              <c:strCache>
                <c:ptCount val="9"/>
                <c:pt idx="0">
                  <c:v>Texture_x000d_Tiling</c:v>
                </c:pt>
                <c:pt idx="1">
                  <c:v>Color_x000d_Blitting</c:v>
                </c:pt>
                <c:pt idx="2">
                  <c:v>Com-_x000d_pression</c:v>
                </c:pt>
                <c:pt idx="3">
                  <c:v>Decom-_x000d_pression</c:v>
                </c:pt>
                <c:pt idx="4">
                  <c:v>Packing</c:v>
                </c:pt>
                <c:pt idx="5">
                  <c:v>Quantization</c:v>
                </c:pt>
                <c:pt idx="6">
                  <c:v>Sub-Pixel Interpolation</c:v>
                </c:pt>
                <c:pt idx="7">
                  <c:v>Deblocking Filter</c:v>
                </c:pt>
                <c:pt idx="8">
                  <c:v>Motion Estimation</c:v>
                </c:pt>
              </c:strCache>
            </c:strRef>
          </c:cat>
          <c:val>
            <c:numRef>
              <c:f>Browser!$E$80:$E$88</c:f>
              <c:numCache>
                <c:formatCode>General</c:formatCode>
                <c:ptCount val="9"/>
                <c:pt idx="0">
                  <c:v>0.36127458499999998</c:v>
                </c:pt>
                <c:pt idx="1">
                  <c:v>0.42334838200000002</c:v>
                </c:pt>
                <c:pt idx="2">
                  <c:v>0.47293959899999999</c:v>
                </c:pt>
                <c:pt idx="3">
                  <c:v>0.29851487900000001</c:v>
                </c:pt>
                <c:pt idx="4">
                  <c:v>0.47245494599999999</c:v>
                </c:pt>
                <c:pt idx="5">
                  <c:v>0.42913338499999998</c:v>
                </c:pt>
                <c:pt idx="6">
                  <c:v>0.34481412367965097</c:v>
                </c:pt>
                <c:pt idx="7">
                  <c:v>0.26459175069815999</c:v>
                </c:pt>
                <c:pt idx="8">
                  <c:v>0.39249674136108298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BE2-41F6-8046-EDE793FCF2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64140280"/>
        <c:axId val="1364139888"/>
      </c:barChart>
      <c:catAx>
        <c:axId val="1364140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en-US" sz="1350" b="0"/>
            </a:pPr>
            <a:endParaRPr lang="en-US"/>
          </a:p>
        </c:txPr>
        <c:crossAx val="1364139888"/>
        <c:crosses val="autoZero"/>
        <c:auto val="1"/>
        <c:lblAlgn val="ctr"/>
        <c:lblOffset val="100"/>
        <c:noMultiLvlLbl val="0"/>
      </c:catAx>
      <c:valAx>
        <c:axId val="1364139888"/>
        <c:scaling>
          <c:orientation val="minMax"/>
          <c:max val="1"/>
        </c:scaling>
        <c:delete val="0"/>
        <c:axPos val="l"/>
        <c:majorGridlines>
          <c:spPr>
            <a:ln>
              <a:prstDash val="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Normalized Energy</a:t>
                </a:r>
              </a:p>
            </c:rich>
          </c:tx>
          <c:layout>
            <c:manualLayout>
              <c:xMode val="edge"/>
              <c:yMode val="edge"/>
              <c:x val="9.0979877515310597E-3"/>
              <c:y val="0.16599607541249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0"/>
            </a:pPr>
            <a:endParaRPr lang="en-US"/>
          </a:p>
        </c:txPr>
        <c:crossAx val="1364140280"/>
        <c:crosses val="autoZero"/>
        <c:crossBetween val="between"/>
        <c:majorUnit val="0.2"/>
      </c:valAx>
      <c:spPr>
        <a:ln w="19050" cmpd="sng">
          <a:solidFill>
            <a:schemeClr val="tx1"/>
          </a:solidFill>
        </a:ln>
      </c:spPr>
    </c:plotArea>
    <c:legend>
      <c:legendPos val="r"/>
      <c:layout>
        <c:manualLayout>
          <c:xMode val="edge"/>
          <c:yMode val="edge"/>
          <c:x val="0.18173490813648299"/>
          <c:y val="4.2457713619130904E-3"/>
          <c:w val="0.61249945319335097"/>
          <c:h val="0.15850029163021301"/>
        </c:manualLayout>
      </c:layout>
      <c:overlay val="0"/>
      <c:txPr>
        <a:bodyPr/>
        <a:lstStyle/>
        <a:p>
          <a:pPr>
            <a:defRPr sz="2400"/>
          </a:pPr>
          <a:endParaRPr lang="en-US"/>
        </a:p>
      </c:txPr>
    </c:legend>
    <c:plotVisOnly val="1"/>
    <c:dispBlanksAs val="gap"/>
    <c:showDLblsOverMax val="0"/>
  </c:chart>
  <c:spPr>
    <a:ln w="28575" cmpd="sng">
      <a:noFill/>
    </a:ln>
  </c:spPr>
  <c:txPr>
    <a:bodyPr/>
    <a:lstStyle/>
    <a:p>
      <a:pPr>
        <a:defRPr sz="1200" b="1"/>
      </a:pPr>
      <a:endParaRPr lang="en-US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2807438436081205E-2"/>
          <c:y val="0.15926448849066299"/>
          <c:w val="0.90268141876943397"/>
          <c:h val="0.576615983346909"/>
        </c:manualLayout>
      </c:layout>
      <c:barChart>
        <c:barDir val="col"/>
        <c:grouping val="clustered"/>
        <c:varyColors val="0"/>
        <c:ser>
          <c:idx val="14"/>
          <c:order val="0"/>
          <c:tx>
            <c:strRef>
              <c:f>Browser!$F$40</c:f>
              <c:strCache>
                <c:ptCount val="1"/>
                <c:pt idx="0">
                  <c:v>CPU-Only</c:v>
                </c:pt>
              </c:strCache>
            </c:strRef>
          </c:tx>
          <c:spPr>
            <a:pattFill prst="wdDnDiag">
              <a:fgClr>
                <a:schemeClr val="accent5">
                  <a:lumMod val="40000"/>
                  <a:lumOff val="60000"/>
                </a:schemeClr>
              </a:fgClr>
              <a:bgClr>
                <a:schemeClr val="tx1"/>
              </a:bgClr>
            </a:patt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Browser!$G$39:$N$39</c:f>
              <c:strCache>
                <c:ptCount val="8"/>
                <c:pt idx="0">
                  <c:v>Texture       Tiling</c:v>
                </c:pt>
                <c:pt idx="1">
                  <c:v>Color       Blitting</c:v>
                </c:pt>
                <c:pt idx="2">
                  <c:v>Comp-    ression</c:v>
                </c:pt>
                <c:pt idx="3">
                  <c:v>Decomp-    ression</c:v>
                </c:pt>
                <c:pt idx="4">
                  <c:v>Sub-Pixel Interpolation</c:v>
                </c:pt>
                <c:pt idx="5">
                  <c:v>Deblocking Filter</c:v>
                </c:pt>
                <c:pt idx="6">
                  <c:v>Motion Estimation</c:v>
                </c:pt>
                <c:pt idx="7">
                  <c:v>TensorFlow</c:v>
                </c:pt>
              </c:strCache>
            </c:strRef>
          </c:cat>
          <c:val>
            <c:numRef>
              <c:f>Browser!$G$40:$N$40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57-4CCF-8AA2-1F832DB160CC}"/>
            </c:ext>
          </c:extLst>
        </c:ser>
        <c:ser>
          <c:idx val="0"/>
          <c:order val="1"/>
          <c:tx>
            <c:strRef>
              <c:f>Browser!$F$41</c:f>
              <c:strCache>
                <c:ptCount val="1"/>
                <c:pt idx="0">
                  <c:v>PIM-Core</c:v>
                </c:pt>
              </c:strCache>
            </c:strRef>
          </c:tx>
          <c:spPr>
            <a:solidFill>
              <a:srgbClr val="4A8861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Browser!$G$39:$N$39</c:f>
              <c:strCache>
                <c:ptCount val="8"/>
                <c:pt idx="0">
                  <c:v>Texture       Tiling</c:v>
                </c:pt>
                <c:pt idx="1">
                  <c:v>Color       Blitting</c:v>
                </c:pt>
                <c:pt idx="2">
                  <c:v>Comp-    ression</c:v>
                </c:pt>
                <c:pt idx="3">
                  <c:v>Decomp-    ression</c:v>
                </c:pt>
                <c:pt idx="4">
                  <c:v>Sub-Pixel Interpolation</c:v>
                </c:pt>
                <c:pt idx="5">
                  <c:v>Deblocking Filter</c:v>
                </c:pt>
                <c:pt idx="6">
                  <c:v>Motion Estimation</c:v>
                </c:pt>
                <c:pt idx="7">
                  <c:v>TensorFlow</c:v>
                </c:pt>
              </c:strCache>
            </c:strRef>
          </c:cat>
          <c:val>
            <c:numRef>
              <c:f>Browser!$G$41:$N$41</c:f>
              <c:numCache>
                <c:formatCode>General</c:formatCode>
                <c:ptCount val="8"/>
                <c:pt idx="0">
                  <c:v>0.43478260899999999</c:v>
                </c:pt>
                <c:pt idx="1">
                  <c:v>0.64516129</c:v>
                </c:pt>
                <c:pt idx="2">
                  <c:v>0.76335877900000004</c:v>
                </c:pt>
                <c:pt idx="3">
                  <c:v>0.76923076899999998</c:v>
                </c:pt>
                <c:pt idx="4">
                  <c:v>0.72463768115941996</c:v>
                </c:pt>
                <c:pt idx="5">
                  <c:v>0.8</c:v>
                </c:pt>
                <c:pt idx="6">
                  <c:v>0.84745762711864403</c:v>
                </c:pt>
                <c:pt idx="7">
                  <c:v>0.63694267515923597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57-4CCF-8AA2-1F832DB160CC}"/>
            </c:ext>
          </c:extLst>
        </c:ser>
        <c:ser>
          <c:idx val="1"/>
          <c:order val="2"/>
          <c:tx>
            <c:strRef>
              <c:f>Browser!$F$42</c:f>
              <c:strCache>
                <c:ptCount val="1"/>
                <c:pt idx="0">
                  <c:v>PIM-Acc</c:v>
                </c:pt>
              </c:strCache>
            </c:strRef>
          </c:tx>
          <c:spPr>
            <a:solidFill>
              <a:srgbClr val="FDC600">
                <a:lumMod val="60000"/>
                <a:lumOff val="40000"/>
              </a:srgbClr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strRef>
              <c:f>Browser!$G$39:$N$39</c:f>
              <c:strCache>
                <c:ptCount val="8"/>
                <c:pt idx="0">
                  <c:v>Texture       Tiling</c:v>
                </c:pt>
                <c:pt idx="1">
                  <c:v>Color       Blitting</c:v>
                </c:pt>
                <c:pt idx="2">
                  <c:v>Comp-    ression</c:v>
                </c:pt>
                <c:pt idx="3">
                  <c:v>Decomp-    ression</c:v>
                </c:pt>
                <c:pt idx="4">
                  <c:v>Sub-Pixel Interpolation</c:v>
                </c:pt>
                <c:pt idx="5">
                  <c:v>Deblocking Filter</c:v>
                </c:pt>
                <c:pt idx="6">
                  <c:v>Motion Estimation</c:v>
                </c:pt>
                <c:pt idx="7">
                  <c:v>TensorFlow</c:v>
                </c:pt>
              </c:strCache>
            </c:strRef>
          </c:cat>
          <c:val>
            <c:numRef>
              <c:f>Browser!$G$42:$N$42</c:f>
              <c:numCache>
                <c:formatCode>General</c:formatCode>
                <c:ptCount val="8"/>
                <c:pt idx="0">
                  <c:v>0.4</c:v>
                </c:pt>
                <c:pt idx="1">
                  <c:v>0.57803468199999997</c:v>
                </c:pt>
                <c:pt idx="2">
                  <c:v>0.47619047599999997</c:v>
                </c:pt>
                <c:pt idx="3">
                  <c:v>0.5</c:v>
                </c:pt>
                <c:pt idx="4">
                  <c:v>0.581395348837209</c:v>
                </c:pt>
                <c:pt idx="5">
                  <c:v>0.70422535211267601</c:v>
                </c:pt>
                <c:pt idx="6">
                  <c:v>0.476190476190476</c:v>
                </c:pt>
                <c:pt idx="7">
                  <c:v>0.50505050505050497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57-4CCF-8AA2-1F832DB16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280515640"/>
        <c:axId val="1280516032"/>
      </c:barChart>
      <c:catAx>
        <c:axId val="12805156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00" b="0" spc="0" baseline="0"/>
            </a:pPr>
            <a:endParaRPr lang="en-US"/>
          </a:p>
        </c:txPr>
        <c:crossAx val="1280516032"/>
        <c:crosses val="autoZero"/>
        <c:auto val="1"/>
        <c:lblAlgn val="ctr"/>
        <c:lblOffset val="100"/>
        <c:noMultiLvlLbl val="0"/>
      </c:catAx>
      <c:valAx>
        <c:axId val="1280516032"/>
        <c:scaling>
          <c:orientation val="minMax"/>
          <c:max val="1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lg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 dirty="0"/>
                  <a:t>Normalized Runtime</a:t>
                </a:r>
              </a:p>
            </c:rich>
          </c:tx>
          <c:layout>
            <c:manualLayout>
              <c:xMode val="edge"/>
              <c:yMode val="edge"/>
              <c:x val="2.8248777946751698E-3"/>
              <c:y val="0.20151246719160101"/>
            </c:manualLayout>
          </c:layout>
          <c:overlay val="0"/>
          <c:spPr>
            <a:noFill/>
            <a:ln w="25400">
              <a:noFill/>
            </a:ln>
          </c:spPr>
        </c:title>
        <c:numFmt formatCode="#,##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1600" b="0">
                <a:latin typeface="+mn-lt"/>
              </a:defRPr>
            </a:pPr>
            <a:endParaRPr lang="en-US"/>
          </a:p>
        </c:txPr>
        <c:crossAx val="1280515640"/>
        <c:crosses val="autoZero"/>
        <c:crossBetween val="between"/>
        <c:majorUnit val="0.2"/>
      </c:valAx>
      <c:spPr>
        <a:solidFill>
          <a:srgbClr val="FFFFFF"/>
        </a:solidFill>
        <a:ln w="12700">
          <a:solidFill>
            <a:srgbClr val="000000"/>
          </a:solidFill>
          <a:prstDash val="solid"/>
        </a:ln>
      </c:spPr>
    </c:plotArea>
    <c:legend>
      <c:legendPos val="r"/>
      <c:legendEntry>
        <c:idx val="2"/>
        <c:txPr>
          <a:bodyPr/>
          <a:lstStyle/>
          <a:p>
            <a:pPr>
              <a:defRPr sz="2400" b="1" i="0" u="none" strike="noStrike" baseline="0">
                <a:solidFill>
                  <a:srgbClr val="000000"/>
                </a:solidFill>
                <a:latin typeface="+mn-lt"/>
                <a:ea typeface="Calibri"/>
                <a:cs typeface="Calibri"/>
              </a:defRPr>
            </a:pPr>
            <a:endParaRPr lang="en-US"/>
          </a:p>
        </c:txPr>
      </c:legendEntry>
      <c:layout>
        <c:manualLayout>
          <c:xMode val="edge"/>
          <c:yMode val="edge"/>
          <c:x val="0.30491803278688501"/>
          <c:y val="1.51515151515151E-2"/>
          <c:w val="0.50163934426229495"/>
          <c:h val="0.11111111111111099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2400" b="1" i="0" u="none" strike="noStrike" baseline="0">
              <a:solidFill>
                <a:srgbClr val="000000"/>
              </a:solidFill>
              <a:latin typeface="+mn-lt"/>
              <a:ea typeface="Calibri"/>
              <a:cs typeface="Calibri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200" b="1">
          <a:solidFill>
            <a:srgbClr val="000000"/>
          </a:solidFill>
        </a:defRPr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2/20/19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2/20/19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49300" y="177800"/>
            <a:ext cx="5446713" cy="3063875"/>
          </a:xfrm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fr-FR">
              <a:latin typeface="Arial" panose="020B0604020202020204" pitchFamily="34" charset="0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600" b="1">
                <a:solidFill>
                  <a:schemeClr val="tx1"/>
                </a:solidFill>
                <a:latin typeface="Arial" panose="020B0604020202020204" pitchFamily="34" charset="0"/>
                <a:ea typeface="HG丸ｺﾞｼｯｸM-PRO" pitchFamily="50" charset="-128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anose="02020600040205080304" pitchFamily="18" charset="-128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anose="02020600040205080304" pitchFamily="18" charset="-128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anose="02020600040205080304" pitchFamily="18" charset="-128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anose="02020600040205080304" pitchFamily="18" charset="-128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anose="02020600040205080304" pitchFamily="18" charset="-128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anose="02020600040205080304" pitchFamily="18" charset="-128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anose="02020600040205080304" pitchFamily="18" charset="-128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anose="02020600040205080304" pitchFamily="18" charset="-128"/>
              </a:defRPr>
            </a:lvl9pPr>
          </a:lstStyle>
          <a:p>
            <a:pPr>
              <a:spcBef>
                <a:spcPct val="0"/>
              </a:spcBef>
            </a:pPr>
            <a:fld id="{23EA8862-1C2E-40CB-A192-B920F80A99F5}" type="slidenum">
              <a:rPr lang="en-US" altLang="ja-JP" sz="1200" b="0" smtClean="0">
                <a:solidFill>
                  <a:srgbClr val="000000"/>
                </a:solidFill>
                <a:ea typeface="MS PGothic" panose="020B0600070205080204" pitchFamily="34" charset="-128"/>
              </a:rPr>
              <a:pPr>
                <a:spcBef>
                  <a:spcPct val="0"/>
                </a:spcBef>
              </a:pPr>
              <a:t>1</a:t>
            </a:fld>
            <a:endParaRPr lang="en-US" altLang="ja-JP" sz="1200" b="0">
              <a:solidFill>
                <a:srgbClr val="000000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75093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49300" y="177800"/>
            <a:ext cx="5446713" cy="3063875"/>
          </a:xfrm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CA" altLang="fr-FR">
              <a:latin typeface="Arial" panose="020B0604020202020204" pitchFamily="34" charset="0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150">
              <a:spcBef>
                <a:spcPct val="30000"/>
              </a:spcBef>
              <a:defRPr kumimoji="1" sz="1600" b="1">
                <a:solidFill>
                  <a:schemeClr val="tx1"/>
                </a:solidFill>
                <a:latin typeface="Arial" panose="020B0604020202020204" pitchFamily="34" charset="0"/>
                <a:ea typeface="HG丸ｺﾞｼｯｸM-PRO" pitchFamily="50" charset="-128"/>
              </a:defRPr>
            </a:lvl1pPr>
            <a:lvl2pPr marL="742950" indent="-28575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anose="02020600040205080304" pitchFamily="18" charset="-128"/>
              </a:defRPr>
            </a:lvl2pPr>
            <a:lvl3pPr marL="11430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anose="02020600040205080304" pitchFamily="18" charset="-128"/>
              </a:defRPr>
            </a:lvl3pPr>
            <a:lvl4pPr marL="16002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anose="02020600040205080304" pitchFamily="18" charset="-128"/>
              </a:defRPr>
            </a:lvl4pPr>
            <a:lvl5pPr marL="2057400" indent="-228600" defTabSz="9461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anose="02020600040205080304" pitchFamily="18" charset="-128"/>
              </a:defRPr>
            </a:lvl5pPr>
            <a:lvl6pPr marL="25146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anose="02020600040205080304" pitchFamily="18" charset="-128"/>
              </a:defRPr>
            </a:lvl6pPr>
            <a:lvl7pPr marL="29718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anose="02020600040205080304" pitchFamily="18" charset="-128"/>
              </a:defRPr>
            </a:lvl7pPr>
            <a:lvl8pPr marL="34290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anose="02020600040205080304" pitchFamily="18" charset="-128"/>
              </a:defRPr>
            </a:lvl8pPr>
            <a:lvl9pPr marL="3886200" indent="-228600" defTabSz="94615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  <a:ea typeface="MS PMincho" panose="02020600040205080304" pitchFamily="18" charset="-128"/>
              </a:defRPr>
            </a:lvl9pPr>
          </a:lstStyle>
          <a:p>
            <a:pPr marL="0" marR="0" lvl="0" indent="0" algn="r" defTabSz="94615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A8862-1C2E-40CB-A192-B920F80A99F5}" type="slidenum">
              <a:rPr kumimoji="1" lang="en-US" altLang="ja-JP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4615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121</a:t>
            </a:fld>
            <a:endParaRPr kumimoji="1" lang="en-US" altLang="ja-JP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4782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609600" y="1123950"/>
            <a:ext cx="109728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609600" y="3371850"/>
            <a:ext cx="109728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115824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105664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581400"/>
            <a:ext cx="10464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609600" y="6243638"/>
            <a:ext cx="28448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3638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EF0CAD05-5F98-C240-A41D-E171A630493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20261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97530"/>
            <a:ext cx="114808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52C56-4F8A-824F-A263-2404B5D536A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8"/>
          <p:cNvSpPr txBox="1">
            <a:spLocks noChangeArrowheads="1"/>
          </p:cNvSpPr>
          <p:nvPr userDrawn="1"/>
        </p:nvSpPr>
        <p:spPr>
          <a:xfrm>
            <a:off x="335360" y="6443131"/>
            <a:ext cx="3119040" cy="268139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Onur Mutlu</a:t>
            </a:r>
          </a:p>
        </p:txBody>
      </p:sp>
    </p:spTree>
    <p:extLst>
      <p:ext uri="{BB962C8B-B14F-4D97-AF65-F5344CB8AC3E}">
        <p14:creationId xmlns:p14="http://schemas.microsoft.com/office/powerpoint/2010/main" val="2225563168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A6F638-9311-044E-822F-DB90AF0533D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2"/>
          </p:nvPr>
        </p:nvSpPr>
        <p:spPr>
          <a:xfrm>
            <a:off x="335360" y="6453335"/>
            <a:ext cx="3119040" cy="268139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Onur Mutlu</a:t>
            </a:r>
          </a:p>
        </p:txBody>
      </p:sp>
    </p:spTree>
    <p:extLst>
      <p:ext uri="{BB962C8B-B14F-4D97-AF65-F5344CB8AC3E}">
        <p14:creationId xmlns:p14="http://schemas.microsoft.com/office/powerpoint/2010/main" val="307284524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71600"/>
            <a:ext cx="56388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46800" y="1371600"/>
            <a:ext cx="56388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8FC8E-6941-C74C-BC08-436BE2F5B5D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 noChangeArrowheads="1"/>
          </p:cNvSpPr>
          <p:nvPr>
            <p:ph type="dt" sz="half" idx="12"/>
          </p:nvPr>
        </p:nvSpPr>
        <p:spPr>
          <a:xfrm>
            <a:off x="335360" y="6453335"/>
            <a:ext cx="3119040" cy="268139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Onur Mutlu</a:t>
            </a:r>
          </a:p>
        </p:txBody>
      </p:sp>
    </p:spTree>
    <p:extLst>
      <p:ext uri="{BB962C8B-B14F-4D97-AF65-F5344CB8AC3E}">
        <p14:creationId xmlns:p14="http://schemas.microsoft.com/office/powerpoint/2010/main" val="64481207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2913EA-86C8-7044-8F98-044F5E7301A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dt" sz="half" idx="2"/>
          </p:nvPr>
        </p:nvSpPr>
        <p:spPr>
          <a:xfrm>
            <a:off x="335360" y="6453335"/>
            <a:ext cx="3119040" cy="268139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Onur Mutlu</a:t>
            </a:r>
          </a:p>
        </p:txBody>
      </p:sp>
    </p:spTree>
    <p:extLst>
      <p:ext uri="{BB962C8B-B14F-4D97-AF65-F5344CB8AC3E}">
        <p14:creationId xmlns:p14="http://schemas.microsoft.com/office/powerpoint/2010/main" val="171868931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2717-EF8A-4F48-9475-0E5579379CA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2"/>
          </p:nvPr>
        </p:nvSpPr>
        <p:spPr>
          <a:xfrm>
            <a:off x="335360" y="6453335"/>
            <a:ext cx="3119040" cy="268139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Onur Mutlu</a:t>
            </a:r>
          </a:p>
        </p:txBody>
      </p:sp>
    </p:spTree>
    <p:extLst>
      <p:ext uri="{BB962C8B-B14F-4D97-AF65-F5344CB8AC3E}">
        <p14:creationId xmlns:p14="http://schemas.microsoft.com/office/powerpoint/2010/main" val="273549328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CEDDA7-F9BC-D143-BB10-4566D815D5F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2"/>
          </p:nvPr>
        </p:nvSpPr>
        <p:spPr>
          <a:xfrm>
            <a:off x="335360" y="6453335"/>
            <a:ext cx="3119040" cy="268139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Onur Mutlu</a:t>
            </a:r>
          </a:p>
        </p:txBody>
      </p:sp>
    </p:spTree>
    <p:extLst>
      <p:ext uri="{BB962C8B-B14F-4D97-AF65-F5344CB8AC3E}">
        <p14:creationId xmlns:p14="http://schemas.microsoft.com/office/powerpoint/2010/main" val="26640222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CCDBC6-CC01-564B-8353-1EF7BD2EDA4C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 noChangeArrowheads="1"/>
          </p:cNvSpPr>
          <p:nvPr>
            <p:ph type="dt" sz="half" idx="12"/>
          </p:nvPr>
        </p:nvSpPr>
        <p:spPr>
          <a:xfrm>
            <a:off x="335360" y="6453335"/>
            <a:ext cx="3119040" cy="268139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Onur Mutlu</a:t>
            </a:r>
          </a:p>
        </p:txBody>
      </p:sp>
    </p:spTree>
    <p:extLst>
      <p:ext uri="{BB962C8B-B14F-4D97-AF65-F5344CB8AC3E}">
        <p14:creationId xmlns:p14="http://schemas.microsoft.com/office/powerpoint/2010/main" val="133762338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88A4F-2F9B-8940-A946-705E7B7AAFF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 noChangeArrowheads="1"/>
          </p:cNvSpPr>
          <p:nvPr>
            <p:ph type="dt" sz="half" idx="12"/>
          </p:nvPr>
        </p:nvSpPr>
        <p:spPr>
          <a:xfrm>
            <a:off x="335360" y="6453335"/>
            <a:ext cx="3119040" cy="268139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Onur Mutlu</a:t>
            </a:r>
          </a:p>
        </p:txBody>
      </p:sp>
    </p:spTree>
    <p:extLst>
      <p:ext uri="{BB962C8B-B14F-4D97-AF65-F5344CB8AC3E}">
        <p14:creationId xmlns:p14="http://schemas.microsoft.com/office/powerpoint/2010/main" val="335485952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0E8B17-B4D9-5340-8D3E-0FD2DBAED3D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2"/>
          </p:nvPr>
        </p:nvSpPr>
        <p:spPr>
          <a:xfrm>
            <a:off x="335360" y="6453335"/>
            <a:ext cx="3119040" cy="268139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Onur Mutlu</a:t>
            </a:r>
          </a:p>
        </p:txBody>
      </p:sp>
    </p:spTree>
    <p:extLst>
      <p:ext uri="{BB962C8B-B14F-4D97-AF65-F5344CB8AC3E}">
        <p14:creationId xmlns:p14="http://schemas.microsoft.com/office/powerpoint/2010/main" val="128693446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15400" y="152400"/>
            <a:ext cx="28702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52400"/>
            <a:ext cx="84074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F24509-A4B3-2C4F-9AD0-DD3550F7CEC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half" idx="2"/>
          </p:nvPr>
        </p:nvSpPr>
        <p:spPr>
          <a:xfrm>
            <a:off x="335360" y="6453335"/>
            <a:ext cx="3119040" cy="268139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Onur Mutlu</a:t>
            </a:r>
          </a:p>
        </p:txBody>
      </p:sp>
    </p:spTree>
    <p:extLst>
      <p:ext uri="{BB962C8B-B14F-4D97-AF65-F5344CB8AC3E}">
        <p14:creationId xmlns:p14="http://schemas.microsoft.com/office/powerpoint/2010/main" val="125589342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114808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304800" y="1371600"/>
            <a:ext cx="56388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46800" y="1371600"/>
            <a:ext cx="56388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35D994-FDC0-964B-B4AE-94C64D4C496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6"/>
          <p:cNvSpPr>
            <a:spLocks noGrp="1" noChangeArrowheads="1"/>
          </p:cNvSpPr>
          <p:nvPr>
            <p:ph type="dt" sz="half" idx="12"/>
          </p:nvPr>
        </p:nvSpPr>
        <p:spPr>
          <a:xfrm>
            <a:off x="335360" y="6453335"/>
            <a:ext cx="3119040" cy="268139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Onur Mutlu</a:t>
            </a:r>
          </a:p>
        </p:txBody>
      </p:sp>
    </p:spTree>
    <p:extLst>
      <p:ext uri="{BB962C8B-B14F-4D97-AF65-F5344CB8AC3E}">
        <p14:creationId xmlns:p14="http://schemas.microsoft.com/office/powerpoint/2010/main" val="1128237529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2"/>
          </p:nvPr>
        </p:nvSpPr>
        <p:spPr>
          <a:xfrm>
            <a:off x="335360" y="6453335"/>
            <a:ext cx="3119040" cy="268139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Onur Mutlu</a:t>
            </a:r>
          </a:p>
        </p:txBody>
      </p:sp>
    </p:spTree>
    <p:extLst/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Onur Mutlu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CA">
                <a:solidFill>
                  <a:srgbClr val="000000"/>
                </a:solidFill>
              </a:rPr>
              <a:t>ISSCC 2019 Forum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1847CC-E60A-4D7B-8A45-8ED321CC3E10}" type="slidenum">
              <a:rPr lang="en-US" altLang="fr-FR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59258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2C6DF-45F1-4B5C-AB56-7A1B175EDAF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3289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F9376-125E-4038-9239-01F6FB99A31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1196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69440-780F-4CA0-ADC0-2E0F480BE34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799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1E5A5-56F5-45DD-9EBC-3EBCBD7D9DB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5319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F0BC3-6E3B-45EA-BC57-19A66917F11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2683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C4508D-41CE-4C5D-8C95-4F2685A18A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034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8B1997-8A50-49F7-8E56-952DC0A8FF7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7042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A5356-38C7-490A-B21B-42AA2783D31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6173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9FDA4-1E33-4FA0-87FA-844395F4715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36546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0498C-2F13-458E-B42A-99F5303B918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6306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A4EC7-3420-4389-8C46-A991F3944D5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06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52400"/>
            <a:ext cx="114808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898528"/>
            <a:ext cx="114808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>
              <a:latin typeface="Garamond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36051" y="631825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5D46416-474E-184B-A5AD-7D0BC91A8C60}" type="slidenum">
              <a:rPr lang="en-US" smtClean="0">
                <a:ea typeface="ＭＳ Ｐゴシック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1" name="AutoShape 4"/>
          <p:cNvSpPr>
            <a:spLocks noChangeArrowheads="1"/>
          </p:cNvSpPr>
          <p:nvPr userDrawn="1"/>
        </p:nvSpPr>
        <p:spPr bwMode="auto">
          <a:xfrm>
            <a:off x="300524" y="836712"/>
            <a:ext cx="11484108" cy="109537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rgbClr val="005CB8"/>
          </a:solidFill>
          <a:ln w="9525">
            <a:solidFill>
              <a:srgbClr val="005CB8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MS PGothic" panose="020B0600070205080204" pitchFamily="34" charset="-128"/>
            </a:endParaRPr>
          </a:p>
        </p:txBody>
      </p:sp>
      <p:sp>
        <p:nvSpPr>
          <p:cNvPr id="12" name="Line 5"/>
          <p:cNvSpPr>
            <a:spLocks noChangeShapeType="1"/>
          </p:cNvSpPr>
          <p:nvPr userDrawn="1"/>
        </p:nvSpPr>
        <p:spPr bwMode="auto">
          <a:xfrm flipV="1">
            <a:off x="306896" y="6470754"/>
            <a:ext cx="11477735" cy="0"/>
          </a:xfrm>
          <a:prstGeom prst="line">
            <a:avLst/>
          </a:prstGeom>
          <a:noFill/>
          <a:ln w="19050">
            <a:solidFill>
              <a:srgbClr val="005CB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MS PGothic" panose="020B0600070205080204" pitchFamily="34" charset="-128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dt" sz="half" idx="2"/>
          </p:nvPr>
        </p:nvSpPr>
        <p:spPr>
          <a:xfrm>
            <a:off x="335360" y="6453335"/>
            <a:ext cx="3119040" cy="268139"/>
          </a:xfrm>
          <a:prstGeom prst="rect">
            <a:avLst/>
          </a:prstGeom>
          <a:ln/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r>
              <a:rPr lang="en-US">
                <a:solidFill>
                  <a:srgbClr val="000000"/>
                </a:solidFill>
              </a:rPr>
              <a:t>Onur Mutlu</a:t>
            </a:r>
          </a:p>
        </p:txBody>
      </p:sp>
    </p:spTree>
    <p:extLst>
      <p:ext uri="{BB962C8B-B14F-4D97-AF65-F5344CB8AC3E}">
        <p14:creationId xmlns:p14="http://schemas.microsoft.com/office/powerpoint/2010/main" val="1194972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  <p:sldLayoutId id="2147484086" r:id="rId12"/>
    <p:sldLayoutId id="2147487523" r:id="rId13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6233" y="395289"/>
            <a:ext cx="10668000" cy="547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651" y="1333500"/>
            <a:ext cx="10668000" cy="468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fr-FR"/>
              <a:t>Click to edit Master text styles</a:t>
            </a:r>
          </a:p>
          <a:p>
            <a:pPr lvl="1"/>
            <a:r>
              <a:rPr lang="en-US" altLang="fr-FR"/>
              <a:t>Second level</a:t>
            </a:r>
          </a:p>
          <a:p>
            <a:pPr lvl="2"/>
            <a:r>
              <a:rPr lang="en-US" altLang="fr-FR"/>
              <a:t>Third level</a:t>
            </a:r>
          </a:p>
          <a:p>
            <a:pPr lvl="3"/>
            <a:r>
              <a:rPr lang="en-US" altLang="fr-FR"/>
              <a:t>Fourth level</a:t>
            </a:r>
          </a:p>
          <a:p>
            <a:pPr lvl="4"/>
            <a:r>
              <a:rPr lang="en-US" altLang="fr-FR"/>
              <a:t>Fifth level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812800" y="989013"/>
            <a:ext cx="10610851" cy="109537"/>
          </a:xfrm>
          <a:custGeom>
            <a:avLst/>
            <a:gdLst>
              <a:gd name="T0" fmla="*/ 0 w 1000"/>
              <a:gd name="T1" fmla="*/ 0 h 1000"/>
              <a:gd name="T2" fmla="*/ 2147483646 w 1000"/>
              <a:gd name="T3" fmla="*/ 0 h 1000"/>
              <a:gd name="T4" fmla="*/ 2147483646 w 1000"/>
              <a:gd name="T5" fmla="*/ 2147483646 h 1000"/>
              <a:gd name="T6" fmla="*/ 0 w 1000"/>
              <a:gd name="T7" fmla="*/ 2147483646 h 1000"/>
              <a:gd name="T8" fmla="*/ 0 w 1000"/>
              <a:gd name="T9" fmla="*/ 0 h 1000"/>
              <a:gd name="T10" fmla="*/ 2147483646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>
              <a:solidFill>
                <a:srgbClr val="000000"/>
              </a:solidFill>
              <a:ea typeface="MS PGothic" panose="020B0600070205080204" pitchFamily="34" charset="-128"/>
            </a:endParaRP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812800" y="6172200"/>
            <a:ext cx="105664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2000">
              <a:solidFill>
                <a:srgbClr val="000000"/>
              </a:solidFill>
              <a:ea typeface="MS PGothic" panose="020B0600070205080204" pitchFamily="34" charset="-128"/>
            </a:endParaRPr>
          </a:p>
        </p:txBody>
      </p:sp>
      <p:sp>
        <p:nvSpPr>
          <p:cNvPr id="136397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2800" y="6245225"/>
            <a:ext cx="264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latin typeface="Verdana" pitchFamily="34" charset="0"/>
                <a:ea typeface="ＭＳ Ｐゴシック" pitchFamily="50" charset="-128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US">
                <a:solidFill>
                  <a:srgbClr val="000000"/>
                </a:solidFill>
              </a:rPr>
              <a:t>Onur Mutlu</a:t>
            </a:r>
          </a:p>
        </p:txBody>
      </p:sp>
      <p:sp>
        <p:nvSpPr>
          <p:cNvPr id="136397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  <a:defRPr sz="1200">
                <a:latin typeface="Verdana" pitchFamily="34" charset="0"/>
                <a:ea typeface="ＭＳ Ｐゴシック" pitchFamily="50" charset="-128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r>
              <a:rPr lang="en-CA">
                <a:solidFill>
                  <a:srgbClr val="000000"/>
                </a:solidFill>
              </a:rPr>
              <a:t>ISSCC 2019 Forum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136397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641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ECADECB-430B-4854-93B1-C02EFA4FA1CE}" type="slidenum">
              <a:rPr lang="en-US" altLang="fr-FR" smtClean="0">
                <a:solidFill>
                  <a:srgbClr val="000000"/>
                </a:solidFill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fr-FR">
              <a:solidFill>
                <a:srgbClr val="000000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2542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31" r:id="rId1"/>
  </p:sldLayoutIdLst>
  <p:transition/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30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6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o"/>
        <a:defRPr sz="23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n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1E2B0-9580-443F-A6BA-B15F093126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2/20/19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3C8E0-6DD9-4302-9AA9-5177C785CB7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562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333" r:id="rId1"/>
    <p:sldLayoutId id="2147488334" r:id="rId2"/>
    <p:sldLayoutId id="2147488335" r:id="rId3"/>
    <p:sldLayoutId id="2147488336" r:id="rId4"/>
    <p:sldLayoutId id="2147488337" r:id="rId5"/>
    <p:sldLayoutId id="2147488338" r:id="rId6"/>
    <p:sldLayoutId id="2147488339" r:id="rId7"/>
    <p:sldLayoutId id="2147488340" r:id="rId8"/>
    <p:sldLayoutId id="2147488341" r:id="rId9"/>
    <p:sldLayoutId id="2147488342" r:id="rId10"/>
    <p:sldLayoutId id="214748834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2015.dsn.org/" TargetMode="External"/><Relationship Id="rId7" Type="http://schemas.openxmlformats.org/officeDocument/2006/relationships/image" Target="../media/image25.png"/><Relationship Id="rId2" Type="http://schemas.openxmlformats.org/officeDocument/2006/relationships/hyperlink" Target="http://users.ece.cmu.edu/~omutlu/pub/memory-errors-at-facebook_dsn15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ece.cmu.edu/~safari/tools/memerr/index.html" TargetMode="External"/><Relationship Id="rId5" Type="http://schemas.openxmlformats.org/officeDocument/2006/relationships/hyperlink" Target="http://users.ece.cmu.edu/~omutlu/pub/memory-errors-at-facebook_dsn15-talk.pdf" TargetMode="External"/><Relationship Id="rId4" Type="http://schemas.openxmlformats.org/officeDocument/2006/relationships/hyperlink" Target="http://users.ece.cmu.edu/~omutlu/pub/memory-errors-at-facebook_dsn15-talk.pptx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users.ece.cmu.edu/~omutlu/pub/avatar-dram-refresh_dsn15.pdf" TargetMode="External"/><Relationship Id="rId3" Type="http://schemas.openxmlformats.org/officeDocument/2006/relationships/image" Target="../media/image27.png"/><Relationship Id="rId7" Type="http://schemas.openxmlformats.org/officeDocument/2006/relationships/hyperlink" Target="http://users.ece.cmu.edu/~omutlu/pub/adaptive-latency-dram_hpca15.pdf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sers.ece.cmu.edu/~omutlu/pub/dram-row-hammer_isca14.pdf" TargetMode="External"/><Relationship Id="rId5" Type="http://schemas.openxmlformats.org/officeDocument/2006/relationships/hyperlink" Target="http://users.ece.cmu.edu/~omutlu/pub/error-mitigation-for-intermittent-dram-failures_sigmetrics14.pdf" TargetMode="External"/><Relationship Id="rId4" Type="http://schemas.openxmlformats.org/officeDocument/2006/relationships/hyperlink" Target="http://users.ece.cmu.edu/~omutlu/pub/dram-retention-time-characterization_isca13.pdf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hyperlink" Target="https://people.inf.ethz.ch/omutlu/pub/softMC_hpca17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users.ece.cmu.edu/~omutlu/pub/dram-row-hammer_isca14.pdf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users.ece.cmu.edu/~omutlu/pub/dram-row-hammer_isca14.pdf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github.com/CMU-SAFARI/rowhammer" TargetMode="External"/><Relationship Id="rId4" Type="http://schemas.openxmlformats.org/officeDocument/2006/relationships/image" Target="../media/image37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sers.ece.cmu.edu/~omutlu/pub/dram-row-hammer_isca14.pdf" TargetMode="External"/><Relationship Id="rId5" Type="http://schemas.openxmlformats.org/officeDocument/2006/relationships/hyperlink" Target="http://googleprojectzero.blogspot.com/2015/03/exploiting-dram-rowhammer-bug-to-gain.html" TargetMode="External"/><Relationship Id="rId4" Type="http://schemas.openxmlformats.org/officeDocument/2006/relationships/image" Target="../media/image4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googleprojectzero.blogspot.com/2015/03/exploiting-dram-rowhammer-bug-to-gain.html" TargetMode="External"/><Relationship Id="rId2" Type="http://schemas.openxmlformats.org/officeDocument/2006/relationships/hyperlink" Target="http://users.ece.cmu.edu/~omutlu/pub/dram-row-hammer_isca14.pdf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s://lab.dsst.io/32c3-slides/7197.html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hyperlink" Target="https://support.apple.com/en-gb/HT204934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dram-row-hammer_kim_lightning-talk_isca14.pdf" TargetMode="External"/><Relationship Id="rId3" Type="http://schemas.openxmlformats.org/officeDocument/2006/relationships/hyperlink" Target="https://people.inf.ethz.ch/omutlu/pub/dram-row-hammer_isca14.pdf" TargetMode="External"/><Relationship Id="rId7" Type="http://schemas.openxmlformats.org/officeDocument/2006/relationships/hyperlink" Target="https://people.inf.ethz.ch/omutlu/pub/dram-row-hammer_kim_lightning-talk_isca14.pptx" TargetMode="External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dram-row-hammer_kim_talk_isca14.pdf" TargetMode="External"/><Relationship Id="rId5" Type="http://schemas.openxmlformats.org/officeDocument/2006/relationships/hyperlink" Target="https://people.inf.ethz.ch/omutlu/pub/dram-row-hammer_kim_talk_isca14.pptx" TargetMode="External"/><Relationship Id="rId4" Type="http://schemas.openxmlformats.org/officeDocument/2006/relationships/hyperlink" Target="http://cag.engr.uconn.edu/isca2014/" TargetMode="External"/><Relationship Id="rId9" Type="http://schemas.openxmlformats.org/officeDocument/2006/relationships/hyperlink" Target="https://github.com/CMU-SAFARI/rowhammer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rowhammer-and-other-memory-issues_date17.pdf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onur-Rowhammer-Memory-Security_date17-invited-talk.pdf" TargetMode="External"/><Relationship Id="rId5" Type="http://schemas.openxmlformats.org/officeDocument/2006/relationships/hyperlink" Target="https://people.inf.ethz.ch/omutlu/pub/onur-Rowhammer-Memory-Security_date17-invited-talk.pptx" TargetMode="External"/><Relationship Id="rId4" Type="http://schemas.openxmlformats.org/officeDocument/2006/relationships/hyperlink" Target="http://www.date-conference.com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706.08642" TargetMode="Externa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tiff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arizona.edu/hpca9/" TargetMode="External"/><Relationship Id="rId2" Type="http://schemas.openxmlformats.org/officeDocument/2006/relationships/hyperlink" Target="https://people.inf.ethz.ch/omutlu/pub/mutlu_hpca03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tiff"/><Relationship Id="rId4" Type="http://schemas.openxmlformats.org/officeDocument/2006/relationships/hyperlink" Target="https://people.inf.ethz.ch/omutlu/pub/mutlu_hpca03_talk.pdf" TargetMode="Externa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tif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tiff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tiff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/pub/in-DRAM-bulk-AND-OR-ieee_cal15.pdf" TargetMode="External"/><Relationship Id="rId2" Type="http://schemas.openxmlformats.org/officeDocument/2006/relationships/hyperlink" Target="http://users.ece.cmu.edu/~omutlu/pub/rowclone_micro13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eople.inf.ethz.ch/omutlu/pub/ambit-bulk-bitwise-dram_micro17.pdf" TargetMode="External"/><Relationship Id="rId4" Type="http://schemas.openxmlformats.org/officeDocument/2006/relationships/hyperlink" Target="https://users.ece.cmu.edu/~omutlu/pub/GSDRAM-gather-scatter-dram_micro15.pdf" TargetMode="Externa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hyperlink" Target="http://users.ece.cmu.edu/~omutlu/pub/rowclone_seshadri_micro13-poster.pptx" TargetMode="External"/><Relationship Id="rId3" Type="http://schemas.openxmlformats.org/officeDocument/2006/relationships/hyperlink" Target="http://www.microarch.org/micro46/" TargetMode="External"/><Relationship Id="rId7" Type="http://schemas.openxmlformats.org/officeDocument/2006/relationships/hyperlink" Target="http://users.ece.cmu.edu/~omutlu/pub/rowclone_seshadri_micro13_lightning-talk.pdf" TargetMode="External"/><Relationship Id="rId2" Type="http://schemas.openxmlformats.org/officeDocument/2006/relationships/hyperlink" Target="http://users.ece.cmu.edu/~omutlu/pub/rowclone_micro13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users.ece.cmu.edu/~omutlu/pub/rowclone_seshadri_micro13_lightning-talk.pptx" TargetMode="External"/><Relationship Id="rId5" Type="http://schemas.openxmlformats.org/officeDocument/2006/relationships/hyperlink" Target="http://users.ece.cmu.edu/~omutlu/pub/rowclone_seshadri_micro13-talk.pdf" TargetMode="External"/><Relationship Id="rId10" Type="http://schemas.openxmlformats.org/officeDocument/2006/relationships/image" Target="../media/image64.png"/><Relationship Id="rId4" Type="http://schemas.openxmlformats.org/officeDocument/2006/relationships/hyperlink" Target="http://users.ece.cmu.edu/~omutlu/pub/rowclone_seshadri_micro13-talk.pptx" TargetMode="External"/><Relationship Id="rId9" Type="http://schemas.openxmlformats.org/officeDocument/2006/relationships/hyperlink" Target="http://users.ece.cmu.edu/~omutlu/pub/rowclone_seshadri_micro13-poster.pdf" TargetMode="Externa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tif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tiff"/><Relationship Id="rId2" Type="http://schemas.openxmlformats.org/officeDocument/2006/relationships/image" Target="../media/image68.tif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tiff"/><Relationship Id="rId2" Type="http://schemas.openxmlformats.org/officeDocument/2006/relationships/hyperlink" Target="https://people.inf.ethz.ch/omutlu/pub/ambit-bulk-bitwise-dram_micro17.pdf" TargetMode="Externa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tiff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.xml"/><Relationship Id="rId5" Type="http://schemas.openxmlformats.org/officeDocument/2006/relationships/image" Target="../media/image77.png"/><Relationship Id="rId4" Type="http://schemas.openxmlformats.org/officeDocument/2006/relationships/image" Target="../media/image76.jpe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calcm/isca2015/" TargetMode="External"/><Relationship Id="rId2" Type="http://schemas.openxmlformats.org/officeDocument/2006/relationships/hyperlink" Target="http://users.ece.cmu.edu/~omutlu/pub/tesseract-pim-architecture-for-graph-processing_isca15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hyperlink" Target="http://users.ece.cmu.edu/~omutlu/pub/tesseract-pim-architecture-for-graph-processing_isca15-lightning-talk.pdf" TargetMode="External"/><Relationship Id="rId4" Type="http://schemas.openxmlformats.org/officeDocument/2006/relationships/hyperlink" Target="http://users.ece.cmu.edu/~omutlu/pub/tesseract-pim-architecture-for-graph-processing_isca15-talk.pdf" TargetMode="Externa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tif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hyperlink" Target="http://isca2016.eecs.umich.edu/" TargetMode="External"/><Relationship Id="rId7" Type="http://schemas.openxmlformats.org/officeDocument/2006/relationships/hyperlink" Target="https://users.ece.cmu.edu/~omutlu/pub/TOM-programmer-transparent-GPU-near-date-processing_kevinhsieh_isca16-lightning-talk.pdf" TargetMode="External"/><Relationship Id="rId2" Type="http://schemas.openxmlformats.org/officeDocument/2006/relationships/hyperlink" Target="https://users.ece.cmu.edu/~omutlu/pub/TOM-programmer-transparent-GPU-near-date-processing_isca16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sers.ece.cmu.edu/~omutlu/pub/TOM-programmer-transparent-GPU-near-date-processing_kevinhsieh_isca16-lightning-talk.pptx" TargetMode="External"/><Relationship Id="rId5" Type="http://schemas.openxmlformats.org/officeDocument/2006/relationships/hyperlink" Target="https://users.ece.cmu.edu/~omutlu/pub/TOM-programmer-transparent-GPU-near-date-processing_kevinhsieh_isca16-talk.pdf" TargetMode="External"/><Relationship Id="rId4" Type="http://schemas.openxmlformats.org/officeDocument/2006/relationships/hyperlink" Target="https://users.ece.cmu.edu/~omutlu/pub/TOM-programmer-transparent-GPU-near-date-processing_kevinhsieh_isca16-talk.pptx" TargetMode="Externa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ccd-conf.com/" TargetMode="External"/><Relationship Id="rId2" Type="http://schemas.openxmlformats.org/officeDocument/2006/relationships/hyperlink" Target="https://users.ece.cmu.edu/~omutlu/pub/in-memory-pointer-chasing-accelerator_iccd16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6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calcm/isca2015/" TargetMode="External"/><Relationship Id="rId2" Type="http://schemas.openxmlformats.org/officeDocument/2006/relationships/hyperlink" Target="http://users.ece.cmu.edu/~omutlu/pub/pim-enabled-instructons-for-low-overhead-pim_isca15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hyperlink" Target="http://users.ece.cmu.edu/~omutlu/pub/pim-enabled-instructons-for-low-overhead-pim_isca15-lightning-talk.pdf" TargetMode="External"/><Relationship Id="rId4" Type="http://schemas.openxmlformats.org/officeDocument/2006/relationships/hyperlink" Target="http://users.ece.cmu.edu/~omutlu/pub/pim-enabled-instructons-for-low-overhead-pim_isca15-talk.pdf" TargetMode="Externa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web/cal" TargetMode="External"/><Relationship Id="rId2" Type="http://schemas.openxmlformats.org/officeDocument/2006/relationships/hyperlink" Target="https://users.ece.cmu.edu/~omutlu/pub/LazyPIM-coherence-for-processing-in-memory_ieee-cal16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0.png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hyperlink" Target="https://arxiv.org/pdf/1706.08642" TargetMode="Externa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802.00320.pdf" TargetMode="External"/><Relationship Id="rId2" Type="http://schemas.openxmlformats.org/officeDocument/2006/relationships/hyperlink" Target="https://people.inf.ethz.ch/omutlu/acaces2018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playlist?list=PL5Q2soXY2Zi-HXxomthrpDpMJm05P6J9x" TargetMode="External"/><Relationship Id="rId2" Type="http://schemas.openxmlformats.org/officeDocument/2006/relationships/hyperlink" Target="https://people.inf.ethz.ch/omutlu/acaces2018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eople.inf.ethz.ch/omutlu/projects.htm" TargetMode="Externa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195" y="1325878"/>
            <a:ext cx="10515610" cy="4183160"/>
          </a:xfrm>
        </p:spPr>
        <p:txBody>
          <a:bodyPr/>
          <a:lstStyle/>
          <a:p>
            <a:pPr algn="ctr" eaLnBrk="1" hangingPunct="1"/>
            <a:br>
              <a:rPr lang="en-US" sz="3200" b="1" dirty="0">
                <a:solidFill>
                  <a:srgbClr val="1A5712"/>
                </a:solidFill>
              </a:rPr>
            </a:br>
            <a:br>
              <a:rPr lang="en-US" sz="3200" b="1" dirty="0">
                <a:solidFill>
                  <a:srgbClr val="1A5712"/>
                </a:solidFill>
              </a:rPr>
            </a:br>
            <a:br>
              <a:rPr lang="en-US" sz="3200" b="1" dirty="0">
                <a:solidFill>
                  <a:srgbClr val="1A5712"/>
                </a:solidFill>
              </a:rPr>
            </a:br>
            <a:br>
              <a:rPr lang="en-US" sz="3200" b="1" dirty="0">
                <a:solidFill>
                  <a:srgbClr val="1A5712"/>
                </a:solidFill>
              </a:rPr>
            </a:br>
            <a:br>
              <a:rPr lang="en-US" sz="3200" b="1" dirty="0">
                <a:solidFill>
                  <a:srgbClr val="1A5712"/>
                </a:solidFill>
              </a:rPr>
            </a:br>
            <a:br>
              <a:rPr lang="en-US" sz="3200" b="1" dirty="0">
                <a:solidFill>
                  <a:srgbClr val="1A5712"/>
                </a:solidFill>
              </a:rPr>
            </a:br>
            <a:br>
              <a:rPr lang="en-US" sz="3200" b="1" dirty="0">
                <a:solidFill>
                  <a:srgbClr val="1A5712"/>
                </a:solidFill>
              </a:rPr>
            </a:br>
            <a:r>
              <a:rPr lang="en-US" sz="3200" b="1" dirty="0">
                <a:solidFill>
                  <a:srgbClr val="1A5712"/>
                </a:solidFill>
              </a:rPr>
              <a:t>Processing Data Where It Makes Sense </a:t>
            </a:r>
            <a:br>
              <a:rPr lang="en-US" sz="3200" b="1" dirty="0">
                <a:solidFill>
                  <a:srgbClr val="1A5712"/>
                </a:solidFill>
              </a:rPr>
            </a:br>
            <a:r>
              <a:rPr lang="en-US" sz="3200" b="1" dirty="0">
                <a:solidFill>
                  <a:srgbClr val="1A5712"/>
                </a:solidFill>
              </a:rPr>
              <a:t>in Modern Computing Systems:</a:t>
            </a:r>
            <a:br>
              <a:rPr lang="en-US" sz="3200" b="1" dirty="0">
                <a:solidFill>
                  <a:srgbClr val="1A5712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Enabling In-Memory Computation</a:t>
            </a:r>
            <a:br>
              <a:rPr lang="en-US" sz="3200" dirty="0">
                <a:solidFill>
                  <a:schemeClr val="tx1"/>
                </a:solidFill>
              </a:rPr>
            </a:br>
            <a:br>
              <a:rPr lang="en-US" altLang="fr-FR" sz="2000" dirty="0"/>
            </a:br>
            <a:r>
              <a:rPr lang="de-DE" altLang="fr-FR" sz="2400" dirty="0">
                <a:solidFill>
                  <a:srgbClr val="0000FF"/>
                </a:solidFill>
              </a:rPr>
              <a:t>Onur Mutlu</a:t>
            </a:r>
            <a:br>
              <a:rPr lang="de-DE" altLang="fr-FR" sz="2400" dirty="0"/>
            </a:br>
            <a:r>
              <a:rPr lang="de-DE" altLang="fr-FR" sz="2000" dirty="0" err="1"/>
              <a:t>omutlu@gmail.com</a:t>
            </a:r>
            <a:r>
              <a:rPr lang="de-DE" altLang="fr-FR" sz="2000" dirty="0"/>
              <a:t> </a:t>
            </a:r>
            <a:br>
              <a:rPr lang="de-DE" altLang="fr-FR" sz="2000" dirty="0"/>
            </a:br>
            <a:r>
              <a:rPr lang="de-DE" altLang="fr-FR" sz="2000" dirty="0"/>
              <a:t>https://</a:t>
            </a:r>
            <a:r>
              <a:rPr lang="de-DE" altLang="fr-FR" sz="2000" dirty="0" err="1"/>
              <a:t>people.inf.ethz.ch</a:t>
            </a:r>
            <a:r>
              <a:rPr lang="de-DE" altLang="fr-FR" sz="2000" dirty="0"/>
              <a:t>/omutlu</a:t>
            </a:r>
            <a:br>
              <a:rPr lang="de-DE" altLang="fr-FR" sz="2400" dirty="0"/>
            </a:br>
            <a:br>
              <a:rPr lang="en-US" altLang="fr-FR" sz="2400" dirty="0"/>
            </a:br>
            <a:r>
              <a:rPr lang="en-US" altLang="fr-FR" sz="2400" dirty="0"/>
              <a:t>Feb. 21</a:t>
            </a:r>
            <a:r>
              <a:rPr lang="en-US" altLang="fr-FR" sz="2400" baseline="30000" dirty="0"/>
              <a:t>st</a:t>
            </a:r>
            <a:r>
              <a:rPr lang="en-US" altLang="fr-FR" sz="2400" dirty="0"/>
              <a:t> 2019</a:t>
            </a:r>
            <a:br>
              <a:rPr lang="en-US" altLang="fr-FR" sz="2400" dirty="0"/>
            </a:br>
            <a:endParaRPr lang="en-US" altLang="fr-FR" sz="2400" dirty="0"/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2124075" y="322263"/>
            <a:ext cx="75120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fr-FR" altLang="fr-FR" sz="3400">
              <a:solidFill>
                <a:srgbClr val="000000"/>
              </a:solidFill>
            </a:endParaRPr>
          </a:p>
        </p:txBody>
      </p:sp>
      <p:sp>
        <p:nvSpPr>
          <p:cNvPr id="1024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7D957E1-574D-4CA8-B5F7-67A921809931}" type="slidenum">
              <a:rPr lang="en-US" altLang="fr-FR" sz="1200" smtClean="0">
                <a:solidFill>
                  <a:srgbClr val="000000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fr-FR" sz="1200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4106" y="5300774"/>
            <a:ext cx="2261086" cy="654223"/>
          </a:xfrm>
          <a:prstGeom prst="rect">
            <a:avLst/>
          </a:prstGeom>
        </p:spPr>
      </p:pic>
      <p:pic>
        <p:nvPicPr>
          <p:cNvPr id="8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4785628" y="5204710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Burgundy_CMU_JPG_Logo.jpg">
            <a:extLst>
              <a:ext uri="{FF2B5EF4-FFF2-40B4-BE49-F238E27FC236}">
                <a16:creationId xmlns:a16="http://schemas.microsoft.com/office/drawing/2014/main" id="{FDEF4BF8-4C42-2C48-ACA7-CAA3C1B63ED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70032" y="5204710"/>
            <a:ext cx="2532185" cy="9144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7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66144">
            <a:off x="7408037" y="1201593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1691644" y="152400"/>
            <a:ext cx="86106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The Main Memory System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691644" y="996950"/>
            <a:ext cx="8610600" cy="5194300"/>
          </a:xfrm>
        </p:spPr>
        <p:txBody>
          <a:bodyPr/>
          <a:lstStyle/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sz="1200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is a critical component of all computing systems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: server, mobile, embedded, desktop, sensor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system must scale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(in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size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technology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efficiency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cost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and </a:t>
            </a:r>
            <a:r>
              <a:rPr lang="en-US" i="1" dirty="0">
                <a:latin typeface="Tahoma" charset="0"/>
                <a:ea typeface="ＭＳ Ｐゴシック" charset="0"/>
                <a:cs typeface="ＭＳ Ｐゴシック" charset="0"/>
              </a:rPr>
              <a:t>management algorithms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) to maintain performance growth and technology scaling benefits</a:t>
            </a:r>
          </a:p>
        </p:txBody>
      </p:sp>
      <p:sp>
        <p:nvSpPr>
          <p:cNvPr id="10" name="AutoShape 25"/>
          <p:cNvSpPr>
            <a:spLocks noChangeArrowheads="1"/>
          </p:cNvSpPr>
          <p:nvPr/>
        </p:nvSpPr>
        <p:spPr bwMode="auto">
          <a:xfrm>
            <a:off x="4653919" y="1166668"/>
            <a:ext cx="2557463" cy="2447925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1" name="Text Box 13" descr="90%"/>
          <p:cNvSpPr txBox="1">
            <a:spLocks noChangeArrowheads="1"/>
          </p:cNvSpPr>
          <p:nvPr/>
        </p:nvSpPr>
        <p:spPr bwMode="auto">
          <a:xfrm>
            <a:off x="2708905" y="2928793"/>
            <a:ext cx="1309915" cy="61863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algn="ctr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Processors</a:t>
            </a:r>
          </a:p>
          <a:p>
            <a:pPr algn="ctr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and caches</a:t>
            </a:r>
          </a:p>
        </p:txBody>
      </p:sp>
      <p:sp>
        <p:nvSpPr>
          <p:cNvPr id="12" name="Text Box 20" descr="90%"/>
          <p:cNvSpPr txBox="1">
            <a:spLocks noChangeArrowheads="1"/>
          </p:cNvSpPr>
          <p:nvPr/>
        </p:nvSpPr>
        <p:spPr bwMode="auto">
          <a:xfrm>
            <a:off x="5079290" y="2996808"/>
            <a:ext cx="1527335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algn="ctr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Main Memory</a:t>
            </a:r>
          </a:p>
        </p:txBody>
      </p:sp>
      <p:sp>
        <p:nvSpPr>
          <p:cNvPr id="13" name="Line 15"/>
          <p:cNvSpPr>
            <a:spLocks noChangeShapeType="1"/>
          </p:cNvSpPr>
          <p:nvPr/>
        </p:nvSpPr>
        <p:spPr bwMode="auto">
          <a:xfrm flipV="1">
            <a:off x="3969707" y="2282060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14" name="Text Box 24" descr="90%"/>
          <p:cNvSpPr txBox="1">
            <a:spLocks noChangeArrowheads="1"/>
          </p:cNvSpPr>
          <p:nvPr/>
        </p:nvSpPr>
        <p:spPr bwMode="auto">
          <a:xfrm>
            <a:off x="7512980" y="3020548"/>
            <a:ext cx="2194472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 dirty="0">
                <a:solidFill>
                  <a:srgbClr val="000000"/>
                </a:solidFill>
              </a:rPr>
              <a:t>Storage (SSD/HDD)</a:t>
            </a:r>
          </a:p>
        </p:txBody>
      </p:sp>
      <p:pic>
        <p:nvPicPr>
          <p:cNvPr id="15" name="Content Placeholder 6" descr="barcelona-die-photo-colo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668" y="1633988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Line 15"/>
          <p:cNvSpPr>
            <a:spLocks noChangeShapeType="1"/>
          </p:cNvSpPr>
          <p:nvPr/>
        </p:nvSpPr>
        <p:spPr bwMode="auto">
          <a:xfrm flipV="1">
            <a:off x="7187172" y="2282060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pic>
        <p:nvPicPr>
          <p:cNvPr id="17" name="Picture 16" descr="dim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4787168" y="1633988"/>
            <a:ext cx="2304256" cy="549297"/>
          </a:xfrm>
          <a:prstGeom prst="rect">
            <a:avLst/>
          </a:prstGeom>
        </p:spPr>
      </p:pic>
      <p:pic>
        <p:nvPicPr>
          <p:cNvPr id="18" name="Picture 17" descr="dim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4762640" y="2308826"/>
            <a:ext cx="2304256" cy="54929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FDB6B0B-FA53-014A-B13C-C20566C6E7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282" y="945922"/>
            <a:ext cx="1340185" cy="1039387"/>
          </a:xfrm>
          <a:prstGeom prst="rect">
            <a:avLst/>
          </a:prstGeom>
        </p:spPr>
      </p:pic>
      <p:sp>
        <p:nvSpPr>
          <p:cNvPr id="22" name="Text Box 13" descr="90%">
            <a:extLst>
              <a:ext uri="{FF2B5EF4-FFF2-40B4-BE49-F238E27FC236}">
                <a16:creationId xmlns:a16="http://schemas.microsoft.com/office/drawing/2014/main" id="{DB42D2B8-FDB6-CC45-81CA-221E9B6C8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8830" y="1940428"/>
            <a:ext cx="873160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64008" tIns="32004" rIns="64008" bIns="32004">
            <a:spAutoFit/>
          </a:bodyPr>
          <a:lstStyle/>
          <a:p>
            <a:pPr algn="ctr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FPGAs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0EA337C-3F1F-E942-A0DD-F945F6D40B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3677" y="2489354"/>
            <a:ext cx="1137563" cy="1125239"/>
          </a:xfrm>
          <a:prstGeom prst="rect">
            <a:avLst/>
          </a:prstGeom>
        </p:spPr>
      </p:pic>
      <p:sp>
        <p:nvSpPr>
          <p:cNvPr id="27" name="Text Box 13" descr="90%">
            <a:extLst>
              <a:ext uri="{FF2B5EF4-FFF2-40B4-BE49-F238E27FC236}">
                <a16:creationId xmlns:a16="http://schemas.microsoft.com/office/drawing/2014/main" id="{F0671B6E-C529-934D-9F3A-0B3B7C8533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7096" y="3565346"/>
            <a:ext cx="744894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algn="ctr">
              <a:defRPr/>
            </a:pPr>
            <a:r>
              <a:rPr lang="en-US" kern="0" dirty="0">
                <a:solidFill>
                  <a:sysClr val="windowText" lastClr="000000"/>
                </a:solidFill>
                <a:latin typeface="Arial" pitchFamily="-107" charset="0"/>
                <a:ea typeface="Arial" pitchFamily="-107" charset="0"/>
                <a:cs typeface="Arial" pitchFamily="-107" charset="0"/>
              </a:rPr>
              <a:t>GPUs</a:t>
            </a:r>
          </a:p>
        </p:txBody>
      </p:sp>
      <p:sp>
        <p:nvSpPr>
          <p:cNvPr id="28" name="Line 15">
            <a:extLst>
              <a:ext uri="{FF2B5EF4-FFF2-40B4-BE49-F238E27FC236}">
                <a16:creationId xmlns:a16="http://schemas.microsoft.com/office/drawing/2014/main" id="{BAB352A4-DBA1-0C44-AB5A-26E2A839035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7494" y="1465614"/>
            <a:ext cx="2389398" cy="4137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9" name="Line 15">
            <a:extLst>
              <a:ext uri="{FF2B5EF4-FFF2-40B4-BE49-F238E27FC236}">
                <a16:creationId xmlns:a16="http://schemas.microsoft.com/office/drawing/2014/main" id="{1F1B79E7-D19F-494C-9409-F4747023F77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145270" y="3504237"/>
            <a:ext cx="2641897" cy="15722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8224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animBg="1"/>
      <p:bldP spid="22" grpId="0"/>
      <p:bldP spid="27" grpId="0"/>
      <p:bldP spid="28" grpId="0" animBg="1"/>
      <p:bldP spid="2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969845" y="152400"/>
            <a:ext cx="8915400" cy="1066800"/>
          </a:xfrm>
        </p:spPr>
        <p:txBody>
          <a:bodyPr/>
          <a:lstStyle/>
          <a:p>
            <a:r>
              <a:rPr lang="en-US" sz="3800" dirty="0"/>
              <a:t>Memory System: A </a:t>
            </a:r>
            <a:r>
              <a:rPr lang="en-US" sz="3800" b="1" i="1" dirty="0"/>
              <a:t>Shared Resource </a:t>
            </a:r>
            <a:r>
              <a:rPr lang="en-US" sz="3800" dirty="0"/>
              <a:t>View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69845" y="908720"/>
            <a:ext cx="8610600" cy="519372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2705622" y="1019268"/>
            <a:ext cx="2286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6" name="Picture 5" descr="many-core3.eps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8869" y="977993"/>
            <a:ext cx="6146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3856">
            <a:off x="8936857" y="2336922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Line 21"/>
          <p:cNvSpPr>
            <a:spLocks noChangeShapeType="1"/>
          </p:cNvSpPr>
          <p:nvPr/>
        </p:nvSpPr>
        <p:spPr bwMode="auto">
          <a:xfrm>
            <a:off x="8325669" y="3381497"/>
            <a:ext cx="1044575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9" name="Text Box 24" descr="90%"/>
          <p:cNvSpPr txBox="1">
            <a:spLocks noChangeArrowheads="1"/>
          </p:cNvSpPr>
          <p:nvPr/>
        </p:nvSpPr>
        <p:spPr bwMode="auto">
          <a:xfrm>
            <a:off x="9369685" y="4100634"/>
            <a:ext cx="937743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1800" dirty="0">
                <a:solidFill>
                  <a:srgbClr val="000000"/>
                </a:solidFill>
              </a:rPr>
              <a:t>Storage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52805" y="6021288"/>
            <a:ext cx="78119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Most of the system is dedicated to storing and moving data </a:t>
            </a:r>
          </a:p>
        </p:txBody>
      </p:sp>
    </p:spTree>
    <p:extLst>
      <p:ext uri="{BB962C8B-B14F-4D97-AF65-F5344CB8AC3E}">
        <p14:creationId xmlns:p14="http://schemas.microsoft.com/office/powerpoint/2010/main" val="16376607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91644" y="152400"/>
            <a:ext cx="8610600" cy="1066800"/>
          </a:xfrm>
        </p:spPr>
        <p:txBody>
          <a:bodyPr/>
          <a:lstStyle/>
          <a:p>
            <a:r>
              <a:rPr lang="en-US">
                <a:latin typeface="Garamond" charset="0"/>
                <a:ea typeface="ＭＳ Ｐゴシック" charset="0"/>
                <a:cs typeface="ＭＳ Ｐゴシック" charset="0"/>
              </a:rPr>
              <a:t>State of the Main Memory System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91644" y="980728"/>
            <a:ext cx="8610600" cy="5194300"/>
          </a:xfrm>
        </p:spPr>
        <p:txBody>
          <a:bodyPr/>
          <a:lstStyle/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Recent technology, architecture, and application trends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lead to new requirements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</a:rPr>
              <a:t>exacerbate old requirements</a:t>
            </a:r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DRAM and memory controllers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, as we know them today, are (will be)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unlikely to satisfy all requirements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Some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  <a:cs typeface="ＭＳ Ｐゴシック" charset="0"/>
              </a:rPr>
              <a:t>emerging non-volatile memory technologies </a:t>
            </a:r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(e.g., PCM)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enable new opportunities</a:t>
            </a:r>
            <a:r>
              <a:rPr lang="en-US" dirty="0">
                <a:latin typeface="Tahoma" charset="0"/>
                <a:ea typeface="ＭＳ Ｐゴシック" charset="0"/>
              </a:rPr>
              <a:t>: </a:t>
            </a:r>
            <a:r>
              <a:rPr lang="en-US" dirty="0" err="1">
                <a:latin typeface="Tahoma" charset="0"/>
                <a:ea typeface="ＭＳ Ｐゴシック" charset="0"/>
              </a:rPr>
              <a:t>memory+storage</a:t>
            </a:r>
            <a:r>
              <a:rPr lang="en-US" dirty="0">
                <a:latin typeface="Tahoma" charset="0"/>
                <a:ea typeface="ＭＳ Ｐゴシック" charset="0"/>
              </a:rPr>
              <a:t> merging</a:t>
            </a: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We need to rethink the main memory system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to fix DRAM issues and enable emerging technologies </a:t>
            </a:r>
          </a:p>
          <a:p>
            <a:pPr lvl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to satisfy all requirements</a:t>
            </a:r>
          </a:p>
          <a:p>
            <a:pPr lvl="1"/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marL="344487" lvl="1" indent="0">
              <a:buNone/>
            </a:pP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41225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(I)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capacity, bandwidth, QoS increasing </a:t>
            </a: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pPr lvl="1"/>
            <a:endParaRPr lang="en-US" dirty="0">
              <a:latin typeface="Tahoma" charset="0"/>
              <a:ea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943332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(II)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capacity, bandwidth, QoS increasing 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Multi-core</a:t>
            </a:r>
            <a:r>
              <a:rPr lang="en-US" dirty="0">
                <a:latin typeface="Tahoma" charset="0"/>
                <a:ea typeface="ＭＳ Ｐゴシック" charset="0"/>
              </a:rPr>
              <a:t>: increasing number of cores/agents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Data-intensive applications</a:t>
            </a:r>
            <a:r>
              <a:rPr lang="en-US" dirty="0">
                <a:latin typeface="Tahoma" charset="0"/>
                <a:ea typeface="ＭＳ Ｐゴシック" charset="0"/>
              </a:rPr>
              <a:t>: increasing demand/hunger for data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Consolidation</a:t>
            </a:r>
            <a:r>
              <a:rPr lang="en-US" dirty="0">
                <a:latin typeface="Tahoma" charset="0"/>
                <a:ea typeface="ＭＳ Ｐゴシック" charset="0"/>
              </a:rPr>
              <a:t>: cloud computing, GPUs, mobile, heterogeneity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endParaRPr lang="en-US" sz="2200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sz="2200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515177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Example: The Memory Capacity Gap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996950"/>
            <a:ext cx="8915400" cy="5194300"/>
          </a:xfrm>
        </p:spPr>
        <p:txBody>
          <a:bodyPr/>
          <a:lstStyle/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sz="1600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sz="2100" i="1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Memory capacity per core </a:t>
            </a:r>
            <a:r>
              <a:rPr lang="en-US" sz="21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expected to drop by 30% every two years</a:t>
            </a:r>
          </a:p>
          <a:p>
            <a:r>
              <a:rPr lang="en-US" sz="21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Trends worse for </a:t>
            </a:r>
            <a:r>
              <a:rPr lang="en-US" sz="2100" i="1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memory bandwidth per core</a:t>
            </a:r>
            <a:r>
              <a:rPr lang="en-US" sz="2100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!</a:t>
            </a:r>
          </a:p>
        </p:txBody>
      </p:sp>
      <p:pic>
        <p:nvPicPr>
          <p:cNvPr id="5" name="Picture 8" descr="90%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494" y="1700808"/>
            <a:ext cx="5857875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9" descr="90%"/>
          <p:cNvSpPr txBox="1">
            <a:spLocks noChangeArrowheads="1"/>
          </p:cNvSpPr>
          <p:nvPr/>
        </p:nvSpPr>
        <p:spPr bwMode="auto">
          <a:xfrm>
            <a:off x="2850519" y="980728"/>
            <a:ext cx="6064250" cy="741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rgbClr val="000000"/>
                </a:solidFill>
              </a:rPr>
              <a:t>Core count doubling ~ every 2 years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200" dirty="0">
                <a:solidFill>
                  <a:srgbClr val="000000"/>
                </a:solidFill>
              </a:rPr>
              <a:t>DRAM DIMM capacity doubling ~ every 3 years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76813" y="1916832"/>
            <a:ext cx="20897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Tahoma"/>
              </a:rPr>
              <a:t>Lim et al., ISCA 2009</a:t>
            </a:r>
          </a:p>
        </p:txBody>
      </p:sp>
    </p:spTree>
    <p:extLst>
      <p:ext uri="{BB962C8B-B14F-4D97-AF65-F5344CB8AC3E}">
        <p14:creationId xmlns:p14="http://schemas.microsoft.com/office/powerpoint/2010/main" val="7860613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7956435"/>
              </p:ext>
            </p:extLst>
          </p:nvPr>
        </p:nvGraphicFramePr>
        <p:xfrm>
          <a:off x="1232950" y="1204631"/>
          <a:ext cx="8994588" cy="4647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86843" y="152400"/>
            <a:ext cx="9966962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Capacity, Bandwidth &amp; Latency of a DRAM Chip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02971" y="1230673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4D3B62"/>
                </a:solidFill>
              </a:rPr>
              <a:t>128x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08155" y="2556978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35742A"/>
                </a:solidFill>
              </a:rPr>
              <a:t>20x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18387" y="4202002"/>
            <a:ext cx="8899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>
                <a:solidFill>
                  <a:srgbClr val="FF4136"/>
                </a:solidFill>
              </a:rPr>
              <a:t>1.3x</a:t>
            </a:r>
            <a:endParaRPr lang="en-US" sz="3200" dirty="0">
              <a:solidFill>
                <a:srgbClr val="FF413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58244" y="5723778"/>
            <a:ext cx="9144000" cy="615553"/>
          </a:xfrm>
          <a:prstGeom prst="rect">
            <a:avLst/>
          </a:prstGeom>
          <a:solidFill>
            <a:srgbClr val="FF413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400" dirty="0">
                <a:solidFill>
                  <a:srgbClr val="FFFFFF"/>
                </a:solidFill>
              </a:rPr>
              <a:t>Memory latency remains almost constant</a:t>
            </a:r>
          </a:p>
        </p:txBody>
      </p:sp>
    </p:spTree>
    <p:extLst>
      <p:ext uri="{BB962C8B-B14F-4D97-AF65-F5344CB8AC3E}">
        <p14:creationId xmlns:p14="http://schemas.microsoft.com/office/powerpoint/2010/main" val="10804839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Chart bld="series"/>
        </p:bldSub>
      </p:bldGraphic>
      <p:bldP spid="5" grpId="0"/>
      <p:bldP spid="6" grpId="0"/>
      <p:bldP spid="7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9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dirty="0"/>
              <a:t>DRAM Is Critical for Performance (Server)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7208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In-Memory Data Analytics </a:t>
            </a:r>
          </a:p>
          <a:p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[Clapp+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Intel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IISWC’15;  </a:t>
            </a:r>
          </a:p>
          <a:p>
            <a:pPr marL="63500" indent="-63500"/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	Awan+, BDCloud’15]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95207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Datacenter Workloads </a:t>
            </a:r>
            <a:br>
              <a:rPr lang="en-US" sz="2400" b="1" dirty="0">
                <a:solidFill>
                  <a:prstClr val="black"/>
                </a:solidFill>
                <a:latin typeface="Gill Sans MT"/>
              </a:rPr>
            </a:b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Kanev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Google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ISCA’15]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480" y="1054202"/>
            <a:ext cx="1362886" cy="13628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07208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In-memory Databases </a:t>
            </a:r>
          </a:p>
          <a:p>
            <a:pPr marL="63500" indent="-63500"/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[Mao+, EuroSys’12; </a:t>
            </a:r>
            <a:b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</a:b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Clapp+ (</a:t>
            </a:r>
            <a:r>
              <a:rPr lang="en-US" b="1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Intel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), IISWC’15]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325" y="836712"/>
            <a:ext cx="1872533" cy="187253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95207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prstClr val="black"/>
                </a:solidFill>
                <a:latin typeface="Gill Sans MT"/>
              </a:rPr>
              <a:t>Graph/Tree Processing </a:t>
            </a:r>
          </a:p>
          <a:p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[Xu+, IISWC’12; </a:t>
            </a:r>
            <a:r>
              <a:rPr lang="en-US" dirty="0" err="1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Umuroglu</a:t>
            </a:r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Gill Sans MT"/>
              </a:rPr>
              <a:t>+, FPL’15]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464" y="3998286"/>
            <a:ext cx="2155604" cy="11465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325" y="3772838"/>
            <a:ext cx="2133599" cy="154659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4A89F7E-067E-B442-BA8A-CF588483D3EE}"/>
              </a:ext>
            </a:extLst>
          </p:cNvPr>
          <p:cNvSpPr/>
          <p:nvPr/>
        </p:nvSpPr>
        <p:spPr>
          <a:xfrm>
            <a:off x="1158244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Memory </a:t>
            </a:r>
            <a:r>
              <a:rPr lang="en-US" sz="3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solidFill>
                  <a:prstClr val="white"/>
                </a:solidFill>
                <a:latin typeface="Gill Sans MT"/>
              </a:rPr>
              <a:t> </a:t>
            </a:r>
            <a:r>
              <a:rPr lang="en-US" sz="3200" dirty="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performance bottleneck</a:t>
            </a:r>
          </a:p>
        </p:txBody>
      </p:sp>
    </p:spTree>
    <p:extLst>
      <p:ext uri="{BB962C8B-B14F-4D97-AF65-F5344CB8AC3E}">
        <p14:creationId xmlns:p14="http://schemas.microsoft.com/office/powerpoint/2010/main" val="8546780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096BAB-925E-464D-8476-CD2FB2182577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52605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5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6405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29205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43005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Playback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6205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5" y="1290935"/>
            <a:ext cx="1066800" cy="1066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5" y="1205370"/>
            <a:ext cx="1081655" cy="115683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315205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590805" y="4191000"/>
            <a:ext cx="1600200" cy="1219200"/>
            <a:chOff x="5867400" y="2936553"/>
            <a:chExt cx="2057400" cy="1447800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6858005" y="4234696"/>
            <a:ext cx="1676400" cy="1219200"/>
            <a:chOff x="5867400" y="2936553"/>
            <a:chExt cx="2057400" cy="144780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20" name="Rectangle 19"/>
          <p:cNvSpPr/>
          <p:nvPr/>
        </p:nvSpPr>
        <p:spPr>
          <a:xfrm>
            <a:off x="5410205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Capture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537205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143005" y="0"/>
            <a:ext cx="102108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en-US" sz="3800" dirty="0"/>
              <a:t>DRAM Is Critical for Performance (Consumer)</a:t>
            </a:r>
            <a:endParaRPr kumimoji="0" lang="en-US" sz="3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Gill Sans MT"/>
              <a:ea typeface="+mj-ea"/>
              <a:cs typeface="+mj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70758F6-FE27-3946-B064-A7F1CF18CDF7}"/>
              </a:ext>
            </a:extLst>
          </p:cNvPr>
          <p:cNvSpPr/>
          <p:nvPr/>
        </p:nvSpPr>
        <p:spPr>
          <a:xfrm>
            <a:off x="1158244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Memory </a:t>
            </a:r>
            <a:r>
              <a:rPr lang="en-US" sz="3200" dirty="0">
                <a:solidFill>
                  <a:prstClr val="white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→</a:t>
            </a:r>
            <a:r>
              <a:rPr lang="en-US" sz="3200" dirty="0">
                <a:solidFill>
                  <a:prstClr val="white"/>
                </a:solidFill>
                <a:latin typeface="Gill Sans MT"/>
              </a:rPr>
              <a:t> </a:t>
            </a:r>
            <a:r>
              <a:rPr lang="en-US" sz="3200" dirty="0">
                <a:solidFill>
                  <a:prstClr val="white"/>
                </a:solidFill>
                <a:latin typeface="Futura Medium" charset="0"/>
                <a:ea typeface="Futura Medium" charset="0"/>
                <a:cs typeface="Futura Medium" charset="0"/>
              </a:rPr>
              <a:t>performance bottleneck</a:t>
            </a:r>
          </a:p>
        </p:txBody>
      </p:sp>
    </p:spTree>
    <p:extLst>
      <p:ext uri="{BB962C8B-B14F-4D97-AF65-F5344CB8AC3E}">
        <p14:creationId xmlns:p14="http://schemas.microsoft.com/office/powerpoint/2010/main" val="365129692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11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(III)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capacity, bandwidth, QoS increasing 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~40-50% energy spent in off-chip memory hierarchy </a:t>
            </a:r>
            <a:r>
              <a:rPr lang="en-US" sz="1800" dirty="0">
                <a:solidFill>
                  <a:srgbClr val="008000"/>
                </a:solidFill>
                <a:latin typeface="Tahoma" charset="0"/>
                <a:ea typeface="ＭＳ Ｐゴシック" charset="0"/>
              </a:rPr>
              <a:t>[Lefurgy, IEEE Computer’03]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&gt;40% power in DRAM </a:t>
            </a:r>
            <a:r>
              <a:rPr lang="en-US" sz="1800" dirty="0">
                <a:solidFill>
                  <a:srgbClr val="008000"/>
                </a:solidFill>
                <a:latin typeface="Tahoma" charset="0"/>
                <a:ea typeface="ＭＳ Ｐゴシック" charset="0"/>
              </a:rPr>
              <a:t>[Ware, HPCA’10][Paul,ISCA’15]</a:t>
            </a:r>
          </a:p>
          <a:p>
            <a:pPr lvl="1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DRAM consumes power even when not used (periodic refresh)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51653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096BAB-925E-464D-8476-CD2FB2182577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Energy Waste in Mobile Devices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1000472"/>
            <a:ext cx="8807896" cy="4876800"/>
          </a:xfrm>
        </p:spPr>
        <p:txBody>
          <a:bodyPr/>
          <a:lstStyle/>
          <a:p>
            <a:r>
              <a:rPr lang="en-US" sz="1500" dirty="0"/>
              <a:t>Amirali Boroumand, Saugata Ghose, </a:t>
            </a:r>
            <a:r>
              <a:rPr lang="en-US" sz="1500" dirty="0" err="1"/>
              <a:t>Youngsok</a:t>
            </a:r>
            <a:r>
              <a:rPr lang="en-US" sz="1500" dirty="0"/>
              <a:t> Kim, </a:t>
            </a:r>
            <a:r>
              <a:rPr lang="en-US" sz="1500" dirty="0" err="1"/>
              <a:t>Rachata</a:t>
            </a:r>
            <a:r>
              <a:rPr lang="en-US" sz="1500" dirty="0"/>
              <a:t> </a:t>
            </a:r>
            <a:r>
              <a:rPr lang="en-US" sz="1500" dirty="0" err="1"/>
              <a:t>Ausavarungnirun</a:t>
            </a:r>
            <a:r>
              <a:rPr lang="en-US" sz="1500" dirty="0"/>
              <a:t>, Eric </a:t>
            </a:r>
            <a:r>
              <a:rPr lang="en-US" sz="1500" dirty="0" err="1"/>
              <a:t>Shiu</a:t>
            </a:r>
            <a:r>
              <a:rPr lang="en-US" sz="1500" dirty="0"/>
              <a:t>, Rahul Thakur, </a:t>
            </a:r>
            <a:r>
              <a:rPr lang="en-US" sz="1500" dirty="0" err="1"/>
              <a:t>Daehyun</a:t>
            </a:r>
            <a:r>
              <a:rPr lang="en-US" sz="1500" dirty="0"/>
              <a:t> Kim, Aki </a:t>
            </a:r>
            <a:r>
              <a:rPr lang="en-US" sz="1500" dirty="0" err="1"/>
              <a:t>Kuusela</a:t>
            </a:r>
            <a:r>
              <a:rPr lang="en-US" sz="1500" dirty="0"/>
              <a:t>, Allan </a:t>
            </a:r>
            <a:r>
              <a:rPr lang="en-US" sz="1500" dirty="0" err="1"/>
              <a:t>Knies</a:t>
            </a:r>
            <a:r>
              <a:rPr lang="en-US" sz="1500" dirty="0"/>
              <a:t>, </a:t>
            </a:r>
            <a:r>
              <a:rPr lang="en-US" sz="1500" dirty="0" err="1"/>
              <a:t>Parthasarathy</a:t>
            </a:r>
            <a:r>
              <a:rPr lang="en-US" sz="1500" dirty="0"/>
              <a:t> </a:t>
            </a:r>
            <a:r>
              <a:rPr lang="en-US" sz="1500" dirty="0" err="1"/>
              <a:t>Ranganathan</a:t>
            </a:r>
            <a:r>
              <a:rPr lang="en-US" sz="1500" dirty="0"/>
              <a:t>, and Onur Mutlu,</a:t>
            </a:r>
            <a:br>
              <a:rPr lang="en-US" sz="1500" dirty="0"/>
            </a:br>
            <a:r>
              <a:rPr lang="en-US" sz="1500" b="1" dirty="0">
                <a:hlinkClick r:id="rId2"/>
              </a:rPr>
              <a:t>"Google Workloads for Consumer Devices: Mitigating Data Movement Bottlenecks"</a:t>
            </a:r>
            <a:r>
              <a:rPr lang="en-US" sz="1500" dirty="0"/>
              <a:t> 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Williamsburg, VA, USA, March 2018.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244" y="4218136"/>
            <a:ext cx="9144000" cy="22352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AD6B716-D4D6-E942-A52D-41F4F25A40CE}"/>
              </a:ext>
            </a:extLst>
          </p:cNvPr>
          <p:cNvSpPr/>
          <p:nvPr/>
        </p:nvSpPr>
        <p:spPr>
          <a:xfrm>
            <a:off x="1158244" y="2708920"/>
            <a:ext cx="9144000" cy="1031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B812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62.7%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of the total system energy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is spent on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data movement</a:t>
            </a:r>
          </a:p>
        </p:txBody>
      </p:sp>
    </p:spTree>
    <p:extLst>
      <p:ext uri="{BB962C8B-B14F-4D97-AF65-F5344CB8AC3E}">
        <p14:creationId xmlns:p14="http://schemas.microsoft.com/office/powerpoint/2010/main" val="3093226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13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(IV)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996950"/>
            <a:ext cx="8915400" cy="5194300"/>
          </a:xfrm>
        </p:spPr>
        <p:txBody>
          <a:bodyPr/>
          <a:lstStyle/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Need for main memory capacity, bandwidth, QoS increasing </a:t>
            </a:r>
          </a:p>
          <a:p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7F7F7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7F7F7F"/>
                </a:solidFill>
                <a:latin typeface="Tahoma" charset="0"/>
                <a:ea typeface="ＭＳ Ｐゴシック" charset="0"/>
                <a:cs typeface="ＭＳ Ｐゴシック" charset="0"/>
              </a:rPr>
              <a:t>Main memory energy/power is a key system design concern</a:t>
            </a:r>
          </a:p>
          <a:p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>
              <a:buFont typeface="Wingdings" charset="0"/>
              <a:buNone/>
            </a:pPr>
            <a:endParaRPr lang="en-US" dirty="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technology scaling is ending </a:t>
            </a: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ITRS projects </a:t>
            </a:r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DRAM will not scale easily below X nm </a:t>
            </a:r>
          </a:p>
          <a:p>
            <a:pPr lvl="1"/>
            <a:r>
              <a:rPr lang="en-US" dirty="0">
                <a:latin typeface="Tahoma" charset="0"/>
                <a:ea typeface="ＭＳ Ｐゴシック" charset="0"/>
              </a:rPr>
              <a:t>Scaling has provided many benefits: </a:t>
            </a:r>
          </a:p>
          <a:p>
            <a:pPr lvl="2"/>
            <a:r>
              <a:rPr lang="en-US" dirty="0">
                <a:solidFill>
                  <a:srgbClr val="FF0000"/>
                </a:solidFill>
                <a:latin typeface="Tahoma" charset="0"/>
                <a:ea typeface="ＭＳ Ｐゴシック" charset="0"/>
              </a:rPr>
              <a:t>higher capacity (density), lower cost, lower energy</a:t>
            </a:r>
          </a:p>
          <a:p>
            <a:pPr>
              <a:buFont typeface="Wingdings" charset="0"/>
              <a:buNone/>
            </a:pPr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  <a:p>
            <a:endParaRPr lang="en-US" dirty="0">
              <a:latin typeface="Tahoma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878696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14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Major Trends Affecting Main Memory (V)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908721"/>
            <a:ext cx="8763000" cy="5339680"/>
          </a:xfrm>
        </p:spPr>
        <p:txBody>
          <a:bodyPr/>
          <a:lstStyle/>
          <a:p>
            <a:r>
              <a:rPr lang="en-US" dirty="0"/>
              <a:t>DRAM scaling has already become increasingly difficult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Increasing cell leakage current, reduced cell reliability, increasing manufacturing difficulties 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[Kim+ ISCA 2014],</a:t>
            </a:r>
            <a:br>
              <a:rPr lang="en-US" sz="18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800" dirty="0">
                <a:solidFill>
                  <a:schemeClr val="bg1">
                    <a:lumMod val="50000"/>
                  </a:schemeClr>
                </a:solidFill>
              </a:rPr>
              <a:t>[Liu+ ISCA 2013], [Mutlu IMW 2013], [Mutlu DATE 2017]</a:t>
            </a:r>
          </a:p>
          <a:p>
            <a:pPr lvl="1">
              <a:spcBef>
                <a:spcPts val="600"/>
              </a:spcBef>
            </a:pPr>
            <a:r>
              <a:rPr lang="en-US" b="1" dirty="0">
                <a:solidFill>
                  <a:srgbClr val="C00000"/>
                </a:solidFill>
              </a:rPr>
              <a:t>Difficult to significantly improve capacity, energy</a:t>
            </a:r>
            <a:endParaRPr lang="en-US" dirty="0">
              <a:solidFill>
                <a:srgbClr val="C00000"/>
              </a:solidFill>
            </a:endParaRPr>
          </a:p>
          <a:p>
            <a:pPr>
              <a:spcBef>
                <a:spcPts val="1800"/>
              </a:spcBef>
            </a:pPr>
            <a:r>
              <a:rPr lang="en-US" b="1" dirty="0">
                <a:solidFill>
                  <a:srgbClr val="0066CC"/>
                </a:solidFill>
              </a:rPr>
              <a:t>Emerging memory technologies</a:t>
            </a:r>
            <a:r>
              <a:rPr lang="en-US" dirty="0"/>
              <a:t> are promising</a:t>
            </a:r>
          </a:p>
          <a:p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2724390"/>
              </p:ext>
            </p:extLst>
          </p:nvPr>
        </p:nvGraphicFramePr>
        <p:xfrm>
          <a:off x="1314836" y="3520440"/>
          <a:ext cx="8879904" cy="2804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911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6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8687">
                <a:tc>
                  <a:txBody>
                    <a:bodyPr/>
                    <a:lstStyle/>
                    <a:p>
                      <a:r>
                        <a:rPr lang="en-US" sz="2000" b="1" dirty="0"/>
                        <a:t>3D-Stacked DRAM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higher bandwidth</a:t>
                      </a:r>
                      <a:endParaRPr lang="en-US" sz="2000" b="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smaller capacity</a:t>
                      </a:r>
                      <a:endParaRPr lang="en-US" sz="2000" b="0" dirty="0">
                        <a:solidFill>
                          <a:srgbClr val="C00000"/>
                        </a:solidFill>
                      </a:endParaRP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0039">
                <a:tc>
                  <a:txBody>
                    <a:bodyPr/>
                    <a:lstStyle/>
                    <a:p>
                      <a:r>
                        <a:rPr lang="en-US" sz="2000" b="1" dirty="0"/>
                        <a:t>Reduced-Latency DRAM</a:t>
                      </a:r>
                      <a:br>
                        <a:rPr lang="en-US" sz="2000" b="1" dirty="0"/>
                      </a:br>
                      <a:r>
                        <a:rPr lang="en-US" sz="2000" b="0" dirty="0"/>
                        <a:t>(e.g., RL/TL-DRAM, FLY-RAM</a:t>
                      </a:r>
                      <a:r>
                        <a:rPr lang="en-US" sz="2000" b="0" baseline="0" dirty="0"/>
                        <a:t>)</a:t>
                      </a:r>
                      <a:endParaRPr lang="en-US" sz="2000" b="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lower latency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higher cost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687">
                <a:tc>
                  <a:txBody>
                    <a:bodyPr/>
                    <a:lstStyle/>
                    <a:p>
                      <a:r>
                        <a:rPr lang="en-US" sz="2000" b="1" dirty="0"/>
                        <a:t>Low-Power DRAM</a:t>
                      </a:r>
                      <a:br>
                        <a:rPr lang="en-US" sz="2000" b="1" dirty="0"/>
                      </a:br>
                      <a:r>
                        <a:rPr lang="en-US" sz="2000" b="0" dirty="0"/>
                        <a:t>(e.g.,</a:t>
                      </a:r>
                      <a:r>
                        <a:rPr lang="en-US" sz="2000" b="0" baseline="0" dirty="0"/>
                        <a:t> LPDDR3, LPDDR4, Voltron)</a:t>
                      </a:r>
                      <a:endParaRPr lang="en-US" sz="2000" b="1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lower power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higher latency</a:t>
                      </a:r>
                    </a:p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higher cost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1593">
                <a:tc>
                  <a:txBody>
                    <a:bodyPr/>
                    <a:lstStyle/>
                    <a:p>
                      <a:r>
                        <a:rPr lang="en-US" sz="2000" b="1" dirty="0"/>
                        <a:t>Non-Volatile Memory</a:t>
                      </a:r>
                      <a:r>
                        <a:rPr lang="en-US" sz="2000" b="1" baseline="0" dirty="0"/>
                        <a:t> (NVM) </a:t>
                      </a:r>
                      <a:r>
                        <a:rPr lang="en-US" sz="2000" b="0" baseline="0" dirty="0"/>
                        <a:t>(e.g., PCM, STTRAM, ReRAM, 3D </a:t>
                      </a:r>
                      <a:r>
                        <a:rPr lang="en-US" sz="2000" b="0" baseline="0" dirty="0" err="1"/>
                        <a:t>Xpoint</a:t>
                      </a:r>
                      <a:r>
                        <a:rPr lang="en-US" sz="2000" b="0" baseline="0" dirty="0"/>
                        <a:t>)</a:t>
                      </a:r>
                      <a:endParaRPr lang="en-US" sz="2000" b="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chemeClr val="accent6"/>
                          </a:solidFill>
                        </a:rPr>
                        <a:t>larger capacity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higher latency</a:t>
                      </a:r>
                      <a:br>
                        <a:rPr lang="en-US" sz="2000" dirty="0">
                          <a:solidFill>
                            <a:srgbClr val="C00000"/>
                          </a:solidFill>
                        </a:rPr>
                      </a:b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higher dynamic</a:t>
                      </a:r>
                      <a:r>
                        <a:rPr lang="en-US" sz="2000" baseline="0" dirty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en-US" sz="2000" dirty="0">
                          <a:solidFill>
                            <a:srgbClr val="C00000"/>
                          </a:solidFill>
                        </a:rPr>
                        <a:t>power lower endurance</a:t>
                      </a:r>
                    </a:p>
                  </a:txBody>
                  <a:tcPr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10254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15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915400" cy="1066800"/>
          </a:xfrm>
        </p:spPr>
        <p:txBody>
          <a:bodyPr/>
          <a:lstStyle/>
          <a:p>
            <a:r>
              <a:rPr lang="en-US" dirty="0"/>
              <a:t>Major Trend: Hybrid Main Memory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1124744"/>
            <a:ext cx="8610600" cy="4807737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600" dirty="0"/>
              <a:t>Meza+, “</a:t>
            </a:r>
            <a:r>
              <a:rPr lang="en-US" sz="1600" dirty="0">
                <a:solidFill>
                  <a:srgbClr val="0000FF"/>
                </a:solidFill>
              </a:rPr>
              <a:t>Enabling Efficient and Scalable Hybrid Memories</a:t>
            </a:r>
            <a:r>
              <a:rPr lang="en-US" sz="1600" dirty="0"/>
              <a:t>,” IEEE Comp. Arch. Letters, 2012.</a:t>
            </a:r>
          </a:p>
          <a:p>
            <a:pPr marL="0" indent="0">
              <a:buNone/>
            </a:pPr>
            <a:r>
              <a:rPr lang="en-US" sz="1600" dirty="0"/>
              <a:t>Yoon+, “</a:t>
            </a:r>
            <a:r>
              <a:rPr lang="en-US" sz="1600" dirty="0">
                <a:solidFill>
                  <a:srgbClr val="0000FF"/>
                </a:solidFill>
              </a:rPr>
              <a:t>Row Buffer Locality Aware Caching Policies for Hybrid Memories</a:t>
            </a:r>
            <a:r>
              <a:rPr lang="en-US" sz="1600" dirty="0"/>
              <a:t>,” ICCD 2012 Best Paper Award.</a:t>
            </a:r>
          </a:p>
          <a:p>
            <a:pPr marL="0" indent="0">
              <a:buNone/>
            </a:pPr>
            <a:endParaRPr lang="en-US" sz="16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158454" y="1052736"/>
            <a:ext cx="1512168" cy="151216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CPU</a:t>
            </a:r>
          </a:p>
        </p:txBody>
      </p:sp>
      <p:sp>
        <p:nvSpPr>
          <p:cNvPr id="6" name="Rectangle 5"/>
          <p:cNvSpPr/>
          <p:nvPr/>
        </p:nvSpPr>
        <p:spPr>
          <a:xfrm>
            <a:off x="4158454" y="2047067"/>
            <a:ext cx="792087" cy="5040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rgbClr val="000000"/>
                </a:solidFill>
              </a:rPr>
              <a:t>DRAMCtrl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4598629" y="2601190"/>
            <a:ext cx="0" cy="53977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4302470" y="3140968"/>
            <a:ext cx="296159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561892" y="2744642"/>
            <a:ext cx="1740577" cy="11558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6633">
                    <a:lumMod val="75000"/>
                  </a:srgbClr>
                </a:solidFill>
              </a:rPr>
              <a:t>Fast, </a:t>
            </a:r>
            <a:r>
              <a:rPr lang="en-US" b="1" dirty="0">
                <a:solidFill>
                  <a:srgbClr val="006633">
                    <a:lumMod val="75000"/>
                  </a:srgbClr>
                </a:solidFill>
              </a:rPr>
              <a:t>durable</a:t>
            </a:r>
          </a:p>
          <a:p>
            <a:pPr algn="ctr"/>
            <a:r>
              <a:rPr lang="en-US" dirty="0">
                <a:solidFill>
                  <a:srgbClr val="8C0000"/>
                </a:solidFill>
              </a:rPr>
              <a:t>Small, </a:t>
            </a:r>
          </a:p>
          <a:p>
            <a:pPr algn="ctr"/>
            <a:r>
              <a:rPr lang="en-US" dirty="0">
                <a:solidFill>
                  <a:srgbClr val="8C0000"/>
                </a:solidFill>
              </a:rPr>
              <a:t>leaky, volatile, </a:t>
            </a:r>
          </a:p>
          <a:p>
            <a:pPr algn="ctr"/>
            <a:r>
              <a:rPr lang="en-US" dirty="0">
                <a:solidFill>
                  <a:srgbClr val="8C0000"/>
                </a:solidFill>
              </a:rPr>
              <a:t>high-cost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98613" y="2744642"/>
            <a:ext cx="4070409" cy="1155836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4D26"/>
                </a:solidFill>
              </a:rPr>
              <a:t>Large, non-volatile, low-cost</a:t>
            </a:r>
          </a:p>
          <a:p>
            <a:pPr algn="ctr"/>
            <a:r>
              <a:rPr lang="en-US" dirty="0">
                <a:solidFill>
                  <a:srgbClr val="8C0000"/>
                </a:solidFill>
              </a:rPr>
              <a:t>Slow, </a:t>
            </a:r>
            <a:r>
              <a:rPr lang="en-US" b="1" dirty="0">
                <a:solidFill>
                  <a:srgbClr val="8C0000"/>
                </a:solidFill>
              </a:rPr>
              <a:t>wears out, </a:t>
            </a:r>
            <a:r>
              <a:rPr lang="en-US" dirty="0">
                <a:solidFill>
                  <a:srgbClr val="8C0000"/>
                </a:solidFill>
              </a:rPr>
              <a:t>high active energy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5271248" y="3140968"/>
            <a:ext cx="327366" cy="0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4950542" y="2045549"/>
            <a:ext cx="735381" cy="50405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>
                <a:solidFill>
                  <a:srgbClr val="303030"/>
                </a:solidFill>
              </a:rPr>
              <a:t>PCM Ctrl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5271248" y="2564904"/>
            <a:ext cx="0" cy="539778"/>
          </a:xfrm>
          <a:prstGeom prst="line">
            <a:avLst/>
          </a:prstGeom>
          <a:ln w="7620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003091" y="2353804"/>
            <a:ext cx="7829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03030"/>
                </a:solidFill>
              </a:rPr>
              <a:t>DRAM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34390" y="2364939"/>
            <a:ext cx="34713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03030"/>
                </a:solidFill>
              </a:rPr>
              <a:t>Phase Change Memory (or Tech. X)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18229" y="4365104"/>
            <a:ext cx="81612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</a:rPr>
              <a:t>Hardware/software manage data allocation and movement </a:t>
            </a:r>
          </a:p>
          <a:p>
            <a:pPr algn="ctr"/>
            <a:r>
              <a:rPr lang="en-US" sz="2400" dirty="0">
                <a:solidFill>
                  <a:srgbClr val="008000"/>
                </a:solidFill>
              </a:rPr>
              <a:t>to achieve the best of multiple technologies</a:t>
            </a:r>
          </a:p>
        </p:txBody>
      </p:sp>
    </p:spTree>
    <p:extLst>
      <p:ext uri="{BB962C8B-B14F-4D97-AF65-F5344CB8AC3E}">
        <p14:creationId xmlns:p14="http://schemas.microsoft.com/office/powerpoint/2010/main" val="76208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16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915400" cy="1066800"/>
          </a:xfrm>
        </p:spPr>
        <p:txBody>
          <a:bodyPr/>
          <a:lstStyle/>
          <a:p>
            <a:r>
              <a:rPr lang="en-US" dirty="0"/>
              <a:t>Foreshadowing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58244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Main Memory Needs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Intelligent Controllers</a:t>
            </a:r>
          </a:p>
        </p:txBody>
      </p:sp>
    </p:spTree>
    <p:extLst>
      <p:ext uri="{BB962C8B-B14F-4D97-AF65-F5344CB8AC3E}">
        <p14:creationId xmlns:p14="http://schemas.microsoft.com/office/powerpoint/2010/main" val="53187058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17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380809" y="152400"/>
            <a:ext cx="8972996" cy="884238"/>
          </a:xfrm>
        </p:spPr>
        <p:txBody>
          <a:bodyPr/>
          <a:lstStyle/>
          <a:p>
            <a:r>
              <a:rPr lang="en-US" dirty="0"/>
              <a:t>Call for Intelligent Memory Controllers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3293" y="982542"/>
            <a:ext cx="7850402" cy="58754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729" y="4442834"/>
            <a:ext cx="6340372" cy="211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761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18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91644" y="152400"/>
            <a:ext cx="8610600" cy="1066800"/>
          </a:xfrm>
        </p:spPr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91644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The Need for Intelligent Memory Controllers</a:t>
            </a:r>
          </a:p>
          <a:p>
            <a:pPr lvl="1" eaLnBrk="1" hangingPunct="1"/>
            <a:r>
              <a:rPr lang="en-US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Bottom Up: Push from Circuits and Devices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Top Down: Pull from Systems and Applications</a:t>
            </a:r>
            <a:r>
              <a:rPr lang="en-US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Processing in Memory: Two Directions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Minimally Changing Memory Chips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Exploiting 3D-Stacked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to Enable Adoption of Processing in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90611304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19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91644" y="152400"/>
            <a:ext cx="86106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The DRAM Scaling Problem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91644" y="996950"/>
            <a:ext cx="8610600" cy="5194300"/>
          </a:xfrm>
        </p:spPr>
        <p:txBody>
          <a:bodyPr/>
          <a:lstStyle/>
          <a:p>
            <a:r>
              <a:rPr lang="en-US" sz="220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DRAM stores charge in a capacitor (charge-based memory)</a:t>
            </a:r>
            <a:endParaRPr lang="en-US" sz="2000">
              <a:solidFill>
                <a:srgbClr val="0000FF"/>
              </a:solidFill>
              <a:latin typeface="Tahoma" charset="0"/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Capacitor must be large enough for reliable sensing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Access transistor should be large enough for low leakage and high retention time</a:t>
            </a:r>
          </a:p>
          <a:p>
            <a:pPr lvl="1"/>
            <a:r>
              <a:rPr lang="en-US" sz="2000">
                <a:latin typeface="Tahoma" charset="0"/>
                <a:ea typeface="ＭＳ Ｐゴシック" charset="0"/>
              </a:rPr>
              <a:t>Scaling beyond 40-35nm (2013) is challenging [ITRS, 2009]</a:t>
            </a: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pPr lvl="1"/>
            <a:endParaRPr lang="en-US" sz="2000">
              <a:latin typeface="Tahoma" charset="0"/>
              <a:ea typeface="ＭＳ Ｐゴシック" charset="0"/>
            </a:endParaRPr>
          </a:p>
          <a:p>
            <a:r>
              <a:rPr lang="en-US">
                <a:latin typeface="Tahoma" charset="0"/>
                <a:ea typeface="ＭＳ Ｐゴシック" charset="0"/>
                <a:cs typeface="ＭＳ Ｐゴシック" charset="0"/>
              </a:rPr>
              <a:t>DRAM </a:t>
            </a:r>
            <a:r>
              <a:rPr lang="en-US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capacity, cost, and energy/power hard to scale</a:t>
            </a:r>
          </a:p>
          <a:p>
            <a:pPr lvl="2">
              <a:buFont typeface="Wingdings" charset="0"/>
              <a:buNone/>
            </a:pPr>
            <a:endParaRPr lang="en-US" sz="1800">
              <a:latin typeface="Tahoma" charset="0"/>
              <a:ea typeface="ＭＳ Ｐゴシック" charset="0"/>
            </a:endParaRPr>
          </a:p>
          <a:p>
            <a:endParaRPr lang="en-US">
              <a:latin typeface="Tahom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045" y="2789238"/>
            <a:ext cx="3581400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44978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20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As Memory Scales, It Becomes Unreliable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65748" y="908720"/>
            <a:ext cx="9036496" cy="533968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Data from all of Facebook’s servers worldwide</a:t>
            </a:r>
          </a:p>
          <a:p>
            <a:r>
              <a:rPr lang="en-US" sz="1800" dirty="0"/>
              <a:t>Meza+, “</a:t>
            </a:r>
            <a:r>
              <a:rPr lang="en-US" sz="1800" dirty="0">
                <a:solidFill>
                  <a:srgbClr val="0000FF"/>
                </a:solidFill>
              </a:rPr>
              <a:t>Revisiting Memory Errors in Large-Scale Production Data Centers</a:t>
            </a:r>
            <a:r>
              <a:rPr lang="en-US" sz="1800" dirty="0"/>
              <a:t>,” DSN’15.</a:t>
            </a:r>
          </a:p>
        </p:txBody>
      </p:sp>
      <p:sp>
        <p:nvSpPr>
          <p:cNvPr id="5" name="Shape 402"/>
          <p:cNvSpPr/>
          <p:nvPr/>
        </p:nvSpPr>
        <p:spPr>
          <a:xfrm rot="548035">
            <a:off x="8140022" y="2908446"/>
            <a:ext cx="1526103" cy="2358594"/>
          </a:xfrm>
          <a:prstGeom prst="rect">
            <a:avLst/>
          </a:prstGeom>
          <a:solidFill>
            <a:srgbClr val="FFFFFF"/>
          </a:solidFill>
          <a:ln w="25400">
            <a:solidFill/>
            <a:miter lim="400000"/>
          </a:ln>
          <a:effectLst>
            <a:outerShdw blurRad="190500" dist="8455" dir="5400000" rotWithShape="0">
              <a:srgbClr val="000000"/>
            </a:outerShdw>
          </a:effectLst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anchor="b">
            <a:spAutoFit/>
          </a:bodyPr>
          <a:lstStyle/>
          <a:p>
            <a:pPr algn="ct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3800" i="1" spc="-38" dirty="0">
                <a:solidFill>
                  <a:srgbClr val="405F82"/>
                </a:solidFill>
                <a:latin typeface="Garamond"/>
                <a:sym typeface="Vista Sans OT Medium"/>
              </a:rPr>
              <a:t>Intuition:</a:t>
            </a:r>
            <a:br>
              <a:rPr sz="3800" i="1" spc="-38" dirty="0">
                <a:solidFill>
                  <a:srgbClr val="405F82"/>
                </a:solidFill>
                <a:latin typeface="Garamond"/>
                <a:sym typeface="Vista Sans OT Medium"/>
              </a:rPr>
            </a:br>
            <a:r>
              <a:rPr sz="3800" i="1" spc="-38" dirty="0">
                <a:solidFill>
                  <a:srgbClr val="0000FF"/>
                </a:solidFill>
                <a:latin typeface="Garamond"/>
                <a:sym typeface="Vista Sans OT Medium"/>
              </a:rPr>
              <a:t>quadratic</a:t>
            </a:r>
            <a:br>
              <a:rPr sz="3800" i="1" spc="-38" dirty="0">
                <a:solidFill>
                  <a:srgbClr val="0000FF"/>
                </a:solidFill>
                <a:latin typeface="Garamond"/>
                <a:sym typeface="Vista Sans OT Medium"/>
              </a:rPr>
            </a:br>
            <a:r>
              <a:rPr sz="3800" i="1" spc="-38" dirty="0">
                <a:solidFill>
                  <a:srgbClr val="0000FF"/>
                </a:solidFill>
                <a:latin typeface="Garamond"/>
                <a:sym typeface="Vista Sans OT Medium"/>
              </a:rPr>
              <a:t>increase in</a:t>
            </a:r>
            <a:br>
              <a:rPr sz="3800" i="1" spc="-38" dirty="0">
                <a:solidFill>
                  <a:srgbClr val="0000FF"/>
                </a:solidFill>
                <a:latin typeface="Garamond"/>
                <a:sym typeface="Vista Sans OT Medium"/>
              </a:rPr>
            </a:br>
            <a:r>
              <a:rPr sz="3800" i="1" spc="-38" dirty="0">
                <a:solidFill>
                  <a:srgbClr val="0000FF"/>
                </a:solidFill>
                <a:latin typeface="Garamond"/>
                <a:sym typeface="Vista Sans OT Medium"/>
              </a:rPr>
              <a:t>capacity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995" y="1844824"/>
            <a:ext cx="4953473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449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21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58244" y="152400"/>
            <a:ext cx="9144000" cy="884238"/>
          </a:xfrm>
        </p:spPr>
        <p:txBody>
          <a:bodyPr/>
          <a:lstStyle/>
          <a:p>
            <a:r>
              <a:rPr lang="en-US" dirty="0"/>
              <a:t>Large-Scale Failure Analysis of DRAM Chips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980728"/>
            <a:ext cx="8610600" cy="5153025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Analysis and modeling of memory errors found in all of Facebook’s server fleet</a:t>
            </a:r>
          </a:p>
          <a:p>
            <a:endParaRPr lang="en-US" dirty="0"/>
          </a:p>
          <a:p>
            <a:r>
              <a:rPr lang="en-US" sz="2000" dirty="0"/>
              <a:t>Justin Meza, </a:t>
            </a:r>
            <a:r>
              <a:rPr lang="en-US" sz="2000" dirty="0" err="1"/>
              <a:t>Qiang</a:t>
            </a:r>
            <a:r>
              <a:rPr lang="en-US" sz="2000" dirty="0"/>
              <a:t> Wu, </a:t>
            </a:r>
            <a:r>
              <a:rPr lang="en-US" sz="2000" dirty="0" err="1"/>
              <a:t>Sanjeev</a:t>
            </a:r>
            <a:r>
              <a:rPr lang="en-US" sz="2000" dirty="0"/>
              <a:t> Kumar, and Onur Mutlu,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"Revisiting Memory Errors in Large-Scale Production Data Centers: Analysis and Modeling of New Trends from the Field"</a:t>
            </a:r>
            <a:r>
              <a:rPr lang="en-US" sz="2000" dirty="0"/>
              <a:t> 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45th Annual IEEE/IFIP International Conference on Dependable Systems and Networks</a:t>
            </a:r>
            <a:r>
              <a:rPr lang="en-US" sz="2000" i="1" dirty="0"/>
              <a:t> (</a:t>
            </a:r>
            <a:r>
              <a:rPr lang="en-US" sz="2000" b="1" i="1" dirty="0"/>
              <a:t>DSN</a:t>
            </a:r>
            <a:r>
              <a:rPr lang="en-US" sz="2000" i="1" dirty="0"/>
              <a:t>)</a:t>
            </a:r>
            <a:r>
              <a:rPr lang="en-US" sz="2000" dirty="0"/>
              <a:t>, Rio de Janeiro, Brazil, June 2015.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6"/>
              </a:rPr>
              <a:t>DRAM Error Model</a:t>
            </a:r>
            <a:r>
              <a:rPr lang="en-US" sz="2000" dirty="0"/>
              <a:t>]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8244" y="4941168"/>
            <a:ext cx="9144000" cy="147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263406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22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915400" cy="1066800"/>
          </a:xfrm>
        </p:spPr>
        <p:txBody>
          <a:bodyPr/>
          <a:lstStyle/>
          <a:p>
            <a:r>
              <a:rPr lang="en-US" dirty="0"/>
              <a:t>Infrastructures to Understand Such Issues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64" y="1052736"/>
            <a:ext cx="4378369" cy="25202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1874" y="3573016"/>
            <a:ext cx="4170370" cy="28403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719985" y="980728"/>
            <a:ext cx="447475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dirty="0">
                <a:solidFill>
                  <a:srgbClr val="0000FF"/>
                </a:solidFill>
                <a:hlinkClick r:id="rId4"/>
              </a:rPr>
              <a:t>An Experimental Study of Data Retention Behavior in Modern DRAM Devices: Implications for Retention Time Profiling Mechanisms</a:t>
            </a:r>
            <a:r>
              <a:rPr lang="en-US" sz="1600" dirty="0">
                <a:solidFill>
                  <a:srgbClr val="000000"/>
                </a:solidFill>
              </a:rPr>
              <a:t> (Liu et al., ISCA 2013)</a:t>
            </a:r>
          </a:p>
          <a:p>
            <a:pPr lvl="1"/>
            <a:endParaRPr lang="en-US" sz="16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600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5"/>
              </a:rPr>
              <a:t>The Efficacy of Error Mitigation Techniques for DRAM Retention Failures: A Comparative Experimental Study</a:t>
            </a:r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</a:t>
            </a:r>
          </a:p>
          <a:p>
            <a:pPr lvl="1"/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(Khan et al., SIGMETRICS 2014)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83481" y="3652570"/>
            <a:ext cx="4690779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dirty="0">
                <a:solidFill>
                  <a:srgbClr val="0000FF"/>
                </a:solidFill>
                <a:hlinkClick r:id="rId6"/>
              </a:rPr>
              <a:t>Flipping Bits in Memory Without Accessing Them: An Experimental Study of DRAM Disturbance Errors</a:t>
            </a:r>
            <a:r>
              <a:rPr lang="en-US" sz="1600" dirty="0">
                <a:solidFill>
                  <a:srgbClr val="000000"/>
                </a:solidFill>
              </a:rPr>
              <a:t> (Kim et al., ISCA 2014)</a:t>
            </a:r>
          </a:p>
          <a:p>
            <a:pPr lvl="1"/>
            <a:endParaRPr lang="en-US" sz="16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600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7"/>
              </a:rPr>
              <a:t>Adaptive-Latency DRAM: Optimizing DRAM Timing for the Common-Case</a:t>
            </a:r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(Lee et al., HPCA 2015)</a:t>
            </a:r>
          </a:p>
          <a:p>
            <a:pPr lvl="1"/>
            <a:endParaRPr lang="en-US" sz="1600" dirty="0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  <a:p>
            <a:pPr lvl="1"/>
            <a:r>
              <a:rPr lang="en-US" sz="1600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8"/>
              </a:rPr>
              <a:t>AVATAR: A Variable-Retention-Time (VRT) Aware Refresh for DRAM Systems</a:t>
            </a:r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Qureshi</a:t>
            </a:r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 et al., DSN 2015)</a:t>
            </a:r>
            <a:endParaRPr lang="en-US" sz="16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02940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23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915400" cy="1066800"/>
          </a:xfrm>
        </p:spPr>
        <p:txBody>
          <a:bodyPr/>
          <a:lstStyle/>
          <a:p>
            <a:r>
              <a:rPr lang="en-US" dirty="0"/>
              <a:t>Infrastructures to Understand Such Issues</a:t>
            </a:r>
          </a:p>
        </p:txBody>
      </p:sp>
      <p:pic>
        <p:nvPicPr>
          <p:cNvPr id="4" name="Content Placeholder 4" descr="DRAM-new-testing-infrastructur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42" b="12242"/>
          <a:stretch>
            <a:fillRect/>
          </a:stretch>
        </p:blipFill>
        <p:spPr>
          <a:xfrm>
            <a:off x="1386844" y="1144488"/>
            <a:ext cx="8610600" cy="4876800"/>
          </a:xfrm>
          <a:scene3d>
            <a:camera prst="obliqueTopRight">
              <a:rot lat="0" lon="0" rev="10800000"/>
            </a:camera>
            <a:lightRig rig="threePt" dir="t"/>
          </a:scene3d>
        </p:spPr>
      </p:pic>
      <p:sp>
        <p:nvSpPr>
          <p:cNvPr id="5" name="Rectangle 4"/>
          <p:cNvSpPr/>
          <p:nvPr/>
        </p:nvSpPr>
        <p:spPr>
          <a:xfrm>
            <a:off x="0" y="6098866"/>
            <a:ext cx="12192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Kim+, “</a:t>
            </a:r>
            <a:r>
              <a:rPr lang="en-US" sz="1600" dirty="0">
                <a:solidFill>
                  <a:srgbClr val="0000FF"/>
                </a:solidFill>
              </a:rPr>
              <a:t>Flipping Bits in Memory Without Accessing Them: An Experimental Study of DRAM Disturbance Errors</a:t>
            </a:r>
            <a:r>
              <a:rPr lang="en-US" sz="1600" dirty="0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t>,” ISCA 2014.</a:t>
            </a:r>
          </a:p>
        </p:txBody>
      </p:sp>
      <p:sp>
        <p:nvSpPr>
          <p:cNvPr id="6" name="Rectangle 5"/>
          <p:cNvSpPr/>
          <p:nvPr/>
        </p:nvSpPr>
        <p:spPr>
          <a:xfrm>
            <a:off x="1265748" y="1466055"/>
            <a:ext cx="2209798" cy="1524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Temperature</a:t>
            </a:r>
          </a:p>
          <a:p>
            <a:pPr algn="ctr">
              <a:lnSpc>
                <a:spcPct val="90000"/>
              </a:lnSpc>
            </a:pPr>
            <a:r>
              <a:rPr 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Controller</a:t>
            </a:r>
          </a:p>
          <a:p>
            <a:pPr algn="ctr">
              <a:lnSpc>
                <a:spcPct val="90000"/>
              </a:lnSpc>
            </a:pPr>
            <a:endParaRPr lang="en-US" sz="32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65748" y="2990055"/>
            <a:ext cx="2209798" cy="274320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PC</a:t>
            </a:r>
            <a:endParaRPr lang="en-US" sz="2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32946" y="1962441"/>
            <a:ext cx="1447800" cy="312274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Heater</a:t>
            </a:r>
          </a:p>
        </p:txBody>
      </p:sp>
      <p:sp>
        <p:nvSpPr>
          <p:cNvPr id="9" name="Rectangle 8"/>
          <p:cNvSpPr/>
          <p:nvPr/>
        </p:nvSpPr>
        <p:spPr>
          <a:xfrm>
            <a:off x="3475546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FPGAs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80746" y="1962444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FPGAs</a:t>
            </a:r>
          </a:p>
        </p:txBody>
      </p:sp>
    </p:spTree>
    <p:extLst>
      <p:ext uri="{BB962C8B-B14F-4D97-AF65-F5344CB8AC3E}">
        <p14:creationId xmlns:p14="http://schemas.microsoft.com/office/powerpoint/2010/main" val="258862246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24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22340" y="152400"/>
            <a:ext cx="8879904" cy="1066800"/>
          </a:xfrm>
        </p:spPr>
        <p:txBody>
          <a:bodyPr/>
          <a:lstStyle/>
          <a:p>
            <a:r>
              <a:rPr lang="en-US" sz="3800" dirty="0"/>
              <a:t>SoftMC: Open Source DRAM Infrastructure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29236" y="1432520"/>
            <a:ext cx="5112568" cy="4876800"/>
          </a:xfrm>
        </p:spPr>
        <p:txBody>
          <a:bodyPr/>
          <a:lstStyle/>
          <a:p>
            <a:r>
              <a:rPr lang="en-US" dirty="0"/>
              <a:t>Hasan Hassan et al., “</a:t>
            </a:r>
            <a:r>
              <a:rPr lang="en-US" b="1" dirty="0">
                <a:hlinkClick r:id="rId2"/>
              </a:rPr>
              <a:t>SoftMC: A Flexible and Practical Open-Source Infrastructure for Enabling Experimental DRAM Studies</a:t>
            </a:r>
            <a:r>
              <a:rPr lang="en-US" b="1" dirty="0"/>
              <a:t>,”</a:t>
            </a:r>
            <a:r>
              <a:rPr lang="en-US" dirty="0"/>
              <a:t> HPCA 2017.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Flexible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Easy to Use (C++ API)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Open-source </a:t>
            </a:r>
          </a:p>
          <a:p>
            <a:pPr marL="0" indent="0">
              <a:buNone/>
            </a:pPr>
            <a:r>
              <a:rPr lang="en-US" i="1" dirty="0">
                <a:solidFill>
                  <a:srgbClr val="0000FF"/>
                </a:solidFill>
              </a:rPr>
              <a:t>    </a:t>
            </a:r>
            <a:r>
              <a:rPr lang="en-US" i="1" dirty="0" err="1">
                <a:solidFill>
                  <a:srgbClr val="0000FF"/>
                </a:solidFill>
              </a:rPr>
              <a:t>github.com</a:t>
            </a:r>
            <a:r>
              <a:rPr lang="en-US" i="1" dirty="0">
                <a:solidFill>
                  <a:srgbClr val="0000FF"/>
                </a:solidFill>
              </a:rPr>
              <a:t>/CMU-SAFARI/SoftMC </a:t>
            </a:r>
            <a:endParaRPr lang="en-US" b="1" dirty="0">
              <a:solidFill>
                <a:srgbClr val="0000FF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467" y="1232693"/>
            <a:ext cx="4004777" cy="4830993"/>
          </a:xfrm>
          <a:prstGeom prst="rect">
            <a:avLst/>
          </a:prstGeom>
        </p:spPr>
      </p:pic>
      <p:pic>
        <p:nvPicPr>
          <p:cNvPr id="6" name="Content Placeholder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7467" y="1265237"/>
            <a:ext cx="4004777" cy="483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8294259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25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813253" y="152400"/>
            <a:ext cx="9540552" cy="1066800"/>
          </a:xfrm>
        </p:spPr>
        <p:txBody>
          <a:bodyPr/>
          <a:lstStyle/>
          <a:p>
            <a:r>
              <a:rPr lang="en-US" dirty="0"/>
              <a:t>Data Retention in Memory </a:t>
            </a:r>
            <a:r>
              <a:rPr lang="en-US" sz="3000" b="1" dirty="0">
                <a:solidFill>
                  <a:srgbClr val="006633"/>
                </a:solidFill>
              </a:rPr>
              <a:t>[Liu et al., ISCA 2013]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969845" y="1124744"/>
            <a:ext cx="8610600" cy="4876800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Retention Time Profile of DRAM looks like this: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245" y="1864539"/>
            <a:ext cx="9144000" cy="43727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209269" y="5385990"/>
            <a:ext cx="37240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Location</a:t>
            </a:r>
            <a:r>
              <a:rPr lang="en-US" dirty="0">
                <a:solidFill>
                  <a:srgbClr val="FF0000"/>
                </a:solidFill>
              </a:rPr>
              <a:t> dependent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Stored value pattern </a:t>
            </a:r>
            <a:r>
              <a:rPr lang="en-US" dirty="0">
                <a:solidFill>
                  <a:srgbClr val="FF0000"/>
                </a:solidFill>
              </a:rPr>
              <a:t>dependent</a:t>
            </a: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Time</a:t>
            </a:r>
            <a:r>
              <a:rPr lang="en-US" dirty="0">
                <a:solidFill>
                  <a:srgbClr val="FF0000"/>
                </a:solidFill>
              </a:rPr>
              <a:t> dependent</a:t>
            </a:r>
          </a:p>
        </p:txBody>
      </p:sp>
    </p:spTree>
    <p:extLst>
      <p:ext uri="{BB962C8B-B14F-4D97-AF65-F5344CB8AC3E}">
        <p14:creationId xmlns:p14="http://schemas.microsoft.com/office/powerpoint/2010/main" val="41127671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26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91644" y="152400"/>
            <a:ext cx="8610600" cy="1066800"/>
          </a:xfrm>
        </p:spPr>
        <p:txBody>
          <a:bodyPr/>
          <a:lstStyle/>
          <a:p>
            <a:r>
              <a:rPr lang="en-US" dirty="0"/>
              <a:t>A Curious Discovery </a:t>
            </a:r>
            <a:r>
              <a:rPr lang="en-US" sz="3000" b="1" dirty="0"/>
              <a:t>[Kim et al., ISCA 2014]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91644" y="1288504"/>
            <a:ext cx="8610600" cy="4876800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400" dirty="0"/>
              <a:t>One can </a:t>
            </a:r>
          </a:p>
          <a:p>
            <a:pPr marL="0" indent="0" algn="ctr">
              <a:buNone/>
            </a:pPr>
            <a:r>
              <a:rPr lang="en-US" sz="4400" dirty="0">
                <a:solidFill>
                  <a:srgbClr val="0000FF"/>
                </a:solidFill>
              </a:rPr>
              <a:t>predictably</a:t>
            </a:r>
            <a:r>
              <a:rPr lang="en-US" sz="4400" dirty="0"/>
              <a:t> </a:t>
            </a:r>
            <a:r>
              <a:rPr lang="en-US" sz="4400" dirty="0">
                <a:solidFill>
                  <a:srgbClr val="FF0000"/>
                </a:solidFill>
              </a:rPr>
              <a:t>induce errors </a:t>
            </a:r>
          </a:p>
          <a:p>
            <a:pPr marL="0" indent="0" algn="ctr">
              <a:buNone/>
            </a:pPr>
            <a:r>
              <a:rPr lang="en-US" sz="4400" dirty="0"/>
              <a:t>in </a:t>
            </a:r>
            <a:r>
              <a:rPr lang="en-US" sz="4400" dirty="0">
                <a:solidFill>
                  <a:srgbClr val="0000FF"/>
                </a:solidFill>
              </a:rPr>
              <a:t>most</a:t>
            </a:r>
            <a:r>
              <a:rPr lang="en-US" sz="4400" dirty="0"/>
              <a:t> DRAM </a:t>
            </a:r>
            <a:r>
              <a:rPr lang="en-US" sz="4400" dirty="0">
                <a:solidFill>
                  <a:srgbClr val="0000FF"/>
                </a:solidFill>
              </a:rPr>
              <a:t>memory</a:t>
            </a:r>
            <a:r>
              <a:rPr lang="en-US" sz="4400" dirty="0"/>
              <a:t> chips</a:t>
            </a:r>
          </a:p>
        </p:txBody>
      </p:sp>
    </p:spTree>
    <p:extLst>
      <p:ext uri="{BB962C8B-B14F-4D97-AF65-F5344CB8AC3E}">
        <p14:creationId xmlns:p14="http://schemas.microsoft.com/office/powerpoint/2010/main" val="28496062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27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>
                <a:latin typeface="Garamond" charset="0"/>
              </a:rPr>
              <a:t>DRAM RowHammer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1115020"/>
            <a:ext cx="8610600" cy="5194300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dirty="0">
                <a:solidFill>
                  <a:srgbClr val="0000FF"/>
                </a:solidFill>
                <a:latin typeface="Tahoma" charset="0"/>
              </a:rPr>
              <a:t>A simple hardware failure mechanism 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rgbClr val="0000FF"/>
                </a:solidFill>
                <a:latin typeface="Tahoma" charset="0"/>
              </a:rPr>
              <a:t>can create a widespread </a:t>
            </a:r>
          </a:p>
          <a:p>
            <a:pPr marL="0" indent="0" algn="ctr">
              <a:buNone/>
            </a:pPr>
            <a:r>
              <a:rPr lang="en-US" sz="3200" dirty="0">
                <a:solidFill>
                  <a:srgbClr val="FF0000"/>
                </a:solidFill>
                <a:latin typeface="Tahoma" charset="0"/>
              </a:rPr>
              <a:t>system security vulnerability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244" y="3046413"/>
            <a:ext cx="9144000" cy="381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89724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28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072644" y="914400"/>
            <a:ext cx="7315200" cy="3962400"/>
          </a:xfrm>
          <a:prstGeom prst="roundRect">
            <a:avLst>
              <a:gd name="adj" fmla="val 11319"/>
            </a:avLst>
          </a:prstGeom>
          <a:solidFill>
            <a:sysClr val="window" lastClr="FFFFFF">
              <a:lumMod val="85000"/>
            </a:sysClr>
          </a:solidFill>
          <a:ln w="38100" cap="flat" cmpd="sng" algn="ctr">
            <a:noFill/>
            <a:prstDash val="sysDash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 flipH="1" flipV="1">
            <a:off x="2529844" y="1676400"/>
            <a:ext cx="4572000" cy="0"/>
          </a:xfrm>
          <a:prstGeom prst="line">
            <a:avLst/>
          </a:prstGeom>
          <a:noFill/>
          <a:ln w="76200" cap="rnd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</p:cxnSp>
      <p:cxnSp>
        <p:nvCxnSpPr>
          <p:cNvPr id="32" name="Straight Connector 31"/>
          <p:cNvCxnSpPr/>
          <p:nvPr/>
        </p:nvCxnSpPr>
        <p:spPr>
          <a:xfrm flipH="1">
            <a:off x="2529844" y="2286000"/>
            <a:ext cx="4572000" cy="0"/>
          </a:xfrm>
          <a:prstGeom prst="line">
            <a:avLst/>
          </a:prstGeom>
          <a:noFill/>
          <a:ln w="76200" cap="rnd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</p:cxnSp>
      <p:cxnSp>
        <p:nvCxnSpPr>
          <p:cNvPr id="33" name="Wordline"/>
          <p:cNvCxnSpPr/>
          <p:nvPr/>
        </p:nvCxnSpPr>
        <p:spPr>
          <a:xfrm flipH="1">
            <a:off x="2529844" y="2895600"/>
            <a:ext cx="4572000" cy="0"/>
          </a:xfrm>
          <a:prstGeom prst="line">
            <a:avLst/>
          </a:prstGeom>
          <a:noFill/>
          <a:ln w="76200" cap="rnd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</p:cxnSp>
      <p:cxnSp>
        <p:nvCxnSpPr>
          <p:cNvPr id="34" name="Straight Connector 33"/>
          <p:cNvCxnSpPr/>
          <p:nvPr/>
        </p:nvCxnSpPr>
        <p:spPr>
          <a:xfrm flipH="1">
            <a:off x="2529844" y="3505200"/>
            <a:ext cx="4572000" cy="0"/>
          </a:xfrm>
          <a:prstGeom prst="line">
            <a:avLst/>
          </a:prstGeom>
          <a:noFill/>
          <a:ln w="76200" cap="rnd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</p:cxnSp>
      <p:cxnSp>
        <p:nvCxnSpPr>
          <p:cNvPr id="35" name="Straight Connector 34"/>
          <p:cNvCxnSpPr/>
          <p:nvPr/>
        </p:nvCxnSpPr>
        <p:spPr>
          <a:xfrm flipH="1" flipV="1">
            <a:off x="2529844" y="4116388"/>
            <a:ext cx="4572000" cy="0"/>
          </a:xfrm>
          <a:prstGeom prst="line">
            <a:avLst/>
          </a:prstGeom>
          <a:noFill/>
          <a:ln w="76200" cap="rnd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</p:cxnSp>
      <p:sp>
        <p:nvSpPr>
          <p:cNvPr id="36" name="Rectangle 35"/>
          <p:cNvSpPr/>
          <p:nvPr/>
        </p:nvSpPr>
        <p:spPr>
          <a:xfrm>
            <a:off x="2987044" y="1382713"/>
            <a:ext cx="3657600" cy="609600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Row of Cells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987044" y="1981200"/>
            <a:ext cx="3657600" cy="609600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Row</a:t>
            </a:r>
          </a:p>
        </p:txBody>
      </p:sp>
      <p:sp>
        <p:nvSpPr>
          <p:cNvPr id="38" name="Row"/>
          <p:cNvSpPr/>
          <p:nvPr/>
        </p:nvSpPr>
        <p:spPr>
          <a:xfrm>
            <a:off x="2987044" y="2590800"/>
            <a:ext cx="3657600" cy="609600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Row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987044" y="3200400"/>
            <a:ext cx="3657600" cy="609600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Row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987044" y="3810000"/>
            <a:ext cx="3657600" cy="609600"/>
          </a:xfrm>
          <a:prstGeom prst="rect">
            <a:avLst/>
          </a:prstGeom>
          <a:solidFill>
            <a:sysClr val="window" lastClr="FFFFFF"/>
          </a:solidFill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Row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101844" y="1447800"/>
            <a:ext cx="2286000" cy="457200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r>
              <a:rPr lang="en-US" sz="400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 Wordline</a:t>
            </a:r>
          </a:p>
        </p:txBody>
      </p:sp>
      <p:sp>
        <p:nvSpPr>
          <p:cNvPr id="42" name="Low Volt"/>
          <p:cNvSpPr txBox="1"/>
          <p:nvPr/>
        </p:nvSpPr>
        <p:spPr>
          <a:xfrm>
            <a:off x="7101844" y="2667000"/>
            <a:ext cx="2286000" cy="457200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r>
              <a:rPr lang="en-US" sz="4400" b="1" i="1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  <a:ea typeface="ＭＳ Ｐゴシック" charset="0"/>
                <a:cs typeface="ＭＳ Ｐゴシック" charset="0"/>
              </a:rPr>
              <a:t> V</a:t>
            </a:r>
            <a:r>
              <a:rPr lang="en-US" sz="4800" b="1" i="1" baseline="-2000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  <a:ea typeface="ＭＳ Ｐゴシック" charset="0"/>
                <a:cs typeface="ＭＳ Ｐゴシック" charset="0"/>
              </a:rPr>
              <a:t>LOW</a:t>
            </a:r>
            <a:endParaRPr lang="en-US" sz="4400" b="1" i="1" baseline="-20000">
              <a:solidFill>
                <a:prstClr val="black">
                  <a:lumMod val="65000"/>
                  <a:lumOff val="35000"/>
                </a:prstClr>
              </a:solidFill>
              <a:latin typeface="Calibri Light"/>
              <a:ea typeface="ＭＳ Ｐゴシック" charset="0"/>
              <a:cs typeface="ＭＳ Ｐゴシック" charset="0"/>
            </a:endParaRPr>
          </a:p>
        </p:txBody>
      </p:sp>
      <p:sp>
        <p:nvSpPr>
          <p:cNvPr id="43" name="High Volt"/>
          <p:cNvSpPr txBox="1"/>
          <p:nvPr/>
        </p:nvSpPr>
        <p:spPr>
          <a:xfrm>
            <a:off x="7101844" y="2667000"/>
            <a:ext cx="2286000" cy="457200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r>
              <a:rPr lang="en-US" sz="4400" b="1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lang="en-US" sz="4400" b="1" i="1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V</a:t>
            </a:r>
            <a:r>
              <a:rPr lang="en-US" sz="4800" b="1" i="1" baseline="-20000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HIGH</a:t>
            </a:r>
            <a:endParaRPr lang="en-US" sz="4400" b="1" i="1" baseline="-20000">
              <a:solidFill>
                <a:srgbClr val="FF0000"/>
              </a:solidFill>
              <a:latin typeface="Calibri Light"/>
              <a:ea typeface="ＭＳ Ｐゴシック" charset="0"/>
              <a:cs typeface="ＭＳ Ｐゴシック" charset="0"/>
            </a:endParaRPr>
          </a:p>
        </p:txBody>
      </p:sp>
      <p:sp>
        <p:nvSpPr>
          <p:cNvPr id="44" name="Error"/>
          <p:cNvSpPr/>
          <p:nvPr/>
        </p:nvSpPr>
        <p:spPr>
          <a:xfrm>
            <a:off x="6035044" y="1976438"/>
            <a:ext cx="609600" cy="609600"/>
          </a:xfrm>
          <a:prstGeom prst="mathMultiply">
            <a:avLst/>
          </a:prstGeom>
          <a:solidFill>
            <a:srgbClr val="FFFF00"/>
          </a:solidFill>
          <a:ln w="381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Error"/>
          <p:cNvSpPr/>
          <p:nvPr/>
        </p:nvSpPr>
        <p:spPr>
          <a:xfrm>
            <a:off x="5425444" y="3203575"/>
            <a:ext cx="609600" cy="609600"/>
          </a:xfrm>
          <a:prstGeom prst="mathMultiply">
            <a:avLst/>
          </a:prstGeom>
          <a:solidFill>
            <a:srgbClr val="FFFF00"/>
          </a:solidFill>
          <a:ln w="381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Error"/>
          <p:cNvSpPr/>
          <p:nvPr/>
        </p:nvSpPr>
        <p:spPr>
          <a:xfrm>
            <a:off x="4815844" y="1976438"/>
            <a:ext cx="609600" cy="609600"/>
          </a:xfrm>
          <a:prstGeom prst="mathMultiply">
            <a:avLst/>
          </a:prstGeom>
          <a:solidFill>
            <a:srgbClr val="FFFF00"/>
          </a:solidFill>
          <a:ln w="381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Error"/>
          <p:cNvSpPr/>
          <p:nvPr/>
        </p:nvSpPr>
        <p:spPr>
          <a:xfrm>
            <a:off x="4815844" y="3197225"/>
            <a:ext cx="609600" cy="609600"/>
          </a:xfrm>
          <a:prstGeom prst="mathMultiply">
            <a:avLst/>
          </a:prstGeom>
          <a:solidFill>
            <a:srgbClr val="FFFF00"/>
          </a:solidFill>
          <a:ln w="381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Error"/>
          <p:cNvSpPr/>
          <p:nvPr/>
        </p:nvSpPr>
        <p:spPr>
          <a:xfrm>
            <a:off x="3577594" y="1976438"/>
            <a:ext cx="609600" cy="609600"/>
          </a:xfrm>
          <a:prstGeom prst="mathMultiply">
            <a:avLst/>
          </a:prstGeom>
          <a:solidFill>
            <a:srgbClr val="FFFF00"/>
          </a:solidFill>
          <a:ln w="3810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Victim"/>
          <p:cNvSpPr/>
          <p:nvPr/>
        </p:nvSpPr>
        <p:spPr>
          <a:xfrm>
            <a:off x="2987044" y="3200400"/>
            <a:ext cx="3657600" cy="609600"/>
          </a:xfrm>
          <a:prstGeom prst="rect">
            <a:avLst/>
          </a:prstGeom>
          <a:solidFill>
            <a:srgbClr val="FFC000"/>
          </a:solidFill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Victim Row</a:t>
            </a:r>
          </a:p>
        </p:txBody>
      </p:sp>
      <p:sp>
        <p:nvSpPr>
          <p:cNvPr id="50" name="Victim"/>
          <p:cNvSpPr/>
          <p:nvPr/>
        </p:nvSpPr>
        <p:spPr>
          <a:xfrm>
            <a:off x="2987044" y="1982788"/>
            <a:ext cx="3657600" cy="609600"/>
          </a:xfrm>
          <a:prstGeom prst="rect">
            <a:avLst/>
          </a:prstGeom>
          <a:solidFill>
            <a:srgbClr val="FFC000"/>
          </a:solidFill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Victim Row</a:t>
            </a:r>
          </a:p>
        </p:txBody>
      </p:sp>
      <p:sp>
        <p:nvSpPr>
          <p:cNvPr id="51" name="Aggressor"/>
          <p:cNvSpPr/>
          <p:nvPr/>
        </p:nvSpPr>
        <p:spPr>
          <a:xfrm>
            <a:off x="2987044" y="2590800"/>
            <a:ext cx="3657600" cy="609600"/>
          </a:xfrm>
          <a:prstGeom prst="rect">
            <a:avLst/>
          </a:prstGeom>
          <a:solidFill>
            <a:srgbClr val="FF0000"/>
          </a:solidFill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Hammered Row</a:t>
            </a:r>
          </a:p>
        </p:txBody>
      </p:sp>
      <p:sp>
        <p:nvSpPr>
          <p:cNvPr id="52" name="Punchline"/>
          <p:cNvSpPr txBox="1"/>
          <p:nvPr/>
        </p:nvSpPr>
        <p:spPr>
          <a:xfrm>
            <a:off x="1553532" y="4953000"/>
            <a:ext cx="8359775" cy="1143000"/>
          </a:xfrm>
          <a:prstGeom prst="rect">
            <a:avLst/>
          </a:prstGeom>
          <a:noFill/>
        </p:spPr>
        <p:txBody>
          <a:bodyPr anchor="ctr"/>
          <a:lstStyle/>
          <a:p>
            <a:pPr>
              <a:defRPr/>
            </a:pPr>
            <a:r>
              <a:rPr lang="en-US" sz="2600" b="1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Repeatedly</a:t>
            </a:r>
            <a:r>
              <a:rPr lang="en-US" sz="2600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lang="en-US" sz="2600" b="1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reading</a:t>
            </a:r>
            <a:r>
              <a:rPr lang="en-US" sz="2600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 a row enough times (before memory gets refreshed) induces </a:t>
            </a:r>
            <a:r>
              <a:rPr lang="en-US" sz="2600" b="1" dirty="0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disturbance errors</a:t>
            </a:r>
            <a:r>
              <a:rPr lang="en-US" sz="2600" dirty="0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lang="en-US" sz="2600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in </a:t>
            </a:r>
            <a:r>
              <a:rPr lang="en-US" sz="2600" b="1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adjacent</a:t>
            </a:r>
            <a:r>
              <a:rPr lang="en-US" sz="2600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lang="en-US" sz="2600" b="1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rows</a:t>
            </a:r>
            <a:r>
              <a:rPr lang="en-US" sz="2600" dirty="0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 in </a:t>
            </a:r>
            <a:r>
              <a:rPr lang="en-US" sz="2600" b="1" dirty="0">
                <a:solidFill>
                  <a:srgbClr val="FF0000"/>
                </a:solidFill>
                <a:latin typeface="Calibri Light"/>
                <a:ea typeface="ＭＳ Ｐゴシック" charset="0"/>
                <a:cs typeface="ＭＳ Ｐゴシック" charset="0"/>
              </a:rPr>
              <a:t>most real DRAM chips you can buy today</a:t>
            </a:r>
            <a:endParaRPr lang="en-US" sz="2600" dirty="0">
              <a:solidFill>
                <a:prstClr val="black"/>
              </a:solidFill>
              <a:latin typeface="Calibri Light"/>
              <a:ea typeface="ＭＳ Ｐゴシック" charset="0"/>
              <a:cs typeface="ＭＳ Ｐゴシック" charset="0"/>
            </a:endParaRPr>
          </a:p>
        </p:txBody>
      </p:sp>
      <p:sp>
        <p:nvSpPr>
          <p:cNvPr id="53" name="Opened"/>
          <p:cNvSpPr txBox="1"/>
          <p:nvPr/>
        </p:nvSpPr>
        <p:spPr>
          <a:xfrm>
            <a:off x="4282444" y="2671763"/>
            <a:ext cx="2209800" cy="457200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r>
              <a:rPr lang="en-US" sz="4000" b="1" i="1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Opened</a:t>
            </a:r>
          </a:p>
        </p:txBody>
      </p:sp>
      <p:sp>
        <p:nvSpPr>
          <p:cNvPr id="54" name="Closed"/>
          <p:cNvSpPr txBox="1"/>
          <p:nvPr/>
        </p:nvSpPr>
        <p:spPr>
          <a:xfrm>
            <a:off x="4291969" y="2671763"/>
            <a:ext cx="2200275" cy="457200"/>
          </a:xfrm>
          <a:prstGeom prst="rect">
            <a:avLst/>
          </a:prstGeom>
          <a:noFill/>
        </p:spPr>
        <p:txBody>
          <a:bodyPr anchor="ctr"/>
          <a:lstStyle/>
          <a:p>
            <a:pPr algn="r">
              <a:defRPr/>
            </a:pPr>
            <a:r>
              <a:rPr lang="en-US" sz="4000" b="1" i="1">
                <a:solidFill>
                  <a:prstClr val="black"/>
                </a:solidFill>
                <a:latin typeface="Calibri Light"/>
                <a:ea typeface="ＭＳ Ｐゴシック" charset="0"/>
                <a:cs typeface="ＭＳ Ｐゴシック" charset="0"/>
              </a:rPr>
              <a:t>Closed</a:t>
            </a:r>
          </a:p>
        </p:txBody>
      </p:sp>
      <p:sp>
        <p:nvSpPr>
          <p:cNvPr id="55" name="Title 1"/>
          <p:cNvSpPr txBox="1">
            <a:spLocks/>
          </p:cNvSpPr>
          <p:nvPr/>
        </p:nvSpPr>
        <p:spPr bwMode="auto">
          <a:xfrm>
            <a:off x="1386844" y="-14288"/>
            <a:ext cx="8915400" cy="1066801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800" b="1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  <a:ea typeface="ＭＳ Ｐゴシック" charset="0"/>
                <a:cs typeface="ＭＳ Ｐゴシック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  <a:ea typeface="ＭＳ Ｐゴシック" charset="0"/>
                <a:cs typeface="ＭＳ Ｐゴシック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  <a:ea typeface="ＭＳ Ｐゴシック" charset="0"/>
                <a:cs typeface="ＭＳ Ｐゴシック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  <a:ea typeface="ＭＳ Ｐゴシック" charset="0"/>
                <a:cs typeface="ＭＳ Ｐゴシック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  <a:ea typeface="ＭＳ Ｐゴシック" charset="0"/>
                <a:cs typeface="ＭＳ Ｐゴシック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  <a:ea typeface="ＭＳ Ｐゴシック" charset="0"/>
                <a:cs typeface="ＭＳ Ｐゴシック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  <a:ea typeface="ＭＳ Ｐゴシック" charset="0"/>
                <a:cs typeface="ＭＳ Ｐゴシック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t>Modern DRAM is Prone to Disturbance Errors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Garamond" charset="0"/>
              <a:ea typeface="ＭＳ Ｐゴシック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818627" y="6149757"/>
            <a:ext cx="97410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  <a:hlinkClick r:id="rId2"/>
              </a:rPr>
              <a:t>Flipping Bits in Memory Without Accessing Them: An Experimental Study of DRAM Disturbance Errors</a:t>
            </a:r>
            <a:r>
              <a:rPr lang="en-US" dirty="0">
                <a:solidFill>
                  <a:srgbClr val="0000FF"/>
                </a:solidFill>
                <a:latin typeface="Calibri"/>
                <a:ea typeface="ＭＳ Ｐゴシック" charset="0"/>
                <a:cs typeface="ＭＳ Ｐゴシック" charset="0"/>
              </a:rPr>
              <a:t>,</a:t>
            </a:r>
            <a:r>
              <a:rPr lang="en-US" dirty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Calibri"/>
                <a:ea typeface="ＭＳ Ｐゴシック" charset="0"/>
                <a:cs typeface="ＭＳ Ｐゴシック" charset="0"/>
              </a:rPr>
              <a:t>(Kim et al., ISCA 2014)</a:t>
            </a:r>
          </a:p>
        </p:txBody>
      </p:sp>
    </p:spTree>
    <p:extLst>
      <p:ext uri="{BB962C8B-B14F-4D97-AF65-F5344CB8AC3E}">
        <p14:creationId xmlns:p14="http://schemas.microsoft.com/office/powerpoint/2010/main" val="11688271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58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1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9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2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7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80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3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7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4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7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02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5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7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7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7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3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6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8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8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24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7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1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9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7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5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8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1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7" presetClass="emph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6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mph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>
                                        <p:cTn id="148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9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12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7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56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7" dur="1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0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1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3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3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3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3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3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2" grpId="1"/>
      <p:bldP spid="42" grpId="2"/>
      <p:bldP spid="42" grpId="3"/>
      <p:bldP spid="42" grpId="4"/>
      <p:bldP spid="42" grpId="5"/>
      <p:bldP spid="42" grpId="6"/>
      <p:bldP spid="42" grpId="7"/>
      <p:bldP spid="42" grpId="8"/>
      <p:bldP spid="42" grpId="9"/>
      <p:bldP spid="42" grpId="10"/>
      <p:bldP spid="42" grpId="11"/>
      <p:bldP spid="43" grpId="0"/>
      <p:bldP spid="43" grpId="1"/>
      <p:bldP spid="43" grpId="2"/>
      <p:bldP spid="43" grpId="3"/>
      <p:bldP spid="43" grpId="4"/>
      <p:bldP spid="43" grpId="5"/>
      <p:bldP spid="43" grpId="6"/>
      <p:bldP spid="43" grpId="7"/>
      <p:bldP spid="43" grpId="8"/>
      <p:bldP spid="43" grpId="9"/>
      <p:bldP spid="43" grpId="10"/>
      <p:bldP spid="43" grpId="11"/>
      <p:bldP spid="43" grpId="12"/>
      <p:bldP spid="49" grpId="0" animBg="1"/>
      <p:bldP spid="50" grpId="0" animBg="1"/>
      <p:bldP spid="51" grpId="0" animBg="1"/>
      <p:bldP spid="52" grpId="0"/>
      <p:bldP spid="53" grpId="0"/>
      <p:bldP spid="53" grpId="1"/>
      <p:bldP spid="54" grpId="0"/>
      <p:bldP spid="54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29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225044" y="2057399"/>
            <a:ext cx="2147590" cy="1295400"/>
            <a:chOff x="914400" y="2095500"/>
            <a:chExt cx="2147590" cy="12954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" name="X"/>
          <p:cNvSpPr/>
          <p:nvPr/>
        </p:nvSpPr>
        <p:spPr>
          <a:xfrm>
            <a:off x="2225044" y="2057399"/>
            <a:ext cx="2147590" cy="9906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86%</a:t>
            </a:r>
          </a:p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(37/43)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4961249" y="2057400"/>
            <a:ext cx="2147590" cy="1295400"/>
            <a:chOff x="914400" y="2095500"/>
            <a:chExt cx="2147590" cy="12954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" name="X"/>
          <p:cNvSpPr/>
          <p:nvPr/>
        </p:nvSpPr>
        <p:spPr>
          <a:xfrm>
            <a:off x="4961249" y="2057399"/>
            <a:ext cx="2147590" cy="9906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83%</a:t>
            </a:r>
          </a:p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(45/54)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7711444" y="2057399"/>
            <a:ext cx="2147590" cy="1295400"/>
            <a:chOff x="914400" y="2095500"/>
            <a:chExt cx="2147590" cy="12954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5" name="X"/>
          <p:cNvSpPr/>
          <p:nvPr/>
        </p:nvSpPr>
        <p:spPr>
          <a:xfrm>
            <a:off x="7711444" y="2057398"/>
            <a:ext cx="2147590" cy="106680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>
              <a:lnSpc>
                <a:spcPct val="90000"/>
              </a:lnSpc>
            </a:pPr>
            <a:r>
              <a:rPr lang="en-US" sz="4400" b="1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88%</a:t>
            </a:r>
          </a:p>
          <a:p>
            <a:pPr algn="ctr">
              <a:lnSpc>
                <a:spcPct val="90000"/>
              </a:lnSpc>
            </a:pPr>
            <a:r>
              <a:rPr lang="en-US" sz="3200" dirty="0">
                <a:solidFill>
                  <a:prstClr val="black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(28/32)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072646" y="1066800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5B9BD5"/>
                </a:solidFill>
                <a:latin typeface="Calibri Light"/>
              </a:rPr>
              <a:t>A</a:t>
            </a:r>
            <a:r>
              <a:rPr lang="en-US" sz="4000" b="1">
                <a:solidFill>
                  <a:srgbClr val="5B9BD5"/>
                </a:solidFill>
                <a:latin typeface="Calibri Light"/>
              </a:rPr>
              <a:t> </a:t>
            </a:r>
            <a:r>
              <a:rPr lang="en-US" sz="3200">
                <a:solidFill>
                  <a:srgbClr val="5B9BD5"/>
                </a:solidFill>
                <a:latin typeface="Calibri Light"/>
              </a:rPr>
              <a:t>company</a:t>
            </a:r>
            <a:endParaRPr lang="en-US" sz="4000">
              <a:solidFill>
                <a:srgbClr val="5B9BD5"/>
              </a:solidFill>
              <a:latin typeface="Calibri Light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815845" y="1066801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ED7D31"/>
                </a:solidFill>
                <a:latin typeface="Calibri Light"/>
              </a:rPr>
              <a:t>B</a:t>
            </a:r>
            <a:r>
              <a:rPr lang="en-US" sz="4000">
                <a:solidFill>
                  <a:srgbClr val="ED7D31"/>
                </a:solidFill>
                <a:latin typeface="Calibri Light"/>
              </a:rPr>
              <a:t> </a:t>
            </a:r>
            <a:r>
              <a:rPr lang="en-US" sz="3200">
                <a:solidFill>
                  <a:srgbClr val="ED7D31"/>
                </a:solidFill>
                <a:latin typeface="Calibri Light"/>
              </a:rPr>
              <a:t>company</a:t>
            </a:r>
            <a:endParaRPr lang="en-US" sz="4000">
              <a:solidFill>
                <a:srgbClr val="ED7D31"/>
              </a:solidFill>
              <a:latin typeface="Calibri Light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559045" y="1066800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rgbClr val="70AD47"/>
                </a:solidFill>
                <a:latin typeface="Calibri Light"/>
              </a:rPr>
              <a:t>C </a:t>
            </a:r>
            <a:r>
              <a:rPr lang="en-US" sz="3200">
                <a:solidFill>
                  <a:srgbClr val="70AD47"/>
                </a:solidFill>
                <a:latin typeface="Calibri Light"/>
              </a:rPr>
              <a:t>company</a:t>
            </a:r>
            <a:endParaRPr lang="en-US" sz="4000">
              <a:solidFill>
                <a:srgbClr val="70AD47"/>
              </a:solidFill>
              <a:latin typeface="Calibri Light"/>
            </a:endParaRPr>
          </a:p>
        </p:txBody>
      </p:sp>
      <p:sp>
        <p:nvSpPr>
          <p:cNvPr id="39" name="X"/>
          <p:cNvSpPr/>
          <p:nvPr/>
        </p:nvSpPr>
        <p:spPr>
          <a:xfrm>
            <a:off x="2211054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3600" dirty="0">
                <a:solidFill>
                  <a:srgbClr val="5B9BD5"/>
                </a:solidFill>
                <a:latin typeface="Calibri Light"/>
                <a:cs typeface="Courier New" panose="02070309020205020404" pitchFamily="49" charset="0"/>
              </a:rPr>
              <a:t>Up to</a:t>
            </a:r>
          </a:p>
          <a:p>
            <a:pPr algn="ctr"/>
            <a:r>
              <a:rPr lang="en-US" sz="4400" b="1" dirty="0">
                <a:solidFill>
                  <a:srgbClr val="5B9BD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1.0×10</a:t>
            </a:r>
            <a:r>
              <a:rPr lang="en-US" sz="4400" b="1" baseline="30000" dirty="0">
                <a:solidFill>
                  <a:srgbClr val="5B9BD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7</a:t>
            </a:r>
            <a:r>
              <a:rPr lang="en-US" sz="3600" dirty="0">
                <a:solidFill>
                  <a:srgbClr val="5B9BD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 </a:t>
            </a:r>
            <a:br>
              <a:rPr lang="en-US" sz="3600" dirty="0">
                <a:solidFill>
                  <a:srgbClr val="5B9BD5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lang="en-US" sz="3600" dirty="0">
                <a:solidFill>
                  <a:srgbClr val="5B9BD5"/>
                </a:solidFill>
                <a:latin typeface="Calibri Light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0" name="X"/>
          <p:cNvSpPr/>
          <p:nvPr/>
        </p:nvSpPr>
        <p:spPr>
          <a:xfrm>
            <a:off x="4947259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3600" dirty="0">
                <a:solidFill>
                  <a:srgbClr val="ED7D31"/>
                </a:solidFill>
                <a:latin typeface="Calibri Light"/>
                <a:cs typeface="Courier New" panose="02070309020205020404" pitchFamily="49" charset="0"/>
              </a:rPr>
              <a:t>Up to</a:t>
            </a:r>
          </a:p>
          <a:p>
            <a:pPr algn="ctr"/>
            <a:r>
              <a:rPr lang="en-US" sz="4400" b="1" dirty="0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2.7×10</a:t>
            </a:r>
            <a:r>
              <a:rPr lang="en-US" sz="4400" b="1" baseline="30000" dirty="0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6</a:t>
            </a:r>
            <a:br>
              <a:rPr lang="en-US" sz="3600" dirty="0">
                <a:solidFill>
                  <a:srgbClr val="ED7D3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lang="en-US" sz="3600" dirty="0">
                <a:solidFill>
                  <a:srgbClr val="ED7D31"/>
                </a:solidFill>
                <a:latin typeface="Calibri Light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1" name="X"/>
          <p:cNvSpPr/>
          <p:nvPr/>
        </p:nvSpPr>
        <p:spPr>
          <a:xfrm>
            <a:off x="7697454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/>
            <a:r>
              <a:rPr lang="en-US" sz="3600" dirty="0">
                <a:solidFill>
                  <a:srgbClr val="70AD47"/>
                </a:solidFill>
                <a:latin typeface="Calibri Light"/>
                <a:cs typeface="Courier New" panose="02070309020205020404" pitchFamily="49" charset="0"/>
              </a:rPr>
              <a:t>Up to</a:t>
            </a:r>
          </a:p>
          <a:p>
            <a:pPr algn="ctr"/>
            <a:r>
              <a:rPr lang="en-US" sz="4400" b="1" dirty="0">
                <a:solidFill>
                  <a:srgbClr val="70AD47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3.3×10</a:t>
            </a:r>
            <a:r>
              <a:rPr lang="en-US" sz="4400" b="1" baseline="30000" dirty="0">
                <a:solidFill>
                  <a:srgbClr val="70AD47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5</a:t>
            </a:r>
            <a:r>
              <a:rPr lang="en-US" sz="3600" dirty="0">
                <a:solidFill>
                  <a:srgbClr val="70AD47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 </a:t>
            </a:r>
            <a:br>
              <a:rPr lang="en-US" sz="3600" dirty="0">
                <a:solidFill>
                  <a:srgbClr val="70AD47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lang="en-US" sz="3600" dirty="0">
                <a:solidFill>
                  <a:srgbClr val="70AD47"/>
                </a:solidFill>
                <a:latin typeface="Calibri Light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2" name="Title 1"/>
          <p:cNvSpPr>
            <a:spLocks noGrp="1"/>
          </p:cNvSpPr>
          <p:nvPr>
            <p:ph type="title"/>
          </p:nvPr>
        </p:nvSpPr>
        <p:spPr>
          <a:xfrm>
            <a:off x="1691644" y="-27384"/>
            <a:ext cx="8610600" cy="1066800"/>
          </a:xfrm>
        </p:spPr>
        <p:txBody>
          <a:bodyPr/>
          <a:lstStyle/>
          <a:p>
            <a:r>
              <a:rPr lang="en-US" sz="4400" b="0" dirty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Most DRAM Modules Are Vulnerable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570994" y="6165304"/>
            <a:ext cx="8568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4"/>
              </a:rPr>
              <a:t>Flipping Bits in Memory Without Accessing Them: An Experimental Study of DRAM Disturbance Errors</a:t>
            </a:r>
            <a:r>
              <a:rPr lang="en-US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,</a:t>
            </a:r>
            <a:r>
              <a:rPr lang="en-US" dirty="0">
                <a:solidFill>
                  <a:prstClr val="black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(Kim et al., ISCA 2014)</a:t>
            </a:r>
          </a:p>
        </p:txBody>
      </p:sp>
    </p:spTree>
    <p:extLst>
      <p:ext uri="{BB962C8B-B14F-4D97-AF65-F5344CB8AC3E}">
        <p14:creationId xmlns:p14="http://schemas.microsoft.com/office/powerpoint/2010/main" val="3501507649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30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3" name="PreErrors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526" y="990600"/>
            <a:ext cx="6731875" cy="4651892"/>
          </a:xfrm>
        </p:spPr>
      </p:pic>
      <p:pic>
        <p:nvPicPr>
          <p:cNvPr id="4" name="AllErro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526" y="990600"/>
            <a:ext cx="6731875" cy="4651891"/>
          </a:xfrm>
          <a:prstGeom prst="rect">
            <a:avLst/>
          </a:prstGeom>
        </p:spPr>
      </p:pic>
      <p:sp>
        <p:nvSpPr>
          <p:cNvPr id="5" name="Second"/>
          <p:cNvSpPr/>
          <p:nvPr/>
        </p:nvSpPr>
        <p:spPr>
          <a:xfrm>
            <a:off x="6218876" y="3679825"/>
            <a:ext cx="382905" cy="381001"/>
          </a:xfrm>
          <a:prstGeom prst="ellipse">
            <a:avLst/>
          </a:prstGeom>
          <a:noFill/>
          <a:ln w="19050">
            <a:solidFill>
              <a:srgbClr val="699FD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Third"/>
          <p:cNvSpPr/>
          <p:nvPr/>
        </p:nvSpPr>
        <p:spPr>
          <a:xfrm>
            <a:off x="6480814" y="1685925"/>
            <a:ext cx="382905" cy="381001"/>
          </a:xfrm>
          <a:prstGeom prst="ellipse">
            <a:avLst/>
          </a:prstGeom>
          <a:noFill/>
          <a:ln w="19050">
            <a:solidFill>
              <a:srgbClr val="F27A33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Punchline"/>
          <p:cNvSpPr txBox="1"/>
          <p:nvPr/>
        </p:nvSpPr>
        <p:spPr>
          <a:xfrm>
            <a:off x="1615444" y="5718692"/>
            <a:ext cx="8686800" cy="75830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i="1" dirty="0">
                <a:solidFill>
                  <a:srgbClr val="FF0000"/>
                </a:solidFill>
                <a:latin typeface="Calibri Light"/>
              </a:rPr>
              <a:t>All modules from </a:t>
            </a:r>
            <a:r>
              <a:rPr lang="en-US" sz="3200" i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2012–2013 </a:t>
            </a:r>
            <a:r>
              <a:rPr lang="en-US" sz="3600" i="1" dirty="0">
                <a:solidFill>
                  <a:srgbClr val="FF0000"/>
                </a:solidFill>
                <a:latin typeface="Calibri Light"/>
              </a:rPr>
              <a:t>are vulnerable</a:t>
            </a:r>
          </a:p>
        </p:txBody>
      </p:sp>
      <p:sp>
        <p:nvSpPr>
          <p:cNvPr id="8" name="RedBox"/>
          <p:cNvSpPr/>
          <p:nvPr/>
        </p:nvSpPr>
        <p:spPr>
          <a:xfrm>
            <a:off x="6841494" y="1442720"/>
            <a:ext cx="1660525" cy="3405505"/>
          </a:xfrm>
          <a:prstGeom prst="rect">
            <a:avLst/>
          </a:prstGeom>
          <a:solidFill>
            <a:srgbClr val="FF000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irst Appearance"/>
          <p:cNvSpPr/>
          <p:nvPr/>
        </p:nvSpPr>
        <p:spPr>
          <a:xfrm>
            <a:off x="4579624" y="2430781"/>
            <a:ext cx="2023110" cy="845819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algn="ctr">
              <a:lnSpc>
                <a:spcPct val="80000"/>
              </a:lnSpc>
            </a:pPr>
            <a:r>
              <a:rPr lang="en-US" sz="2800" i="1" dirty="0">
                <a:solidFill>
                  <a:srgbClr val="70AE46"/>
                </a:solidFill>
                <a:latin typeface="Calibri Light"/>
                <a:cs typeface="Courier New" panose="02070309020205020404" pitchFamily="49" charset="0"/>
              </a:rPr>
              <a:t>First</a:t>
            </a:r>
          </a:p>
          <a:p>
            <a:pPr algn="ctr">
              <a:lnSpc>
                <a:spcPct val="80000"/>
              </a:lnSpc>
            </a:pPr>
            <a:r>
              <a:rPr lang="en-US" sz="2800" i="1" dirty="0">
                <a:solidFill>
                  <a:srgbClr val="70AE46"/>
                </a:solidFill>
                <a:latin typeface="Calibri Light"/>
                <a:cs typeface="Courier New" panose="02070309020205020404" pitchFamily="49" charset="0"/>
              </a:rPr>
              <a:t>Appearance</a:t>
            </a:r>
          </a:p>
        </p:txBody>
      </p:sp>
      <p:sp>
        <p:nvSpPr>
          <p:cNvPr id="10" name="First"/>
          <p:cNvSpPr/>
          <p:nvPr/>
        </p:nvSpPr>
        <p:spPr>
          <a:xfrm>
            <a:off x="5403218" y="3305175"/>
            <a:ext cx="382905" cy="381001"/>
          </a:xfrm>
          <a:prstGeom prst="ellipse">
            <a:avLst/>
          </a:prstGeom>
          <a:noFill/>
          <a:ln w="19050">
            <a:solidFill>
              <a:srgbClr val="6EAE3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615444" y="-14064"/>
            <a:ext cx="8610600" cy="1066800"/>
          </a:xfrm>
        </p:spPr>
        <p:txBody>
          <a:bodyPr/>
          <a:lstStyle/>
          <a:p>
            <a:r>
              <a:rPr lang="en-US" sz="4400" b="0" dirty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Recent DRAM Is More Vulnerable</a:t>
            </a:r>
          </a:p>
        </p:txBody>
      </p:sp>
    </p:spTree>
    <p:extLst>
      <p:ext uri="{BB962C8B-B14F-4D97-AF65-F5344CB8AC3E}">
        <p14:creationId xmlns:p14="http://schemas.microsoft.com/office/powerpoint/2010/main" val="21956016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31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522" y="990600"/>
            <a:ext cx="3761672" cy="25420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6994" y="1133770"/>
            <a:ext cx="1752600" cy="1752600"/>
          </a:xfrm>
          <a:prstGeom prst="rect">
            <a:avLst/>
          </a:prstGeom>
        </p:spPr>
      </p:pic>
      <p:sp>
        <p:nvSpPr>
          <p:cNvPr id="5" name="Left-Right Arrow 4"/>
          <p:cNvSpPr/>
          <p:nvPr/>
        </p:nvSpPr>
        <p:spPr>
          <a:xfrm>
            <a:off x="4587244" y="1567009"/>
            <a:ext cx="1411106" cy="895352"/>
          </a:xfrm>
          <a:prstGeom prst="leftRightArrow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73860" y="1484784"/>
            <a:ext cx="2448272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CPU</a:t>
            </a:r>
          </a:p>
        </p:txBody>
      </p:sp>
      <p:sp>
        <p:nvSpPr>
          <p:cNvPr id="7" name="Rectangle 6"/>
          <p:cNvSpPr/>
          <p:nvPr/>
        </p:nvSpPr>
        <p:spPr>
          <a:xfrm>
            <a:off x="5911922" y="2762545"/>
            <a:ext cx="3761672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DRAM"/>
          <p:cNvSpPr/>
          <p:nvPr/>
        </p:nvSpPr>
        <p:spPr>
          <a:xfrm>
            <a:off x="6187444" y="3200400"/>
            <a:ext cx="3657599" cy="3104856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ow"/>
          <p:cNvSpPr/>
          <p:nvPr/>
        </p:nvSpPr>
        <p:spPr>
          <a:xfrm>
            <a:off x="7254244" y="5527764"/>
            <a:ext cx="2133600" cy="3810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10" name="RowY"/>
          <p:cNvSpPr/>
          <p:nvPr/>
        </p:nvSpPr>
        <p:spPr>
          <a:xfrm>
            <a:off x="7254244" y="5146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11" name="Row"/>
          <p:cNvSpPr/>
          <p:nvPr/>
        </p:nvSpPr>
        <p:spPr>
          <a:xfrm>
            <a:off x="7254244" y="4765764"/>
            <a:ext cx="2133600" cy="3810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12" name="Row"/>
          <p:cNvSpPr/>
          <p:nvPr/>
        </p:nvSpPr>
        <p:spPr>
          <a:xfrm>
            <a:off x="7254244" y="4384764"/>
            <a:ext cx="2133600" cy="3810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13" name="RowX"/>
          <p:cNvSpPr/>
          <p:nvPr/>
        </p:nvSpPr>
        <p:spPr>
          <a:xfrm>
            <a:off x="7254244" y="4003764"/>
            <a:ext cx="2133600" cy="381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Courier New" panose="02070309020205020404" pitchFamily="49" charset="0"/>
              </a:rPr>
              <a:t> </a:t>
            </a:r>
          </a:p>
        </p:txBody>
      </p:sp>
      <p:sp>
        <p:nvSpPr>
          <p:cNvPr id="14" name="Row"/>
          <p:cNvSpPr/>
          <p:nvPr/>
        </p:nvSpPr>
        <p:spPr>
          <a:xfrm>
            <a:off x="7254244" y="3622764"/>
            <a:ext cx="2133600" cy="381000"/>
          </a:xfrm>
          <a:prstGeom prst="rect">
            <a:avLst/>
          </a:prstGeom>
          <a:solidFill>
            <a:srgbClr val="FFE18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15" name="CPU"/>
          <p:cNvSpPr/>
          <p:nvPr/>
        </p:nvSpPr>
        <p:spPr>
          <a:xfrm>
            <a:off x="1615444" y="3200400"/>
            <a:ext cx="3657600" cy="3104856"/>
          </a:xfrm>
          <a:prstGeom prst="roundRect">
            <a:avLst>
              <a:gd name="adj" fmla="val 11319"/>
            </a:avLst>
          </a:prstGeom>
          <a:solidFill>
            <a:srgbClr val="0D3533"/>
          </a:solidFill>
          <a:ln w="571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marL="1143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loop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:</a:t>
            </a:r>
          </a:p>
          <a:p>
            <a:pPr marL="1143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mov (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), %eax</a:t>
            </a:r>
          </a:p>
          <a:p>
            <a:pPr marL="1143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mov (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Y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), %ebx</a:t>
            </a:r>
          </a:p>
          <a:p>
            <a:pPr marL="1143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clflush (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)  </a:t>
            </a:r>
          </a:p>
          <a:p>
            <a:pPr marL="1143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clflush (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Y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)</a:t>
            </a:r>
          </a:p>
          <a:p>
            <a:pPr marL="1143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mfence</a:t>
            </a:r>
          </a:p>
          <a:p>
            <a:pPr marL="11430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 jmp </a:t>
            </a:r>
            <a:r>
              <a:rPr kumimoji="0" lang="en-US" sz="2800" b="0" i="0" u="sng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loop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16" name="Error"/>
          <p:cNvSpPr/>
          <p:nvPr/>
        </p:nvSpPr>
        <p:spPr>
          <a:xfrm>
            <a:off x="7759069" y="4765763"/>
            <a:ext cx="381000" cy="381000"/>
          </a:xfrm>
          <a:prstGeom prst="mathMultiply">
            <a:avLst/>
          </a:prstGeom>
          <a:solidFill>
            <a:schemeClr val="tx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Error"/>
          <p:cNvSpPr/>
          <p:nvPr/>
        </p:nvSpPr>
        <p:spPr>
          <a:xfrm>
            <a:off x="8140069" y="5527764"/>
            <a:ext cx="381000" cy="381000"/>
          </a:xfrm>
          <a:prstGeom prst="mathMultiply">
            <a:avLst/>
          </a:prstGeom>
          <a:solidFill>
            <a:schemeClr val="tx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Error"/>
          <p:cNvSpPr/>
          <p:nvPr/>
        </p:nvSpPr>
        <p:spPr>
          <a:xfrm>
            <a:off x="7759069" y="5527764"/>
            <a:ext cx="381000" cy="381000"/>
          </a:xfrm>
          <a:prstGeom prst="mathMultiply">
            <a:avLst/>
          </a:prstGeom>
          <a:solidFill>
            <a:schemeClr val="tx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Error"/>
          <p:cNvSpPr/>
          <p:nvPr/>
        </p:nvSpPr>
        <p:spPr>
          <a:xfrm>
            <a:off x="8521069" y="5527764"/>
            <a:ext cx="381000" cy="381000"/>
          </a:xfrm>
          <a:prstGeom prst="mathMultiply">
            <a:avLst/>
          </a:prstGeom>
          <a:solidFill>
            <a:schemeClr val="tx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Error"/>
          <p:cNvSpPr/>
          <p:nvPr/>
        </p:nvSpPr>
        <p:spPr>
          <a:xfrm>
            <a:off x="8902069" y="4765762"/>
            <a:ext cx="381000" cy="381000"/>
          </a:xfrm>
          <a:prstGeom prst="mathMultiply">
            <a:avLst/>
          </a:prstGeom>
          <a:solidFill>
            <a:schemeClr val="tx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Error"/>
          <p:cNvSpPr/>
          <p:nvPr/>
        </p:nvSpPr>
        <p:spPr>
          <a:xfrm>
            <a:off x="8902069" y="3622764"/>
            <a:ext cx="381000" cy="381000"/>
          </a:xfrm>
          <a:prstGeom prst="mathMultiply">
            <a:avLst/>
          </a:prstGeom>
          <a:solidFill>
            <a:schemeClr val="tx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Error"/>
          <p:cNvSpPr/>
          <p:nvPr/>
        </p:nvSpPr>
        <p:spPr>
          <a:xfrm>
            <a:off x="8521069" y="4384763"/>
            <a:ext cx="381000" cy="381000"/>
          </a:xfrm>
          <a:prstGeom prst="mathMultiply">
            <a:avLst/>
          </a:prstGeom>
          <a:solidFill>
            <a:schemeClr val="tx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Error"/>
          <p:cNvSpPr/>
          <p:nvPr/>
        </p:nvSpPr>
        <p:spPr>
          <a:xfrm>
            <a:off x="8140069" y="4384763"/>
            <a:ext cx="381000" cy="381000"/>
          </a:xfrm>
          <a:prstGeom prst="mathMultiply">
            <a:avLst/>
          </a:prstGeom>
          <a:solidFill>
            <a:schemeClr val="tx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rror"/>
          <p:cNvSpPr/>
          <p:nvPr/>
        </p:nvSpPr>
        <p:spPr>
          <a:xfrm>
            <a:off x="8140069" y="3622764"/>
            <a:ext cx="381000" cy="381000"/>
          </a:xfrm>
          <a:prstGeom prst="mathMultiply">
            <a:avLst/>
          </a:prstGeom>
          <a:solidFill>
            <a:schemeClr val="tx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Error"/>
          <p:cNvSpPr/>
          <p:nvPr/>
        </p:nvSpPr>
        <p:spPr>
          <a:xfrm>
            <a:off x="7378069" y="3622764"/>
            <a:ext cx="381000" cy="381000"/>
          </a:xfrm>
          <a:prstGeom prst="mathMultiply">
            <a:avLst/>
          </a:prstGeom>
          <a:solidFill>
            <a:schemeClr val="tx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Error"/>
          <p:cNvSpPr/>
          <p:nvPr/>
        </p:nvSpPr>
        <p:spPr>
          <a:xfrm>
            <a:off x="7378069" y="4384763"/>
            <a:ext cx="381000" cy="381000"/>
          </a:xfrm>
          <a:prstGeom prst="mathMultiply">
            <a:avLst/>
          </a:prstGeom>
          <a:solidFill>
            <a:schemeClr val="tx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Error"/>
          <p:cNvSpPr/>
          <p:nvPr/>
        </p:nvSpPr>
        <p:spPr>
          <a:xfrm>
            <a:off x="7378069" y="4765763"/>
            <a:ext cx="381000" cy="381000"/>
          </a:xfrm>
          <a:prstGeom prst="mathMultiply">
            <a:avLst/>
          </a:prstGeom>
          <a:solidFill>
            <a:schemeClr val="tx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Error"/>
          <p:cNvSpPr/>
          <p:nvPr/>
        </p:nvSpPr>
        <p:spPr>
          <a:xfrm>
            <a:off x="8521069" y="4765762"/>
            <a:ext cx="381000" cy="381000"/>
          </a:xfrm>
          <a:prstGeom prst="mathMultiply">
            <a:avLst/>
          </a:prstGeom>
          <a:solidFill>
            <a:schemeClr val="tx1"/>
          </a:solidFill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9" name="YArrow"/>
          <p:cNvCxnSpPr>
            <a:stCxn id="30" idx="3"/>
          </p:cNvCxnSpPr>
          <p:nvPr/>
        </p:nvCxnSpPr>
        <p:spPr>
          <a:xfrm>
            <a:off x="6873244" y="5337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Y"/>
          <p:cNvSpPr/>
          <p:nvPr/>
        </p:nvSpPr>
        <p:spPr>
          <a:xfrm>
            <a:off x="6263645" y="5146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Y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cxnSp>
        <p:nvCxnSpPr>
          <p:cNvPr id="31" name="XArrow"/>
          <p:cNvCxnSpPr>
            <a:stCxn id="32" idx="3"/>
          </p:cNvCxnSpPr>
          <p:nvPr/>
        </p:nvCxnSpPr>
        <p:spPr>
          <a:xfrm>
            <a:off x="6873244" y="4194264"/>
            <a:ext cx="381000" cy="0"/>
          </a:xfrm>
          <a:prstGeom prst="straightConnector1">
            <a:avLst/>
          </a:prstGeom>
          <a:ln w="38100" cap="rnd">
            <a:solidFill>
              <a:srgbClr val="FF0000"/>
            </a:solidFill>
            <a:round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X"/>
          <p:cNvSpPr/>
          <p:nvPr/>
        </p:nvSpPr>
        <p:spPr>
          <a:xfrm>
            <a:off x="6263645" y="4003764"/>
            <a:ext cx="609599" cy="3810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X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2193899" y="6453336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Download from: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5"/>
              </a:rPr>
              <a:t>https://github.com/CMU-SAFARI/rowhammer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730244" y="1484784"/>
            <a:ext cx="4572000" cy="914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DRAM Module</a:t>
            </a:r>
          </a:p>
        </p:txBody>
      </p:sp>
      <p:sp>
        <p:nvSpPr>
          <p:cNvPr id="35" name="Title 1"/>
          <p:cNvSpPr>
            <a:spLocks noGrp="1"/>
          </p:cNvSpPr>
          <p:nvPr>
            <p:ph type="title"/>
          </p:nvPr>
        </p:nvSpPr>
        <p:spPr>
          <a:xfrm>
            <a:off x="1386844" y="44624"/>
            <a:ext cx="8915400" cy="1066800"/>
          </a:xfrm>
        </p:spPr>
        <p:txBody>
          <a:bodyPr/>
          <a:lstStyle/>
          <a:p>
            <a:r>
              <a:rPr lang="en-US" sz="4000" b="0" dirty="0">
                <a:solidFill>
                  <a:srgbClr val="1A5712"/>
                </a:solidFill>
                <a:latin typeface="Garamond"/>
                <a:cs typeface="Garamond"/>
              </a:rPr>
              <a:t>A Simple Program Can Induce Many Errors</a:t>
            </a:r>
          </a:p>
        </p:txBody>
      </p:sp>
    </p:spTree>
    <p:extLst>
      <p:ext uri="{BB962C8B-B14F-4D97-AF65-F5344CB8AC3E}">
        <p14:creationId xmlns:p14="http://schemas.microsoft.com/office/powerpoint/2010/main" val="3889525899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32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844044" y="1066800"/>
            <a:ext cx="8382000" cy="5638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0" i="1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200" b="1" i="1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 real reliability &amp; security issue 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graphicFrame>
        <p:nvGraphicFramePr>
          <p:cNvPr id="8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1437171"/>
              </p:ext>
            </p:extLst>
          </p:nvPr>
        </p:nvGraphicFramePr>
        <p:xfrm>
          <a:off x="2225043" y="1143000"/>
          <a:ext cx="7620002" cy="3627120"/>
        </p:xfrm>
        <a:graphic>
          <a:graphicData uri="http://schemas.openxmlformats.org/drawingml/2006/table">
            <a:tbl>
              <a:tblPr/>
              <a:tblGrid>
                <a:gridCol w="37367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7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+mj-lt"/>
                        </a:rPr>
                        <a:t>CPU Architecture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3200" b="1" dirty="0">
                          <a:solidFill>
                            <a:schemeClr val="bg1"/>
                          </a:solidFill>
                          <a:latin typeface="+mj-lt"/>
                          <a:cs typeface="Courier New" panose="02070309020205020404" pitchFamily="49" charset="0"/>
                        </a:rPr>
                        <a:t>Errors</a:t>
                      </a:r>
                      <a:endParaRPr lang="en-US" sz="2800" b="1" dirty="0">
                        <a:solidFill>
                          <a:schemeClr val="bg1"/>
                        </a:solidFill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3200" b="1">
                          <a:solidFill>
                            <a:schemeClr val="bg1"/>
                          </a:solidFill>
                          <a:latin typeface="+mj-lt"/>
                        </a:rPr>
                        <a:t>Access-Rate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800" b="0">
                          <a:solidFill>
                            <a:schemeClr val="tx1"/>
                          </a:solidFill>
                          <a:latin typeface="+mj-lt"/>
                        </a:rPr>
                        <a:t>Intel Haswell (2013)</a:t>
                      </a:r>
                    </a:p>
                  </a:txBody>
                  <a:tcPr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22.9K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800">
                          <a:latin typeface="Cambria" panose="02040503050406030204" pitchFamily="18" charset="0"/>
                        </a:rPr>
                        <a:t>12.3M/sec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800" b="0">
                          <a:solidFill>
                            <a:schemeClr val="tx1"/>
                          </a:solidFill>
                          <a:latin typeface="+mj-lt"/>
                        </a:rPr>
                        <a:t>Intel Ivy</a:t>
                      </a:r>
                      <a:r>
                        <a:rPr lang="en-US" sz="2800" b="0" baseline="0">
                          <a:solidFill>
                            <a:schemeClr val="tx1"/>
                          </a:solidFill>
                          <a:latin typeface="+mj-lt"/>
                        </a:rPr>
                        <a:t> Bridge (2012)</a:t>
                      </a:r>
                      <a:endParaRPr lang="en-US" sz="28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20.7K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800">
                          <a:latin typeface="Cambria" panose="02040503050406030204" pitchFamily="18" charset="0"/>
                        </a:rPr>
                        <a:t>11.7M/sec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800" b="0">
                          <a:solidFill>
                            <a:schemeClr val="tx1"/>
                          </a:solidFill>
                          <a:latin typeface="+mj-lt"/>
                        </a:rPr>
                        <a:t>Intel Sandy Bridge (2011)</a:t>
                      </a:r>
                    </a:p>
                  </a:txBody>
                  <a:tcPr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16.1K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800">
                          <a:latin typeface="Cambria" panose="02040503050406030204" pitchFamily="18" charset="0"/>
                        </a:rPr>
                        <a:t>11.6M/sec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2800" b="0">
                          <a:solidFill>
                            <a:schemeClr val="tx1"/>
                          </a:solidFill>
                          <a:latin typeface="+mj-lt"/>
                        </a:rPr>
                        <a:t>AMD</a:t>
                      </a:r>
                      <a:r>
                        <a:rPr lang="en-US" sz="2800" b="0" baseline="0">
                          <a:solidFill>
                            <a:schemeClr val="tx1"/>
                          </a:solidFill>
                          <a:latin typeface="+mj-lt"/>
                        </a:rPr>
                        <a:t> Piledriver (2012)</a:t>
                      </a:r>
                      <a:endParaRPr lang="en-US" sz="2800" b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R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800" b="0" dirty="0">
                          <a:solidFill>
                            <a:srgbClr val="FF0000"/>
                          </a:solidFill>
                          <a:latin typeface="Cambria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2800" dirty="0">
                          <a:latin typeface="Cambria" panose="02040503050406030204" pitchFamily="18" charset="0"/>
                        </a:rPr>
                        <a:t>6.1M/sec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Rectangle 8"/>
          <p:cNvSpPr/>
          <p:nvPr/>
        </p:nvSpPr>
        <p:spPr>
          <a:xfrm>
            <a:off x="2216181" y="5900519"/>
            <a:ext cx="82422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Kim+, “</a:t>
            </a:r>
            <a:r>
              <a:rPr lang="en-US" dirty="0">
                <a:solidFill>
                  <a:srgbClr val="0000FF"/>
                </a:solidFill>
                <a:latin typeface="Calibri"/>
              </a:rPr>
              <a:t>Flipping Bits in Memory Without Accessing Them: An Experimental Study of DRAM Disturbance Errors</a:t>
            </a:r>
            <a:r>
              <a:rPr lang="en-US" dirty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t>,” ISCA 2014.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691644" y="-14064"/>
            <a:ext cx="8610600" cy="1066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Observed Errors in Real Systems</a:t>
            </a:r>
            <a:endParaRPr lang="en-US" sz="4400" b="0" dirty="0">
              <a:solidFill>
                <a:srgbClr val="1A5712"/>
              </a:solidFill>
              <a:latin typeface="Garamond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496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33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265748" y="152400"/>
            <a:ext cx="9036496" cy="1066800"/>
          </a:xfrm>
        </p:spPr>
        <p:txBody>
          <a:bodyPr/>
          <a:lstStyle/>
          <a:p>
            <a:r>
              <a:rPr lang="en-US" sz="3400" dirty="0"/>
              <a:t>One Can Take Over an Otherwise-Secure System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3860" y="1844824"/>
            <a:ext cx="6540500" cy="1257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244" y="3348508"/>
            <a:ext cx="9144000" cy="343329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375" y="980728"/>
            <a:ext cx="9144000" cy="95272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30244" y="5181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FF"/>
                </a:solidFill>
                <a:hlinkClick r:id="rId5"/>
              </a:rPr>
              <a:t>Exploiting the DRAM rowhammer bug to gain kernel privileges </a:t>
            </a:r>
            <a:r>
              <a:rPr lang="en-US" dirty="0">
                <a:solidFill>
                  <a:srgbClr val="0000FF"/>
                </a:solidFill>
              </a:rPr>
              <a:t> (</a:t>
            </a:r>
            <a:r>
              <a:rPr lang="en-US" dirty="0" err="1">
                <a:solidFill>
                  <a:srgbClr val="0000FF"/>
                </a:solidFill>
              </a:rPr>
              <a:t>Seaborn</a:t>
            </a:r>
            <a:r>
              <a:rPr lang="en-US" dirty="0">
                <a:solidFill>
                  <a:srgbClr val="0000FF"/>
                </a:solidFill>
              </a:rPr>
              <a:t>, 2015)</a:t>
            </a:r>
          </a:p>
        </p:txBody>
      </p:sp>
      <p:sp>
        <p:nvSpPr>
          <p:cNvPr id="8" name="Rectangle 7"/>
          <p:cNvSpPr/>
          <p:nvPr/>
        </p:nvSpPr>
        <p:spPr>
          <a:xfrm>
            <a:off x="4794140" y="3212976"/>
            <a:ext cx="5493596" cy="936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6"/>
              </a:rPr>
              <a:t>Flipping Bits in Memory Without Accessing Them: An Experimental Study of DRAM Disturbance Errors</a:t>
            </a:r>
            <a:r>
              <a:rPr lang="en-US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 (Kim et al., ISCA 2014)</a:t>
            </a:r>
          </a:p>
        </p:txBody>
      </p:sp>
    </p:spTree>
    <p:extLst>
      <p:ext uri="{BB962C8B-B14F-4D97-AF65-F5344CB8AC3E}">
        <p14:creationId xmlns:p14="http://schemas.microsoft.com/office/powerpoint/2010/main" val="8876038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34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 err="1"/>
              <a:t>RowHammer</a:t>
            </a:r>
            <a:r>
              <a:rPr lang="en-US" dirty="0"/>
              <a:t> Security Attack Example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908720"/>
            <a:ext cx="8915400" cy="5193723"/>
          </a:xfrm>
        </p:spPr>
        <p:txBody>
          <a:bodyPr/>
          <a:lstStyle/>
          <a:p>
            <a:r>
              <a:rPr lang="en-US" sz="2000" dirty="0">
                <a:solidFill>
                  <a:srgbClr val="FF0000"/>
                </a:solidFill>
              </a:rPr>
              <a:t>“</a:t>
            </a:r>
            <a:r>
              <a:rPr lang="en-US" sz="2000" dirty="0" err="1">
                <a:solidFill>
                  <a:srgbClr val="FF0000"/>
                </a:solidFill>
              </a:rPr>
              <a:t>Rowhammer</a:t>
            </a:r>
            <a:r>
              <a:rPr lang="en-US" sz="2000" dirty="0">
                <a:solidFill>
                  <a:srgbClr val="FF0000"/>
                </a:solidFill>
              </a:rPr>
              <a:t>” is a problem with some recent DRAM devices in which repeatedly accessing a row of memory can cause bit flips in adjacent rows </a:t>
            </a:r>
            <a:r>
              <a:rPr lang="en-US" sz="2000" dirty="0"/>
              <a:t>(Kim et al., ISCA 2014). </a:t>
            </a:r>
          </a:p>
          <a:p>
            <a:pPr lvl="1"/>
            <a:r>
              <a:rPr lang="en-US" sz="1800" dirty="0">
                <a:solidFill>
                  <a:srgbClr val="0000FF"/>
                </a:solidFill>
                <a:ea typeface="ＭＳ Ｐゴシック" charset="0"/>
                <a:cs typeface="ＭＳ Ｐゴシック" charset="0"/>
                <a:hlinkClick r:id="rId2"/>
              </a:rPr>
              <a:t>Flipping Bits in Memory Without Accessing Them: An Experimental Study of DRAM Disturbance Errors</a:t>
            </a:r>
            <a:r>
              <a:rPr lang="en-US" sz="1800" dirty="0">
                <a:solidFill>
                  <a:srgbClr val="0000FF"/>
                </a:solidFill>
                <a:ea typeface="ＭＳ Ｐゴシック" charset="0"/>
                <a:cs typeface="ＭＳ Ｐゴシック" charset="0"/>
              </a:rPr>
              <a:t> (Kim et al., ISCA 2014)</a:t>
            </a:r>
          </a:p>
          <a:p>
            <a:pPr lvl="1"/>
            <a:endParaRPr lang="en-US" sz="1400" dirty="0"/>
          </a:p>
          <a:p>
            <a:r>
              <a:rPr lang="en-US" sz="2000" dirty="0"/>
              <a:t>We tested a selection of laptops and found that a subset of them exhibited the problem. </a:t>
            </a:r>
          </a:p>
          <a:p>
            <a:r>
              <a:rPr lang="en-US" sz="2000" dirty="0"/>
              <a:t>We built two working privilege escalation exploits that use this effect. </a:t>
            </a:r>
          </a:p>
          <a:p>
            <a:pPr lvl="1"/>
            <a:r>
              <a:rPr lang="en-US" sz="1800" dirty="0">
                <a:solidFill>
                  <a:srgbClr val="0000FF"/>
                </a:solidFill>
                <a:hlinkClick r:id="rId3"/>
              </a:rPr>
              <a:t>Exploiting the DRAM rowhammer bug to gain kernel privileges </a:t>
            </a:r>
            <a:r>
              <a:rPr lang="en-US" sz="1800" dirty="0">
                <a:solidFill>
                  <a:srgbClr val="0000FF"/>
                </a:solidFill>
              </a:rPr>
              <a:t> </a:t>
            </a:r>
            <a:r>
              <a:rPr lang="en-US" sz="1600" dirty="0">
                <a:solidFill>
                  <a:srgbClr val="0000FF"/>
                </a:solidFill>
              </a:rPr>
              <a:t>(</a:t>
            </a:r>
            <a:r>
              <a:rPr lang="en-US" sz="1600" dirty="0" err="1">
                <a:solidFill>
                  <a:srgbClr val="0000FF"/>
                </a:solidFill>
              </a:rPr>
              <a:t>Seaborn</a:t>
            </a:r>
            <a:r>
              <a:rPr lang="en-US" sz="1600" dirty="0">
                <a:solidFill>
                  <a:srgbClr val="0000FF"/>
                </a:solidFill>
              </a:rPr>
              <a:t>+, 2015)</a:t>
            </a:r>
          </a:p>
          <a:p>
            <a:pPr lvl="1"/>
            <a:endParaRPr lang="en-US" sz="1400" dirty="0"/>
          </a:p>
          <a:p>
            <a:r>
              <a:rPr lang="en-US" sz="2000" dirty="0"/>
              <a:t>One exploit uses </a:t>
            </a:r>
            <a:r>
              <a:rPr lang="en-US" sz="2000" dirty="0" err="1"/>
              <a:t>rowhammer</a:t>
            </a:r>
            <a:r>
              <a:rPr lang="en-US" sz="2000" dirty="0"/>
              <a:t>-induced bit flips to gain kernel privileges on x86-64 Linux when run as an unprivileged </a:t>
            </a:r>
            <a:r>
              <a:rPr lang="en-US" sz="2000" dirty="0" err="1"/>
              <a:t>userland</a:t>
            </a:r>
            <a:r>
              <a:rPr lang="en-US" sz="2000" dirty="0"/>
              <a:t> process. </a:t>
            </a:r>
          </a:p>
          <a:p>
            <a:r>
              <a:rPr lang="en-US" sz="2000" dirty="0">
                <a:solidFill>
                  <a:srgbClr val="FF0000"/>
                </a:solidFill>
              </a:rPr>
              <a:t>When run on a machine vulnerable to the </a:t>
            </a:r>
            <a:r>
              <a:rPr lang="en-US" sz="2000" dirty="0" err="1">
                <a:solidFill>
                  <a:srgbClr val="FF0000"/>
                </a:solidFill>
              </a:rPr>
              <a:t>rowhammer</a:t>
            </a:r>
            <a:r>
              <a:rPr lang="en-US" sz="2000" dirty="0">
                <a:solidFill>
                  <a:srgbClr val="FF0000"/>
                </a:solidFill>
              </a:rPr>
              <a:t> problem, the process was able to induce bit flips in page table entries (PTEs). </a:t>
            </a:r>
          </a:p>
          <a:p>
            <a:r>
              <a:rPr lang="en-US" sz="2000" dirty="0">
                <a:solidFill>
                  <a:srgbClr val="0000FF"/>
                </a:solidFill>
              </a:rPr>
              <a:t>It was able to use this to gain write access to its own page table, and hence gain read-write access to all of physical memory.</a:t>
            </a:r>
          </a:p>
        </p:txBody>
      </p:sp>
      <p:sp>
        <p:nvSpPr>
          <p:cNvPr id="5" name="Rectangle 4"/>
          <p:cNvSpPr/>
          <p:nvPr/>
        </p:nvSpPr>
        <p:spPr>
          <a:xfrm>
            <a:off x="1265748" y="6545534"/>
            <a:ext cx="849694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Exploiting the DRAM rowhammer bug to gain kernel privileges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Seaborn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&amp;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Dullien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2015)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69165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35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50332" y="152400"/>
            <a:ext cx="8610600" cy="1066800"/>
          </a:xfrm>
        </p:spPr>
        <p:txBody>
          <a:bodyPr/>
          <a:lstStyle/>
          <a:p>
            <a:r>
              <a:rPr lang="en-US" dirty="0"/>
              <a:t>Security Implications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732" y="1083202"/>
            <a:ext cx="9144000" cy="56581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244" y="908720"/>
            <a:ext cx="9144000" cy="6057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89E018-7184-2744-B158-D0E5C6931E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5300" y="5157192"/>
            <a:ext cx="78105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3143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36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More Security Implications (I)</a:t>
            </a: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1386844" y="6599238"/>
            <a:ext cx="29083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</a:rPr>
              <a:t>Source: </a:t>
            </a:r>
            <a:r>
              <a:rPr lang="en-US" sz="1000">
                <a:solidFill>
                  <a:srgbClr val="000000"/>
                </a:solidFill>
                <a:hlinkClick r:id="rId2"/>
              </a:rPr>
              <a:t>https://lab.dsst.io/32c3-slides/7197.html</a:t>
            </a:r>
            <a:r>
              <a:rPr lang="en-US" sz="1000">
                <a:solidFill>
                  <a:srgbClr val="000000"/>
                </a:solidFill>
              </a:rPr>
              <a:t> </a:t>
            </a:r>
          </a:p>
        </p:txBody>
      </p:sp>
      <p:pic>
        <p:nvPicPr>
          <p:cNvPr id="5" name="Picture 6" descr="4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244" y="949796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553780" y="6084004"/>
            <a:ext cx="85689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</a:rPr>
              <a:t>Rowhammer.js</a:t>
            </a:r>
            <a:r>
              <a:rPr lang="en-US" dirty="0">
                <a:solidFill>
                  <a:srgbClr val="0000FF"/>
                </a:solidFill>
              </a:rPr>
              <a:t>: A Remote Software-Induced Fault Attack in JavaScript (DIMVA’16)</a:t>
            </a:r>
          </a:p>
        </p:txBody>
      </p:sp>
      <p:sp>
        <p:nvSpPr>
          <p:cNvPr id="7" name="Rectangle 6"/>
          <p:cNvSpPr/>
          <p:nvPr/>
        </p:nvSpPr>
        <p:spPr>
          <a:xfrm>
            <a:off x="1697796" y="1043444"/>
            <a:ext cx="8064896" cy="38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900" b="1" dirty="0">
                <a:solidFill>
                  <a:srgbClr val="FFFF00"/>
                </a:solidFill>
              </a:rPr>
              <a:t>“We can gain unrestricted access to systems of website visitors.”</a:t>
            </a:r>
          </a:p>
        </p:txBody>
      </p:sp>
    </p:spTree>
    <p:extLst>
      <p:ext uri="{BB962C8B-B14F-4D97-AF65-F5344CB8AC3E}">
        <p14:creationId xmlns:p14="http://schemas.microsoft.com/office/powerpoint/2010/main" val="1462025883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37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150373" y="152400"/>
            <a:ext cx="86106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More Security Implications (II)</a:t>
            </a:r>
          </a:p>
        </p:txBody>
      </p:sp>
      <p:pic>
        <p:nvPicPr>
          <p:cNvPr id="4" name="Picture 4" descr="drammer-attack-androi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773" y="1196752"/>
            <a:ext cx="9144000" cy="5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5"/>
          <p:cNvSpPr txBox="1">
            <a:spLocks noChangeArrowheads="1"/>
          </p:cNvSpPr>
          <p:nvPr/>
        </p:nvSpPr>
        <p:spPr bwMode="auto">
          <a:xfrm>
            <a:off x="2150373" y="6599238"/>
            <a:ext cx="4775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000">
                <a:solidFill>
                  <a:srgbClr val="000000"/>
                </a:solidFill>
              </a:rPr>
              <a:t>Source: https://fossbytes.com/drammer-rowhammer-attack-android-root-devices/</a:t>
            </a:r>
          </a:p>
        </p:txBody>
      </p:sp>
      <p:sp>
        <p:nvSpPr>
          <p:cNvPr id="6" name="Rectangle 5"/>
          <p:cNvSpPr/>
          <p:nvPr/>
        </p:nvSpPr>
        <p:spPr>
          <a:xfrm>
            <a:off x="6781805" y="616530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solidFill>
                  <a:srgbClr val="0000FF"/>
                </a:solidFill>
              </a:rPr>
              <a:t>Drammer</a:t>
            </a:r>
            <a:r>
              <a:rPr lang="en-US" dirty="0">
                <a:solidFill>
                  <a:srgbClr val="0000FF"/>
                </a:solidFill>
              </a:rPr>
              <a:t>: Deterministic </a:t>
            </a:r>
            <a:r>
              <a:rPr lang="en-US" dirty="0" err="1">
                <a:solidFill>
                  <a:srgbClr val="0000FF"/>
                </a:solidFill>
              </a:rPr>
              <a:t>Rowhammer</a:t>
            </a:r>
            <a:r>
              <a:rPr lang="en-US" dirty="0">
                <a:solidFill>
                  <a:srgbClr val="0000FF"/>
                </a:solidFill>
              </a:rPr>
              <a:t> Attacks on Mobile Platforms, CCS’16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461325" y="874524"/>
            <a:ext cx="75937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000" b="1" dirty="0">
                <a:solidFill>
                  <a:srgbClr val="FF0000"/>
                </a:solidFill>
              </a:rPr>
              <a:t>“Can gain control of a smart phone deterministically”</a:t>
            </a:r>
          </a:p>
        </p:txBody>
      </p:sp>
    </p:spTree>
    <p:extLst>
      <p:ext uri="{BB962C8B-B14F-4D97-AF65-F5344CB8AC3E}">
        <p14:creationId xmlns:p14="http://schemas.microsoft.com/office/powerpoint/2010/main" val="1423002721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38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2FA2099-7438-6C41-BD1E-77D3C632D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More Security Implications (III)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DB44C18-A93F-6244-A24A-038E49A3E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6844" y="914400"/>
            <a:ext cx="8610600" cy="5193723"/>
          </a:xfrm>
        </p:spPr>
        <p:txBody>
          <a:bodyPr/>
          <a:lstStyle/>
          <a:p>
            <a:r>
              <a:rPr lang="en-US" dirty="0"/>
              <a:t>Using an integrated GPU in a mobile system to remotely escalate privilege via the WebGL interface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E99A8D-841C-B445-A300-93E6B3F044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6844" y="1752600"/>
            <a:ext cx="8610600" cy="29197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855A90-FBD8-BD41-A0F7-9D3A4C42E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244" y="4644746"/>
            <a:ext cx="9144000" cy="221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237920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39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Apple’s Patch for </a:t>
            </a:r>
            <a:r>
              <a:rPr lang="en-US" dirty="0" err="1"/>
              <a:t>RowHammer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997527"/>
            <a:ext cx="8610600" cy="5193723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https://support.apple.com/en-gb/HT204934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244" y="2336710"/>
            <a:ext cx="9144000" cy="3180522"/>
          </a:xfrm>
          <a:prstGeom prst="rect">
            <a:avLst/>
          </a:prstGeom>
        </p:spPr>
      </p:pic>
      <p:sp>
        <p:nvSpPr>
          <p:cNvPr id="6" name="AutoShape 25"/>
          <p:cNvSpPr>
            <a:spLocks noChangeArrowheads="1"/>
          </p:cNvSpPr>
          <p:nvPr/>
        </p:nvSpPr>
        <p:spPr bwMode="auto">
          <a:xfrm>
            <a:off x="4074060" y="3717032"/>
            <a:ext cx="5616624" cy="360040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65948" y="5805264"/>
            <a:ext cx="5817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HP, Lenovo, and other vendors released similar patches</a:t>
            </a:r>
          </a:p>
        </p:txBody>
      </p:sp>
    </p:spTree>
    <p:extLst>
      <p:ext uri="{BB962C8B-B14F-4D97-AF65-F5344CB8AC3E}">
        <p14:creationId xmlns:p14="http://schemas.microsoft.com/office/powerpoint/2010/main" val="25346873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40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920244" y="152401"/>
            <a:ext cx="8382000" cy="761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Our Solution to RowHammer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920244" y="1066800"/>
            <a:ext cx="8382000" cy="5638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PARA: </a:t>
            </a:r>
            <a:r>
              <a:rPr kumimoji="0" lang="en-US" sz="3200" b="0" i="1" u="sng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</a:t>
            </a:r>
            <a: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robabilistic </a:t>
            </a:r>
            <a:r>
              <a:rPr kumimoji="0" lang="en-US" sz="3200" b="0" i="1" u="sng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</a:t>
            </a:r>
            <a: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djacent </a:t>
            </a:r>
            <a:r>
              <a:rPr kumimoji="0" lang="en-US" sz="3200" b="0" i="1" u="sng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R</a:t>
            </a:r>
            <a: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ow </a:t>
            </a:r>
            <a:r>
              <a:rPr kumimoji="0" lang="en-US" sz="3200" b="0" i="1" u="sng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</a:t>
            </a:r>
            <a:r>
              <a:rPr kumimoji="0" lang="en-US" sz="3200" b="0" i="1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ctivation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" b="1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Key Idea</a:t>
            </a:r>
            <a:endParaRPr kumimoji="0" lang="en-US" sz="3200" b="0" i="1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Char char="–"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After closing a row, we activate (i.e., refresh) one of its neighbors with a low probability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: </a:t>
            </a: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p = 0.005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600" b="1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 Light"/>
              <a:ea typeface="Cambria Math" panose="02040503050406030204" pitchFamily="18" charset="0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/>
                <a:ea typeface="Cambria Math" panose="02040503050406030204" pitchFamily="18" charset="0"/>
                <a:cs typeface="+mn-cs"/>
              </a:rPr>
              <a:t>Reliability Guarantee</a:t>
            </a:r>
            <a:endParaRPr kumimoji="0" lang="en-US" sz="3200" b="0" i="1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Calibri Light"/>
              <a:ea typeface="Cambria Math" panose="02040503050406030204" pitchFamily="18" charset="0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When </a:t>
            </a: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p=0.005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, errors in one year: </a:t>
            </a: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9.4×10</a:t>
            </a:r>
            <a:r>
              <a:rPr kumimoji="0" lang="en-US" sz="2600" b="0" i="0" u="none" strike="noStrike" kern="120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-14</a:t>
            </a: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Cambria Math" panose="02040503050406030204" pitchFamily="18" charset="0"/>
                <a:cs typeface="+mn-cs"/>
              </a:rPr>
              <a:t>By adjusting the value of </a:t>
            </a:r>
            <a:r>
              <a:rPr kumimoji="0" lang="en-US" sz="26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p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Cambria Math" panose="02040503050406030204" pitchFamily="18" charset="0"/>
                <a:cs typeface="+mn-cs"/>
              </a:rPr>
              <a:t>, we can vary the strength of protection against errors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Cambria Math" panose="02040503050406030204" pitchFamily="18" charset="0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Char char="–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55341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41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920244" y="152401"/>
            <a:ext cx="8382000" cy="7619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j-ea"/>
                <a:cs typeface="+mj-cs"/>
              </a:rPr>
              <a:t>Advantages of PARA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+mj-ea"/>
              <a:cs typeface="+mj-cs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920244" y="1066800"/>
            <a:ext cx="8382000" cy="5638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/>
                <a:ea typeface="+mn-ea"/>
                <a:cs typeface="+mn-cs"/>
                <a:sym typeface="Wingdings" panose="05000000000000000000" pitchFamily="2" charset="2"/>
              </a:rPr>
              <a:t>PARA refreshes rows infrequently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  <a:sym typeface="Wingdings" panose="05000000000000000000" pitchFamily="2" charset="2"/>
              </a:rPr>
              <a:t>Low power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  <a:sym typeface="Wingdings" panose="05000000000000000000" pitchFamily="2" charset="2"/>
              </a:rPr>
              <a:t>Low performance-overhead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Average slowdown: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0.20%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(for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29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benchmarks)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/>
              <a:ea typeface="Cambria Math" panose="02040503050406030204" pitchFamily="18" charset="0"/>
              <a:cs typeface="+mn-cs"/>
            </a:endParaRP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Maximum slowdown: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0.75%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PARA is stateless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  <a:sym typeface="Wingdings" panose="05000000000000000000" pitchFamily="2" charset="2"/>
              </a:rPr>
              <a:t>Low cost</a:t>
            </a:r>
          </a:p>
          <a:p>
            <a:pPr marL="742950" marR="0" lvl="1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libri Light" panose="020F0302020204030204" pitchFamily="34" charset="0"/>
              <a:buChar char="–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 Light"/>
                <a:ea typeface="+mn-ea"/>
                <a:cs typeface="+mn-cs"/>
                <a:sym typeface="Wingdings" panose="05000000000000000000" pitchFamily="2" charset="2"/>
              </a:rPr>
              <a:t>Low complexity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/>
              <a:ea typeface="Cambria Math" panose="02040503050406030204" pitchFamily="18" charset="0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Cambria Math" panose="02040503050406030204" pitchFamily="18" charset="0"/>
                <a:cs typeface="+mn-cs"/>
              </a:rPr>
              <a:t>PARA is an effective and low-overhead solution to prevent RowHammer disturbance errors</a:t>
            </a: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+mn-ea"/>
              <a:cs typeface="+mn-cs"/>
              <a:sym typeface="Wingdings" panose="05000000000000000000" pitchFamily="2" charset="2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69817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42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91644" y="152400"/>
            <a:ext cx="8610600" cy="884238"/>
          </a:xfrm>
        </p:spPr>
        <p:txBody>
          <a:bodyPr/>
          <a:lstStyle/>
          <a:p>
            <a:r>
              <a:rPr lang="en-US" dirty="0"/>
              <a:t>Probabilistic Activation in Real Life</a:t>
            </a:r>
            <a:endParaRPr lang="en-US" sz="4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537F80-0BC5-2448-B6C3-43444D333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25878"/>
            <a:ext cx="6068525" cy="45513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85D4C0-9143-5D42-BB76-B730A51309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398" y="1325482"/>
            <a:ext cx="6069053" cy="455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695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43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884238"/>
          </a:xfrm>
        </p:spPr>
        <p:txBody>
          <a:bodyPr/>
          <a:lstStyle/>
          <a:p>
            <a:r>
              <a:rPr lang="en-US" dirty="0"/>
              <a:t>More on </a:t>
            </a:r>
            <a:r>
              <a:rPr lang="en-US" dirty="0" err="1"/>
              <a:t>RowHammer</a:t>
            </a:r>
            <a:r>
              <a:rPr lang="en-US" dirty="0"/>
              <a:t> Analysis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748" y="4071630"/>
            <a:ext cx="9144000" cy="2359092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386844" y="548680"/>
            <a:ext cx="8915400" cy="5153025"/>
          </a:xfrm>
        </p:spPr>
        <p:txBody>
          <a:bodyPr/>
          <a:lstStyle/>
          <a:p>
            <a:endParaRPr lang="en-US" dirty="0"/>
          </a:p>
          <a:p>
            <a:r>
              <a:rPr lang="en-US" sz="2000" dirty="0" err="1"/>
              <a:t>Yoongu</a:t>
            </a:r>
            <a:r>
              <a:rPr lang="en-US" sz="2000" dirty="0"/>
              <a:t> Kim, Ross Daly, </a:t>
            </a:r>
            <a:r>
              <a:rPr lang="en-US" sz="2000" dirty="0" err="1"/>
              <a:t>Jeremie</a:t>
            </a:r>
            <a:r>
              <a:rPr lang="en-US" sz="2000" dirty="0"/>
              <a:t> Kim, Chris </a:t>
            </a:r>
            <a:r>
              <a:rPr lang="en-US" sz="2000" dirty="0" err="1"/>
              <a:t>Fallin</a:t>
            </a:r>
            <a:r>
              <a:rPr lang="en-US" sz="2000" dirty="0"/>
              <a:t>, </a:t>
            </a:r>
            <a:r>
              <a:rPr lang="en-US" sz="2000" dirty="0" err="1"/>
              <a:t>Ji</a:t>
            </a:r>
            <a:r>
              <a:rPr lang="en-US" sz="2000" dirty="0"/>
              <a:t> </a:t>
            </a:r>
            <a:r>
              <a:rPr lang="en-US" sz="2000" dirty="0" err="1"/>
              <a:t>Hye</a:t>
            </a:r>
            <a:r>
              <a:rPr lang="en-US" sz="2000" dirty="0"/>
              <a:t> Lee, </a:t>
            </a:r>
            <a:r>
              <a:rPr lang="en-US" sz="2000" dirty="0" err="1"/>
              <a:t>Donghyuk</a:t>
            </a:r>
            <a:r>
              <a:rPr lang="en-US" sz="2000" dirty="0"/>
              <a:t> Lee, Chris Wilkerson, </a:t>
            </a:r>
            <a:r>
              <a:rPr lang="en-US" sz="2000" dirty="0" err="1"/>
              <a:t>Konrad</a:t>
            </a:r>
            <a:r>
              <a:rPr lang="en-US" sz="2000" dirty="0"/>
              <a:t> Lai, and Onur Mutlu,</a:t>
            </a:r>
            <a:br>
              <a:rPr lang="en-US" sz="2000" dirty="0"/>
            </a:br>
            <a:r>
              <a:rPr lang="en-US" sz="2000" b="1" dirty="0">
                <a:hlinkClick r:id="rId3"/>
              </a:rPr>
              <a:t>"Flipping Bits in Memory Without Accessing Them: An Experimental Study of DRAM Disturbance Errors"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4"/>
              </a:rPr>
              <a:t>41st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Minneapolis, MN, June 2014.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7"/>
              </a:rPr>
              <a:t>Lightning Session Slides (pptx)</a:t>
            </a:r>
            <a:r>
              <a:rPr lang="en-US" sz="2000" dirty="0"/>
              <a:t> </a:t>
            </a:r>
            <a:r>
              <a:rPr lang="en-US" sz="2000" dirty="0">
                <a:hlinkClick r:id="rId8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9"/>
              </a:rPr>
              <a:t>Source Code and Data</a:t>
            </a:r>
            <a:r>
              <a:rPr lang="en-US" sz="20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507562013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44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137152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ＭＳ Ｐゴシック" pitchFamily="-106" charset="-128"/>
                <a:cs typeface="ＭＳ Ｐゴシック" pitchFamily="-106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-106" charset="0"/>
                <a:ea typeface="ＭＳ Ｐゴシック" pitchFamily="-106" charset="-128"/>
                <a:cs typeface="ＭＳ Ｐゴシック" pitchFamily="-106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-106" charset="0"/>
                <a:ea typeface="ＭＳ Ｐゴシック" pitchFamily="-106" charset="-128"/>
                <a:cs typeface="ＭＳ Ｐゴシック" pitchFamily="-106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-106" charset="0"/>
                <a:ea typeface="ＭＳ Ｐゴシック" pitchFamily="-106" charset="-128"/>
                <a:cs typeface="ＭＳ Ｐゴシック" pitchFamily="-106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-106" charset="0"/>
                <a:ea typeface="ＭＳ Ｐゴシック" pitchFamily="-106" charset="-128"/>
                <a:cs typeface="ＭＳ Ｐゴシック" pitchFamily="-106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-106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-106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-106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-106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ＭＳ Ｐゴシック" pitchFamily="-106" charset="-128"/>
              </a:rPr>
              <a:t>Future of Memory </a:t>
            </a:r>
            <a:r>
              <a:rPr kumimoji="0" lang="en-US" sz="4400" b="0" i="0" u="none" strike="noStrike" kern="0" cap="none" spc="0" normalizeH="0" baseline="0" noProof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ＭＳ Ｐゴシック" pitchFamily="-106" charset="-128"/>
              </a:rPr>
              <a:t>Reliability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ea typeface="ＭＳ Ｐゴシック" pitchFamily="-106" charset="-128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8244" y="3789040"/>
            <a:ext cx="9144000" cy="2046514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1371520" y="548680"/>
            <a:ext cx="89154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106" charset="-128"/>
                <a:cs typeface="ＭＳ Ｐゴシック" pitchFamily="-106" charset="-128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q"/>
              <a:defRPr sz="22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0"/>
              <a:buChar char="§"/>
              <a:defRPr sz="16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-106" charset="2"/>
              <a:buChar char="§"/>
              <a:defRPr sz="16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-106" charset="2"/>
              <a:buChar char="§"/>
              <a:defRPr sz="16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-106" charset="2"/>
              <a:buChar char="§"/>
              <a:defRPr sz="16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-106" charset="2"/>
              <a:buChar char="§"/>
              <a:defRPr sz="16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9pPr>
          </a:lstStyle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charset="0"/>
              <a:buChar char="n"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itchFamily="-106" charset="-128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charset="0"/>
              <a:buChar char="n"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itchFamily="-106" charset="-128"/>
              </a:rPr>
              <a:t>Onur Mutlu,</a:t>
            </a:r>
            <a:b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itchFamily="-106" charset="-128"/>
              </a:rPr>
            </a:b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itchFamily="-106" charset="-128"/>
                <a:hlinkClick r:id="rId3"/>
              </a:rPr>
              <a:t>"The RowHammer Problem and Other Issues We May Face as Memory Becomes Denser"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itchFamily="-106" charset="-128"/>
              </a:rPr>
              <a:t> </a:t>
            </a:r>
            <a:b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itchFamily="-106" charset="-128"/>
              </a:rPr>
            </a:b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itchFamily="-106" charset="-128"/>
              </a:rPr>
              <a:t>Invited Paper in Proceedings of the </a:t>
            </a: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itchFamily="-106" charset="-128"/>
                <a:hlinkClick r:id="rId4"/>
              </a:rPr>
              <a:t>Design, Automation, and Test in Europe Conference</a:t>
            </a: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itchFamily="-106" charset="-128"/>
              </a:rPr>
              <a:t> (</a:t>
            </a:r>
            <a:r>
              <a:rPr kumimoji="0" lang="en-US" sz="2000" b="1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itchFamily="-106" charset="-128"/>
              </a:rPr>
              <a:t>DATE</a:t>
            </a: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itchFamily="-106" charset="-128"/>
              </a:rPr>
              <a:t>)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itchFamily="-106" charset="-128"/>
              </a:rPr>
              <a:t>, Lausanne, Switzerland, March 2017. </a:t>
            </a:r>
            <a:b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itchFamily="-106" charset="-128"/>
              </a:rPr>
            </a:b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itchFamily="-106" charset="-128"/>
              </a:rPr>
              <a:t>[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itchFamily="-106" charset="-128"/>
                <a:hlinkClick r:id="rId5"/>
              </a:rPr>
              <a:t>Slides (pptx)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itchFamily="-106" charset="-128"/>
              </a:rPr>
              <a:t> 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itchFamily="-106" charset="-128"/>
                <a:hlinkClick r:id="rId6"/>
              </a:rPr>
              <a:t>(pdf)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itchFamily="-106" charset="-128"/>
              </a:rPr>
              <a:t>] 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itchFamily="-106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70610734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45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29248" y="152400"/>
            <a:ext cx="8972996" cy="884238"/>
          </a:xfrm>
        </p:spPr>
        <p:txBody>
          <a:bodyPr/>
          <a:lstStyle/>
          <a:p>
            <a:r>
              <a:rPr lang="en-US" dirty="0"/>
              <a:t>Call for Intelligent Memory Controllers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1732" y="982542"/>
            <a:ext cx="7850402" cy="58754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1732" y="2204864"/>
            <a:ext cx="9144000" cy="304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149797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46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217576" y="152400"/>
            <a:ext cx="8915400" cy="1066800"/>
          </a:xfrm>
        </p:spPr>
        <p:txBody>
          <a:bodyPr/>
          <a:lstStyle/>
          <a:p>
            <a:r>
              <a:rPr lang="en-US" sz="3800" dirty="0"/>
              <a:t>Aside: Intelligent Controller for NAND Flash</a:t>
            </a:r>
          </a:p>
        </p:txBody>
      </p:sp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576" y="1081088"/>
            <a:ext cx="6858000" cy="469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6"/>
          <p:cNvGrpSpPr>
            <a:grpSpLocks/>
          </p:cNvGrpSpPr>
          <p:nvPr/>
        </p:nvGrpSpPr>
        <p:grpSpPr bwMode="auto">
          <a:xfrm>
            <a:off x="6170576" y="1995488"/>
            <a:ext cx="2101850" cy="1066800"/>
            <a:chOff x="3264" y="1536"/>
            <a:chExt cx="1324" cy="672"/>
          </a:xfrm>
        </p:grpSpPr>
        <p:sp>
          <p:nvSpPr>
            <p:cNvPr id="6" name="Rectangle 21"/>
            <p:cNvSpPr>
              <a:spLocks noChangeArrowheads="1"/>
            </p:cNvSpPr>
            <p:nvPr/>
          </p:nvSpPr>
          <p:spPr bwMode="auto">
            <a:xfrm>
              <a:off x="3264" y="2016"/>
              <a:ext cx="288" cy="192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333399"/>
                </a:solidFill>
              </a:endParaRPr>
            </a:p>
          </p:txBody>
        </p:sp>
        <p:sp>
          <p:nvSpPr>
            <p:cNvPr id="7" name="Text Box 22"/>
            <p:cNvSpPr txBox="1">
              <a:spLocks noChangeArrowheads="1"/>
            </p:cNvSpPr>
            <p:nvPr/>
          </p:nvSpPr>
          <p:spPr bwMode="auto">
            <a:xfrm>
              <a:off x="3840" y="1536"/>
              <a:ext cx="7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>
                  <a:solidFill>
                    <a:srgbClr val="FFFF00"/>
                  </a:solidFill>
                </a:rPr>
                <a:t>USB Jack</a:t>
              </a:r>
            </a:p>
          </p:txBody>
        </p:sp>
        <p:sp>
          <p:nvSpPr>
            <p:cNvPr id="8" name="Line 23"/>
            <p:cNvSpPr>
              <a:spLocks noChangeShapeType="1"/>
            </p:cNvSpPr>
            <p:nvPr/>
          </p:nvSpPr>
          <p:spPr bwMode="auto">
            <a:xfrm flipH="1">
              <a:off x="3552" y="1728"/>
              <a:ext cx="384" cy="288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6527764" y="3233738"/>
            <a:ext cx="2392362" cy="984250"/>
            <a:chOff x="3489" y="2316"/>
            <a:chExt cx="1507" cy="620"/>
          </a:xfrm>
        </p:grpSpPr>
        <p:sp>
          <p:nvSpPr>
            <p:cNvPr id="10" name="Rectangle 24"/>
            <p:cNvSpPr>
              <a:spLocks noChangeArrowheads="1"/>
            </p:cNvSpPr>
            <p:nvPr/>
          </p:nvSpPr>
          <p:spPr bwMode="auto">
            <a:xfrm>
              <a:off x="3489" y="2696"/>
              <a:ext cx="288" cy="240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FFFF00"/>
                </a:solidFill>
              </a:endParaRPr>
            </a:p>
          </p:txBody>
        </p:sp>
        <p:sp>
          <p:nvSpPr>
            <p:cNvPr id="11" name="Text Box 25"/>
            <p:cNvSpPr txBox="1">
              <a:spLocks noChangeArrowheads="1"/>
            </p:cNvSpPr>
            <p:nvPr/>
          </p:nvSpPr>
          <p:spPr bwMode="auto">
            <a:xfrm>
              <a:off x="3846" y="2316"/>
              <a:ext cx="1150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 algn="ctr">
                <a:defRPr/>
              </a:pPr>
              <a:r>
                <a:rPr lang="en-US" sz="1800" kern="0">
                  <a:solidFill>
                    <a:srgbClr val="FFFF00"/>
                  </a:solidFill>
                </a:rPr>
                <a:t>Virtex-II Pro</a:t>
              </a:r>
            </a:p>
            <a:p>
              <a:pPr algn="ctr">
                <a:defRPr/>
              </a:pPr>
              <a:r>
                <a:rPr lang="en-US" sz="1800" kern="0">
                  <a:solidFill>
                    <a:srgbClr val="FFFF00"/>
                  </a:solidFill>
                </a:rPr>
                <a:t>(USB controller)</a:t>
              </a:r>
            </a:p>
          </p:txBody>
        </p:sp>
        <p:sp>
          <p:nvSpPr>
            <p:cNvPr id="12" name="Line 26"/>
            <p:cNvSpPr>
              <a:spLocks noChangeShapeType="1"/>
            </p:cNvSpPr>
            <p:nvPr/>
          </p:nvSpPr>
          <p:spPr bwMode="auto">
            <a:xfrm flipH="1">
              <a:off x="3738" y="2529"/>
              <a:ext cx="198" cy="153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" name="Rectangle 27"/>
          <p:cNvSpPr>
            <a:spLocks noChangeArrowheads="1"/>
          </p:cNvSpPr>
          <p:nvPr/>
        </p:nvSpPr>
        <p:spPr bwMode="auto">
          <a:xfrm>
            <a:off x="6221376" y="4533900"/>
            <a:ext cx="838200" cy="8382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 kern="0">
              <a:solidFill>
                <a:srgbClr val="FFFF00"/>
              </a:solidFill>
            </a:endParaRPr>
          </a:p>
        </p:txBody>
      </p:sp>
      <p:sp>
        <p:nvSpPr>
          <p:cNvPr id="14" name="Text Box 28"/>
          <p:cNvSpPr txBox="1">
            <a:spLocks noChangeArrowheads="1"/>
          </p:cNvSpPr>
          <p:nvPr/>
        </p:nvSpPr>
        <p:spPr bwMode="auto">
          <a:xfrm>
            <a:off x="3846476" y="4021138"/>
            <a:ext cx="20383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>
              <a:defRPr/>
            </a:pPr>
            <a:r>
              <a:rPr lang="en-US" sz="1800" kern="0">
                <a:solidFill>
                  <a:srgbClr val="FFFF00"/>
                </a:solidFill>
              </a:rPr>
              <a:t>Virtex-V FPGA</a:t>
            </a:r>
          </a:p>
          <a:p>
            <a:pPr algn="ctr">
              <a:defRPr/>
            </a:pPr>
            <a:r>
              <a:rPr lang="en-US" sz="1800" kern="0">
                <a:solidFill>
                  <a:srgbClr val="FFFF00"/>
                </a:solidFill>
              </a:rPr>
              <a:t>(NAND Controller)</a:t>
            </a:r>
          </a:p>
        </p:txBody>
      </p:sp>
      <p:sp>
        <p:nvSpPr>
          <p:cNvPr id="15" name="Line 29"/>
          <p:cNvSpPr>
            <a:spLocks noChangeShapeType="1"/>
          </p:cNvSpPr>
          <p:nvPr/>
        </p:nvSpPr>
        <p:spPr bwMode="auto">
          <a:xfrm>
            <a:off x="4989476" y="4586288"/>
            <a:ext cx="12192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6" name="Rectangle 30"/>
          <p:cNvSpPr>
            <a:spLocks noChangeArrowheads="1"/>
          </p:cNvSpPr>
          <p:nvPr/>
        </p:nvSpPr>
        <p:spPr bwMode="auto">
          <a:xfrm>
            <a:off x="7618376" y="4738688"/>
            <a:ext cx="381000" cy="228600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en-US" kern="0">
              <a:solidFill>
                <a:srgbClr val="333399"/>
              </a:solidFill>
            </a:endParaRPr>
          </a:p>
        </p:txBody>
      </p:sp>
      <p:sp>
        <p:nvSpPr>
          <p:cNvPr id="17" name="Line 32"/>
          <p:cNvSpPr>
            <a:spLocks noChangeShapeType="1"/>
          </p:cNvSpPr>
          <p:nvPr/>
        </p:nvSpPr>
        <p:spPr bwMode="auto">
          <a:xfrm flipH="1">
            <a:off x="7846976" y="4357688"/>
            <a:ext cx="228600" cy="381000"/>
          </a:xfrm>
          <a:prstGeom prst="line">
            <a:avLst/>
          </a:prstGeom>
          <a:noFill/>
          <a:ln w="28575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grpSp>
        <p:nvGrpSpPr>
          <p:cNvPr id="18" name="Group 37"/>
          <p:cNvGrpSpPr>
            <a:grpSpLocks/>
          </p:cNvGrpSpPr>
          <p:nvPr/>
        </p:nvGrpSpPr>
        <p:grpSpPr bwMode="auto">
          <a:xfrm>
            <a:off x="1217576" y="2833688"/>
            <a:ext cx="6858000" cy="2895600"/>
            <a:chOff x="144" y="2064"/>
            <a:chExt cx="4320" cy="1824"/>
          </a:xfrm>
        </p:grpSpPr>
        <p:sp>
          <p:nvSpPr>
            <p:cNvPr id="19" name="Rectangle 33"/>
            <p:cNvSpPr>
              <a:spLocks noChangeArrowheads="1"/>
            </p:cNvSpPr>
            <p:nvPr/>
          </p:nvSpPr>
          <p:spPr bwMode="auto">
            <a:xfrm>
              <a:off x="1056" y="2400"/>
              <a:ext cx="3408" cy="148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0066CC"/>
                </a:solidFill>
              </a:endParaRPr>
            </a:p>
          </p:txBody>
        </p:sp>
        <p:sp>
          <p:nvSpPr>
            <p:cNvPr id="20" name="Text Box 34"/>
            <p:cNvSpPr txBox="1">
              <a:spLocks noChangeArrowheads="1"/>
            </p:cNvSpPr>
            <p:nvPr/>
          </p:nvSpPr>
          <p:spPr bwMode="auto">
            <a:xfrm>
              <a:off x="144" y="2064"/>
              <a:ext cx="162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>
                  <a:solidFill>
                    <a:srgbClr val="0000FF"/>
                  </a:solidFill>
                </a:rPr>
                <a:t>HAPS-52 Mother Board</a:t>
              </a:r>
            </a:p>
          </p:txBody>
        </p:sp>
        <p:sp>
          <p:nvSpPr>
            <p:cNvPr id="21" name="Line 35"/>
            <p:cNvSpPr>
              <a:spLocks noChangeShapeType="1"/>
            </p:cNvSpPr>
            <p:nvPr/>
          </p:nvSpPr>
          <p:spPr bwMode="auto">
            <a:xfrm>
              <a:off x="480" y="2256"/>
              <a:ext cx="528" cy="86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" name="Group 41"/>
          <p:cNvGrpSpPr>
            <a:grpSpLocks/>
          </p:cNvGrpSpPr>
          <p:nvPr/>
        </p:nvGrpSpPr>
        <p:grpSpPr bwMode="auto">
          <a:xfrm>
            <a:off x="4265576" y="1309688"/>
            <a:ext cx="2819400" cy="3048000"/>
            <a:chOff x="2064" y="1104"/>
            <a:chExt cx="1776" cy="1920"/>
          </a:xfrm>
        </p:grpSpPr>
        <p:sp>
          <p:nvSpPr>
            <p:cNvPr id="23" name="Rectangle 38"/>
            <p:cNvSpPr>
              <a:spLocks noChangeArrowheads="1"/>
            </p:cNvSpPr>
            <p:nvPr/>
          </p:nvSpPr>
          <p:spPr bwMode="auto">
            <a:xfrm>
              <a:off x="3216" y="1680"/>
              <a:ext cx="624" cy="1344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333399"/>
                </a:solidFill>
              </a:endParaRPr>
            </a:p>
          </p:txBody>
        </p:sp>
        <p:sp>
          <p:nvSpPr>
            <p:cNvPr id="24" name="Text Box 39"/>
            <p:cNvSpPr txBox="1">
              <a:spLocks noChangeArrowheads="1"/>
            </p:cNvSpPr>
            <p:nvPr/>
          </p:nvSpPr>
          <p:spPr bwMode="auto">
            <a:xfrm>
              <a:off x="2064" y="1104"/>
              <a:ext cx="14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>
                  <a:solidFill>
                    <a:srgbClr val="0000FF"/>
                  </a:solidFill>
                </a:rPr>
                <a:t>USB Daughter Board</a:t>
              </a:r>
            </a:p>
          </p:txBody>
        </p:sp>
        <p:sp>
          <p:nvSpPr>
            <p:cNvPr id="25" name="Line 40"/>
            <p:cNvSpPr>
              <a:spLocks noChangeShapeType="1"/>
            </p:cNvSpPr>
            <p:nvPr/>
          </p:nvSpPr>
          <p:spPr bwMode="auto">
            <a:xfrm>
              <a:off x="2688" y="1296"/>
              <a:ext cx="528" cy="384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6" name="Group 45"/>
          <p:cNvGrpSpPr>
            <a:grpSpLocks/>
          </p:cNvGrpSpPr>
          <p:nvPr/>
        </p:nvGrpSpPr>
        <p:grpSpPr bwMode="auto">
          <a:xfrm>
            <a:off x="7161177" y="4433889"/>
            <a:ext cx="2852738" cy="1809750"/>
            <a:chOff x="3888" y="3072"/>
            <a:chExt cx="1797" cy="1140"/>
          </a:xfrm>
        </p:grpSpPr>
        <p:sp>
          <p:nvSpPr>
            <p:cNvPr id="27" name="Rectangle 42"/>
            <p:cNvSpPr>
              <a:spLocks noChangeArrowheads="1"/>
            </p:cNvSpPr>
            <p:nvPr/>
          </p:nvSpPr>
          <p:spPr bwMode="auto">
            <a:xfrm>
              <a:off x="3888" y="3072"/>
              <a:ext cx="528" cy="768"/>
            </a:xfrm>
            <a:prstGeom prst="rect">
              <a:avLst/>
            </a:prstGeom>
            <a:noFill/>
            <a:ln w="28575">
              <a:solidFill>
                <a:srgbClr val="0000FF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endParaRPr lang="en-US" kern="0">
                <a:solidFill>
                  <a:srgbClr val="333399"/>
                </a:solidFill>
              </a:endParaRPr>
            </a:p>
          </p:txBody>
        </p:sp>
        <p:sp>
          <p:nvSpPr>
            <p:cNvPr id="28" name="Text Box 43"/>
            <p:cNvSpPr txBox="1">
              <a:spLocks noChangeArrowheads="1"/>
            </p:cNvSpPr>
            <p:nvPr/>
          </p:nvSpPr>
          <p:spPr bwMode="auto">
            <a:xfrm>
              <a:off x="4105" y="3981"/>
              <a:ext cx="158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MS PGothic" charset="0"/>
                  <a:cs typeface="MS PGothic" charset="0"/>
                </a:defRPr>
              </a:lvl9pPr>
            </a:lstStyle>
            <a:p>
              <a:pPr>
                <a:defRPr/>
              </a:pPr>
              <a:r>
                <a:rPr lang="en-US" sz="1800" kern="0" dirty="0">
                  <a:solidFill>
                    <a:srgbClr val="0000FF"/>
                  </a:solidFill>
                </a:rPr>
                <a:t>NAND Daughter Board</a:t>
              </a:r>
            </a:p>
          </p:txBody>
        </p:sp>
        <p:sp>
          <p:nvSpPr>
            <p:cNvPr id="29" name="Line 44"/>
            <p:cNvSpPr>
              <a:spLocks noChangeShapeType="1"/>
            </p:cNvSpPr>
            <p:nvPr/>
          </p:nvSpPr>
          <p:spPr bwMode="auto">
            <a:xfrm flipH="1" flipV="1">
              <a:off x="4176" y="3840"/>
              <a:ext cx="384" cy="192"/>
            </a:xfrm>
            <a:prstGeom prst="line">
              <a:avLst/>
            </a:prstGeom>
            <a:noFill/>
            <a:ln w="28575">
              <a:solidFill>
                <a:srgbClr val="0000FF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30" name="Rectangle 32"/>
          <p:cNvSpPr>
            <a:spLocks noChangeArrowheads="1"/>
          </p:cNvSpPr>
          <p:nvPr/>
        </p:nvSpPr>
        <p:spPr bwMode="auto">
          <a:xfrm>
            <a:off x="7377076" y="4511675"/>
            <a:ext cx="366713" cy="120650"/>
          </a:xfrm>
          <a:prstGeom prst="rect">
            <a:avLst/>
          </a:prstGeom>
          <a:solidFill>
            <a:srgbClr val="317131"/>
          </a:solidFill>
          <a:ln w="9525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pPr eaLnBrk="0" hangingPunct="0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7389776" y="3805238"/>
            <a:ext cx="1466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>
              <a:defRPr/>
            </a:pPr>
            <a:r>
              <a:rPr lang="en-US" sz="1800" kern="0" dirty="0">
                <a:solidFill>
                  <a:srgbClr val="FFFF00"/>
                </a:solidFill>
              </a:rPr>
              <a:t>1x-nm</a:t>
            </a:r>
          </a:p>
          <a:p>
            <a:pPr algn="ctr">
              <a:defRPr/>
            </a:pPr>
            <a:r>
              <a:rPr lang="en-US" sz="1800" kern="0" dirty="0">
                <a:solidFill>
                  <a:srgbClr val="FFFF00"/>
                </a:solidFill>
              </a:rPr>
              <a:t>NAND Flash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69554" y="6496146"/>
            <a:ext cx="93326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Cai+, “</a:t>
            </a:r>
            <a:r>
              <a:rPr lang="en-US" sz="1400" dirty="0">
                <a:solidFill>
                  <a:srgbClr val="0000FF"/>
                </a:solidFill>
              </a:rPr>
              <a:t>Error Characterization, Mitigation, and Recovery in Flash Memory Based Solid State Drives</a:t>
            </a:r>
            <a:r>
              <a:rPr lang="en-US" sz="1400" dirty="0">
                <a:solidFill>
                  <a:srgbClr val="000000"/>
                </a:solidFill>
              </a:rPr>
              <a:t>,” Proc. IEEE 2017.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8E3225E-FE9D-A044-B795-E45371FDCB71}"/>
              </a:ext>
            </a:extLst>
          </p:cNvPr>
          <p:cNvSpPr/>
          <p:nvPr/>
        </p:nvSpPr>
        <p:spPr>
          <a:xfrm>
            <a:off x="952464" y="5805264"/>
            <a:ext cx="68580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6633"/>
                </a:solidFill>
              </a:rPr>
              <a:t>[DATE 2012, ICCD 2012, DATE 2013, ITJ 2013, ICCD 2013, SIGMETRICS 2014, HPCA 2015, DSN 2015, MSST 2015, JSAC 2016, HPCA 2017, DFRWS 2017, </a:t>
            </a:r>
          </a:p>
          <a:p>
            <a:r>
              <a:rPr lang="en-US" sz="1400" dirty="0">
                <a:solidFill>
                  <a:srgbClr val="006633"/>
                </a:solidFill>
              </a:rPr>
              <a:t>PIEEE 2017, HPCA 2018, SIGMETRICS 2018]</a:t>
            </a:r>
            <a:endParaRPr lang="en-US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684118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47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pic>
        <p:nvPicPr>
          <p:cNvPr id="3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802" y="948688"/>
            <a:ext cx="8316416" cy="5080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450990" y="152400"/>
            <a:ext cx="8851254" cy="1066800"/>
          </a:xfrm>
        </p:spPr>
        <p:txBody>
          <a:bodyPr/>
          <a:lstStyle/>
          <a:p>
            <a:r>
              <a:rPr lang="en-US" sz="3800">
                <a:solidFill>
                  <a:srgbClr val="006633"/>
                </a:solidFill>
              </a:rPr>
              <a:t>Aside: Intelligent Controller for NAND Flash</a:t>
            </a:r>
            <a:endParaRPr lang="en-US" dirty="0"/>
          </a:p>
        </p:txBody>
      </p:sp>
      <p:sp>
        <p:nvSpPr>
          <p:cNvPr id="5" name="Rectangle 4">
            <a:hlinkClick r:id="rId3"/>
          </p:cNvPr>
          <p:cNvSpPr/>
          <p:nvPr/>
        </p:nvSpPr>
        <p:spPr>
          <a:xfrm>
            <a:off x="2842063" y="6021288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50"/>
              </a:spcBef>
            </a:pPr>
            <a:r>
              <a:rPr lang="en-US" sz="2100" b="1" dirty="0">
                <a:solidFill>
                  <a:srgbClr val="0000FF"/>
                </a:solidFill>
                <a:latin typeface="Adobe Garamond Pro" panose="02020502060506020403" pitchFamily="18" charset="0"/>
                <a:hlinkClick r:id="rId3"/>
              </a:rPr>
              <a:t>https://arxiv.org/pdf/1706.08642</a:t>
            </a:r>
            <a:r>
              <a:rPr lang="en-US" sz="2100" b="1" dirty="0">
                <a:solidFill>
                  <a:srgbClr val="0000FF"/>
                </a:solidFill>
                <a:latin typeface="Adobe Garamond Pro" panose="02020502060506020403" pitchFamily="18" charset="0"/>
              </a:rPr>
              <a:t> 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6976" y="1009676"/>
            <a:ext cx="1915268" cy="19152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706159" y="1340768"/>
            <a:ext cx="387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3684283126"/>
      </p:ext>
    </p:extLst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48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915400" cy="1066800"/>
          </a:xfrm>
        </p:spPr>
        <p:txBody>
          <a:bodyPr/>
          <a:lstStyle/>
          <a:p>
            <a:r>
              <a:rPr lang="en-US" dirty="0"/>
              <a:t>Takeaway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58244" y="206084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Main Memory Needs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Intelligent Controllers</a:t>
            </a:r>
          </a:p>
        </p:txBody>
      </p:sp>
    </p:spTree>
    <p:extLst>
      <p:ext uri="{BB962C8B-B14F-4D97-AF65-F5344CB8AC3E}">
        <p14:creationId xmlns:p14="http://schemas.microsoft.com/office/powerpoint/2010/main" val="589746332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49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91644" y="152400"/>
            <a:ext cx="8610600" cy="1066800"/>
          </a:xfrm>
        </p:spPr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91644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Need for Intelligent Memory Controllers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Bottom Up: Push from Circuits and Devices</a:t>
            </a:r>
          </a:p>
          <a:p>
            <a:pPr lvl="1" eaLnBrk="1" hangingPunct="1"/>
            <a:r>
              <a:rPr lang="en-US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Top Down: Pull from Systems and Applications 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Processing in Memory: Two Directions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Minimally Changing Memory Chips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Exploiting 3D-Stacked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How to Enable Adoption of Processing in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498670407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50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91644" y="152400"/>
            <a:ext cx="8610600" cy="1066800"/>
          </a:xfrm>
        </p:spPr>
        <p:txBody>
          <a:bodyPr/>
          <a:lstStyle/>
          <a:p>
            <a:r>
              <a:rPr lang="en-US" dirty="0"/>
              <a:t>Three Key Systems Trends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91644" y="1124527"/>
            <a:ext cx="9662161" cy="5193723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1. Data access is a major performance bottleneck</a:t>
            </a:r>
          </a:p>
          <a:p>
            <a:pPr lvl="1"/>
            <a:r>
              <a:rPr lang="en-US" dirty="0"/>
              <a:t>Applications are increasingly data hungry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2. Energy consumption is a key limiter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sz="3200" dirty="0">
                <a:solidFill>
                  <a:srgbClr val="0000FF"/>
                </a:solidFill>
              </a:rPr>
              <a:t>3. Data movement energy dominates compute</a:t>
            </a:r>
          </a:p>
          <a:p>
            <a:pPr lvl="1"/>
            <a:r>
              <a:rPr lang="en-US" dirty="0"/>
              <a:t>Especially true for off-chip to on-chip movement</a:t>
            </a:r>
          </a:p>
          <a:p>
            <a:pPr marL="344487" lvl="1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793DE8F-EA94-B449-8EFB-D00AED2CCF92}"/>
              </a:ext>
            </a:extLst>
          </p:cNvPr>
          <p:cNvSpPr txBox="1"/>
          <p:nvPr/>
        </p:nvSpPr>
        <p:spPr>
          <a:xfrm>
            <a:off x="762177" y="5889703"/>
            <a:ext cx="104695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Need high performance, energy efficiency, sustainability </a:t>
            </a:r>
          </a:p>
        </p:txBody>
      </p:sp>
    </p:spTree>
    <p:extLst>
      <p:ext uri="{BB962C8B-B14F-4D97-AF65-F5344CB8AC3E}">
        <p14:creationId xmlns:p14="http://schemas.microsoft.com/office/powerpoint/2010/main" val="31828193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51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The Problem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20144" y="1148793"/>
            <a:ext cx="9144000" cy="4979640"/>
          </a:xfrm>
        </p:spPr>
        <p:txBody>
          <a:bodyPr/>
          <a:lstStyle/>
          <a:p>
            <a:pPr marL="0" indent="0" algn="ctr">
              <a:buNone/>
            </a:pPr>
            <a:r>
              <a:rPr lang="en-US" sz="5000" dirty="0"/>
              <a:t>Our current </a:t>
            </a:r>
            <a:r>
              <a:rPr lang="en-US" sz="5000" dirty="0">
                <a:solidFill>
                  <a:srgbClr val="0000FF"/>
                </a:solidFill>
              </a:rPr>
              <a:t>design principles </a:t>
            </a:r>
          </a:p>
          <a:p>
            <a:pPr marL="0" indent="0" algn="ctr">
              <a:buNone/>
            </a:pPr>
            <a:r>
              <a:rPr lang="en-US" sz="5000" dirty="0">
                <a:solidFill>
                  <a:srgbClr val="0000FF"/>
                </a:solidFill>
              </a:rPr>
              <a:t>cause </a:t>
            </a:r>
            <a:r>
              <a:rPr lang="en-US" sz="5000" dirty="0">
                <a:solidFill>
                  <a:srgbClr val="FF0000"/>
                </a:solidFill>
              </a:rPr>
              <a:t>great energy waste</a:t>
            </a:r>
          </a:p>
          <a:p>
            <a:pPr marL="0" indent="0" algn="ctr">
              <a:buNone/>
            </a:pPr>
            <a:r>
              <a:rPr lang="en-US" sz="3000" dirty="0">
                <a:solidFill>
                  <a:srgbClr val="FF0000"/>
                </a:solidFill>
              </a:rPr>
              <a:t>(and great performance loss)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80DD04F-AEB3-9D41-A903-2D35A9EE758E}"/>
              </a:ext>
            </a:extLst>
          </p:cNvPr>
          <p:cNvSpPr txBox="1">
            <a:spLocks/>
          </p:cNvSpPr>
          <p:nvPr/>
        </p:nvSpPr>
        <p:spPr bwMode="auto">
          <a:xfrm>
            <a:off x="1037713" y="4419600"/>
            <a:ext cx="9308862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q"/>
              <a:defRPr sz="2200">
                <a:solidFill>
                  <a:schemeClr val="tx1"/>
                </a:solidFill>
                <a:latin typeface="+mn-lt"/>
                <a:ea typeface="ＭＳ Ｐゴシック" pitchFamily="-105" charset="-128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105" charset="-128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pitchFamily="-105" charset="-128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0"/>
              <a:buChar char="§"/>
              <a:defRPr sz="1600">
                <a:solidFill>
                  <a:schemeClr val="tx1"/>
                </a:solidFill>
                <a:latin typeface="+mn-lt"/>
                <a:ea typeface="ＭＳ Ｐゴシック" pitchFamily="-105" charset="-128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 typeface="Wingdings" charset="0"/>
              <a:buNone/>
            </a:pPr>
            <a:r>
              <a:rPr lang="en-US" sz="5000" kern="0" dirty="0">
                <a:solidFill>
                  <a:srgbClr val="FF0000"/>
                </a:solidFill>
              </a:rPr>
              <a:t>Processing</a:t>
            </a:r>
            <a:r>
              <a:rPr lang="en-US" sz="5000" kern="0" dirty="0"/>
              <a:t> of data is performed </a:t>
            </a:r>
          </a:p>
          <a:p>
            <a:pPr marL="0" indent="0" algn="ctr">
              <a:buFont typeface="Wingdings" charset="0"/>
              <a:buNone/>
            </a:pPr>
            <a:r>
              <a:rPr lang="en-US" sz="5000" kern="0" dirty="0">
                <a:solidFill>
                  <a:srgbClr val="FF0000"/>
                </a:solidFill>
              </a:rPr>
              <a:t>far away from the data</a:t>
            </a:r>
          </a:p>
        </p:txBody>
      </p:sp>
    </p:spTree>
    <p:extLst>
      <p:ext uri="{BB962C8B-B14F-4D97-AF65-F5344CB8AC3E}">
        <p14:creationId xmlns:p14="http://schemas.microsoft.com/office/powerpoint/2010/main" val="3086930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52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91644" y="152400"/>
            <a:ext cx="8610600" cy="1066800"/>
          </a:xfrm>
        </p:spPr>
        <p:txBody>
          <a:bodyPr/>
          <a:lstStyle/>
          <a:p>
            <a:r>
              <a:rPr lang="en-US" dirty="0"/>
              <a:t>A Computing System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91644" y="997527"/>
            <a:ext cx="8610600" cy="5193723"/>
          </a:xfrm>
        </p:spPr>
        <p:txBody>
          <a:bodyPr/>
          <a:lstStyle/>
          <a:p>
            <a:r>
              <a:rPr lang="en-US" dirty="0"/>
              <a:t>Three key components</a:t>
            </a:r>
          </a:p>
          <a:p>
            <a:r>
              <a:rPr lang="en-US" dirty="0">
                <a:solidFill>
                  <a:srgbClr val="0000FF"/>
                </a:solidFill>
              </a:rPr>
              <a:t>Computation </a:t>
            </a:r>
          </a:p>
          <a:p>
            <a:r>
              <a:rPr lang="en-US" dirty="0">
                <a:solidFill>
                  <a:srgbClr val="0000FF"/>
                </a:solidFill>
              </a:rPr>
              <a:t>Communication</a:t>
            </a:r>
          </a:p>
          <a:p>
            <a:r>
              <a:rPr lang="en-US" dirty="0">
                <a:solidFill>
                  <a:srgbClr val="0000FF"/>
                </a:solidFill>
              </a:rPr>
              <a:t>Storage/memory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044" y="3429000"/>
            <a:ext cx="7226300" cy="33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1107" y="152400"/>
            <a:ext cx="3255263" cy="25548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66890" y="6630115"/>
            <a:ext cx="566693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Image source: https://lbsitbytes2010.wordpress.com/2013/03/29/john-von-neumann-roll-no-15/</a:t>
            </a:r>
          </a:p>
        </p:txBody>
      </p:sp>
    </p:spTree>
    <p:extLst>
      <p:ext uri="{BB962C8B-B14F-4D97-AF65-F5344CB8AC3E}">
        <p14:creationId xmlns:p14="http://schemas.microsoft.com/office/powerpoint/2010/main" val="26267815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53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Today’s Computing Systems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997527"/>
            <a:ext cx="8915400" cy="5193723"/>
          </a:xfrm>
        </p:spPr>
        <p:txBody>
          <a:bodyPr/>
          <a:lstStyle/>
          <a:p>
            <a:r>
              <a:rPr lang="en-US" dirty="0"/>
              <a:t>Are overwhelmingly processor centric</a:t>
            </a:r>
          </a:p>
          <a:p>
            <a:r>
              <a:rPr lang="en-US" dirty="0">
                <a:solidFill>
                  <a:srgbClr val="FF0000"/>
                </a:solidFill>
              </a:rPr>
              <a:t>All data processed in the processor </a:t>
            </a:r>
            <a:r>
              <a:rPr lang="en-US" dirty="0">
                <a:sym typeface="Wingdings"/>
              </a:rPr>
              <a:t> at great system cost</a:t>
            </a:r>
            <a:endParaRPr lang="en-US" dirty="0"/>
          </a:p>
          <a:p>
            <a:r>
              <a:rPr lang="en-US" dirty="0"/>
              <a:t>Processor is heavily optimized and is considered the master</a:t>
            </a:r>
          </a:p>
          <a:p>
            <a:r>
              <a:rPr lang="en-US" dirty="0">
                <a:solidFill>
                  <a:srgbClr val="FF0000"/>
                </a:solidFill>
              </a:rPr>
              <a:t>Data storage units are dumb </a:t>
            </a:r>
            <a:r>
              <a:rPr lang="en-US" dirty="0"/>
              <a:t>and are largely </a:t>
            </a:r>
            <a:r>
              <a:rPr lang="en-US" dirty="0" err="1"/>
              <a:t>unoptimized</a:t>
            </a:r>
            <a:r>
              <a:rPr lang="en-US" dirty="0"/>
              <a:t> (except for some that are on the processor die)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244" y="3583384"/>
            <a:ext cx="6669360" cy="304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5"/>
          <p:cNvSpPr>
            <a:spLocks noChangeArrowheads="1"/>
          </p:cNvSpPr>
          <p:nvPr/>
        </p:nvSpPr>
        <p:spPr bwMode="auto">
          <a:xfrm>
            <a:off x="2489884" y="3933056"/>
            <a:ext cx="1800200" cy="1224136"/>
          </a:xfrm>
          <a:prstGeom prst="roundRect">
            <a:avLst>
              <a:gd name="adj" fmla="val 16667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0666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54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Yet …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997527"/>
            <a:ext cx="8915400" cy="5193723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sz="2800" b="1" dirty="0">
                <a:solidFill>
                  <a:srgbClr val="0000FF"/>
                </a:solidFill>
              </a:rPr>
              <a:t>It</a:t>
            </a:r>
            <a:r>
              <a:rPr lang="fr-FR" sz="2800" b="1" dirty="0">
                <a:solidFill>
                  <a:srgbClr val="0000FF"/>
                </a:solidFill>
              </a:rPr>
              <a:t>’</a:t>
            </a:r>
            <a:r>
              <a:rPr lang="en-US" sz="2800" b="1" dirty="0">
                <a:solidFill>
                  <a:srgbClr val="0000FF"/>
                </a:solidFill>
              </a:rPr>
              <a:t>s the Memory, Stupid!</a:t>
            </a:r>
            <a:r>
              <a:rPr lang="en-US" dirty="0"/>
              <a:t>” (Richard Sites, MPR, 1996)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1444" y="1606128"/>
            <a:ext cx="8724900" cy="4775200"/>
          </a:xfrm>
          <a:prstGeom prst="rect">
            <a:avLst/>
          </a:prstGeom>
        </p:spPr>
      </p:pic>
      <p:sp>
        <p:nvSpPr>
          <p:cNvPr id="6" name="AutoShape 25"/>
          <p:cNvSpPr>
            <a:spLocks noChangeArrowheads="1"/>
          </p:cNvSpPr>
          <p:nvPr/>
        </p:nvSpPr>
        <p:spPr bwMode="auto">
          <a:xfrm>
            <a:off x="3281972" y="3573016"/>
            <a:ext cx="2016224" cy="2304256"/>
          </a:xfrm>
          <a:prstGeom prst="roundRect">
            <a:avLst>
              <a:gd name="adj" fmla="val 16667"/>
            </a:avLst>
          </a:prstGeom>
          <a:noFill/>
          <a:ln w="889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65748" y="6496146"/>
            <a:ext cx="8871173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50" dirty="0">
                <a:solidFill>
                  <a:srgbClr val="000000"/>
                </a:solidFill>
              </a:rPr>
              <a:t>Mutlu+, “</a:t>
            </a:r>
            <a:r>
              <a:rPr lang="en-US" sz="1250" dirty="0">
                <a:solidFill>
                  <a:srgbClr val="0000FF"/>
                </a:solidFill>
              </a:rPr>
              <a:t>Runahead Execution: An Alternative to Very Large Instruction Windows for Out-of-Order Processors</a:t>
            </a:r>
            <a:r>
              <a:rPr lang="en-US" sz="1250" dirty="0">
                <a:solidFill>
                  <a:srgbClr val="000000"/>
                </a:solidFill>
              </a:rPr>
              <a:t>,” HPCA 2003.</a:t>
            </a:r>
          </a:p>
        </p:txBody>
      </p:sp>
    </p:spTree>
    <p:extLst>
      <p:ext uri="{BB962C8B-B14F-4D97-AF65-F5344CB8AC3E}">
        <p14:creationId xmlns:p14="http://schemas.microsoft.com/office/powerpoint/2010/main" val="12051594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55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sz="4400" dirty="0"/>
              <a:t>The Performance Perspective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997529"/>
            <a:ext cx="8915400" cy="5193723"/>
          </a:xfrm>
        </p:spPr>
        <p:txBody>
          <a:bodyPr/>
          <a:lstStyle/>
          <a:p>
            <a:endParaRPr lang="en-US" sz="2000" dirty="0"/>
          </a:p>
          <a:p>
            <a:r>
              <a:rPr lang="en-US" sz="2000" dirty="0"/>
              <a:t>Onur Mutlu, Jared Stark, Chris Wilkerson, and Yale N. </a:t>
            </a:r>
            <a:r>
              <a:rPr lang="en-US" sz="2000" dirty="0" err="1"/>
              <a:t>Patt</a:t>
            </a:r>
            <a:r>
              <a:rPr lang="en-US" sz="2000" dirty="0"/>
              <a:t>, 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"Runahead Execution: An Alternative to Very Large Instruction Windows for Out-of-order Processors"</a:t>
            </a:r>
            <a:br>
              <a:rPr lang="en-US" sz="2000" dirty="0"/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9th International Symposium on High-Performance Computer Architecture</a:t>
            </a:r>
            <a:r>
              <a:rPr lang="en-US" sz="2000" i="1" dirty="0"/>
              <a:t> (</a:t>
            </a:r>
            <a:r>
              <a:rPr lang="en-US" sz="2000" b="1" i="1" dirty="0"/>
              <a:t>HPCA</a:t>
            </a:r>
            <a:r>
              <a:rPr lang="en-US" sz="2000" i="1" dirty="0"/>
              <a:t>)</a:t>
            </a:r>
            <a:r>
              <a:rPr lang="en-US" sz="2000" dirty="0"/>
              <a:t>, pages 129-140, Anaheim, CA, February 2003. </a:t>
            </a:r>
            <a:r>
              <a:rPr lang="en-US" sz="2000" dirty="0">
                <a:hlinkClick r:id="rId4"/>
              </a:rPr>
              <a:t>Slides (pdf)</a:t>
            </a:r>
            <a:r>
              <a:rPr lang="en-US" sz="2000" dirty="0"/>
              <a:t> </a:t>
            </a:r>
            <a:endParaRPr lang="en-US" sz="2200" dirty="0"/>
          </a:p>
          <a:p>
            <a:endParaRPr lang="en-US" sz="2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146" y="3429000"/>
            <a:ext cx="10608659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624334"/>
      </p:ext>
    </p:extLst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56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91644" y="152400"/>
            <a:ext cx="8610600" cy="1066800"/>
          </a:xfrm>
        </p:spPr>
        <p:txBody>
          <a:bodyPr/>
          <a:lstStyle/>
          <a:p>
            <a:r>
              <a:rPr lang="en-US" dirty="0"/>
              <a:t>The Performance Perspective (Today)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91644" y="997527"/>
            <a:ext cx="8610600" cy="5193723"/>
          </a:xfrm>
        </p:spPr>
        <p:txBody>
          <a:bodyPr/>
          <a:lstStyle/>
          <a:p>
            <a:r>
              <a:rPr lang="en-US" dirty="0"/>
              <a:t>All of Google’s Data Center Workloads (2015):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644" y="1618579"/>
            <a:ext cx="6984776" cy="4821475"/>
          </a:xfrm>
          <a:prstGeom prst="rect">
            <a:avLst/>
          </a:prstGeom>
        </p:spPr>
      </p:pic>
      <p:sp>
        <p:nvSpPr>
          <p:cNvPr id="6" name="AutoShape 25"/>
          <p:cNvSpPr>
            <a:spLocks noChangeArrowheads="1"/>
          </p:cNvSpPr>
          <p:nvPr/>
        </p:nvSpPr>
        <p:spPr bwMode="auto">
          <a:xfrm>
            <a:off x="5242956" y="2442260"/>
            <a:ext cx="3096344" cy="2304256"/>
          </a:xfrm>
          <a:prstGeom prst="roundRect">
            <a:avLst>
              <a:gd name="adj" fmla="val 16667"/>
            </a:avLst>
          </a:prstGeom>
          <a:noFill/>
          <a:ln w="889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02796" y="6528683"/>
            <a:ext cx="4516749" cy="284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5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Kanev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+, “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Profiling a Warehouse-Scale Computer</a:t>
            </a:r>
            <a:r>
              <a:rPr kumimoji="0" lang="en-US" sz="12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,” ISCA 2015.</a:t>
            </a:r>
          </a:p>
        </p:txBody>
      </p:sp>
    </p:spTree>
    <p:extLst>
      <p:ext uri="{BB962C8B-B14F-4D97-AF65-F5344CB8AC3E}">
        <p14:creationId xmlns:p14="http://schemas.microsoft.com/office/powerpoint/2010/main" val="12301272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57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Perils of Processor-Centric Design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683549"/>
            <a:ext cx="8915400" cy="5193723"/>
          </a:xfrm>
        </p:spPr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Grossly-imbalanced systems</a:t>
            </a:r>
          </a:p>
          <a:p>
            <a:pPr lvl="1"/>
            <a:r>
              <a:rPr lang="en-US" dirty="0"/>
              <a:t>Processing done only in </a:t>
            </a:r>
            <a:r>
              <a:rPr lang="en-US" b="1" dirty="0"/>
              <a:t>one</a:t>
            </a:r>
            <a:r>
              <a:rPr lang="en-US" dirty="0"/>
              <a:t> </a:t>
            </a:r>
            <a:r>
              <a:rPr lang="en-US" b="1" dirty="0"/>
              <a:t>place</a:t>
            </a:r>
          </a:p>
          <a:p>
            <a:pPr lvl="1"/>
            <a:r>
              <a:rPr lang="en-US" dirty="0"/>
              <a:t>Everything else just stores and moves data: </a:t>
            </a:r>
            <a:r>
              <a:rPr lang="en-US" b="1" dirty="0"/>
              <a:t>data moves a lot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Energy inefficient 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Low performance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Complex</a:t>
            </a:r>
            <a:endParaRPr lang="en-US" dirty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Overly complex and bloated processor (and accelerators)</a:t>
            </a:r>
          </a:p>
          <a:p>
            <a:pPr lvl="1"/>
            <a:r>
              <a:rPr lang="en-US" dirty="0"/>
              <a:t>To tolerate data access from memory</a:t>
            </a:r>
          </a:p>
          <a:p>
            <a:pPr lvl="1"/>
            <a:r>
              <a:rPr lang="en-US" dirty="0"/>
              <a:t>Complex hierarchies and mechanisms 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Energy inefficient 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Low performance</a:t>
            </a:r>
          </a:p>
          <a:p>
            <a:pPr marL="344487" lvl="1" indent="0">
              <a:buNone/>
            </a:pPr>
            <a:r>
              <a:rPr lang="en-US" dirty="0">
                <a:solidFill>
                  <a:srgbClr val="0000FF"/>
                </a:solidFill>
                <a:sym typeface="Wingdings"/>
              </a:rPr>
              <a:t> Complex</a:t>
            </a:r>
            <a:endParaRPr lang="en-US" dirty="0">
              <a:solidFill>
                <a:srgbClr val="0000FF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7284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58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22340" y="152400"/>
            <a:ext cx="8610600" cy="1066800"/>
          </a:xfrm>
        </p:spPr>
        <p:txBody>
          <a:bodyPr/>
          <a:lstStyle/>
          <a:p>
            <a:r>
              <a:rPr lang="en-US" dirty="0"/>
              <a:t>Perils of Processor-Centric Design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422340" y="899573"/>
            <a:ext cx="8610600" cy="5193723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 descr="many-core3.eps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3740" y="954782"/>
            <a:ext cx="61468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3856">
            <a:off x="7885296" y="2327775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Line 21"/>
          <p:cNvSpPr>
            <a:spLocks noChangeShapeType="1"/>
          </p:cNvSpPr>
          <p:nvPr/>
        </p:nvSpPr>
        <p:spPr bwMode="auto">
          <a:xfrm>
            <a:off x="7274108" y="3372350"/>
            <a:ext cx="1044575" cy="0"/>
          </a:xfrm>
          <a:prstGeom prst="line">
            <a:avLst/>
          </a:prstGeom>
          <a:noFill/>
          <a:ln w="38100">
            <a:solidFill>
              <a:srgbClr val="993300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>
              <a:defRPr/>
            </a:pPr>
            <a:endParaRPr lang="en-US" kern="0">
              <a:solidFill>
                <a:sysClr val="windowText" lastClr="000000"/>
              </a:solidFill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05300" y="6021288"/>
            <a:ext cx="78119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Most of the system is dedicated to storing and moving data </a:t>
            </a:r>
          </a:p>
        </p:txBody>
      </p:sp>
    </p:spTree>
    <p:extLst>
      <p:ext uri="{BB962C8B-B14F-4D97-AF65-F5344CB8AC3E}">
        <p14:creationId xmlns:p14="http://schemas.microsoft.com/office/powerpoint/2010/main" val="1844692670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59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The Energy Perspective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44" y="1016000"/>
            <a:ext cx="8113713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984494" y="1524000"/>
            <a:ext cx="2012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Dally, HiPEAC 2015</a:t>
            </a:r>
          </a:p>
        </p:txBody>
      </p:sp>
      <p:sp>
        <p:nvSpPr>
          <p:cNvPr id="6" name="AutoShape 25"/>
          <p:cNvSpPr>
            <a:spLocks noChangeArrowheads="1"/>
          </p:cNvSpPr>
          <p:nvPr/>
        </p:nvSpPr>
        <p:spPr bwMode="auto">
          <a:xfrm>
            <a:off x="2129844" y="2420888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7" name="AutoShape 25"/>
          <p:cNvSpPr>
            <a:spLocks noChangeArrowheads="1"/>
          </p:cNvSpPr>
          <p:nvPr/>
        </p:nvSpPr>
        <p:spPr bwMode="auto">
          <a:xfrm>
            <a:off x="6882372" y="2492896"/>
            <a:ext cx="2160240" cy="648071"/>
          </a:xfrm>
          <a:prstGeom prst="roundRect">
            <a:avLst>
              <a:gd name="adj" fmla="val 16667"/>
            </a:avLst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566F2F-0B78-FF49-A962-80BC7612E9D8}"/>
              </a:ext>
            </a:extLst>
          </p:cNvPr>
          <p:cNvSpPr txBox="1"/>
          <p:nvPr/>
        </p:nvSpPr>
        <p:spPr>
          <a:xfrm>
            <a:off x="1481772" y="4869160"/>
            <a:ext cx="8489975" cy="1323439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 memory access consumes ~1000X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the energy of a complex addition </a:t>
            </a:r>
          </a:p>
        </p:txBody>
      </p:sp>
    </p:spTree>
    <p:extLst>
      <p:ext uri="{BB962C8B-B14F-4D97-AF65-F5344CB8AC3E}">
        <p14:creationId xmlns:p14="http://schemas.microsoft.com/office/powerpoint/2010/main" val="8993462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60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40525" y="152400"/>
            <a:ext cx="8610600" cy="1066800"/>
          </a:xfrm>
        </p:spPr>
        <p:txBody>
          <a:bodyPr/>
          <a:lstStyle/>
          <a:p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Data Movement vs. Computation Energy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40525" y="1052736"/>
            <a:ext cx="8610600" cy="4876800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  <a:cs typeface="Adobe Garamond Pro"/>
              </a:rPr>
              <a:t>Data movement </a:t>
            </a:r>
            <a:r>
              <a:rPr lang="en-US" dirty="0">
                <a:solidFill>
                  <a:schemeClr val="tx2"/>
                </a:solidFill>
                <a:cs typeface="Adobe Garamond Pro"/>
              </a:rPr>
              <a:t>is a major system energy bottleneck</a:t>
            </a:r>
          </a:p>
          <a:p>
            <a:pPr lvl="1"/>
            <a:r>
              <a:rPr lang="en-US" sz="2000" dirty="0">
                <a:cs typeface="Adobe Garamond Pro"/>
              </a:rPr>
              <a:t>Comprises </a:t>
            </a:r>
            <a:r>
              <a:rPr lang="en-US" sz="2000" dirty="0">
                <a:solidFill>
                  <a:srgbClr val="0000FF"/>
                </a:solidFill>
                <a:cs typeface="Adobe Garamond Pro"/>
              </a:rPr>
              <a:t>41%</a:t>
            </a:r>
            <a:r>
              <a:rPr lang="en-US" sz="2000" dirty="0">
                <a:cs typeface="Adobe Garamond Pro"/>
              </a:rPr>
              <a:t> of mobile system energy during web browsing [2]</a:t>
            </a:r>
          </a:p>
          <a:p>
            <a:pPr lvl="1"/>
            <a:r>
              <a:rPr lang="en-US" sz="2000" dirty="0">
                <a:cs typeface="Adobe Garamond Pro"/>
              </a:rPr>
              <a:t>Costs </a:t>
            </a:r>
            <a:r>
              <a:rPr lang="en-US" sz="2000" dirty="0">
                <a:solidFill>
                  <a:srgbClr val="0000FF"/>
                </a:solidFill>
                <a:cs typeface="Adobe Garamond Pro"/>
              </a:rPr>
              <a:t>~115 </a:t>
            </a:r>
            <a:r>
              <a:rPr lang="en-US" sz="2000" dirty="0">
                <a:cs typeface="Adobe Garamond Pro"/>
              </a:rPr>
              <a:t>times as much energy as an ADD operation [1, 2]</a:t>
            </a:r>
          </a:p>
          <a:p>
            <a:endParaRPr lang="en-US" dirty="0">
              <a:solidFill>
                <a:schemeClr val="tx2"/>
              </a:solidFill>
              <a:cs typeface="Adobe Garamond Pro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9997" y="2555875"/>
            <a:ext cx="7452320" cy="28173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7421" y="5805264"/>
            <a:ext cx="5918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[1]: Reducing data Movement Energy via Online Data Clustering and Encoding (MICRO’16)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8125" y="6033864"/>
            <a:ext cx="91141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[2]: Quantifying the energy cost of data movement for emerging smart phone workloads on mobile platforms (IISWC’14)</a:t>
            </a:r>
          </a:p>
        </p:txBody>
      </p:sp>
    </p:spTree>
    <p:extLst>
      <p:ext uri="{BB962C8B-B14F-4D97-AF65-F5344CB8AC3E}">
        <p14:creationId xmlns:p14="http://schemas.microsoft.com/office/powerpoint/2010/main" val="38766196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61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Energy Waste in Mobile Devices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1000472"/>
            <a:ext cx="8807896" cy="4876800"/>
          </a:xfrm>
        </p:spPr>
        <p:txBody>
          <a:bodyPr/>
          <a:lstStyle/>
          <a:p>
            <a:r>
              <a:rPr lang="en-US" sz="1500" dirty="0"/>
              <a:t>Amirali Boroumand, Saugata Ghose, </a:t>
            </a:r>
            <a:r>
              <a:rPr lang="en-US" sz="1500" dirty="0" err="1"/>
              <a:t>Youngsok</a:t>
            </a:r>
            <a:r>
              <a:rPr lang="en-US" sz="1500" dirty="0"/>
              <a:t> Kim, </a:t>
            </a:r>
            <a:r>
              <a:rPr lang="en-US" sz="1500" dirty="0" err="1"/>
              <a:t>Rachata</a:t>
            </a:r>
            <a:r>
              <a:rPr lang="en-US" sz="1500" dirty="0"/>
              <a:t> </a:t>
            </a:r>
            <a:r>
              <a:rPr lang="en-US" sz="1500" dirty="0" err="1"/>
              <a:t>Ausavarungnirun</a:t>
            </a:r>
            <a:r>
              <a:rPr lang="en-US" sz="1500" dirty="0"/>
              <a:t>, Eric </a:t>
            </a:r>
            <a:r>
              <a:rPr lang="en-US" sz="1500" dirty="0" err="1"/>
              <a:t>Shiu</a:t>
            </a:r>
            <a:r>
              <a:rPr lang="en-US" sz="1500" dirty="0"/>
              <a:t>, Rahul Thakur, </a:t>
            </a:r>
            <a:r>
              <a:rPr lang="en-US" sz="1500" dirty="0" err="1"/>
              <a:t>Daehyun</a:t>
            </a:r>
            <a:r>
              <a:rPr lang="en-US" sz="1500" dirty="0"/>
              <a:t> Kim, Aki </a:t>
            </a:r>
            <a:r>
              <a:rPr lang="en-US" sz="1500" dirty="0" err="1"/>
              <a:t>Kuusela</a:t>
            </a:r>
            <a:r>
              <a:rPr lang="en-US" sz="1500" dirty="0"/>
              <a:t>, Allan </a:t>
            </a:r>
            <a:r>
              <a:rPr lang="en-US" sz="1500" dirty="0" err="1"/>
              <a:t>Knies</a:t>
            </a:r>
            <a:r>
              <a:rPr lang="en-US" sz="1500" dirty="0"/>
              <a:t>, </a:t>
            </a:r>
            <a:r>
              <a:rPr lang="en-US" sz="1500" dirty="0" err="1"/>
              <a:t>Parthasarathy</a:t>
            </a:r>
            <a:r>
              <a:rPr lang="en-US" sz="1500" dirty="0"/>
              <a:t> </a:t>
            </a:r>
            <a:r>
              <a:rPr lang="en-US" sz="1500" dirty="0" err="1"/>
              <a:t>Ranganathan</a:t>
            </a:r>
            <a:r>
              <a:rPr lang="en-US" sz="1500" dirty="0"/>
              <a:t>, and Onur Mutlu,</a:t>
            </a:r>
            <a:br>
              <a:rPr lang="en-US" sz="1500" dirty="0"/>
            </a:br>
            <a:r>
              <a:rPr lang="en-US" sz="1500" b="1" dirty="0">
                <a:hlinkClick r:id="rId2"/>
              </a:rPr>
              <a:t>"Google Workloads for Consumer Devices: Mitigating Data Movement Bottlenecks"</a:t>
            </a:r>
            <a:r>
              <a:rPr lang="en-US" sz="1500" dirty="0"/>
              <a:t> 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Williamsburg, VA, USA, March 2018.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244" y="4218136"/>
            <a:ext cx="9144000" cy="22352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AD6B716-D4D6-E942-A52D-41F4F25A40CE}"/>
              </a:ext>
            </a:extLst>
          </p:cNvPr>
          <p:cNvSpPr/>
          <p:nvPr/>
        </p:nvSpPr>
        <p:spPr>
          <a:xfrm>
            <a:off x="1158244" y="2377439"/>
            <a:ext cx="9144000" cy="1031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000" b="1" dirty="0">
                <a:solidFill>
                  <a:schemeClr val="accent2"/>
                </a:solidFill>
              </a:rPr>
              <a:t>62.7%</a:t>
            </a:r>
            <a:r>
              <a:rPr lang="en-US" sz="3000" b="1" dirty="0"/>
              <a:t> of the total system energy </a:t>
            </a:r>
          </a:p>
          <a:p>
            <a:pPr algn="ctr"/>
            <a:r>
              <a:rPr lang="en-US" sz="3000" b="1" dirty="0"/>
              <a:t>is spent on </a:t>
            </a:r>
            <a:r>
              <a:rPr lang="en-US" sz="3000" b="1" dirty="0">
                <a:solidFill>
                  <a:srgbClr val="C00000"/>
                </a:solidFill>
              </a:rPr>
              <a:t>data movement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FCC034-4797-3F4C-9FB4-C71947AFC60F}"/>
              </a:ext>
            </a:extLst>
          </p:cNvPr>
          <p:cNvSpPr txBox="1"/>
          <p:nvPr/>
        </p:nvSpPr>
        <p:spPr>
          <a:xfrm>
            <a:off x="1931691" y="3462604"/>
            <a:ext cx="7520905" cy="707886"/>
          </a:xfrm>
          <a:prstGeom prst="rect">
            <a:avLst/>
          </a:prstGeom>
          <a:solidFill>
            <a:srgbClr val="FF66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We do NOT want to move data! </a:t>
            </a:r>
          </a:p>
        </p:txBody>
      </p:sp>
    </p:spTree>
    <p:extLst>
      <p:ext uri="{BB962C8B-B14F-4D97-AF65-F5344CB8AC3E}">
        <p14:creationId xmlns:p14="http://schemas.microsoft.com/office/powerpoint/2010/main" val="34506612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62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94348" y="152400"/>
            <a:ext cx="8610600" cy="1066800"/>
          </a:xfrm>
        </p:spPr>
        <p:txBody>
          <a:bodyPr/>
          <a:lstStyle/>
          <a:p>
            <a:r>
              <a:rPr lang="en-US" dirty="0"/>
              <a:t>We Need A Paradigm Shift To </a:t>
            </a:r>
            <a:r>
              <a:rPr lang="is-IS" dirty="0"/>
              <a:t>…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494348" y="997527"/>
            <a:ext cx="8807896" cy="5193723"/>
          </a:xfrm>
        </p:spPr>
        <p:txBody>
          <a:bodyPr/>
          <a:lstStyle/>
          <a:p>
            <a:endParaRPr lang="en-US" dirty="0"/>
          </a:p>
          <a:p>
            <a:r>
              <a:rPr lang="en-US" sz="2800" dirty="0"/>
              <a:t>Enable computation with </a:t>
            </a:r>
            <a:r>
              <a:rPr lang="en-US" sz="2800" dirty="0">
                <a:solidFill>
                  <a:srgbClr val="0000FF"/>
                </a:solidFill>
              </a:rPr>
              <a:t>minimal data movement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>
                <a:solidFill>
                  <a:srgbClr val="0000FF"/>
                </a:solidFill>
              </a:rPr>
              <a:t>Compute where it makes sense</a:t>
            </a:r>
            <a:r>
              <a:rPr lang="en-US" sz="2800" dirty="0"/>
              <a:t> (</a:t>
            </a:r>
            <a:r>
              <a:rPr lang="en-US" sz="2800" dirty="0">
                <a:solidFill>
                  <a:srgbClr val="FF0000"/>
                </a:solidFill>
              </a:rPr>
              <a:t>where data resides</a:t>
            </a:r>
            <a:r>
              <a:rPr lang="en-US" sz="2800" dirty="0"/>
              <a:t>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800" dirty="0"/>
              <a:t>Make computing architectures more </a:t>
            </a:r>
            <a:r>
              <a:rPr lang="en-US" sz="2800" dirty="0">
                <a:solidFill>
                  <a:srgbClr val="0000FF"/>
                </a:solidFill>
              </a:rPr>
              <a:t>data-centric</a:t>
            </a:r>
          </a:p>
        </p:txBody>
      </p:sp>
    </p:spTree>
    <p:extLst>
      <p:ext uri="{BB962C8B-B14F-4D97-AF65-F5344CB8AC3E}">
        <p14:creationId xmlns:p14="http://schemas.microsoft.com/office/powerpoint/2010/main" val="30488624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63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22340" y="152400"/>
            <a:ext cx="8610600" cy="1066800"/>
          </a:xfrm>
        </p:spPr>
        <p:txBody>
          <a:bodyPr/>
          <a:lstStyle/>
          <a:p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Goal: Processing Inside Memory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422340" y="997527"/>
            <a:ext cx="8610600" cy="519372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sz="2400" dirty="0">
              <a:latin typeface="Tahoma"/>
              <a:cs typeface="Tahoma"/>
            </a:endParaRPr>
          </a:p>
          <a:p>
            <a:r>
              <a:rPr lang="en-US" sz="2400" dirty="0">
                <a:latin typeface="Tahoma"/>
                <a:cs typeface="Tahoma"/>
              </a:rPr>
              <a:t>Many questions </a:t>
            </a:r>
            <a:r>
              <a:rPr lang="is-IS" sz="2400" dirty="0">
                <a:latin typeface="Tahoma"/>
                <a:cs typeface="Tahoma"/>
              </a:rPr>
              <a:t>… </a:t>
            </a:r>
            <a:r>
              <a:rPr lang="en-US" dirty="0">
                <a:cs typeface="Tahoma"/>
              </a:rPr>
              <a:t>How do we design the:</a:t>
            </a:r>
            <a:endParaRPr lang="is-IS" sz="2400" dirty="0">
              <a:latin typeface="Tahoma"/>
              <a:cs typeface="Tahoma"/>
            </a:endParaRPr>
          </a:p>
          <a:p>
            <a:pPr lvl="1"/>
            <a:r>
              <a:rPr lang="en-US" sz="2200" dirty="0">
                <a:latin typeface="Tahoma"/>
                <a:cs typeface="Tahoma"/>
              </a:rPr>
              <a:t>compute-capable memory &amp; controllers?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processor chip and in-memory units?</a:t>
            </a:r>
          </a:p>
          <a:p>
            <a:pPr lvl="1"/>
            <a:r>
              <a:rPr lang="en-US" dirty="0">
                <a:latin typeface="Tahoma"/>
                <a:cs typeface="Tahoma"/>
              </a:rPr>
              <a:t>s</a:t>
            </a:r>
            <a:r>
              <a:rPr lang="en-US" sz="2200" dirty="0">
                <a:latin typeface="Tahoma"/>
                <a:cs typeface="Tahoma"/>
              </a:rPr>
              <a:t>oftware and hardware interfaces?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system software and languages?</a:t>
            </a:r>
          </a:p>
          <a:p>
            <a:pPr lvl="1"/>
            <a:r>
              <a:rPr lang="en-US" sz="2200" dirty="0">
                <a:latin typeface="Tahoma"/>
                <a:cs typeface="Tahoma"/>
              </a:rPr>
              <a:t>algorithms?</a:t>
            </a:r>
          </a:p>
        </p:txBody>
      </p:sp>
      <p:sp>
        <p:nvSpPr>
          <p:cNvPr id="5" name="Rectangle 5"/>
          <p:cNvSpPr>
            <a:spLocks/>
          </p:cNvSpPr>
          <p:nvPr/>
        </p:nvSpPr>
        <p:spPr bwMode="auto">
          <a:xfrm>
            <a:off x="2669396" y="1327945"/>
            <a:ext cx="1504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6" name="Rectangle 6"/>
          <p:cNvSpPr>
            <a:spLocks/>
          </p:cNvSpPr>
          <p:nvPr/>
        </p:nvSpPr>
        <p:spPr bwMode="auto">
          <a:xfrm>
            <a:off x="2840846" y="2369345"/>
            <a:ext cx="1155700" cy="4953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7" name="Rectangle 7"/>
          <p:cNvSpPr>
            <a:spLocks/>
          </p:cNvSpPr>
          <p:nvPr/>
        </p:nvSpPr>
        <p:spPr bwMode="auto">
          <a:xfrm>
            <a:off x="3075796" y="2432845"/>
            <a:ext cx="6604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>
              <a:lnSpc>
                <a:spcPct val="80000"/>
              </a:lnSpc>
            </a:pPr>
            <a:r>
              <a:rPr lang="en-US" sz="160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Cache</a:t>
            </a: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3405996" y="2864645"/>
            <a:ext cx="0" cy="4254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3405996" y="2039145"/>
            <a:ext cx="0" cy="3365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0" name="Rectangle 10"/>
          <p:cNvSpPr>
            <a:spLocks/>
          </p:cNvSpPr>
          <p:nvPr/>
        </p:nvSpPr>
        <p:spPr bwMode="auto">
          <a:xfrm>
            <a:off x="2828146" y="1499395"/>
            <a:ext cx="1155700" cy="5461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1" name="Rectangle 11"/>
          <p:cNvSpPr>
            <a:spLocks/>
          </p:cNvSpPr>
          <p:nvPr/>
        </p:nvSpPr>
        <p:spPr bwMode="auto">
          <a:xfrm>
            <a:off x="2885420" y="1584102"/>
            <a:ext cx="1008112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algn="ctr" defTabSz="457200">
              <a:lnSpc>
                <a:spcPct val="80000"/>
              </a:lnSpc>
            </a:pPr>
            <a:r>
              <a:rPr lang="en-US" sz="15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Processor</a:t>
            </a:r>
          </a:p>
          <a:p>
            <a:pPr algn="ctr" defTabSz="457200">
              <a:lnSpc>
                <a:spcPct val="80000"/>
              </a:lnSpc>
            </a:pPr>
            <a:r>
              <a:rPr lang="en-US" sz="15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12" name="Rectangle 12"/>
          <p:cNvSpPr>
            <a:spLocks/>
          </p:cNvSpPr>
          <p:nvPr/>
        </p:nvSpPr>
        <p:spPr bwMode="auto">
          <a:xfrm>
            <a:off x="6929154" y="3372645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>
              <a:lnSpc>
                <a:spcPct val="80000"/>
              </a:lnSpc>
            </a:pPr>
            <a:r>
              <a:rPr lang="en-US" sz="16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Interconnect</a:t>
            </a:r>
          </a:p>
        </p:txBody>
      </p:sp>
      <p:sp>
        <p:nvSpPr>
          <p:cNvPr id="13" name="Rectangle 13"/>
          <p:cNvSpPr>
            <a:spLocks/>
          </p:cNvSpPr>
          <p:nvPr/>
        </p:nvSpPr>
        <p:spPr bwMode="auto">
          <a:xfrm>
            <a:off x="5107796" y="1327945"/>
            <a:ext cx="2901950" cy="1676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4" name="Rectangle 14"/>
          <p:cNvSpPr>
            <a:spLocks/>
          </p:cNvSpPr>
          <p:nvPr/>
        </p:nvSpPr>
        <p:spPr bwMode="auto">
          <a:xfrm>
            <a:off x="6208504" y="1386535"/>
            <a:ext cx="1069404" cy="209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>
              <a:lnSpc>
                <a:spcPct val="80000"/>
              </a:lnSpc>
            </a:pPr>
            <a:r>
              <a:rPr lang="en-US" sz="16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Memory</a:t>
            </a:r>
          </a:p>
        </p:txBody>
      </p:sp>
      <p:sp>
        <p:nvSpPr>
          <p:cNvPr id="15" name="Line 15"/>
          <p:cNvSpPr>
            <a:spLocks noChangeShapeType="1"/>
          </p:cNvSpPr>
          <p:nvPr/>
        </p:nvSpPr>
        <p:spPr bwMode="auto">
          <a:xfrm>
            <a:off x="6557978" y="3011489"/>
            <a:ext cx="0" cy="31115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6" name="AutoShape 16"/>
          <p:cNvSpPr>
            <a:spLocks/>
          </p:cNvSpPr>
          <p:nvPr/>
        </p:nvSpPr>
        <p:spPr bwMode="auto">
          <a:xfrm>
            <a:off x="2675746" y="3295652"/>
            <a:ext cx="5327650" cy="76200"/>
          </a:xfrm>
          <a:prstGeom prst="roundRect">
            <a:avLst>
              <a:gd name="adj" fmla="val 50000"/>
            </a:avLst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7" name="Rectangle 17"/>
          <p:cNvSpPr>
            <a:spLocks/>
          </p:cNvSpPr>
          <p:nvPr/>
        </p:nvSpPr>
        <p:spPr bwMode="auto">
          <a:xfrm>
            <a:off x="521574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8" name="Rectangle 18"/>
          <p:cNvSpPr>
            <a:spLocks/>
          </p:cNvSpPr>
          <p:nvPr/>
        </p:nvSpPr>
        <p:spPr bwMode="auto">
          <a:xfrm>
            <a:off x="521574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19" name="Rectangle 19"/>
          <p:cNvSpPr>
            <a:spLocks/>
          </p:cNvSpPr>
          <p:nvPr/>
        </p:nvSpPr>
        <p:spPr bwMode="auto">
          <a:xfrm>
            <a:off x="521574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0" name="Rectangle 20"/>
          <p:cNvSpPr>
            <a:spLocks/>
          </p:cNvSpPr>
          <p:nvPr/>
        </p:nvSpPr>
        <p:spPr bwMode="auto">
          <a:xfrm>
            <a:off x="521574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1" name="Rectangle 21"/>
          <p:cNvSpPr>
            <a:spLocks/>
          </p:cNvSpPr>
          <p:nvPr/>
        </p:nvSpPr>
        <p:spPr bwMode="auto">
          <a:xfrm>
            <a:off x="521574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2" name="Rectangle 22"/>
          <p:cNvSpPr>
            <a:spLocks/>
          </p:cNvSpPr>
          <p:nvPr/>
        </p:nvSpPr>
        <p:spPr bwMode="auto">
          <a:xfrm>
            <a:off x="6765146" y="16200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3" name="Rectangle 23"/>
          <p:cNvSpPr>
            <a:spLocks/>
          </p:cNvSpPr>
          <p:nvPr/>
        </p:nvSpPr>
        <p:spPr bwMode="auto">
          <a:xfrm>
            <a:off x="6765146" y="18676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4" name="Rectangle 24"/>
          <p:cNvSpPr>
            <a:spLocks/>
          </p:cNvSpPr>
          <p:nvPr/>
        </p:nvSpPr>
        <p:spPr bwMode="auto">
          <a:xfrm>
            <a:off x="6765146" y="21153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5" name="Rectangle 25"/>
          <p:cNvSpPr>
            <a:spLocks/>
          </p:cNvSpPr>
          <p:nvPr/>
        </p:nvSpPr>
        <p:spPr bwMode="auto">
          <a:xfrm>
            <a:off x="6765146" y="236299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6" name="Rectangle 26"/>
          <p:cNvSpPr>
            <a:spLocks/>
          </p:cNvSpPr>
          <p:nvPr/>
        </p:nvSpPr>
        <p:spPr bwMode="auto">
          <a:xfrm>
            <a:off x="6765146" y="2610645"/>
            <a:ext cx="1092200" cy="165100"/>
          </a:xfrm>
          <a:prstGeom prst="rect">
            <a:avLst/>
          </a:prstGeom>
          <a:solidFill>
            <a:srgbClr val="CADBFE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7" name="Rectangle 27"/>
          <p:cNvSpPr>
            <a:spLocks/>
          </p:cNvSpPr>
          <p:nvPr/>
        </p:nvSpPr>
        <p:spPr bwMode="auto">
          <a:xfrm>
            <a:off x="2929746" y="2674145"/>
            <a:ext cx="977900" cy="146050"/>
          </a:xfrm>
          <a:prstGeom prst="rect">
            <a:avLst/>
          </a:prstGeom>
          <a:solidFill>
            <a:srgbClr val="FD9A00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>
            <a:off x="8111346" y="1557078"/>
            <a:ext cx="0" cy="1270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29" name="Rectangle 29"/>
          <p:cNvSpPr>
            <a:spLocks/>
          </p:cNvSpPr>
          <p:nvPr/>
        </p:nvSpPr>
        <p:spPr bwMode="auto">
          <a:xfrm>
            <a:off x="8214012" y="1530934"/>
            <a:ext cx="1368152" cy="1380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>
              <a:lnSpc>
                <a:spcPct val="80000"/>
              </a:lnSpc>
            </a:pPr>
            <a:r>
              <a:rPr lang="en-US" sz="22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Database</a:t>
            </a:r>
          </a:p>
          <a:p>
            <a:pPr defTabSz="457200">
              <a:lnSpc>
                <a:spcPct val="80000"/>
              </a:lnSpc>
            </a:pPr>
            <a:endParaRPr lang="en-US" sz="2200" dirty="0">
              <a:solidFill>
                <a:srgbClr val="000000"/>
              </a:solidFill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defTabSz="457200">
              <a:lnSpc>
                <a:spcPct val="80000"/>
              </a:lnSpc>
            </a:pPr>
            <a:r>
              <a:rPr lang="en-US" sz="22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Graphs</a:t>
            </a:r>
          </a:p>
          <a:p>
            <a:pPr defTabSz="457200">
              <a:lnSpc>
                <a:spcPct val="80000"/>
              </a:lnSpc>
            </a:pPr>
            <a:endParaRPr lang="en-US" sz="2200" dirty="0">
              <a:solidFill>
                <a:srgbClr val="000000"/>
              </a:solidFill>
              <a:latin typeface="Myriad Pro Bold Cond" charset="0"/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defTabSz="457200">
              <a:lnSpc>
                <a:spcPct val="80000"/>
              </a:lnSpc>
            </a:pPr>
            <a:r>
              <a:rPr lang="en-US" sz="22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Media </a:t>
            </a:r>
            <a:r>
              <a:rPr lang="en-US" sz="2400" dirty="0">
                <a:solidFill>
                  <a:srgbClr val="0000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 </a:t>
            </a:r>
          </a:p>
        </p:txBody>
      </p:sp>
      <p:sp>
        <p:nvSpPr>
          <p:cNvPr id="30" name="Freeform 30"/>
          <p:cNvSpPr>
            <a:spLocks/>
          </p:cNvSpPr>
          <p:nvPr/>
        </p:nvSpPr>
        <p:spPr bwMode="auto">
          <a:xfrm>
            <a:off x="3029436" y="2060848"/>
            <a:ext cx="3742060" cy="1451497"/>
          </a:xfrm>
          <a:custGeom>
            <a:avLst/>
            <a:gdLst>
              <a:gd name="T0" fmla="*/ 21600 w 21600"/>
              <a:gd name="T1" fmla="*/ 12000 h 21600"/>
              <a:gd name="T2" fmla="*/ 21600 w 21600"/>
              <a:gd name="T3" fmla="*/ 21600 h 21600"/>
              <a:gd name="T4" fmla="*/ 0 w 21600"/>
              <a:gd name="T5" fmla="*/ 21600 h 21600"/>
              <a:gd name="T6" fmla="*/ 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12000"/>
                </a:move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</a:path>
            </a:pathLst>
          </a:custGeom>
          <a:noFill/>
          <a:ln w="101600" cap="flat">
            <a:solidFill>
              <a:srgbClr val="D90B00"/>
            </a:solidFill>
            <a:prstDash val="solid"/>
            <a:miter lim="800000"/>
            <a:headEnd type="none" w="med" len="med"/>
            <a:tailEnd type="triangle" w="med" len="med"/>
          </a:ln>
          <a:effectLst>
            <a:outerShdw blurRad="76200" dist="38099" dir="2700000" algn="ctr" rotWithShape="0">
              <a:schemeClr val="bg2">
                <a:alpha val="75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grpSp>
        <p:nvGrpSpPr>
          <p:cNvPr id="31" name="Group 34"/>
          <p:cNvGrpSpPr>
            <a:grpSpLocks/>
          </p:cNvGrpSpPr>
          <p:nvPr/>
        </p:nvGrpSpPr>
        <p:grpSpPr bwMode="auto">
          <a:xfrm>
            <a:off x="3389477" y="2122489"/>
            <a:ext cx="3661420" cy="1090487"/>
            <a:chOff x="0" y="0"/>
            <a:chExt cx="4219" cy="1352"/>
          </a:xfrm>
        </p:grpSpPr>
        <p:sp>
          <p:nvSpPr>
            <p:cNvPr id="32" name="Rectangle 31"/>
            <p:cNvSpPr>
              <a:spLocks/>
            </p:cNvSpPr>
            <p:nvPr/>
          </p:nvSpPr>
          <p:spPr bwMode="auto">
            <a:xfrm>
              <a:off x="2987" y="880"/>
              <a:ext cx="1232" cy="184"/>
            </a:xfrm>
            <a:prstGeom prst="rect">
              <a:avLst/>
            </a:prstGeom>
            <a:solidFill>
              <a:srgbClr val="FD9A00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0" y="0"/>
              <a:ext cx="3651" cy="1352"/>
            </a:xfrm>
            <a:custGeom>
              <a:avLst/>
              <a:gdLst>
                <a:gd name="T0" fmla="*/ 21600 w 21600"/>
                <a:gd name="T1" fmla="*/ 15330 h 21600"/>
                <a:gd name="T2" fmla="*/ 21600 w 21600"/>
                <a:gd name="T3" fmla="*/ 21600 h 21600"/>
                <a:gd name="T4" fmla="*/ 0 w 21600"/>
                <a:gd name="T5" fmla="*/ 21600 h 21600"/>
                <a:gd name="T6" fmla="*/ 0 w 21600"/>
                <a:gd name="T7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5330"/>
                  </a:move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</a:path>
              </a:pathLst>
            </a:custGeom>
            <a:noFill/>
            <a:ln w="101600" cap="flat">
              <a:solidFill>
                <a:srgbClr val="D90B00"/>
              </a:solidFill>
              <a:prstDash val="solid"/>
              <a:miter lim="800000"/>
              <a:headEnd type="triangle" w="med" len="med"/>
              <a:tailEnd type="none" w="med" len="med"/>
            </a:ln>
            <a:effectLst>
              <a:outerShdw blurRad="76200" dist="38099" dir="2700000" algn="ctr" rotWithShape="0">
                <a:schemeClr val="bg2">
                  <a:alpha val="75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  <a:latin typeface="Myriad Pro Bold Cond"/>
                <a:ea typeface="ヒラギノ角ゴ ProN W6"/>
                <a:cs typeface="ヒラギノ角ゴ ProN W6"/>
              </a:endParaRPr>
            </a:p>
          </p:txBody>
        </p:sp>
        <p:sp>
          <p:nvSpPr>
            <p:cNvPr id="34" name="Rectangle 33"/>
            <p:cNvSpPr>
              <a:spLocks/>
            </p:cNvSpPr>
            <p:nvPr/>
          </p:nvSpPr>
          <p:spPr bwMode="auto">
            <a:xfrm>
              <a:off x="1245" y="1010"/>
              <a:ext cx="152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defTabSz="457200">
                <a:lnSpc>
                  <a:spcPct val="80000"/>
                </a:lnSpc>
              </a:pPr>
              <a:r>
                <a:rPr lang="en-US" sz="1300" dirty="0">
                  <a:solidFill>
                    <a:srgbClr val="D90B00"/>
                  </a:solidFill>
                  <a:latin typeface="Myriad Pro Bold Cond" charset="0"/>
                  <a:ea typeface="ＭＳ Ｐゴシック" charset="0"/>
                  <a:cs typeface="Myriad Pro Bold Cond" charset="0"/>
                  <a:sym typeface="Myriad Pro Bold Cond" charset="0"/>
                </a:rPr>
                <a:t>Query</a:t>
              </a:r>
            </a:p>
          </p:txBody>
        </p:sp>
      </p:grpSp>
      <p:sp>
        <p:nvSpPr>
          <p:cNvPr id="35" name="Rectangle 35"/>
          <p:cNvSpPr>
            <a:spLocks/>
          </p:cNvSpPr>
          <p:nvPr/>
        </p:nvSpPr>
        <p:spPr bwMode="auto">
          <a:xfrm>
            <a:off x="4480882" y="3607047"/>
            <a:ext cx="121285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>
              <a:lnSpc>
                <a:spcPct val="80000"/>
              </a:lnSpc>
            </a:pPr>
            <a:r>
              <a:rPr lang="en-US" sz="1400" dirty="0">
                <a:solidFill>
                  <a:srgbClr val="D90B00"/>
                </a:solidFill>
                <a:latin typeface="Myriad Pro Bold Cond" charset="0"/>
                <a:ea typeface="ＭＳ Ｐゴシック" charset="0"/>
                <a:cs typeface="Myriad Pro Bold Cond" charset="0"/>
                <a:sym typeface="Myriad Pro Bold Cond" charset="0"/>
              </a:rPr>
              <a:t>Results</a:t>
            </a:r>
          </a:p>
        </p:txBody>
      </p:sp>
      <p:sp>
        <p:nvSpPr>
          <p:cNvPr id="36" name="Rounded Rectangle 35"/>
          <p:cNvSpPr>
            <a:spLocks noChangeArrowheads="1"/>
          </p:cNvSpPr>
          <p:nvPr/>
        </p:nvSpPr>
        <p:spPr bwMode="auto">
          <a:xfrm rot="5400000">
            <a:off x="7761983" y="1366158"/>
            <a:ext cx="2133601" cy="1650776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defTabSz="457200"/>
            <a:endParaRPr lang="en-US">
              <a:solidFill>
                <a:srgbClr val="000000"/>
              </a:solidFill>
              <a:latin typeface="Myriad Pro Bold Cond"/>
              <a:ea typeface="ヒラギノ角ゴ ProN W6"/>
              <a:cs typeface="ヒラギノ角ゴ ProN W6"/>
            </a:endParaRPr>
          </a:p>
        </p:txBody>
      </p:sp>
      <p:sp>
        <p:nvSpPr>
          <p:cNvPr id="37" name="Text Box 17"/>
          <p:cNvSpPr txBox="1">
            <a:spLocks noChangeArrowheads="1"/>
          </p:cNvSpPr>
          <p:nvPr/>
        </p:nvSpPr>
        <p:spPr bwMode="auto">
          <a:xfrm>
            <a:off x="8151724" y="527451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00"/>
                </a:solidFill>
                <a:latin typeface="Tahoma" charset="0"/>
              </a:rPr>
              <a:t>Micro-architecture</a:t>
            </a:r>
          </a:p>
        </p:txBody>
      </p:sp>
      <p:sp>
        <p:nvSpPr>
          <p:cNvPr id="38" name="Text Box 18"/>
          <p:cNvSpPr txBox="1">
            <a:spLocks noChangeAspect="1" noChangeArrowheads="1"/>
          </p:cNvSpPr>
          <p:nvPr/>
        </p:nvSpPr>
        <p:spPr bwMode="auto">
          <a:xfrm>
            <a:off x="8151724" y="490304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00"/>
                </a:solidFill>
                <a:latin typeface="Tahoma" charset="0"/>
              </a:rPr>
              <a:t>SW/HW Interface</a:t>
            </a:r>
          </a:p>
        </p:txBody>
      </p:sp>
      <p:sp>
        <p:nvSpPr>
          <p:cNvPr id="39" name="Text Box 19"/>
          <p:cNvSpPr txBox="1">
            <a:spLocks noChangeAspect="1" noChangeArrowheads="1"/>
          </p:cNvSpPr>
          <p:nvPr/>
        </p:nvSpPr>
        <p:spPr bwMode="auto">
          <a:xfrm>
            <a:off x="8148549" y="4238724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Program/Language</a:t>
            </a:r>
          </a:p>
        </p:txBody>
      </p:sp>
      <p:sp>
        <p:nvSpPr>
          <p:cNvPr id="40" name="Text Box 20"/>
          <p:cNvSpPr txBox="1">
            <a:spLocks noChangeAspect="1" noChangeArrowheads="1"/>
          </p:cNvSpPr>
          <p:nvPr/>
        </p:nvSpPr>
        <p:spPr bwMode="auto">
          <a:xfrm>
            <a:off x="8148549" y="3867249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Algorithm</a:t>
            </a:r>
          </a:p>
        </p:txBody>
      </p:sp>
      <p:sp>
        <p:nvSpPr>
          <p:cNvPr id="41" name="Text Box 21"/>
          <p:cNvSpPr txBox="1">
            <a:spLocks noChangeAspect="1" noChangeArrowheads="1"/>
          </p:cNvSpPr>
          <p:nvPr/>
        </p:nvSpPr>
        <p:spPr bwMode="auto">
          <a:xfrm>
            <a:off x="8148549" y="3500536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Problem</a:t>
            </a:r>
          </a:p>
        </p:txBody>
      </p:sp>
      <p:sp>
        <p:nvSpPr>
          <p:cNvPr id="42" name="Text Box 22"/>
          <p:cNvSpPr txBox="1">
            <a:spLocks noChangeAspect="1" noChangeArrowheads="1"/>
          </p:cNvSpPr>
          <p:nvPr/>
        </p:nvSpPr>
        <p:spPr bwMode="auto">
          <a:xfrm>
            <a:off x="8151724" y="564758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r>
              <a:rPr lang="en-US" sz="1750" dirty="0">
                <a:solidFill>
                  <a:srgbClr val="000000"/>
                </a:solidFill>
                <a:cs typeface="Arial" charset="0"/>
              </a:rPr>
              <a:t>Logic</a:t>
            </a:r>
          </a:p>
          <a:p>
            <a:pPr>
              <a:defRPr/>
            </a:pPr>
            <a:endParaRPr lang="en-US" sz="175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43" name="Text Box 23"/>
          <p:cNvSpPr txBox="1">
            <a:spLocks noChangeAspect="1" noChangeArrowheads="1"/>
          </p:cNvSpPr>
          <p:nvPr/>
        </p:nvSpPr>
        <p:spPr bwMode="auto">
          <a:xfrm>
            <a:off x="8151724" y="601905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Devices</a:t>
            </a:r>
          </a:p>
        </p:txBody>
      </p:sp>
      <p:sp>
        <p:nvSpPr>
          <p:cNvPr id="44" name="Text Box 24"/>
          <p:cNvSpPr txBox="1">
            <a:spLocks noChangeAspect="1" noChangeArrowheads="1"/>
          </p:cNvSpPr>
          <p:nvPr/>
        </p:nvSpPr>
        <p:spPr bwMode="auto">
          <a:xfrm>
            <a:off x="8151724" y="4580656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00"/>
                </a:solidFill>
                <a:latin typeface="Tahoma" charset="0"/>
              </a:rPr>
              <a:t>System Software</a:t>
            </a:r>
          </a:p>
        </p:txBody>
      </p:sp>
      <p:sp>
        <p:nvSpPr>
          <p:cNvPr id="45" name="Text Box 23"/>
          <p:cNvSpPr txBox="1">
            <a:spLocks noChangeAspect="1" noChangeArrowheads="1"/>
          </p:cNvSpPr>
          <p:nvPr/>
        </p:nvSpPr>
        <p:spPr bwMode="auto">
          <a:xfrm>
            <a:off x="8153312" y="637465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Electrons</a:t>
            </a:r>
          </a:p>
        </p:txBody>
      </p:sp>
      <p:sp>
        <p:nvSpPr>
          <p:cNvPr id="46" name="Rounded Rectangle 45"/>
          <p:cNvSpPr>
            <a:spLocks noChangeArrowheads="1"/>
          </p:cNvSpPr>
          <p:nvPr/>
        </p:nvSpPr>
        <p:spPr bwMode="auto">
          <a:xfrm rot="5400000">
            <a:off x="8043120" y="3977716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0787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5" grpId="0" autoUpdateAnimBg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64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2377444" y="1268760"/>
            <a:ext cx="7924800" cy="1752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ＭＳ Ｐゴシック" pitchFamily="-105" charset="-128"/>
                <a:cs typeface="ＭＳ Ｐゴシック" pitchFamily="-105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r>
              <a:rPr lang="en-US" sz="6000" kern="0" dirty="0"/>
              <a:t>Processing in Memory:</a:t>
            </a:r>
            <a:br>
              <a:rPr lang="en-US" sz="6000" kern="0" dirty="0"/>
            </a:br>
            <a:r>
              <a:rPr lang="en-US" sz="6000" kern="0" dirty="0"/>
              <a:t>		Two Approaches</a:t>
            </a:r>
            <a:endParaRPr lang="en-US" sz="6000" b="1" kern="0" dirty="0"/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2377444" y="4484712"/>
            <a:ext cx="7848600" cy="1752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q"/>
              <a:defRPr sz="2200">
                <a:solidFill>
                  <a:schemeClr val="tx1"/>
                </a:solidFill>
                <a:latin typeface="+mn-lt"/>
                <a:ea typeface="ＭＳ Ｐゴシック" pitchFamily="-105" charset="-128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105" charset="-128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pitchFamily="-105" charset="-128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0"/>
              <a:buChar char="§"/>
              <a:defRPr sz="1600">
                <a:solidFill>
                  <a:schemeClr val="tx1"/>
                </a:solidFill>
                <a:latin typeface="+mn-lt"/>
                <a:ea typeface="ＭＳ Ｐゴシック" pitchFamily="-105" charset="-128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3600" kern="0" dirty="0">
                <a:solidFill>
                  <a:srgbClr val="0000FF"/>
                </a:solidFill>
              </a:rPr>
              <a:t>1. Minimally changing memory chips</a:t>
            </a:r>
          </a:p>
          <a:p>
            <a:pPr marL="0" indent="0">
              <a:buNone/>
            </a:pPr>
            <a:r>
              <a:rPr lang="en-US" sz="3600" kern="0" dirty="0"/>
              <a:t>2. Exploiting 3D-stacked memory</a:t>
            </a:r>
          </a:p>
        </p:txBody>
      </p:sp>
    </p:spTree>
    <p:extLst>
      <p:ext uri="{BB962C8B-B14F-4D97-AF65-F5344CB8AC3E}">
        <p14:creationId xmlns:p14="http://schemas.microsoft.com/office/powerpoint/2010/main" val="506129097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65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Approach 1: Minimally Changing DRAM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58244" y="969640"/>
            <a:ext cx="9144000" cy="5123656"/>
          </a:xfrm>
        </p:spPr>
        <p:txBody>
          <a:bodyPr/>
          <a:lstStyle/>
          <a:p>
            <a:r>
              <a:rPr lang="en-US" dirty="0"/>
              <a:t>DRAM has great capability to perform </a:t>
            </a:r>
            <a:r>
              <a:rPr lang="en-US" dirty="0">
                <a:solidFill>
                  <a:srgbClr val="0000FF"/>
                </a:solidFill>
              </a:rPr>
              <a:t>bulk data movement and computation </a:t>
            </a:r>
            <a:r>
              <a:rPr lang="en-US" dirty="0"/>
              <a:t>internally with small changes</a:t>
            </a:r>
          </a:p>
          <a:p>
            <a:pPr lvl="1"/>
            <a:r>
              <a:rPr lang="en-US" dirty="0"/>
              <a:t>Can </a:t>
            </a:r>
            <a:r>
              <a:rPr lang="en-US" dirty="0">
                <a:solidFill>
                  <a:srgbClr val="FF0000"/>
                </a:solidFill>
              </a:rPr>
              <a:t>exploit internal connectivity </a:t>
            </a:r>
            <a:r>
              <a:rPr lang="en-US" dirty="0"/>
              <a:t>to move data</a:t>
            </a:r>
          </a:p>
          <a:p>
            <a:pPr lvl="1"/>
            <a:r>
              <a:rPr lang="en-US" dirty="0"/>
              <a:t>Can </a:t>
            </a:r>
            <a:r>
              <a:rPr lang="en-US" dirty="0">
                <a:solidFill>
                  <a:srgbClr val="FF0000"/>
                </a:solidFill>
              </a:rPr>
              <a:t>exploit analog computation capability</a:t>
            </a:r>
          </a:p>
          <a:p>
            <a:pPr lvl="1"/>
            <a:r>
              <a:rPr lang="en-US" dirty="0"/>
              <a:t>…</a:t>
            </a:r>
          </a:p>
          <a:p>
            <a:pPr lvl="1"/>
            <a:endParaRPr lang="en-US" dirty="0"/>
          </a:p>
          <a:p>
            <a:r>
              <a:rPr lang="en-US" dirty="0"/>
              <a:t>Examples: </a:t>
            </a:r>
            <a:r>
              <a:rPr lang="en-US" dirty="0" err="1"/>
              <a:t>RowClone</a:t>
            </a:r>
            <a:r>
              <a:rPr lang="en-US" dirty="0"/>
              <a:t>, In-DRAM AND/OR, Gather/Scatter DRAM</a:t>
            </a:r>
          </a:p>
          <a:p>
            <a:pPr lvl="1"/>
            <a:r>
              <a:rPr lang="en-US" altLang="ja-JP" sz="1800" dirty="0">
                <a:solidFill>
                  <a:srgbClr val="0000FF"/>
                </a:solidFill>
                <a:latin typeface="Tahoma" charset="0"/>
                <a:ea typeface="ＭＳ Ｐゴシック"/>
                <a:hlinkClick r:id="rId2"/>
              </a:rPr>
              <a:t>RowClone: Fast and Efficient In-DRAM Copy and Initialization of Bulk Data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 (</a:t>
            </a:r>
            <a:r>
              <a:rPr lang="en-US" altLang="ja-JP" sz="1800" dirty="0">
                <a:solidFill>
                  <a:srgbClr val="0000FF"/>
                </a:solidFill>
                <a:latin typeface="Tahoma" charset="0"/>
                <a:ea typeface="ＭＳ Ｐゴシック"/>
              </a:rPr>
              <a:t>Seshadri et al., MICRO 2013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)</a:t>
            </a:r>
            <a:endParaRPr lang="en-US" sz="1800" dirty="0">
              <a:solidFill>
                <a:srgbClr val="000000"/>
              </a:solidFill>
            </a:endParaRPr>
          </a:p>
          <a:p>
            <a:pPr lvl="1"/>
            <a:r>
              <a:rPr lang="en-US" sz="1800" dirty="0">
                <a:solidFill>
                  <a:srgbClr val="0000FF"/>
                </a:solidFill>
                <a:hlinkClick r:id="rId3"/>
              </a:rPr>
              <a:t>Fast Bulk Bitwise AND and OR in DRAM</a:t>
            </a:r>
            <a:r>
              <a:rPr lang="en-US" sz="1800" dirty="0"/>
              <a:t> (</a:t>
            </a:r>
            <a:r>
              <a:rPr lang="en-US" sz="1800" dirty="0">
                <a:solidFill>
                  <a:srgbClr val="0000FF"/>
                </a:solidFill>
              </a:rPr>
              <a:t>Seshadri et al., IEEE CAL 2015</a:t>
            </a:r>
            <a:r>
              <a:rPr lang="en-US" sz="1800" dirty="0"/>
              <a:t>)</a:t>
            </a:r>
          </a:p>
          <a:p>
            <a:pPr lvl="1"/>
            <a:r>
              <a:rPr lang="en-US" sz="1800" dirty="0">
                <a:hlinkClick r:id="rId4"/>
              </a:rPr>
              <a:t>Gather-Scatter DRAM: In-DRAM Address Translation to Improve the Spatial Locality of Non-unit Strided Accesses</a:t>
            </a:r>
            <a:r>
              <a:rPr lang="en-US" sz="1800" dirty="0"/>
              <a:t> 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(</a:t>
            </a:r>
            <a:r>
              <a:rPr lang="en-US" altLang="ja-JP" sz="1800" dirty="0" err="1">
                <a:solidFill>
                  <a:srgbClr val="0000FF"/>
                </a:solidFill>
                <a:latin typeface="Tahoma" charset="0"/>
                <a:ea typeface="ＭＳ Ｐゴシック"/>
              </a:rPr>
              <a:t>Seshadri</a:t>
            </a:r>
            <a:r>
              <a:rPr lang="en-US" altLang="ja-JP" sz="1800" dirty="0">
                <a:solidFill>
                  <a:srgbClr val="0000FF"/>
                </a:solidFill>
                <a:latin typeface="Tahoma" charset="0"/>
                <a:ea typeface="ＭＳ Ｐゴシック"/>
              </a:rPr>
              <a:t> et al., MICRO 2015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)</a:t>
            </a:r>
            <a:endParaRPr lang="en-US" sz="1800" dirty="0">
              <a:solidFill>
                <a:srgbClr val="000000"/>
              </a:solidFill>
            </a:endParaRPr>
          </a:p>
          <a:p>
            <a:pPr lvl="1"/>
            <a:r>
              <a:rPr lang="en-US" sz="1800" dirty="0">
                <a:hlinkClick r:id="rId5"/>
              </a:rPr>
              <a:t>"Ambit: In-Memory Accelerator for Bulk Bitwise Operations Using Commodity DRAM Technology”</a:t>
            </a:r>
            <a:r>
              <a:rPr lang="en-US" sz="1800" dirty="0"/>
              <a:t> 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(</a:t>
            </a:r>
            <a:r>
              <a:rPr lang="en-US" altLang="ja-JP" sz="1800" dirty="0">
                <a:solidFill>
                  <a:srgbClr val="0000FF"/>
                </a:solidFill>
                <a:latin typeface="Tahoma" charset="0"/>
                <a:ea typeface="ＭＳ Ｐゴシック"/>
              </a:rPr>
              <a:t>Seshadri et al., MICRO 2017</a:t>
            </a:r>
            <a:r>
              <a:rPr lang="en-US" altLang="ja-JP" sz="1800" dirty="0">
                <a:solidFill>
                  <a:srgbClr val="000000"/>
                </a:solidFill>
                <a:latin typeface="Tahoma" charset="0"/>
                <a:ea typeface="ＭＳ Ｐゴシック"/>
              </a:rPr>
              <a:t>)</a:t>
            </a:r>
            <a:endParaRPr lang="en-US" sz="1800" dirty="0">
              <a:solidFill>
                <a:srgbClr val="000000"/>
              </a:solidFill>
            </a:endParaRPr>
          </a:p>
          <a:p>
            <a:pPr lvl="1"/>
            <a:endParaRPr lang="en-US" sz="1800" dirty="0"/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2506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66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58244" y="152400"/>
            <a:ext cx="9144000" cy="1066800"/>
          </a:xfrm>
        </p:spPr>
        <p:txBody>
          <a:bodyPr/>
          <a:lstStyle/>
          <a:p>
            <a:r>
              <a:rPr lang="en-US" dirty="0"/>
              <a:t>Starting Simple: Data Copy and Initialization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89276" y="1772816"/>
            <a:ext cx="1613800" cy="1828800"/>
            <a:chOff x="914400" y="1828800"/>
            <a:chExt cx="1613800" cy="1828800"/>
          </a:xfrm>
        </p:grpSpPr>
        <p:sp>
          <p:nvSpPr>
            <p:cNvPr id="5" name="Wave 4"/>
            <p:cNvSpPr/>
            <p:nvPr/>
          </p:nvSpPr>
          <p:spPr>
            <a:xfrm rot="5400000">
              <a:off x="876300" y="1866900"/>
              <a:ext cx="990600" cy="914400"/>
            </a:xfrm>
            <a:prstGeom prst="wave">
              <a:avLst>
                <a:gd name="adj1" fmla="val 5469"/>
                <a:gd name="adj2" fmla="val 0"/>
              </a:avLst>
            </a:prstGeom>
            <a:solidFill>
              <a:srgbClr val="31859B"/>
            </a:solidFill>
            <a:ln w="25400" cap="flat" cmpd="sng" algn="ctr">
              <a:solidFill>
                <a:srgbClr val="262626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orbel"/>
              </a:endParaRPr>
            </a:p>
          </p:txBody>
        </p:sp>
        <p:sp>
          <p:nvSpPr>
            <p:cNvPr id="6" name="Wave 5"/>
            <p:cNvSpPr/>
            <p:nvPr/>
          </p:nvSpPr>
          <p:spPr>
            <a:xfrm rot="5400000">
              <a:off x="1333500" y="2095500"/>
              <a:ext cx="990600" cy="914400"/>
            </a:xfrm>
            <a:prstGeom prst="wave">
              <a:avLst>
                <a:gd name="adj1" fmla="val 5469"/>
                <a:gd name="adj2" fmla="val 0"/>
              </a:avLst>
            </a:prstGeom>
            <a:solidFill>
              <a:srgbClr val="31859B"/>
            </a:solidFill>
            <a:ln w="25400" cap="flat" cmpd="sng" algn="ctr">
              <a:solidFill>
                <a:srgbClr val="262626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sysClr val="window" lastClr="FFFFFF"/>
                </a:solidFill>
                <a:latin typeface="Corbel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90600" y="3072825"/>
              <a:ext cx="153760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sz="3200" b="1" kern="0" dirty="0">
                  <a:solidFill>
                    <a:srgbClr val="262626">
                      <a:lumMod val="95000"/>
                      <a:lumOff val="5000"/>
                    </a:srgbClr>
                  </a:solidFill>
                </a:rPr>
                <a:t>Forking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677508" y="1556792"/>
            <a:ext cx="3324949" cy="2234863"/>
            <a:chOff x="2752707" y="1853625"/>
            <a:chExt cx="3324949" cy="2234863"/>
          </a:xfrm>
        </p:grpSpPr>
        <p:sp>
          <p:nvSpPr>
            <p:cNvPr id="9" name="Rounded Rectangle 8"/>
            <p:cNvSpPr/>
            <p:nvPr/>
          </p:nvSpPr>
          <p:spPr>
            <a:xfrm>
              <a:off x="3962400" y="1853625"/>
              <a:ext cx="914400" cy="1143000"/>
            </a:xfrm>
            <a:prstGeom prst="roundRect">
              <a:avLst/>
            </a:prstGeom>
            <a:solidFill>
              <a:srgbClr val="262626"/>
            </a:solidFill>
            <a:ln w="25400" cap="flat" cmpd="sng" algn="ctr">
              <a:solidFill>
                <a:srgbClr val="26262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sysClr val="window" lastClr="FFFFFF"/>
                  </a:solidFill>
                  <a:latin typeface="Arial" pitchFamily="34" charset="0"/>
                  <a:cs typeface="Arial" pitchFamily="34" charset="0"/>
                </a:rPr>
                <a:t>000000000000000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52707" y="3072825"/>
              <a:ext cx="332494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3200" b="1" kern="0" dirty="0">
                  <a:solidFill>
                    <a:srgbClr val="262626">
                      <a:lumMod val="95000"/>
                      <a:lumOff val="5000"/>
                    </a:srgbClr>
                  </a:solidFill>
                </a:rPr>
                <a:t>Zero initialization</a:t>
              </a:r>
              <a:endParaRPr lang="en-US" sz="2800" kern="0" dirty="0">
                <a:solidFill>
                  <a:srgbClr val="262626">
                    <a:lumMod val="95000"/>
                    <a:lumOff val="5000"/>
                  </a:srgbClr>
                </a:solidFill>
              </a:endParaRPr>
            </a:p>
            <a:p>
              <a:pPr algn="ctr">
                <a:defRPr/>
              </a:pPr>
              <a:r>
                <a:rPr lang="en-US" sz="2800" b="1" kern="0" dirty="0">
                  <a:solidFill>
                    <a:srgbClr val="262626">
                      <a:lumMod val="95000"/>
                      <a:lumOff val="5000"/>
                    </a:srgbClr>
                  </a:solidFill>
                </a:rPr>
                <a:t>(e.g., security)</a:t>
              </a:r>
              <a:endParaRPr lang="en-US" sz="3200" b="1" kern="0" dirty="0">
                <a:solidFill>
                  <a:srgbClr val="262626">
                    <a:lumMod val="95000"/>
                    <a:lumOff val="5000"/>
                  </a:srgbClr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506924" y="4038600"/>
            <a:ext cx="2669320" cy="2245043"/>
            <a:chOff x="720979" y="4038600"/>
            <a:chExt cx="2669320" cy="2245043"/>
          </a:xfrm>
        </p:grpSpPr>
        <p:pic>
          <p:nvPicPr>
            <p:cNvPr id="12" name="Picture 11" descr="computer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200" y="4038600"/>
              <a:ext cx="1219200" cy="12192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720979" y="5206425"/>
              <a:ext cx="2669320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3200" b="1" kern="0" dirty="0">
                  <a:solidFill>
                    <a:srgbClr val="262626">
                      <a:lumMod val="95000"/>
                      <a:lumOff val="5000"/>
                    </a:srgbClr>
                  </a:solidFill>
                </a:rPr>
                <a:t>VM Cloning</a:t>
              </a:r>
            </a:p>
            <a:p>
              <a:pPr algn="ctr">
                <a:defRPr/>
              </a:pPr>
              <a:r>
                <a:rPr lang="en-US" sz="3200" b="1" kern="0" dirty="0" err="1">
                  <a:solidFill>
                    <a:srgbClr val="262626">
                      <a:lumMod val="95000"/>
                      <a:lumOff val="5000"/>
                    </a:srgbClr>
                  </a:solidFill>
                </a:rPr>
                <a:t>Deduplication</a:t>
              </a:r>
              <a:endParaRPr lang="en-US" sz="3200" b="1" kern="0" dirty="0">
                <a:solidFill>
                  <a:srgbClr val="262626">
                    <a:lumMod val="95000"/>
                    <a:lumOff val="5000"/>
                  </a:srgbClr>
                </a:solidFill>
              </a:endParaRPr>
            </a:p>
          </p:txBody>
        </p:sp>
        <p:pic>
          <p:nvPicPr>
            <p:cNvPr id="14" name="Picture 13" descr="computer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1200" y="4038600"/>
              <a:ext cx="1219200" cy="1219200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7277908" y="1772816"/>
            <a:ext cx="2752677" cy="1930052"/>
            <a:chOff x="6043903" y="1803748"/>
            <a:chExt cx="2752677" cy="1930052"/>
          </a:xfrm>
        </p:grpSpPr>
        <p:grpSp>
          <p:nvGrpSpPr>
            <p:cNvPr id="16" name="Group 15"/>
            <p:cNvGrpSpPr/>
            <p:nvPr/>
          </p:nvGrpSpPr>
          <p:grpSpPr>
            <a:xfrm>
              <a:off x="6043903" y="1905000"/>
              <a:ext cx="2752677" cy="1828800"/>
              <a:chOff x="6043903" y="1905000"/>
              <a:chExt cx="2752677" cy="1828800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6324600" y="1905000"/>
                <a:ext cx="533400" cy="1143000"/>
              </a:xfrm>
              <a:prstGeom prst="roundRect">
                <a:avLst/>
              </a:prstGeom>
              <a:solidFill>
                <a:srgbClr val="6F2926"/>
              </a:solidFill>
              <a:ln w="25400" cap="flat" cmpd="sng" algn="ctr">
                <a:solidFill>
                  <a:srgbClr val="6F2926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orbel"/>
                </a:endParaRPr>
              </a:p>
            </p:txBody>
          </p:sp>
          <p:sp>
            <p:nvSpPr>
              <p:cNvPr id="19" name="Rounded Rectangle 18"/>
              <p:cNvSpPr/>
              <p:nvPr/>
            </p:nvSpPr>
            <p:spPr>
              <a:xfrm>
                <a:off x="7848600" y="1905000"/>
                <a:ext cx="533400" cy="1143000"/>
              </a:xfrm>
              <a:prstGeom prst="roundRect">
                <a:avLst/>
              </a:prstGeom>
              <a:solidFill>
                <a:srgbClr val="262626"/>
              </a:solidFill>
              <a:ln w="25400" cap="flat" cmpd="sng" algn="ctr">
                <a:solidFill>
                  <a:srgbClr val="262626">
                    <a:shade val="50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kern="0">
                  <a:solidFill>
                    <a:sysClr val="window" lastClr="FFFFFF"/>
                  </a:solidFill>
                  <a:latin typeface="Corbel"/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6043903" y="3149025"/>
                <a:ext cx="2752677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defRPr/>
                </a:pPr>
                <a:r>
                  <a:rPr lang="en-US" sz="3200" b="1" kern="0" dirty="0" err="1">
                    <a:solidFill>
                      <a:srgbClr val="262626">
                        <a:lumMod val="95000"/>
                        <a:lumOff val="5000"/>
                      </a:srgbClr>
                    </a:solidFill>
                  </a:rPr>
                  <a:t>Checkpointing</a:t>
                </a:r>
                <a:endParaRPr lang="en-US" sz="3200" b="1" kern="0" dirty="0">
                  <a:solidFill>
                    <a:srgbClr val="262626">
                      <a:lumMod val="95000"/>
                      <a:lumOff val="5000"/>
                    </a:srgbClr>
                  </a:solidFill>
                </a:endParaRPr>
              </a:p>
            </p:txBody>
          </p:sp>
          <p:cxnSp>
            <p:nvCxnSpPr>
              <p:cNvPr id="21" name="Straight Arrow Connector 20"/>
              <p:cNvCxnSpPr>
                <a:stCxn id="18" idx="3"/>
                <a:endCxn id="19" idx="1"/>
              </p:cNvCxnSpPr>
              <p:nvPr/>
            </p:nvCxnSpPr>
            <p:spPr>
              <a:xfrm>
                <a:off x="6858000" y="2476500"/>
                <a:ext cx="990600" cy="1588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262626">
                    <a:lumMod val="75000"/>
                    <a:lumOff val="25000"/>
                  </a:srgbClr>
                </a:solidFill>
                <a:prstDash val="dashDot"/>
                <a:tailEnd type="arrow"/>
              </a:ln>
              <a:effectLst/>
            </p:spPr>
          </p:cxnSp>
        </p:grpSp>
        <p:cxnSp>
          <p:nvCxnSpPr>
            <p:cNvPr id="17" name="Straight Connector 16"/>
            <p:cNvCxnSpPr/>
            <p:nvPr/>
          </p:nvCxnSpPr>
          <p:spPr>
            <a:xfrm rot="5400000">
              <a:off x="6172200" y="2489548"/>
              <a:ext cx="1371600" cy="0"/>
            </a:xfrm>
            <a:prstGeom prst="line">
              <a:avLst/>
            </a:prstGeom>
            <a:noFill/>
            <a:ln w="57150" cap="flat" cmpd="sng" algn="ctr">
              <a:solidFill>
                <a:srgbClr val="262626">
                  <a:lumMod val="75000"/>
                  <a:lumOff val="25000"/>
                </a:srgb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2" name="Group 21"/>
          <p:cNvGrpSpPr/>
          <p:nvPr/>
        </p:nvGrpSpPr>
        <p:grpSpPr>
          <a:xfrm>
            <a:off x="4783524" y="4267200"/>
            <a:ext cx="2901756" cy="1600200"/>
            <a:chOff x="4768685" y="4267200"/>
            <a:chExt cx="2901756" cy="1600200"/>
          </a:xfrm>
        </p:grpSpPr>
        <p:sp>
          <p:nvSpPr>
            <p:cNvPr id="23" name="Rounded Rectangle 22"/>
            <p:cNvSpPr/>
            <p:nvPr/>
          </p:nvSpPr>
          <p:spPr>
            <a:xfrm>
              <a:off x="4876800" y="4267200"/>
              <a:ext cx="2667000" cy="990600"/>
            </a:xfrm>
            <a:prstGeom prst="roundRect">
              <a:avLst/>
            </a:prstGeom>
            <a:solidFill>
              <a:srgbClr val="262626"/>
            </a:solidFill>
            <a:ln w="25400" cap="flat" cmpd="sng" algn="ctr">
              <a:solidFill>
                <a:srgbClr val="26262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2800" kern="0" dirty="0">
                <a:solidFill>
                  <a:sysClr val="window" lastClr="FFFFFF"/>
                </a:solidFill>
                <a:latin typeface="Corbel"/>
              </a:endParaRPr>
            </a:p>
          </p:txBody>
        </p:sp>
        <p:sp>
          <p:nvSpPr>
            <p:cNvPr id="24" name="Rounded Rectangle 23"/>
            <p:cNvSpPr/>
            <p:nvPr/>
          </p:nvSpPr>
          <p:spPr>
            <a:xfrm>
              <a:off x="5105400" y="4419600"/>
              <a:ext cx="381000" cy="685800"/>
            </a:xfrm>
            <a:prstGeom prst="roundRect">
              <a:avLst/>
            </a:prstGeom>
            <a:solidFill>
              <a:srgbClr val="4F6128"/>
            </a:solidFill>
            <a:ln w="25400" cap="flat" cmpd="sng" algn="ctr">
              <a:solidFill>
                <a:srgbClr val="4F6128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2800" kern="0" dirty="0">
                <a:solidFill>
                  <a:sysClr val="window" lastClr="FFFFFF"/>
                </a:solidFill>
                <a:latin typeface="Corbel"/>
              </a:endParaRP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>
              <a:off x="5486400" y="4724400"/>
              <a:ext cx="1524000" cy="1588"/>
            </a:xfrm>
            <a:prstGeom prst="straightConnector1">
              <a:avLst/>
            </a:prstGeom>
            <a:noFill/>
            <a:ln w="28575" cap="flat" cmpd="sng" algn="ctr">
              <a:solidFill>
                <a:sysClr val="window" lastClr="FFFFFF"/>
              </a:solidFill>
              <a:prstDash val="dash"/>
              <a:tailEnd type="arrow" w="lg" len="lg"/>
            </a:ln>
            <a:effectLst/>
          </p:spPr>
        </p:cxnSp>
        <p:sp>
          <p:nvSpPr>
            <p:cNvPr id="26" name="TextBox 25"/>
            <p:cNvSpPr txBox="1"/>
            <p:nvPr/>
          </p:nvSpPr>
          <p:spPr>
            <a:xfrm>
              <a:off x="4768685" y="5282625"/>
              <a:ext cx="290175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sz="3200" b="1" kern="0" dirty="0">
                  <a:solidFill>
                    <a:srgbClr val="262626">
                      <a:lumMod val="95000"/>
                      <a:lumOff val="5000"/>
                    </a:srgbClr>
                  </a:solidFill>
                </a:rPr>
                <a:t>Page Migration</a:t>
              </a:r>
            </a:p>
          </p:txBody>
        </p:sp>
      </p:grpSp>
      <p:sp>
        <p:nvSpPr>
          <p:cNvPr id="27" name="Oval 26"/>
          <p:cNvSpPr/>
          <p:nvPr/>
        </p:nvSpPr>
        <p:spPr>
          <a:xfrm>
            <a:off x="8441124" y="4572000"/>
            <a:ext cx="76200" cy="76200"/>
          </a:xfrm>
          <a:prstGeom prst="ellipse">
            <a:avLst/>
          </a:prstGeom>
          <a:solidFill>
            <a:srgbClr val="262626"/>
          </a:solidFill>
          <a:ln w="25400" cap="flat" cmpd="sng" algn="ctr">
            <a:solidFill>
              <a:srgbClr val="26262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2800" kern="0" dirty="0">
              <a:solidFill>
                <a:sysClr val="window" lastClr="FFFFFF"/>
              </a:solidFill>
              <a:latin typeface="Corbel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8669724" y="4572000"/>
            <a:ext cx="76200" cy="76200"/>
          </a:xfrm>
          <a:prstGeom prst="ellipse">
            <a:avLst/>
          </a:prstGeom>
          <a:solidFill>
            <a:srgbClr val="262626"/>
          </a:solidFill>
          <a:ln w="25400" cap="flat" cmpd="sng" algn="ctr">
            <a:solidFill>
              <a:srgbClr val="26262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2800" kern="0" dirty="0">
              <a:solidFill>
                <a:sysClr val="window" lastClr="FFFFFF"/>
              </a:solidFill>
              <a:latin typeface="Corbel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8898324" y="4572000"/>
            <a:ext cx="76200" cy="76200"/>
          </a:xfrm>
          <a:prstGeom prst="ellipse">
            <a:avLst/>
          </a:prstGeom>
          <a:solidFill>
            <a:srgbClr val="262626"/>
          </a:solidFill>
          <a:ln w="25400" cap="flat" cmpd="sng" algn="ctr">
            <a:solidFill>
              <a:srgbClr val="262626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2800" kern="0" dirty="0">
              <a:solidFill>
                <a:sysClr val="window" lastClr="FFFFFF"/>
              </a:solidFill>
              <a:latin typeface="Corbel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983924" y="4648200"/>
            <a:ext cx="18758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800" kern="0" dirty="0">
                <a:solidFill>
                  <a:srgbClr val="262626">
                    <a:lumMod val="95000"/>
                    <a:lumOff val="5000"/>
                  </a:srgbClr>
                </a:solidFill>
              </a:rPr>
              <a:t>Many more</a:t>
            </a:r>
          </a:p>
        </p:txBody>
      </p:sp>
    </p:spTree>
    <p:extLst>
      <p:ext uri="{BB962C8B-B14F-4D97-AF65-F5344CB8AC3E}">
        <p14:creationId xmlns:p14="http://schemas.microsoft.com/office/powerpoint/2010/main" val="39272987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67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8657846" y="1528540"/>
            <a:ext cx="1350971" cy="3957862"/>
          </a:xfrm>
          <a:prstGeom prst="rect">
            <a:avLst/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rPr>
              <a:t>Memory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2106763" y="2518009"/>
            <a:ext cx="4640239" cy="1978925"/>
          </a:xfrm>
          <a:prstGeom prst="rect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>
            <a:off x="3416948" y="3507471"/>
            <a:ext cx="136478" cy="0"/>
          </a:xfrm>
          <a:prstGeom prst="line">
            <a:avLst/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>
            <a:off x="4058393" y="3507471"/>
            <a:ext cx="86454" cy="0"/>
          </a:xfrm>
          <a:prstGeom prst="line">
            <a:avLst/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>
            <a:off x="4809023" y="3507471"/>
            <a:ext cx="91027" cy="0"/>
          </a:xfrm>
          <a:prstGeom prst="line">
            <a:avLst/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>
            <a:off x="5778012" y="3507471"/>
            <a:ext cx="113732" cy="0"/>
          </a:xfrm>
          <a:prstGeom prst="line">
            <a:avLst/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Rectangle 44"/>
          <p:cNvSpPr/>
          <p:nvPr/>
        </p:nvSpPr>
        <p:spPr bwMode="auto">
          <a:xfrm>
            <a:off x="5891744" y="3229966"/>
            <a:ext cx="664190" cy="555010"/>
          </a:xfrm>
          <a:prstGeom prst="rect">
            <a:avLst/>
          </a:prstGeom>
          <a:solidFill>
            <a:srgbClr val="4BACC6"/>
          </a:solidFill>
          <a:ln w="25400" cap="flat" cmpd="sng" algn="ctr">
            <a:solidFill>
              <a:srgbClr val="4BACC6">
                <a:shade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MC</a:t>
            </a:r>
          </a:p>
        </p:txBody>
      </p:sp>
      <p:sp>
        <p:nvSpPr>
          <p:cNvPr id="46" name="Rectangle 45"/>
          <p:cNvSpPr/>
          <p:nvPr/>
        </p:nvSpPr>
        <p:spPr bwMode="auto">
          <a:xfrm>
            <a:off x="4900050" y="2768212"/>
            <a:ext cx="877962" cy="1478518"/>
          </a:xfrm>
          <a:prstGeom prst="rect">
            <a:avLst/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rPr>
              <a:t>L3</a:t>
            </a:r>
          </a:p>
        </p:txBody>
      </p:sp>
      <p:sp>
        <p:nvSpPr>
          <p:cNvPr id="47" name="Rectangle 46"/>
          <p:cNvSpPr/>
          <p:nvPr/>
        </p:nvSpPr>
        <p:spPr bwMode="auto">
          <a:xfrm>
            <a:off x="4144847" y="2997952"/>
            <a:ext cx="664176" cy="1019038"/>
          </a:xfrm>
          <a:prstGeom prst="rect">
            <a:avLst/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rPr>
              <a:t>L2</a:t>
            </a:r>
          </a:p>
        </p:txBody>
      </p:sp>
      <p:sp>
        <p:nvSpPr>
          <p:cNvPr id="48" name="Rectangle 47"/>
          <p:cNvSpPr/>
          <p:nvPr/>
        </p:nvSpPr>
        <p:spPr bwMode="auto">
          <a:xfrm>
            <a:off x="3553426" y="3186749"/>
            <a:ext cx="504967" cy="641444"/>
          </a:xfrm>
          <a:prstGeom prst="rect">
            <a:avLst/>
          </a:prstGeom>
          <a:solidFill>
            <a:srgbClr val="4F81BD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</a:rPr>
              <a:t>L1</a:t>
            </a:r>
          </a:p>
        </p:txBody>
      </p:sp>
      <p:sp>
        <p:nvSpPr>
          <p:cNvPr id="49" name="Rectangle 48"/>
          <p:cNvSpPr/>
          <p:nvPr/>
        </p:nvSpPr>
        <p:spPr bwMode="auto">
          <a:xfrm>
            <a:off x="2311480" y="2927441"/>
            <a:ext cx="1105468" cy="1160060"/>
          </a:xfrm>
          <a:prstGeom prst="rect">
            <a:avLst/>
          </a:prstGeom>
          <a:solidFill>
            <a:srgbClr val="4BACC6"/>
          </a:solidFill>
          <a:ln w="25400" cap="flat" cmpd="sng" algn="ctr">
            <a:solidFill>
              <a:srgbClr val="4BACC6">
                <a:shade val="50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CPU</a:t>
            </a:r>
          </a:p>
        </p:txBody>
      </p:sp>
      <p:sp>
        <p:nvSpPr>
          <p:cNvPr id="50" name="Left-Right Arrow 49"/>
          <p:cNvSpPr/>
          <p:nvPr/>
        </p:nvSpPr>
        <p:spPr bwMode="auto">
          <a:xfrm>
            <a:off x="6747002" y="3282283"/>
            <a:ext cx="1910687" cy="450376"/>
          </a:xfrm>
          <a:prstGeom prst="leftRightArrow">
            <a:avLst>
              <a:gd name="adj1" fmla="val 50000"/>
              <a:gd name="adj2" fmla="val 25758"/>
            </a:avLst>
          </a:prstGeom>
          <a:solidFill>
            <a:sysClr val="window" lastClr="FFFFFF">
              <a:lumMod val="75000"/>
            </a:sysClr>
          </a:solidFill>
          <a:ln w="2540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1" name="Rectangle 50"/>
          <p:cNvSpPr/>
          <p:nvPr/>
        </p:nvSpPr>
        <p:spPr bwMode="auto">
          <a:xfrm>
            <a:off x="8657690" y="2968408"/>
            <a:ext cx="1351128" cy="24566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1F497D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" name="Rectangle 51"/>
          <p:cNvSpPr/>
          <p:nvPr/>
        </p:nvSpPr>
        <p:spPr bwMode="auto">
          <a:xfrm>
            <a:off x="8659961" y="3659885"/>
            <a:ext cx="1348855" cy="257022"/>
          </a:xfrm>
          <a:prstGeom prst="rect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3" name="Rectangle 52"/>
          <p:cNvSpPr/>
          <p:nvPr/>
        </p:nvSpPr>
        <p:spPr bwMode="auto">
          <a:xfrm>
            <a:off x="8657689" y="2968408"/>
            <a:ext cx="150125" cy="24565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1F497D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8659961" y="3659884"/>
            <a:ext cx="150125" cy="245659"/>
          </a:xfrm>
          <a:prstGeom prst="rect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8810079" y="2968408"/>
            <a:ext cx="150125" cy="24565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1F497D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6" name="Rectangle 55"/>
          <p:cNvSpPr/>
          <p:nvPr/>
        </p:nvSpPr>
        <p:spPr bwMode="auto">
          <a:xfrm>
            <a:off x="3571613" y="3198146"/>
            <a:ext cx="150125" cy="24565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1F497D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7" name="Rectangle 56"/>
          <p:cNvSpPr/>
          <p:nvPr/>
        </p:nvSpPr>
        <p:spPr bwMode="auto">
          <a:xfrm>
            <a:off x="3571614" y="3580283"/>
            <a:ext cx="150125" cy="245659"/>
          </a:xfrm>
          <a:prstGeom prst="rect">
            <a:avLst/>
          </a:prstGeom>
          <a:solidFill>
            <a:sysClr val="windowText" lastClr="000000">
              <a:lumMod val="65000"/>
              <a:lumOff val="35000"/>
            </a:sysClr>
          </a:solidFill>
          <a:ln w="25400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8962478" y="2968408"/>
            <a:ext cx="150125" cy="24565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1F497D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9" name="Rectangle 58"/>
          <p:cNvSpPr/>
          <p:nvPr/>
        </p:nvSpPr>
        <p:spPr bwMode="auto">
          <a:xfrm>
            <a:off x="9855459" y="2968408"/>
            <a:ext cx="150125" cy="24565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1F497D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0" name="Rectangle 59"/>
          <p:cNvSpPr/>
          <p:nvPr/>
        </p:nvSpPr>
        <p:spPr bwMode="auto">
          <a:xfrm>
            <a:off x="9403757" y="2968408"/>
            <a:ext cx="150125" cy="24565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1F497D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1" name="Rectangle 60"/>
          <p:cNvSpPr/>
          <p:nvPr/>
        </p:nvSpPr>
        <p:spPr bwMode="auto">
          <a:xfrm>
            <a:off x="9255906" y="2968408"/>
            <a:ext cx="150125" cy="24565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1F497D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2" name="Rectangle 61"/>
          <p:cNvSpPr/>
          <p:nvPr/>
        </p:nvSpPr>
        <p:spPr bwMode="auto">
          <a:xfrm>
            <a:off x="9108057" y="2968408"/>
            <a:ext cx="150125" cy="24565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1F497D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3" name="Rectangle 62"/>
          <p:cNvSpPr/>
          <p:nvPr/>
        </p:nvSpPr>
        <p:spPr bwMode="auto">
          <a:xfrm>
            <a:off x="9704007" y="2968408"/>
            <a:ext cx="150125" cy="24565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1F497D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4" name="Rectangle 63"/>
          <p:cNvSpPr/>
          <p:nvPr/>
        </p:nvSpPr>
        <p:spPr bwMode="auto">
          <a:xfrm>
            <a:off x="9556156" y="2968408"/>
            <a:ext cx="150125" cy="24565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1F497D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5347178" y="1507524"/>
            <a:ext cx="22397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"/>
              </a:rPr>
              <a:t>1) High latency</a:t>
            </a:r>
          </a:p>
        </p:txBody>
      </p:sp>
      <p:cxnSp>
        <p:nvCxnSpPr>
          <p:cNvPr id="66" name="Curved Connector 65"/>
          <p:cNvCxnSpPr>
            <a:stCxn id="65" idx="3"/>
            <a:endCxn id="53" idx="1"/>
          </p:cNvCxnSpPr>
          <p:nvPr/>
        </p:nvCxnSpPr>
        <p:spPr bwMode="auto">
          <a:xfrm>
            <a:off x="7586894" y="1738357"/>
            <a:ext cx="1070795" cy="1352881"/>
          </a:xfrm>
          <a:prstGeom prst="curvedConnector3">
            <a:avLst>
              <a:gd name="adj1" fmla="val 50000"/>
            </a:avLst>
          </a:prstGeom>
          <a:solidFill>
            <a:srgbClr val="4F81BD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67" name="TextBox 66"/>
          <p:cNvSpPr txBox="1"/>
          <p:nvPr/>
        </p:nvSpPr>
        <p:spPr>
          <a:xfrm>
            <a:off x="4288606" y="5008669"/>
            <a:ext cx="4039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"/>
              </a:rPr>
              <a:t>2) High bandwidth utilization</a:t>
            </a:r>
          </a:p>
        </p:txBody>
      </p:sp>
      <p:cxnSp>
        <p:nvCxnSpPr>
          <p:cNvPr id="68" name="Curved Connector 48"/>
          <p:cNvCxnSpPr>
            <a:stCxn id="67" idx="3"/>
            <a:endCxn id="50" idx="5"/>
          </p:cNvCxnSpPr>
          <p:nvPr/>
        </p:nvCxnSpPr>
        <p:spPr bwMode="auto">
          <a:xfrm flipH="1" flipV="1">
            <a:off x="7702346" y="3620065"/>
            <a:ext cx="626148" cy="1619437"/>
          </a:xfrm>
          <a:prstGeom prst="curvedConnector4">
            <a:avLst>
              <a:gd name="adj1" fmla="val -36509"/>
              <a:gd name="adj2" fmla="val 53651"/>
            </a:avLst>
          </a:prstGeom>
          <a:solidFill>
            <a:srgbClr val="4F81BD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69" name="TextBox 68"/>
          <p:cNvSpPr txBox="1"/>
          <p:nvPr/>
        </p:nvSpPr>
        <p:spPr>
          <a:xfrm>
            <a:off x="1994368" y="1861816"/>
            <a:ext cx="2452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"/>
              </a:rPr>
              <a:t>3) Cache pollution</a:t>
            </a:r>
          </a:p>
        </p:txBody>
      </p:sp>
      <p:cxnSp>
        <p:nvCxnSpPr>
          <p:cNvPr id="70" name="Curved Connector 48"/>
          <p:cNvCxnSpPr>
            <a:stCxn id="69" idx="3"/>
            <a:endCxn id="56" idx="0"/>
          </p:cNvCxnSpPr>
          <p:nvPr/>
        </p:nvCxnSpPr>
        <p:spPr bwMode="auto">
          <a:xfrm flipH="1">
            <a:off x="3646676" y="2092649"/>
            <a:ext cx="799806" cy="1105497"/>
          </a:xfrm>
          <a:prstGeom prst="curvedConnector4">
            <a:avLst>
              <a:gd name="adj1" fmla="val -28582"/>
              <a:gd name="adj2" fmla="val 60440"/>
            </a:avLst>
          </a:prstGeom>
          <a:solidFill>
            <a:srgbClr val="4F81BD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71" name="TextBox 70"/>
          <p:cNvSpPr txBox="1"/>
          <p:nvPr/>
        </p:nvSpPr>
        <p:spPr>
          <a:xfrm>
            <a:off x="4288606" y="5498830"/>
            <a:ext cx="41392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"/>
              </a:rPr>
              <a:t>4) Unwanted data movement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746440" y="5895834"/>
            <a:ext cx="758452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libri"/>
              </a:rPr>
              <a:t>1046ns, 3.6uJ    (for 4KB page copy via DMA)</a:t>
            </a:r>
          </a:p>
        </p:txBody>
      </p:sp>
      <p:sp>
        <p:nvSpPr>
          <p:cNvPr id="73" name="Title 1">
            <a:extLst>
              <a:ext uri="{FF2B5EF4-FFF2-40B4-BE49-F238E27FC236}">
                <a16:creationId xmlns:a16="http://schemas.microsoft.com/office/drawing/2014/main" id="{77BBE6B7-5C31-5B45-B5C4-7250833349B8}"/>
              </a:ext>
            </a:extLst>
          </p:cNvPr>
          <p:cNvSpPr txBox="1">
            <a:spLocks/>
          </p:cNvSpPr>
          <p:nvPr/>
        </p:nvSpPr>
        <p:spPr>
          <a:xfrm>
            <a:off x="1994368" y="-10046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1A5712"/>
                </a:solidFill>
                <a:latin typeface="Garamond"/>
                <a:cs typeface="Garamond"/>
              </a:rPr>
              <a:t>Today’s Systems: Bulk Data Copy</a:t>
            </a:r>
          </a:p>
        </p:txBody>
      </p:sp>
    </p:spTree>
    <p:extLst>
      <p:ext uri="{BB962C8B-B14F-4D97-AF65-F5344CB8AC3E}">
        <p14:creationId xmlns:p14="http://schemas.microsoft.com/office/powerpoint/2010/main" val="26808972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44444E-6 L -0.55157 0.03172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578" y="1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1.11111E-6 L -0.54115 -0.01181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57" y="-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  <p:bldP spid="53" grpId="1" animBg="1"/>
      <p:bldP spid="53" grpId="2" animBg="1"/>
      <p:bldP spid="54" grpId="0" animBg="1"/>
      <p:bldP spid="54" grpId="1" animBg="1"/>
      <p:bldP spid="54" grpId="2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/>
      <p:bldP spid="67" grpId="0"/>
      <p:bldP spid="69" grpId="0"/>
      <p:bldP spid="71" grpId="0"/>
      <p:bldP spid="7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9536" y="116632"/>
            <a:ext cx="8534400" cy="1143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1A5712"/>
                </a:solidFill>
                <a:latin typeface="Garamond"/>
                <a:cs typeface="Garamond"/>
              </a:rPr>
              <a:t>Future Systems: In-Memory Copy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8566403" y="1528540"/>
            <a:ext cx="1350971" cy="395786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Memory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black"/>
              </a:solidFill>
              <a:latin typeface="Calibri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prstClr val="black"/>
              </a:solidFill>
              <a:latin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015320" y="2518010"/>
            <a:ext cx="4640239" cy="1978925"/>
          </a:xfrm>
          <a:prstGeom prst="rect">
            <a:avLst/>
          </a:prstGeom>
          <a:noFill/>
          <a:ln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3325504" y="3507471"/>
            <a:ext cx="13647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3966949" y="3507471"/>
            <a:ext cx="8645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4717580" y="3507471"/>
            <a:ext cx="91027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5686568" y="3507471"/>
            <a:ext cx="1137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Rectangle 9"/>
          <p:cNvSpPr/>
          <p:nvPr/>
        </p:nvSpPr>
        <p:spPr bwMode="auto">
          <a:xfrm>
            <a:off x="5800300" y="3229966"/>
            <a:ext cx="664190" cy="55501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MC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4808606" y="2768212"/>
            <a:ext cx="877962" cy="147851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L3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4053403" y="2997952"/>
            <a:ext cx="664176" cy="1019038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L2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3461983" y="3186749"/>
            <a:ext cx="504967" cy="64144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L1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2220036" y="2927441"/>
            <a:ext cx="1105468" cy="116006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prstClr val="black"/>
                </a:solidFill>
                <a:latin typeface="Arial" charset="0"/>
              </a:rPr>
              <a:t>CPU</a:t>
            </a:r>
          </a:p>
        </p:txBody>
      </p:sp>
      <p:sp>
        <p:nvSpPr>
          <p:cNvPr id="15" name="Left-Right Arrow 14"/>
          <p:cNvSpPr/>
          <p:nvPr/>
        </p:nvSpPr>
        <p:spPr bwMode="auto">
          <a:xfrm>
            <a:off x="6655559" y="3282283"/>
            <a:ext cx="1910687" cy="450376"/>
          </a:xfrm>
          <a:prstGeom prst="leftRightArrow">
            <a:avLst>
              <a:gd name="adj1" fmla="val 50000"/>
              <a:gd name="adj2" fmla="val 25758"/>
            </a:avLst>
          </a:prstGeom>
          <a:solidFill>
            <a:schemeClr val="bg1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8566246" y="2960170"/>
            <a:ext cx="1351128" cy="2456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8568518" y="3659885"/>
            <a:ext cx="1348855" cy="25702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" name="Rectangle 17"/>
          <p:cNvSpPr/>
          <p:nvPr/>
        </p:nvSpPr>
        <p:spPr bwMode="auto">
          <a:xfrm>
            <a:off x="8566246" y="2954740"/>
            <a:ext cx="1351128" cy="245660"/>
          </a:xfrm>
          <a:prstGeom prst="rect">
            <a:avLst/>
          </a:prstGeom>
          <a:solidFill>
            <a:schemeClr val="bg1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3200" b="1">
              <a:solidFill>
                <a:prstClr val="black"/>
              </a:solidFill>
              <a:latin typeface="Arial" charset="0"/>
            </a:endParaRPr>
          </a:p>
        </p:txBody>
      </p:sp>
      <p:cxnSp>
        <p:nvCxnSpPr>
          <p:cNvPr id="19" name="Straight Arrow Connector 18"/>
          <p:cNvCxnSpPr>
            <a:stCxn id="18" idx="2"/>
            <a:endCxn id="17" idx="0"/>
          </p:cNvCxnSpPr>
          <p:nvPr/>
        </p:nvCxnSpPr>
        <p:spPr bwMode="auto">
          <a:xfrm rot="16200000" flipH="1">
            <a:off x="9012636" y="3429575"/>
            <a:ext cx="459485" cy="1135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5539946" y="1507525"/>
            <a:ext cx="19806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3399"/>
                </a:solidFill>
                <a:latin typeface="Calibri"/>
              </a:rPr>
              <a:t>1) Low latency</a:t>
            </a:r>
          </a:p>
        </p:txBody>
      </p:sp>
      <p:cxnSp>
        <p:nvCxnSpPr>
          <p:cNvPr id="21" name="Curved Connector 20"/>
          <p:cNvCxnSpPr>
            <a:stCxn id="20" idx="3"/>
            <a:endCxn id="18" idx="1"/>
          </p:cNvCxnSpPr>
          <p:nvPr/>
        </p:nvCxnSpPr>
        <p:spPr bwMode="auto">
          <a:xfrm>
            <a:off x="7520552" y="1738358"/>
            <a:ext cx="1045694" cy="133921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28575" cap="flat" cmpd="sng" algn="ctr">
            <a:solidFill>
              <a:srgbClr val="003399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4343401" y="5282525"/>
            <a:ext cx="38709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99"/>
                </a:solidFill>
                <a:latin typeface="Calibri"/>
              </a:rPr>
              <a:t>2) Low bandwidth utilization</a:t>
            </a:r>
          </a:p>
        </p:txBody>
      </p:sp>
      <p:cxnSp>
        <p:nvCxnSpPr>
          <p:cNvPr id="23" name="Curved Connector 51"/>
          <p:cNvCxnSpPr>
            <a:stCxn id="22" idx="3"/>
            <a:endCxn id="15" idx="5"/>
          </p:cNvCxnSpPr>
          <p:nvPr/>
        </p:nvCxnSpPr>
        <p:spPr bwMode="auto">
          <a:xfrm flipH="1" flipV="1">
            <a:off x="7610903" y="3620065"/>
            <a:ext cx="603459" cy="1893292"/>
          </a:xfrm>
          <a:prstGeom prst="curvedConnector4">
            <a:avLst>
              <a:gd name="adj1" fmla="val -37882"/>
              <a:gd name="adj2" fmla="val 53123"/>
            </a:avLst>
          </a:prstGeom>
          <a:solidFill>
            <a:schemeClr val="accent1"/>
          </a:solidFill>
          <a:ln w="28575" cap="flat" cmpd="sng" algn="ctr">
            <a:solidFill>
              <a:srgbClr val="003399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1952360" y="1505480"/>
            <a:ext cx="3105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99"/>
                </a:solidFill>
                <a:latin typeface="Calibri"/>
              </a:rPr>
              <a:t>3) No cache pollution</a:t>
            </a:r>
          </a:p>
        </p:txBody>
      </p:sp>
      <p:cxnSp>
        <p:nvCxnSpPr>
          <p:cNvPr id="25" name="Curved Connector 51"/>
          <p:cNvCxnSpPr>
            <a:stCxn id="24" idx="3"/>
            <a:endCxn id="13" idx="0"/>
          </p:cNvCxnSpPr>
          <p:nvPr/>
        </p:nvCxnSpPr>
        <p:spPr bwMode="auto">
          <a:xfrm flipH="1">
            <a:off x="3714466" y="1736313"/>
            <a:ext cx="1343566" cy="1450437"/>
          </a:xfrm>
          <a:prstGeom prst="curvedConnector4">
            <a:avLst>
              <a:gd name="adj1" fmla="val -17014"/>
              <a:gd name="adj2" fmla="val 57957"/>
            </a:avLst>
          </a:prstGeom>
          <a:solidFill>
            <a:schemeClr val="accent1"/>
          </a:solidFill>
          <a:ln w="28575" cap="flat" cmpd="sng" algn="ctr">
            <a:solidFill>
              <a:srgbClr val="003399"/>
            </a:solidFill>
            <a:prstDash val="solid"/>
            <a:round/>
            <a:headEnd type="none" w="med" len="med"/>
            <a:tailEnd type="stealth" w="lg" len="lg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4343400" y="5682065"/>
            <a:ext cx="479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3399"/>
                </a:solidFill>
                <a:latin typeface="Calibri"/>
              </a:rPr>
              <a:t>4) No unwanted data movement</a:t>
            </a:r>
          </a:p>
        </p:txBody>
      </p: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3C8E0-6DD9-4302-9AA9-5177C785CB79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68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703513" y="6093296"/>
            <a:ext cx="2453917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  <a:latin typeface="Calibri"/>
              </a:rPr>
              <a:t>1046ns, 3.6uJ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54129" y="6093296"/>
            <a:ext cx="292620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8000"/>
                </a:solidFill>
                <a:latin typeface="Calibri"/>
                <a:sym typeface="Wingdings"/>
              </a:rPr>
              <a:t>   </a:t>
            </a:r>
            <a:r>
              <a:rPr lang="en-US" sz="3200" dirty="0">
                <a:solidFill>
                  <a:srgbClr val="008000"/>
                </a:solidFill>
                <a:latin typeface="Calibri"/>
              </a:rPr>
              <a:t>90ns, 0.04uJ</a:t>
            </a:r>
          </a:p>
        </p:txBody>
      </p:sp>
    </p:spTree>
    <p:extLst>
      <p:ext uri="{BB962C8B-B14F-4D97-AF65-F5344CB8AC3E}">
        <p14:creationId xmlns:p14="http://schemas.microsoft.com/office/powerpoint/2010/main" val="105237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96296E-6 L -3.61111E-6 0.10277 " pathEditMode="relative" rAng="0" ptsTypes="AA">
                                      <p:cBhvr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  <p:bldP spid="20" grpId="0"/>
      <p:bldP spid="22" grpId="0"/>
      <p:bldP spid="24" grpId="0"/>
      <p:bldP spid="26" grpId="0"/>
      <p:bldP spid="29" grpId="0"/>
      <p:bldP spid="31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69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Rectangle 1"/>
          <p:cNvSpPr>
            <a:spLocks/>
          </p:cNvSpPr>
          <p:nvPr/>
        </p:nvSpPr>
        <p:spPr bwMode="auto">
          <a:xfrm>
            <a:off x="2980248" y="2660244"/>
            <a:ext cx="4552950" cy="177800"/>
          </a:xfrm>
          <a:prstGeom prst="rect">
            <a:avLst/>
          </a:prstGeom>
          <a:solidFill>
            <a:srgbClr val="9A9A9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2"/>
          <p:cNvSpPr>
            <a:spLocks/>
          </p:cNvSpPr>
          <p:nvPr/>
        </p:nvSpPr>
        <p:spPr bwMode="auto">
          <a:xfrm>
            <a:off x="2961198" y="5270094"/>
            <a:ext cx="4552950" cy="177800"/>
          </a:xfrm>
          <a:prstGeom prst="rect">
            <a:avLst/>
          </a:prstGeom>
          <a:solidFill>
            <a:srgbClr val="9A9A9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/>
          </p:cNvSpPr>
          <p:nvPr/>
        </p:nvSpPr>
        <p:spPr bwMode="auto">
          <a:xfrm>
            <a:off x="2980248" y="2076044"/>
            <a:ext cx="4552950" cy="177800"/>
          </a:xfrm>
          <a:prstGeom prst="rect">
            <a:avLst/>
          </a:prstGeom>
          <a:solidFill>
            <a:srgbClr val="9A9A9A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title"/>
          </p:nvPr>
        </p:nvSpPr>
        <p:spPr>
          <a:xfrm>
            <a:off x="1684848" y="196850"/>
            <a:ext cx="8545388" cy="558800"/>
          </a:xfrm>
          <a:ln/>
        </p:spPr>
        <p:txBody>
          <a:bodyPr/>
          <a:lstStyle/>
          <a:p>
            <a:r>
              <a:rPr lang="en-US" sz="4000" dirty="0" err="1">
                <a:solidFill>
                  <a:srgbClr val="1A5712"/>
                </a:solidFill>
                <a:latin typeface="Garamond"/>
                <a:cs typeface="Garamond"/>
              </a:rPr>
              <a:t>RowClone</a:t>
            </a:r>
            <a:r>
              <a:rPr lang="en-US" sz="4000" dirty="0">
                <a:solidFill>
                  <a:srgbClr val="1A5712"/>
                </a:solidFill>
                <a:latin typeface="Garamond"/>
                <a:cs typeface="Garamond"/>
              </a:rPr>
              <a:t>: In-DRAM Row Copy</a:t>
            </a:r>
          </a:p>
        </p:txBody>
      </p:sp>
      <p:grpSp>
        <p:nvGrpSpPr>
          <p:cNvPr id="7" name="Group 29"/>
          <p:cNvGrpSpPr>
            <a:grpSpLocks/>
          </p:cNvGrpSpPr>
          <p:nvPr/>
        </p:nvGrpSpPr>
        <p:grpSpPr bwMode="auto">
          <a:xfrm>
            <a:off x="2961198" y="1656151"/>
            <a:ext cx="4574382" cy="3359944"/>
            <a:chOff x="0" y="0"/>
            <a:chExt cx="5763" cy="4232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 rot="10800000" flipH="1">
              <a:off x="0" y="18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 rot="10800000" flipH="1">
              <a:off x="0" y="36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rot="10800000" flipH="1">
              <a:off x="0" y="55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 rot="10800000" flipH="1">
              <a:off x="0" y="736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rot="10800000" flipH="1">
              <a:off x="0" y="92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rot="10800000" flipH="1">
              <a:off x="0" y="110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 rot="10800000" flipH="1">
              <a:off x="0" y="128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 rot="10800000" flipH="1">
              <a:off x="0" y="147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 rot="10800000" flipH="1">
              <a:off x="0" y="1656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 rot="10800000" flipH="1">
              <a:off x="0" y="184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 rot="10800000" flipH="1">
              <a:off x="0" y="202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 rot="10800000" flipH="1">
              <a:off x="0" y="220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Line 18"/>
            <p:cNvSpPr>
              <a:spLocks noChangeShapeType="1"/>
            </p:cNvSpPr>
            <p:nvPr/>
          </p:nvSpPr>
          <p:spPr bwMode="auto">
            <a:xfrm rot="10800000" flipH="1">
              <a:off x="0" y="239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 rot="10800000" flipH="1">
              <a:off x="0" y="2576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 rot="10800000" flipH="1">
              <a:off x="0" y="276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 rot="10800000" flipH="1">
              <a:off x="0" y="294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 rot="10800000" flipH="1">
              <a:off x="0" y="312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 rot="10800000" flipH="1">
              <a:off x="0" y="331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 rot="10800000" flipH="1">
              <a:off x="0" y="3496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 rot="10800000" flipH="1">
              <a:off x="0" y="3680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 rot="10800000" flipH="1">
              <a:off x="0" y="3864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Line 27"/>
            <p:cNvSpPr>
              <a:spLocks noChangeShapeType="1"/>
            </p:cNvSpPr>
            <p:nvPr/>
          </p:nvSpPr>
          <p:spPr bwMode="auto">
            <a:xfrm rot="10800000" flipH="1">
              <a:off x="0" y="4048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 rot="10800000" flipH="1">
              <a:off x="0" y="4232"/>
              <a:ext cx="5763" cy="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2" name="Group 62"/>
          <p:cNvGrpSpPr>
            <a:grpSpLocks/>
          </p:cNvGrpSpPr>
          <p:nvPr/>
        </p:nvGrpSpPr>
        <p:grpSpPr bwMode="auto">
          <a:xfrm>
            <a:off x="2972311" y="1652182"/>
            <a:ext cx="4559300" cy="3371850"/>
            <a:chOff x="0" y="0"/>
            <a:chExt cx="5744" cy="4248"/>
          </a:xfrm>
        </p:grpSpPr>
        <p:sp>
          <p:nvSpPr>
            <p:cNvPr id="33" name="Line 30"/>
            <p:cNvSpPr>
              <a:spLocks noChangeShapeType="1"/>
            </p:cNvSpPr>
            <p:nvPr/>
          </p:nvSpPr>
          <p:spPr bwMode="auto">
            <a:xfrm rot="10800000">
              <a:off x="0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Line 31"/>
            <p:cNvSpPr>
              <a:spLocks noChangeShapeType="1"/>
            </p:cNvSpPr>
            <p:nvPr/>
          </p:nvSpPr>
          <p:spPr bwMode="auto">
            <a:xfrm rot="10800000">
              <a:off x="185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Line 32"/>
            <p:cNvSpPr>
              <a:spLocks noChangeShapeType="1"/>
            </p:cNvSpPr>
            <p:nvPr/>
          </p:nvSpPr>
          <p:spPr bwMode="auto">
            <a:xfrm rot="10800000">
              <a:off x="370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Line 33"/>
            <p:cNvSpPr>
              <a:spLocks noChangeShapeType="1"/>
            </p:cNvSpPr>
            <p:nvPr/>
          </p:nvSpPr>
          <p:spPr bwMode="auto">
            <a:xfrm rot="10800000">
              <a:off x="555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Line 34"/>
            <p:cNvSpPr>
              <a:spLocks noChangeShapeType="1"/>
            </p:cNvSpPr>
            <p:nvPr/>
          </p:nvSpPr>
          <p:spPr bwMode="auto">
            <a:xfrm rot="10800000">
              <a:off x="740" y="0"/>
              <a:ext cx="1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Line 35"/>
            <p:cNvSpPr>
              <a:spLocks noChangeShapeType="1"/>
            </p:cNvSpPr>
            <p:nvPr/>
          </p:nvSpPr>
          <p:spPr bwMode="auto">
            <a:xfrm rot="10800000">
              <a:off x="926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Line 36"/>
            <p:cNvSpPr>
              <a:spLocks noChangeShapeType="1"/>
            </p:cNvSpPr>
            <p:nvPr/>
          </p:nvSpPr>
          <p:spPr bwMode="auto">
            <a:xfrm rot="10800000">
              <a:off x="1111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Line 37"/>
            <p:cNvSpPr>
              <a:spLocks noChangeShapeType="1"/>
            </p:cNvSpPr>
            <p:nvPr/>
          </p:nvSpPr>
          <p:spPr bwMode="auto">
            <a:xfrm rot="10800000">
              <a:off x="1296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Line 38"/>
            <p:cNvSpPr>
              <a:spLocks noChangeShapeType="1"/>
            </p:cNvSpPr>
            <p:nvPr/>
          </p:nvSpPr>
          <p:spPr bwMode="auto">
            <a:xfrm rot="10800000">
              <a:off x="1481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Line 39"/>
            <p:cNvSpPr>
              <a:spLocks noChangeShapeType="1"/>
            </p:cNvSpPr>
            <p:nvPr/>
          </p:nvSpPr>
          <p:spPr bwMode="auto">
            <a:xfrm rot="10800000">
              <a:off x="1667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Line 40"/>
            <p:cNvSpPr>
              <a:spLocks noChangeShapeType="1"/>
            </p:cNvSpPr>
            <p:nvPr/>
          </p:nvSpPr>
          <p:spPr bwMode="auto">
            <a:xfrm rot="10800000">
              <a:off x="1852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Line 41"/>
            <p:cNvSpPr>
              <a:spLocks noChangeShapeType="1"/>
            </p:cNvSpPr>
            <p:nvPr/>
          </p:nvSpPr>
          <p:spPr bwMode="auto">
            <a:xfrm rot="10800000">
              <a:off x="2037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Line 42"/>
            <p:cNvSpPr>
              <a:spLocks noChangeShapeType="1"/>
            </p:cNvSpPr>
            <p:nvPr/>
          </p:nvSpPr>
          <p:spPr bwMode="auto">
            <a:xfrm rot="10800000">
              <a:off x="2222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Line 43"/>
            <p:cNvSpPr>
              <a:spLocks noChangeShapeType="1"/>
            </p:cNvSpPr>
            <p:nvPr/>
          </p:nvSpPr>
          <p:spPr bwMode="auto">
            <a:xfrm rot="10800000">
              <a:off x="2407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Line 44"/>
            <p:cNvSpPr>
              <a:spLocks noChangeShapeType="1"/>
            </p:cNvSpPr>
            <p:nvPr/>
          </p:nvSpPr>
          <p:spPr bwMode="auto">
            <a:xfrm rot="10800000">
              <a:off x="2593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Line 45"/>
            <p:cNvSpPr>
              <a:spLocks noChangeShapeType="1"/>
            </p:cNvSpPr>
            <p:nvPr/>
          </p:nvSpPr>
          <p:spPr bwMode="auto">
            <a:xfrm rot="10800000">
              <a:off x="2778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Line 46"/>
            <p:cNvSpPr>
              <a:spLocks noChangeShapeType="1"/>
            </p:cNvSpPr>
            <p:nvPr/>
          </p:nvSpPr>
          <p:spPr bwMode="auto">
            <a:xfrm rot="10800000">
              <a:off x="2963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0" name="Line 47"/>
            <p:cNvSpPr>
              <a:spLocks noChangeShapeType="1"/>
            </p:cNvSpPr>
            <p:nvPr/>
          </p:nvSpPr>
          <p:spPr bwMode="auto">
            <a:xfrm rot="10800000">
              <a:off x="3148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" name="Line 48"/>
            <p:cNvSpPr>
              <a:spLocks noChangeShapeType="1"/>
            </p:cNvSpPr>
            <p:nvPr/>
          </p:nvSpPr>
          <p:spPr bwMode="auto">
            <a:xfrm rot="10800000">
              <a:off x="3333" y="0"/>
              <a:ext cx="1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" name="Line 49"/>
            <p:cNvSpPr>
              <a:spLocks noChangeShapeType="1"/>
            </p:cNvSpPr>
            <p:nvPr/>
          </p:nvSpPr>
          <p:spPr bwMode="auto">
            <a:xfrm rot="10800000">
              <a:off x="3519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3" name="Line 50"/>
            <p:cNvSpPr>
              <a:spLocks noChangeShapeType="1"/>
            </p:cNvSpPr>
            <p:nvPr/>
          </p:nvSpPr>
          <p:spPr bwMode="auto">
            <a:xfrm rot="10800000">
              <a:off x="3704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4" name="Line 51"/>
            <p:cNvSpPr>
              <a:spLocks noChangeShapeType="1"/>
            </p:cNvSpPr>
            <p:nvPr/>
          </p:nvSpPr>
          <p:spPr bwMode="auto">
            <a:xfrm rot="10800000">
              <a:off x="3889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5" name="Line 52"/>
            <p:cNvSpPr>
              <a:spLocks noChangeShapeType="1"/>
            </p:cNvSpPr>
            <p:nvPr/>
          </p:nvSpPr>
          <p:spPr bwMode="auto">
            <a:xfrm rot="10800000">
              <a:off x="4074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Line 53"/>
            <p:cNvSpPr>
              <a:spLocks noChangeShapeType="1"/>
            </p:cNvSpPr>
            <p:nvPr/>
          </p:nvSpPr>
          <p:spPr bwMode="auto">
            <a:xfrm rot="10800000">
              <a:off x="4260" y="0"/>
              <a:ext cx="0" cy="4243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7" name="Line 54"/>
            <p:cNvSpPr>
              <a:spLocks noChangeShapeType="1"/>
            </p:cNvSpPr>
            <p:nvPr/>
          </p:nvSpPr>
          <p:spPr bwMode="auto">
            <a:xfrm rot="10800000">
              <a:off x="4447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8" name="Line 55"/>
            <p:cNvSpPr>
              <a:spLocks noChangeShapeType="1"/>
            </p:cNvSpPr>
            <p:nvPr/>
          </p:nvSpPr>
          <p:spPr bwMode="auto">
            <a:xfrm rot="10800000">
              <a:off x="4632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Line 56"/>
            <p:cNvSpPr>
              <a:spLocks noChangeShapeType="1"/>
            </p:cNvSpPr>
            <p:nvPr/>
          </p:nvSpPr>
          <p:spPr bwMode="auto">
            <a:xfrm rot="10800000">
              <a:off x="4817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" name="Line 57"/>
            <p:cNvSpPr>
              <a:spLocks noChangeShapeType="1"/>
            </p:cNvSpPr>
            <p:nvPr/>
          </p:nvSpPr>
          <p:spPr bwMode="auto">
            <a:xfrm rot="10800000">
              <a:off x="5003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" name="Line 58"/>
            <p:cNvSpPr>
              <a:spLocks noChangeShapeType="1"/>
            </p:cNvSpPr>
            <p:nvPr/>
          </p:nvSpPr>
          <p:spPr bwMode="auto">
            <a:xfrm rot="10800000">
              <a:off x="5188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Line 59"/>
            <p:cNvSpPr>
              <a:spLocks noChangeShapeType="1"/>
            </p:cNvSpPr>
            <p:nvPr/>
          </p:nvSpPr>
          <p:spPr bwMode="auto">
            <a:xfrm rot="10800000">
              <a:off x="5373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3" name="Line 60"/>
            <p:cNvSpPr>
              <a:spLocks noChangeShapeType="1"/>
            </p:cNvSpPr>
            <p:nvPr/>
          </p:nvSpPr>
          <p:spPr bwMode="auto">
            <a:xfrm rot="10800000">
              <a:off x="5558" y="4"/>
              <a:ext cx="0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4" name="Line 61"/>
            <p:cNvSpPr>
              <a:spLocks noChangeShapeType="1"/>
            </p:cNvSpPr>
            <p:nvPr/>
          </p:nvSpPr>
          <p:spPr bwMode="auto">
            <a:xfrm rot="10800000">
              <a:off x="5743" y="4"/>
              <a:ext cx="1" cy="4244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65" name="Rectangle 63"/>
          <p:cNvSpPr>
            <a:spLocks/>
          </p:cNvSpPr>
          <p:nvPr/>
        </p:nvSpPr>
        <p:spPr bwMode="auto">
          <a:xfrm>
            <a:off x="7769736" y="5220494"/>
            <a:ext cx="22536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Row Buffer (4 Kbytes)</a:t>
            </a:r>
          </a:p>
        </p:txBody>
      </p:sp>
      <p:sp>
        <p:nvSpPr>
          <p:cNvPr id="66" name="Line 64"/>
          <p:cNvSpPr>
            <a:spLocks noChangeShapeType="1"/>
          </p:cNvSpPr>
          <p:nvPr/>
        </p:nvSpPr>
        <p:spPr bwMode="auto">
          <a:xfrm rot="10800000" flipH="1">
            <a:off x="1697548" y="6323401"/>
            <a:ext cx="8390732" cy="794"/>
          </a:xfrm>
          <a:prstGeom prst="line">
            <a:avLst/>
          </a:prstGeom>
          <a:noFill/>
          <a:ln w="2032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67" name="Line 65"/>
          <p:cNvSpPr>
            <a:spLocks noChangeShapeType="1"/>
          </p:cNvSpPr>
          <p:nvPr/>
        </p:nvSpPr>
        <p:spPr bwMode="auto">
          <a:xfrm>
            <a:off x="5329748" y="5530444"/>
            <a:ext cx="0" cy="798513"/>
          </a:xfrm>
          <a:prstGeom prst="line">
            <a:avLst/>
          </a:prstGeom>
          <a:noFill/>
          <a:ln w="1016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68" name="Rectangle 66"/>
          <p:cNvSpPr>
            <a:spLocks/>
          </p:cNvSpPr>
          <p:nvPr/>
        </p:nvSpPr>
        <p:spPr bwMode="auto">
          <a:xfrm>
            <a:off x="8608730" y="6401594"/>
            <a:ext cx="62837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Data Bus</a:t>
            </a:r>
          </a:p>
        </p:txBody>
      </p:sp>
      <p:sp>
        <p:nvSpPr>
          <p:cNvPr id="69" name="Rectangle 67"/>
          <p:cNvSpPr>
            <a:spLocks/>
          </p:cNvSpPr>
          <p:nvPr/>
        </p:nvSpPr>
        <p:spPr bwMode="auto">
          <a:xfrm>
            <a:off x="5415473" y="5791994"/>
            <a:ext cx="39754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8 bits</a:t>
            </a:r>
          </a:p>
        </p:txBody>
      </p:sp>
      <p:sp>
        <p:nvSpPr>
          <p:cNvPr id="70" name="Rectangle 68"/>
          <p:cNvSpPr>
            <a:spLocks/>
          </p:cNvSpPr>
          <p:nvPr/>
        </p:nvSpPr>
        <p:spPr bwMode="auto">
          <a:xfrm>
            <a:off x="7750686" y="3118644"/>
            <a:ext cx="164186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DRAM </a:t>
            </a:r>
            <a:r>
              <a:rPr lang="en-US" dirty="0" err="1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subarray</a:t>
            </a:r>
            <a:endParaRPr lang="en-US" dirty="0">
              <a:solidFill>
                <a:srgbClr val="000000"/>
              </a:solidFill>
              <a:ea typeface="ＭＳ Ｐゴシック" charset="0"/>
              <a:cs typeface="Myriad Pro Bold Cond" charset="0"/>
              <a:sym typeface="Myriad Pro Bold Cond" charset="0"/>
            </a:endParaRPr>
          </a:p>
        </p:txBody>
      </p:sp>
      <p:sp>
        <p:nvSpPr>
          <p:cNvPr id="71" name="Line 69"/>
          <p:cNvSpPr>
            <a:spLocks noChangeShapeType="1"/>
          </p:cNvSpPr>
          <p:nvPr/>
        </p:nvSpPr>
        <p:spPr bwMode="auto">
          <a:xfrm rot="10800000" flipH="1">
            <a:off x="2967548" y="1408501"/>
            <a:ext cx="4568825" cy="794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triangle" w="med" len="sm"/>
            <a:tailEnd type="triangle" w="med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72" name="Rectangle 70"/>
          <p:cNvSpPr>
            <a:spLocks/>
          </p:cNvSpPr>
          <p:nvPr/>
        </p:nvSpPr>
        <p:spPr bwMode="auto">
          <a:xfrm>
            <a:off x="4955098" y="1124744"/>
            <a:ext cx="89819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4 Kbytes</a:t>
            </a:r>
          </a:p>
        </p:txBody>
      </p:sp>
      <p:grpSp>
        <p:nvGrpSpPr>
          <p:cNvPr id="73" name="Group 102"/>
          <p:cNvGrpSpPr>
            <a:grpSpLocks/>
          </p:cNvGrpSpPr>
          <p:nvPr/>
        </p:nvGrpSpPr>
        <p:grpSpPr bwMode="auto">
          <a:xfrm>
            <a:off x="3050098" y="5016888"/>
            <a:ext cx="4400550" cy="266700"/>
            <a:chOff x="0" y="0"/>
            <a:chExt cx="5544" cy="336"/>
          </a:xfrm>
        </p:grpSpPr>
        <p:sp>
          <p:nvSpPr>
            <p:cNvPr id="74" name="Line 71"/>
            <p:cNvSpPr>
              <a:spLocks noChangeShapeType="1"/>
            </p:cNvSpPr>
            <p:nvPr/>
          </p:nvSpPr>
          <p:spPr bwMode="auto">
            <a:xfrm>
              <a:off x="0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5" name="Line 72"/>
            <p:cNvSpPr>
              <a:spLocks noChangeShapeType="1"/>
            </p:cNvSpPr>
            <p:nvPr/>
          </p:nvSpPr>
          <p:spPr bwMode="auto">
            <a:xfrm>
              <a:off x="184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6" name="Line 73"/>
            <p:cNvSpPr>
              <a:spLocks noChangeShapeType="1"/>
            </p:cNvSpPr>
            <p:nvPr/>
          </p:nvSpPr>
          <p:spPr bwMode="auto">
            <a:xfrm>
              <a:off x="369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7" name="Line 74"/>
            <p:cNvSpPr>
              <a:spLocks noChangeShapeType="1"/>
            </p:cNvSpPr>
            <p:nvPr/>
          </p:nvSpPr>
          <p:spPr bwMode="auto">
            <a:xfrm>
              <a:off x="554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8" name="Line 75"/>
            <p:cNvSpPr>
              <a:spLocks noChangeShapeType="1"/>
            </p:cNvSpPr>
            <p:nvPr/>
          </p:nvSpPr>
          <p:spPr bwMode="auto">
            <a:xfrm>
              <a:off x="739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9" name="Line 76"/>
            <p:cNvSpPr>
              <a:spLocks noChangeShapeType="1"/>
            </p:cNvSpPr>
            <p:nvPr/>
          </p:nvSpPr>
          <p:spPr bwMode="auto">
            <a:xfrm>
              <a:off x="923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0" name="Line 77"/>
            <p:cNvSpPr>
              <a:spLocks noChangeShapeType="1"/>
            </p:cNvSpPr>
            <p:nvPr/>
          </p:nvSpPr>
          <p:spPr bwMode="auto">
            <a:xfrm>
              <a:off x="1108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Line 78"/>
            <p:cNvSpPr>
              <a:spLocks noChangeShapeType="1"/>
            </p:cNvSpPr>
            <p:nvPr/>
          </p:nvSpPr>
          <p:spPr bwMode="auto">
            <a:xfrm>
              <a:off x="1293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" name="Line 79"/>
            <p:cNvSpPr>
              <a:spLocks noChangeShapeType="1"/>
            </p:cNvSpPr>
            <p:nvPr/>
          </p:nvSpPr>
          <p:spPr bwMode="auto">
            <a:xfrm>
              <a:off x="1478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3" name="Line 80"/>
            <p:cNvSpPr>
              <a:spLocks noChangeShapeType="1"/>
            </p:cNvSpPr>
            <p:nvPr/>
          </p:nvSpPr>
          <p:spPr bwMode="auto">
            <a:xfrm>
              <a:off x="1663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4" name="Line 81"/>
            <p:cNvSpPr>
              <a:spLocks noChangeShapeType="1"/>
            </p:cNvSpPr>
            <p:nvPr/>
          </p:nvSpPr>
          <p:spPr bwMode="auto">
            <a:xfrm>
              <a:off x="1847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5" name="Line 82"/>
            <p:cNvSpPr>
              <a:spLocks noChangeShapeType="1"/>
            </p:cNvSpPr>
            <p:nvPr/>
          </p:nvSpPr>
          <p:spPr bwMode="auto">
            <a:xfrm>
              <a:off x="2032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6" name="Line 83"/>
            <p:cNvSpPr>
              <a:spLocks noChangeShapeType="1"/>
            </p:cNvSpPr>
            <p:nvPr/>
          </p:nvSpPr>
          <p:spPr bwMode="auto">
            <a:xfrm>
              <a:off x="2217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7" name="Line 84"/>
            <p:cNvSpPr>
              <a:spLocks noChangeShapeType="1"/>
            </p:cNvSpPr>
            <p:nvPr/>
          </p:nvSpPr>
          <p:spPr bwMode="auto">
            <a:xfrm>
              <a:off x="2402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8" name="Line 85"/>
            <p:cNvSpPr>
              <a:spLocks noChangeShapeType="1"/>
            </p:cNvSpPr>
            <p:nvPr/>
          </p:nvSpPr>
          <p:spPr bwMode="auto">
            <a:xfrm>
              <a:off x="2587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9" name="Line 86"/>
            <p:cNvSpPr>
              <a:spLocks noChangeShapeType="1"/>
            </p:cNvSpPr>
            <p:nvPr/>
          </p:nvSpPr>
          <p:spPr bwMode="auto">
            <a:xfrm>
              <a:off x="2771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0" name="Line 87"/>
            <p:cNvSpPr>
              <a:spLocks noChangeShapeType="1"/>
            </p:cNvSpPr>
            <p:nvPr/>
          </p:nvSpPr>
          <p:spPr bwMode="auto">
            <a:xfrm>
              <a:off x="2956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1" name="Line 88"/>
            <p:cNvSpPr>
              <a:spLocks noChangeShapeType="1"/>
            </p:cNvSpPr>
            <p:nvPr/>
          </p:nvSpPr>
          <p:spPr bwMode="auto">
            <a:xfrm>
              <a:off x="3141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2" name="Line 89"/>
            <p:cNvSpPr>
              <a:spLocks noChangeShapeType="1"/>
            </p:cNvSpPr>
            <p:nvPr/>
          </p:nvSpPr>
          <p:spPr bwMode="auto">
            <a:xfrm>
              <a:off x="3326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3" name="Line 90"/>
            <p:cNvSpPr>
              <a:spLocks noChangeShapeType="1"/>
            </p:cNvSpPr>
            <p:nvPr/>
          </p:nvSpPr>
          <p:spPr bwMode="auto">
            <a:xfrm>
              <a:off x="3511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4" name="Line 91"/>
            <p:cNvSpPr>
              <a:spLocks noChangeShapeType="1"/>
            </p:cNvSpPr>
            <p:nvPr/>
          </p:nvSpPr>
          <p:spPr bwMode="auto">
            <a:xfrm>
              <a:off x="3695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5" name="Line 92"/>
            <p:cNvSpPr>
              <a:spLocks noChangeShapeType="1"/>
            </p:cNvSpPr>
            <p:nvPr/>
          </p:nvSpPr>
          <p:spPr bwMode="auto">
            <a:xfrm>
              <a:off x="3880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6" name="Line 93"/>
            <p:cNvSpPr>
              <a:spLocks noChangeShapeType="1"/>
            </p:cNvSpPr>
            <p:nvPr/>
          </p:nvSpPr>
          <p:spPr bwMode="auto">
            <a:xfrm>
              <a:off x="4065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7" name="Line 94"/>
            <p:cNvSpPr>
              <a:spLocks noChangeShapeType="1"/>
            </p:cNvSpPr>
            <p:nvPr/>
          </p:nvSpPr>
          <p:spPr bwMode="auto">
            <a:xfrm>
              <a:off x="4250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8" name="Line 95"/>
            <p:cNvSpPr>
              <a:spLocks noChangeShapeType="1"/>
            </p:cNvSpPr>
            <p:nvPr/>
          </p:nvSpPr>
          <p:spPr bwMode="auto">
            <a:xfrm>
              <a:off x="4435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9" name="Line 96"/>
            <p:cNvSpPr>
              <a:spLocks noChangeShapeType="1"/>
            </p:cNvSpPr>
            <p:nvPr/>
          </p:nvSpPr>
          <p:spPr bwMode="auto">
            <a:xfrm>
              <a:off x="4619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0" name="Line 97"/>
            <p:cNvSpPr>
              <a:spLocks noChangeShapeType="1"/>
            </p:cNvSpPr>
            <p:nvPr/>
          </p:nvSpPr>
          <p:spPr bwMode="auto">
            <a:xfrm>
              <a:off x="4804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1" name="Line 98"/>
            <p:cNvSpPr>
              <a:spLocks noChangeShapeType="1"/>
            </p:cNvSpPr>
            <p:nvPr/>
          </p:nvSpPr>
          <p:spPr bwMode="auto">
            <a:xfrm>
              <a:off x="4989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2" name="Line 99"/>
            <p:cNvSpPr>
              <a:spLocks noChangeShapeType="1"/>
            </p:cNvSpPr>
            <p:nvPr/>
          </p:nvSpPr>
          <p:spPr bwMode="auto">
            <a:xfrm>
              <a:off x="5174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3" name="Line 100"/>
            <p:cNvSpPr>
              <a:spLocks noChangeShapeType="1"/>
            </p:cNvSpPr>
            <p:nvPr/>
          </p:nvSpPr>
          <p:spPr bwMode="auto">
            <a:xfrm>
              <a:off x="5359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4" name="Line 101"/>
            <p:cNvSpPr>
              <a:spLocks noChangeShapeType="1"/>
            </p:cNvSpPr>
            <p:nvPr/>
          </p:nvSpPr>
          <p:spPr bwMode="auto">
            <a:xfrm>
              <a:off x="5544" y="0"/>
              <a:ext cx="0" cy="336"/>
            </a:xfrm>
            <a:prstGeom prst="line">
              <a:avLst/>
            </a:prstGeom>
            <a:noFill/>
            <a:ln w="508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05" name="Line 103"/>
          <p:cNvSpPr>
            <a:spLocks noChangeShapeType="1"/>
          </p:cNvSpPr>
          <p:nvPr/>
        </p:nvSpPr>
        <p:spPr bwMode="auto">
          <a:xfrm rot="10800000" flipH="1">
            <a:off x="2961198" y="5453451"/>
            <a:ext cx="4564063" cy="794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106" name="Line 104"/>
          <p:cNvSpPr>
            <a:spLocks noChangeShapeType="1"/>
          </p:cNvSpPr>
          <p:nvPr/>
        </p:nvSpPr>
        <p:spPr bwMode="auto">
          <a:xfrm rot="10800000" flipH="1">
            <a:off x="2967548" y="5270094"/>
            <a:ext cx="4564063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107" name="Group 137"/>
          <p:cNvGrpSpPr>
            <a:grpSpLocks/>
          </p:cNvGrpSpPr>
          <p:nvPr/>
        </p:nvGrpSpPr>
        <p:grpSpPr bwMode="auto">
          <a:xfrm>
            <a:off x="2967548" y="5263744"/>
            <a:ext cx="4559300" cy="190500"/>
            <a:chOff x="0" y="0"/>
            <a:chExt cx="5744" cy="240"/>
          </a:xfrm>
        </p:grpSpPr>
        <p:sp>
          <p:nvSpPr>
            <p:cNvPr id="108" name="Line 105"/>
            <p:cNvSpPr>
              <a:spLocks noChangeShapeType="1"/>
            </p:cNvSpPr>
            <p:nvPr/>
          </p:nvSpPr>
          <p:spPr bwMode="auto">
            <a:xfrm rot="10800000">
              <a:off x="0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9" name="Line 106"/>
            <p:cNvSpPr>
              <a:spLocks noChangeShapeType="1"/>
            </p:cNvSpPr>
            <p:nvPr/>
          </p:nvSpPr>
          <p:spPr bwMode="auto">
            <a:xfrm rot="10800000">
              <a:off x="185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0" name="Line 107"/>
            <p:cNvSpPr>
              <a:spLocks noChangeShapeType="1"/>
            </p:cNvSpPr>
            <p:nvPr/>
          </p:nvSpPr>
          <p:spPr bwMode="auto">
            <a:xfrm rot="10800000">
              <a:off x="370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1" name="Line 108"/>
            <p:cNvSpPr>
              <a:spLocks noChangeShapeType="1"/>
            </p:cNvSpPr>
            <p:nvPr/>
          </p:nvSpPr>
          <p:spPr bwMode="auto">
            <a:xfrm rot="10800000">
              <a:off x="555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2" name="Line 109"/>
            <p:cNvSpPr>
              <a:spLocks noChangeShapeType="1"/>
            </p:cNvSpPr>
            <p:nvPr/>
          </p:nvSpPr>
          <p:spPr bwMode="auto">
            <a:xfrm rot="10800000">
              <a:off x="740" y="0"/>
              <a:ext cx="1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3" name="Line 110"/>
            <p:cNvSpPr>
              <a:spLocks noChangeShapeType="1"/>
            </p:cNvSpPr>
            <p:nvPr/>
          </p:nvSpPr>
          <p:spPr bwMode="auto">
            <a:xfrm rot="10800000">
              <a:off x="926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4" name="Line 111"/>
            <p:cNvSpPr>
              <a:spLocks noChangeShapeType="1"/>
            </p:cNvSpPr>
            <p:nvPr/>
          </p:nvSpPr>
          <p:spPr bwMode="auto">
            <a:xfrm rot="10800000">
              <a:off x="1111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5" name="Line 112"/>
            <p:cNvSpPr>
              <a:spLocks noChangeShapeType="1"/>
            </p:cNvSpPr>
            <p:nvPr/>
          </p:nvSpPr>
          <p:spPr bwMode="auto">
            <a:xfrm rot="10800000">
              <a:off x="1296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6" name="Line 113"/>
            <p:cNvSpPr>
              <a:spLocks noChangeShapeType="1"/>
            </p:cNvSpPr>
            <p:nvPr/>
          </p:nvSpPr>
          <p:spPr bwMode="auto">
            <a:xfrm rot="10800000">
              <a:off x="1481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7" name="Line 114"/>
            <p:cNvSpPr>
              <a:spLocks noChangeShapeType="1"/>
            </p:cNvSpPr>
            <p:nvPr/>
          </p:nvSpPr>
          <p:spPr bwMode="auto">
            <a:xfrm rot="10800000">
              <a:off x="1667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8" name="Line 115"/>
            <p:cNvSpPr>
              <a:spLocks noChangeShapeType="1"/>
            </p:cNvSpPr>
            <p:nvPr/>
          </p:nvSpPr>
          <p:spPr bwMode="auto">
            <a:xfrm rot="10800000">
              <a:off x="1852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9" name="Line 116"/>
            <p:cNvSpPr>
              <a:spLocks noChangeShapeType="1"/>
            </p:cNvSpPr>
            <p:nvPr/>
          </p:nvSpPr>
          <p:spPr bwMode="auto">
            <a:xfrm rot="10800000">
              <a:off x="2037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0" name="Line 117"/>
            <p:cNvSpPr>
              <a:spLocks noChangeShapeType="1"/>
            </p:cNvSpPr>
            <p:nvPr/>
          </p:nvSpPr>
          <p:spPr bwMode="auto">
            <a:xfrm rot="10800000">
              <a:off x="2222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1" name="Line 118"/>
            <p:cNvSpPr>
              <a:spLocks noChangeShapeType="1"/>
            </p:cNvSpPr>
            <p:nvPr/>
          </p:nvSpPr>
          <p:spPr bwMode="auto">
            <a:xfrm rot="10800000">
              <a:off x="2407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2" name="Line 119"/>
            <p:cNvSpPr>
              <a:spLocks noChangeShapeType="1"/>
            </p:cNvSpPr>
            <p:nvPr/>
          </p:nvSpPr>
          <p:spPr bwMode="auto">
            <a:xfrm rot="10800000">
              <a:off x="2593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3" name="Line 120"/>
            <p:cNvSpPr>
              <a:spLocks noChangeShapeType="1"/>
            </p:cNvSpPr>
            <p:nvPr/>
          </p:nvSpPr>
          <p:spPr bwMode="auto">
            <a:xfrm rot="10800000">
              <a:off x="2778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4" name="Line 121"/>
            <p:cNvSpPr>
              <a:spLocks noChangeShapeType="1"/>
            </p:cNvSpPr>
            <p:nvPr/>
          </p:nvSpPr>
          <p:spPr bwMode="auto">
            <a:xfrm rot="10800000">
              <a:off x="2963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5" name="Line 122"/>
            <p:cNvSpPr>
              <a:spLocks noChangeShapeType="1"/>
            </p:cNvSpPr>
            <p:nvPr/>
          </p:nvSpPr>
          <p:spPr bwMode="auto">
            <a:xfrm rot="10800000">
              <a:off x="3148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6" name="Line 123"/>
            <p:cNvSpPr>
              <a:spLocks noChangeShapeType="1"/>
            </p:cNvSpPr>
            <p:nvPr/>
          </p:nvSpPr>
          <p:spPr bwMode="auto">
            <a:xfrm rot="10800000">
              <a:off x="3333" y="0"/>
              <a:ext cx="1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7" name="Line 124"/>
            <p:cNvSpPr>
              <a:spLocks noChangeShapeType="1"/>
            </p:cNvSpPr>
            <p:nvPr/>
          </p:nvSpPr>
          <p:spPr bwMode="auto">
            <a:xfrm rot="10800000">
              <a:off x="3519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8" name="Line 125"/>
            <p:cNvSpPr>
              <a:spLocks noChangeShapeType="1"/>
            </p:cNvSpPr>
            <p:nvPr/>
          </p:nvSpPr>
          <p:spPr bwMode="auto">
            <a:xfrm rot="10800000">
              <a:off x="3704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9" name="Line 126"/>
            <p:cNvSpPr>
              <a:spLocks noChangeShapeType="1"/>
            </p:cNvSpPr>
            <p:nvPr/>
          </p:nvSpPr>
          <p:spPr bwMode="auto">
            <a:xfrm rot="10800000">
              <a:off x="3889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0" name="Line 127"/>
            <p:cNvSpPr>
              <a:spLocks noChangeShapeType="1"/>
            </p:cNvSpPr>
            <p:nvPr/>
          </p:nvSpPr>
          <p:spPr bwMode="auto">
            <a:xfrm rot="10800000">
              <a:off x="4074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1" name="Line 128"/>
            <p:cNvSpPr>
              <a:spLocks noChangeShapeType="1"/>
            </p:cNvSpPr>
            <p:nvPr/>
          </p:nvSpPr>
          <p:spPr bwMode="auto">
            <a:xfrm rot="10800000">
              <a:off x="4260" y="0"/>
              <a:ext cx="0" cy="239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2" name="Line 129"/>
            <p:cNvSpPr>
              <a:spLocks noChangeShapeType="1"/>
            </p:cNvSpPr>
            <p:nvPr/>
          </p:nvSpPr>
          <p:spPr bwMode="auto">
            <a:xfrm rot="10800000">
              <a:off x="4447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3" name="Line 130"/>
            <p:cNvSpPr>
              <a:spLocks noChangeShapeType="1"/>
            </p:cNvSpPr>
            <p:nvPr/>
          </p:nvSpPr>
          <p:spPr bwMode="auto">
            <a:xfrm rot="10800000">
              <a:off x="4632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4" name="Line 131"/>
            <p:cNvSpPr>
              <a:spLocks noChangeShapeType="1"/>
            </p:cNvSpPr>
            <p:nvPr/>
          </p:nvSpPr>
          <p:spPr bwMode="auto">
            <a:xfrm rot="10800000">
              <a:off x="4817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5" name="Line 132"/>
            <p:cNvSpPr>
              <a:spLocks noChangeShapeType="1"/>
            </p:cNvSpPr>
            <p:nvPr/>
          </p:nvSpPr>
          <p:spPr bwMode="auto">
            <a:xfrm rot="10800000">
              <a:off x="5003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6" name="Line 133"/>
            <p:cNvSpPr>
              <a:spLocks noChangeShapeType="1"/>
            </p:cNvSpPr>
            <p:nvPr/>
          </p:nvSpPr>
          <p:spPr bwMode="auto">
            <a:xfrm rot="10800000">
              <a:off x="5188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7" name="Line 134"/>
            <p:cNvSpPr>
              <a:spLocks noChangeShapeType="1"/>
            </p:cNvSpPr>
            <p:nvPr/>
          </p:nvSpPr>
          <p:spPr bwMode="auto">
            <a:xfrm rot="10800000">
              <a:off x="5373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8" name="Line 135"/>
            <p:cNvSpPr>
              <a:spLocks noChangeShapeType="1"/>
            </p:cNvSpPr>
            <p:nvPr/>
          </p:nvSpPr>
          <p:spPr bwMode="auto">
            <a:xfrm rot="10800000">
              <a:off x="5558" y="0"/>
              <a:ext cx="0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9" name="Line 136"/>
            <p:cNvSpPr>
              <a:spLocks noChangeShapeType="1"/>
            </p:cNvSpPr>
            <p:nvPr/>
          </p:nvSpPr>
          <p:spPr bwMode="auto">
            <a:xfrm rot="10800000">
              <a:off x="5743" y="0"/>
              <a:ext cx="1" cy="240"/>
            </a:xfrm>
            <a:prstGeom prst="line">
              <a:avLst/>
            </a:prstGeom>
            <a:noFill/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defTabSz="457200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140" name="Rectangle 138"/>
          <p:cNvSpPr>
            <a:spLocks/>
          </p:cNvSpPr>
          <p:nvPr/>
        </p:nvSpPr>
        <p:spPr bwMode="auto">
          <a:xfrm>
            <a:off x="7634798" y="2041833"/>
            <a:ext cx="137217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sz="1600" dirty="0">
                <a:solidFill>
                  <a:srgbClr val="D90B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Step 1: Activate row A</a:t>
            </a:r>
          </a:p>
        </p:txBody>
      </p:sp>
      <p:sp>
        <p:nvSpPr>
          <p:cNvPr id="141" name="Freeform 139"/>
          <p:cNvSpPr>
            <a:spLocks/>
          </p:cNvSpPr>
          <p:nvPr/>
        </p:nvSpPr>
        <p:spPr bwMode="auto">
          <a:xfrm>
            <a:off x="2188086" y="2187963"/>
            <a:ext cx="742950" cy="3232150"/>
          </a:xfrm>
          <a:custGeom>
            <a:avLst/>
            <a:gdLst>
              <a:gd name="T0" fmla="*/ 21600 w 21600"/>
              <a:gd name="T1" fmla="*/ 0 h 21600"/>
              <a:gd name="T2" fmla="*/ 0 w 21600"/>
              <a:gd name="T3" fmla="*/ 0 h 21600"/>
              <a:gd name="T4" fmla="*/ 0 w 21600"/>
              <a:gd name="T5" fmla="*/ 21600 h 21600"/>
              <a:gd name="T6" fmla="*/ 20002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0002" y="21600"/>
                </a:lnTo>
              </a:path>
            </a:pathLst>
          </a:custGeom>
          <a:noFill/>
          <a:ln w="50800" cap="flat">
            <a:solidFill>
              <a:srgbClr val="D90B00"/>
            </a:solidFill>
            <a:prstDash val="solid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142" name="Rectangle 140"/>
          <p:cNvSpPr>
            <a:spLocks/>
          </p:cNvSpPr>
          <p:nvPr/>
        </p:nvSpPr>
        <p:spPr bwMode="auto">
          <a:xfrm>
            <a:off x="1445260" y="3124251"/>
            <a:ext cx="8001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457200"/>
            <a:r>
              <a:rPr lang="en-US" sz="1400" dirty="0">
                <a:solidFill>
                  <a:srgbClr val="D90B00"/>
                </a:solidFill>
                <a:latin typeface="Tahoma"/>
                <a:ea typeface="ＭＳ Ｐゴシック" charset="0"/>
                <a:cs typeface="Tahoma"/>
                <a:sym typeface="Myriad Pro Bold Cond" charset="0"/>
              </a:rPr>
              <a:t>Transfer row</a:t>
            </a:r>
          </a:p>
        </p:txBody>
      </p:sp>
      <p:sp>
        <p:nvSpPr>
          <p:cNvPr id="143" name="Rectangle 141"/>
          <p:cNvSpPr>
            <a:spLocks/>
          </p:cNvSpPr>
          <p:nvPr/>
        </p:nvSpPr>
        <p:spPr bwMode="auto">
          <a:xfrm>
            <a:off x="7634798" y="2638733"/>
            <a:ext cx="137217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r>
              <a:rPr lang="en-US" sz="1600" dirty="0">
                <a:solidFill>
                  <a:srgbClr val="D90B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Step 2: Activate row B</a:t>
            </a:r>
          </a:p>
        </p:txBody>
      </p:sp>
      <p:sp>
        <p:nvSpPr>
          <p:cNvPr id="144" name="Freeform 142"/>
          <p:cNvSpPr>
            <a:spLocks/>
          </p:cNvSpPr>
          <p:nvPr/>
        </p:nvSpPr>
        <p:spPr bwMode="auto">
          <a:xfrm>
            <a:off x="2345248" y="2793594"/>
            <a:ext cx="571500" cy="2508250"/>
          </a:xfrm>
          <a:custGeom>
            <a:avLst/>
            <a:gdLst>
              <a:gd name="T0" fmla="*/ 21600 w 21600"/>
              <a:gd name="T1" fmla="*/ 0 h 21600"/>
              <a:gd name="T2" fmla="*/ 0 w 21600"/>
              <a:gd name="T3" fmla="*/ 0 h 21600"/>
              <a:gd name="T4" fmla="*/ 0 w 21600"/>
              <a:gd name="T5" fmla="*/ 21600 h 21600"/>
              <a:gd name="T6" fmla="*/ 20002 w 21600"/>
              <a:gd name="T7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  <a:lnTo>
                  <a:pt x="20002" y="21600"/>
                </a:lnTo>
              </a:path>
            </a:pathLst>
          </a:custGeom>
          <a:noFill/>
          <a:ln w="50800" cap="flat">
            <a:solidFill>
              <a:srgbClr val="D90B00"/>
            </a:solidFill>
            <a:prstDash val="solid"/>
            <a:miter lim="800000"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145" name="Rectangle 143"/>
          <p:cNvSpPr>
            <a:spLocks/>
          </p:cNvSpPr>
          <p:nvPr/>
        </p:nvSpPr>
        <p:spPr bwMode="auto">
          <a:xfrm>
            <a:off x="2408674" y="4181267"/>
            <a:ext cx="547626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defTabSz="457200"/>
            <a:endParaRPr lang="en-US" sz="1600" dirty="0">
              <a:solidFill>
                <a:srgbClr val="D90B00"/>
              </a:solidFill>
              <a:ea typeface="ＭＳ Ｐゴシック" charset="0"/>
              <a:cs typeface="Myriad Pro Bold Cond" charset="0"/>
              <a:sym typeface="Myriad Pro Bold Cond" charset="0"/>
            </a:endParaRPr>
          </a:p>
          <a:p>
            <a:pPr defTabSz="457200"/>
            <a:r>
              <a:rPr lang="en-US" sz="1200" dirty="0">
                <a:solidFill>
                  <a:srgbClr val="D90B00"/>
                </a:solidFill>
                <a:latin typeface="Tahoma"/>
                <a:ea typeface="ＭＳ Ｐゴシック" charset="0"/>
                <a:cs typeface="Tahoma"/>
                <a:sym typeface="Myriad Pro Bold Cond" charset="0"/>
              </a:rPr>
              <a:t>Transfer</a:t>
            </a:r>
          </a:p>
          <a:p>
            <a:pPr defTabSz="457200"/>
            <a:r>
              <a:rPr lang="en-US" sz="1200" dirty="0">
                <a:solidFill>
                  <a:srgbClr val="D90B00"/>
                </a:solidFill>
                <a:latin typeface="Tahoma"/>
                <a:ea typeface="ＭＳ Ｐゴシック" charset="0"/>
                <a:cs typeface="Tahoma"/>
                <a:sym typeface="Myriad Pro Bold Cond" charset="0"/>
              </a:rPr>
              <a:t>row</a:t>
            </a:r>
          </a:p>
        </p:txBody>
      </p:sp>
      <p:sp>
        <p:nvSpPr>
          <p:cNvPr id="146" name="Rectangle 145"/>
          <p:cNvSpPr>
            <a:spLocks/>
          </p:cNvSpPr>
          <p:nvPr/>
        </p:nvSpPr>
        <p:spPr bwMode="auto">
          <a:xfrm>
            <a:off x="1716598" y="739775"/>
            <a:ext cx="73469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defTabSz="457200"/>
            <a:endParaRPr lang="en-US" dirty="0">
              <a:solidFill>
                <a:srgbClr val="000000"/>
              </a:solidFill>
              <a:ea typeface="ＭＳ Ｐゴシック" charset="0"/>
              <a:cs typeface="Myriad Pro Bold Cond" charset="0"/>
              <a:sym typeface="Myriad Pro Bold Cond" charset="0"/>
            </a:endParaRPr>
          </a:p>
        </p:txBody>
      </p:sp>
      <p:sp>
        <p:nvSpPr>
          <p:cNvPr id="147" name="TextBox 146"/>
          <p:cNvSpPr txBox="1"/>
          <p:nvPr/>
        </p:nvSpPr>
        <p:spPr>
          <a:xfrm>
            <a:off x="9392549" y="1431102"/>
            <a:ext cx="228479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8000"/>
                </a:solidFill>
              </a:rPr>
              <a:t>Negligible HW cost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7623606" y="988075"/>
            <a:ext cx="44212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rgbClr val="008000"/>
                </a:solidFill>
              </a:rPr>
              <a:t>   </a:t>
            </a:r>
            <a:r>
              <a:rPr lang="en-US" sz="2200" b="1" dirty="0">
                <a:solidFill>
                  <a:srgbClr val="008000"/>
                </a:solidFill>
                <a:latin typeface="Times New Roman" charset="0"/>
                <a:ea typeface="Times New Roman" charset="0"/>
                <a:cs typeface="Times New Roman" charset="0"/>
              </a:rPr>
              <a:t>Idea: Two consecutive </a:t>
            </a:r>
            <a:r>
              <a:rPr lang="en-US" sz="2200" b="1" dirty="0" err="1">
                <a:solidFill>
                  <a:srgbClr val="008000"/>
                </a:solidFill>
                <a:latin typeface="Times New Roman" charset="0"/>
                <a:ea typeface="Times New Roman" charset="0"/>
                <a:cs typeface="Times New Roman" charset="0"/>
              </a:rPr>
              <a:t>ACTivates</a:t>
            </a:r>
            <a:endParaRPr lang="en-US" sz="2200" b="1" dirty="0">
              <a:solidFill>
                <a:srgbClr val="008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8157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5" grpId="1" animBg="1"/>
      <p:bldP spid="140" grpId="0" autoUpdateAnimBg="0"/>
      <p:bldP spid="140" grpId="1"/>
      <p:bldP spid="141" grpId="0" animBg="1"/>
      <p:bldP spid="141" grpId="1" animBg="1"/>
      <p:bldP spid="142" grpId="0" autoUpdateAnimBg="0"/>
      <p:bldP spid="142" grpId="1"/>
      <p:bldP spid="143" grpId="0" autoUpdateAnimBg="0"/>
      <p:bldP spid="144" grpId="0" animBg="1"/>
      <p:bldP spid="145" grpId="0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70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072644" y="537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>
                <a:solidFill>
                  <a:srgbClr val="1A5712"/>
                </a:solidFill>
                <a:latin typeface="Garamond"/>
                <a:cs typeface="Garamond"/>
              </a:rPr>
              <a:t>RowClone: Latency and Energy Savings</a:t>
            </a:r>
            <a:endParaRPr lang="en-US" dirty="0">
              <a:solidFill>
                <a:srgbClr val="1A5712"/>
              </a:solidFill>
              <a:latin typeface="Garamond"/>
              <a:cs typeface="Garamond"/>
            </a:endParaRP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xmlns:p14="http://schemas.microsoft.com/office/powerpoint/2010/main" val="1408885086"/>
              </p:ext>
            </p:extLst>
          </p:nvPr>
        </p:nvGraphicFramePr>
        <p:xfrm>
          <a:off x="2134308" y="1447800"/>
          <a:ext cx="80772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2" name="Straight Arrow Connector 11"/>
          <p:cNvCxnSpPr/>
          <p:nvPr/>
        </p:nvCxnSpPr>
        <p:spPr bwMode="auto">
          <a:xfrm rot="16200000" flipH="1">
            <a:off x="3086811" y="3695699"/>
            <a:ext cx="2819397" cy="1"/>
          </a:xfrm>
          <a:prstGeom prst="straightConnector1">
            <a:avLst/>
          </a:prstGeom>
          <a:solidFill>
            <a:srgbClr val="4F81BD"/>
          </a:solidFill>
          <a:ln w="28575" cap="flat" cmpd="sng" algn="ctr">
            <a:solidFill>
              <a:sysClr val="windowText" lastClr="000000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4496508" y="2438400"/>
            <a:ext cx="992579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alibri"/>
              </a:rPr>
              <a:t>11.6x</a:t>
            </a:r>
          </a:p>
        </p:txBody>
      </p:sp>
      <p:cxnSp>
        <p:nvCxnSpPr>
          <p:cNvPr id="14" name="Straight Arrow Connector 13"/>
          <p:cNvCxnSpPr/>
          <p:nvPr/>
        </p:nvCxnSpPr>
        <p:spPr bwMode="auto">
          <a:xfrm rot="16200000" flipH="1">
            <a:off x="6292631" y="3842676"/>
            <a:ext cx="3124200" cy="10847"/>
          </a:xfrm>
          <a:prstGeom prst="straightConnector1">
            <a:avLst/>
          </a:prstGeom>
          <a:solidFill>
            <a:srgbClr val="4F81BD"/>
          </a:solidFill>
          <a:ln w="28575" cap="flat" cmpd="sng" algn="ctr">
            <a:solidFill>
              <a:sysClr val="windowText" lastClr="000000"/>
            </a:solidFill>
            <a:prstDash val="solid"/>
            <a:round/>
            <a:headEnd type="stealth" w="lg" len="lg"/>
            <a:tailEnd type="stealth" w="lg" len="lg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7860153" y="2438400"/>
            <a:ext cx="713632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alibri"/>
              </a:rPr>
              <a:t>74x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928628" y="6165304"/>
            <a:ext cx="784887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Seshadri et al., “</a:t>
            </a:r>
            <a:r>
              <a:rPr kumimoji="0" lang="en-US" altLang="ja-JP" sz="19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ＭＳ Ｐゴシック" panose="020B0600070205080204" pitchFamily="34" charset="-128"/>
              </a:rPr>
              <a:t>RowClone</a:t>
            </a:r>
            <a:r>
              <a:rPr kumimoji="0" lang="en-US" altLang="ja-JP" sz="19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ea typeface="ＭＳ Ｐゴシック" panose="020B0600070205080204" pitchFamily="34" charset="-128"/>
              </a:rPr>
              <a:t>: Fast and Efficient In-DRAM Copy and Initialization of Bulk Data</a:t>
            </a:r>
            <a:r>
              <a:rPr kumimoji="0" lang="en-US" altLang="ja-JP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panose="020B0600070205080204" pitchFamily="34" charset="-128"/>
              </a:rPr>
              <a:t>,</a:t>
            </a:r>
            <a:r>
              <a:rPr kumimoji="0" lang="en-US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”</a:t>
            </a:r>
            <a:r>
              <a:rPr kumimoji="0" lang="en-US" altLang="ja-JP" sz="19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ＭＳ Ｐゴシック" panose="020B0600070205080204" pitchFamily="34" charset="-128"/>
              </a:rPr>
              <a:t> MICRO 2013.</a:t>
            </a:r>
            <a:endParaRPr kumimoji="0" lang="en-US" sz="1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9071912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71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More on RowClone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1012279"/>
            <a:ext cx="8610600" cy="5153025"/>
          </a:xfrm>
        </p:spPr>
        <p:txBody>
          <a:bodyPr/>
          <a:lstStyle/>
          <a:p>
            <a:r>
              <a:rPr lang="en-US" sz="1800" dirty="0"/>
              <a:t>Vivek Seshadri, Yoongu Kim, Chris Fallin, Donghyuk Lee, </a:t>
            </a:r>
            <a:r>
              <a:rPr lang="en-US" sz="1800" dirty="0" err="1"/>
              <a:t>Rachata</a:t>
            </a:r>
            <a:r>
              <a:rPr lang="en-US" sz="1800" dirty="0"/>
              <a:t> </a:t>
            </a:r>
            <a:r>
              <a:rPr lang="en-US" sz="1800" dirty="0" err="1"/>
              <a:t>Ausavarungnirun</a:t>
            </a:r>
            <a:r>
              <a:rPr lang="en-US" sz="1800" dirty="0"/>
              <a:t>, Gennady </a:t>
            </a:r>
            <a:r>
              <a:rPr lang="en-US" sz="1800" dirty="0" err="1"/>
              <a:t>Pekhimenko</a:t>
            </a:r>
            <a:r>
              <a:rPr lang="en-US" sz="1800" dirty="0"/>
              <a:t>, </a:t>
            </a:r>
            <a:r>
              <a:rPr lang="en-US" sz="1800" dirty="0" err="1"/>
              <a:t>Yixin</a:t>
            </a:r>
            <a:r>
              <a:rPr lang="en-US" sz="1800" dirty="0"/>
              <a:t> </a:t>
            </a:r>
            <a:r>
              <a:rPr lang="en-US" sz="1800" dirty="0" err="1"/>
              <a:t>Luo</a:t>
            </a:r>
            <a:r>
              <a:rPr lang="en-US" sz="1800" dirty="0"/>
              <a:t>, Onur Mutlu, Michael A. </a:t>
            </a:r>
            <a:r>
              <a:rPr lang="en-US" sz="1800" dirty="0" err="1"/>
              <a:t>Kozuch</a:t>
            </a:r>
            <a:r>
              <a:rPr lang="en-US" sz="1800" dirty="0"/>
              <a:t>, Phillip B. Gibbons, and Todd C. </a:t>
            </a:r>
            <a:r>
              <a:rPr lang="en-US" sz="1800" dirty="0" err="1"/>
              <a:t>Mowry</a:t>
            </a:r>
            <a:r>
              <a:rPr lang="en-US" sz="1800" dirty="0"/>
              <a:t>,</a:t>
            </a:r>
            <a:br>
              <a:rPr lang="en-US" sz="1800" dirty="0"/>
            </a:br>
            <a:r>
              <a:rPr lang="en-US" sz="1800" b="1" dirty="0">
                <a:hlinkClick r:id="rId2"/>
              </a:rPr>
              <a:t>"RowClone: Fast and Energy-Efficient In-DRAM Bulk Data Copy and Initialization"</a:t>
            </a:r>
            <a:br>
              <a:rPr lang="en-US" sz="1800" dirty="0"/>
            </a:br>
            <a:r>
              <a:rPr lang="en-US" sz="1800" i="1" dirty="0"/>
              <a:t>Proceedings of the </a:t>
            </a:r>
            <a:r>
              <a:rPr lang="en-US" sz="1800" i="1" dirty="0">
                <a:hlinkClick r:id="rId3"/>
              </a:rPr>
              <a:t>46th International Symposium on Microarchitecture</a:t>
            </a:r>
            <a:r>
              <a:rPr lang="en-US" sz="1800" i="1" dirty="0"/>
              <a:t> (</a:t>
            </a:r>
            <a:r>
              <a:rPr lang="en-US" sz="1800" b="1" i="1" dirty="0"/>
              <a:t>MICRO</a:t>
            </a:r>
            <a:r>
              <a:rPr lang="en-US" sz="1800" i="1" dirty="0"/>
              <a:t>)</a:t>
            </a:r>
            <a:r>
              <a:rPr lang="en-US" sz="1800" dirty="0"/>
              <a:t>, Davis, CA, December 2013. 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 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6"/>
              </a:rPr>
              <a:t>Lightning Session Slides (pptx)</a:t>
            </a:r>
            <a:r>
              <a:rPr lang="en-US" sz="1800" dirty="0"/>
              <a:t> </a:t>
            </a:r>
            <a:r>
              <a:rPr lang="en-US" sz="1800" dirty="0">
                <a:hlinkClick r:id="rId7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8"/>
              </a:rPr>
              <a:t>Poster (pptx)</a:t>
            </a:r>
            <a:r>
              <a:rPr lang="en-US" sz="1800" dirty="0"/>
              <a:t> </a:t>
            </a:r>
            <a:r>
              <a:rPr lang="en-US" sz="1800" dirty="0">
                <a:hlinkClick r:id="rId9"/>
              </a:rPr>
              <a:t>(pdf)</a:t>
            </a:r>
            <a:r>
              <a:rPr lang="en-US" sz="1800" dirty="0"/>
              <a:t>] </a:t>
            </a:r>
          </a:p>
          <a:p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58244" y="3562817"/>
            <a:ext cx="9144000" cy="332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332236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72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Rectangle 1"/>
          <p:cNvSpPr>
            <a:spLocks/>
          </p:cNvSpPr>
          <p:nvPr/>
        </p:nvSpPr>
        <p:spPr bwMode="auto">
          <a:xfrm>
            <a:off x="1570994" y="1295400"/>
            <a:ext cx="5740400" cy="3949700"/>
          </a:xfrm>
          <a:prstGeom prst="rect">
            <a:avLst/>
          </a:prstGeom>
          <a:solidFill>
            <a:srgbClr val="E6E6E6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4447544" y="4584704"/>
            <a:ext cx="0" cy="881857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title"/>
          </p:nvPr>
        </p:nvSpPr>
        <p:spPr>
          <a:xfrm>
            <a:off x="1577344" y="196850"/>
            <a:ext cx="8724900" cy="558800"/>
          </a:xfrm>
          <a:ln/>
        </p:spPr>
        <p:txBody>
          <a:bodyPr/>
          <a:lstStyle/>
          <a:p>
            <a:r>
              <a:rPr lang="en-US" sz="4400" dirty="0">
                <a:solidFill>
                  <a:srgbClr val="1A5712"/>
                </a:solidFill>
                <a:latin typeface="Garamond"/>
                <a:cs typeface="Garamond"/>
              </a:rPr>
              <a:t>Memory as an Accelerator</a:t>
            </a:r>
          </a:p>
        </p:txBody>
      </p:sp>
      <p:sp>
        <p:nvSpPr>
          <p:cNvPr id="6" name="Rectangle 4"/>
          <p:cNvSpPr>
            <a:spLocks/>
          </p:cNvSpPr>
          <p:nvPr/>
        </p:nvSpPr>
        <p:spPr bwMode="auto">
          <a:xfrm>
            <a:off x="1850394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7" name="Rectangle 5"/>
          <p:cNvSpPr>
            <a:spLocks/>
          </p:cNvSpPr>
          <p:nvPr/>
        </p:nvSpPr>
        <p:spPr bwMode="auto">
          <a:xfrm>
            <a:off x="2220567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8" name="Rectangle 6"/>
          <p:cNvSpPr>
            <a:spLocks/>
          </p:cNvSpPr>
          <p:nvPr/>
        </p:nvSpPr>
        <p:spPr bwMode="auto">
          <a:xfrm>
            <a:off x="3082294" y="16002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9" name="Rectangle 7"/>
          <p:cNvSpPr>
            <a:spLocks/>
          </p:cNvSpPr>
          <p:nvPr/>
        </p:nvSpPr>
        <p:spPr bwMode="auto">
          <a:xfrm>
            <a:off x="3454848" y="18245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10" name="Rectangle 8"/>
          <p:cNvSpPr>
            <a:spLocks/>
          </p:cNvSpPr>
          <p:nvPr/>
        </p:nvSpPr>
        <p:spPr bwMode="auto">
          <a:xfrm>
            <a:off x="1850394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1" name="Rectangle 9"/>
          <p:cNvSpPr>
            <a:spLocks/>
          </p:cNvSpPr>
          <p:nvPr/>
        </p:nvSpPr>
        <p:spPr bwMode="auto">
          <a:xfrm>
            <a:off x="2222948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12" name="Rectangle 10"/>
          <p:cNvSpPr>
            <a:spLocks/>
          </p:cNvSpPr>
          <p:nvPr/>
        </p:nvSpPr>
        <p:spPr bwMode="auto">
          <a:xfrm>
            <a:off x="3082294" y="2667000"/>
            <a:ext cx="1016000" cy="8509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3" name="Rectangle 11"/>
          <p:cNvSpPr>
            <a:spLocks/>
          </p:cNvSpPr>
          <p:nvPr/>
        </p:nvSpPr>
        <p:spPr bwMode="auto">
          <a:xfrm>
            <a:off x="3454848" y="2891373"/>
            <a:ext cx="269304" cy="40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14" name="Rectangle 12"/>
          <p:cNvSpPr>
            <a:spLocks/>
          </p:cNvSpPr>
          <p:nvPr/>
        </p:nvSpPr>
        <p:spPr bwMode="auto">
          <a:xfrm>
            <a:off x="4314194" y="16129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5" name="Rectangle 13"/>
          <p:cNvSpPr>
            <a:spLocks/>
          </p:cNvSpPr>
          <p:nvPr/>
        </p:nvSpPr>
        <p:spPr bwMode="auto">
          <a:xfrm>
            <a:off x="4331210" y="1734751"/>
            <a:ext cx="54859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mini-CPU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16" name="Rectangle 14"/>
          <p:cNvSpPr>
            <a:spLocks/>
          </p:cNvSpPr>
          <p:nvPr/>
        </p:nvSpPr>
        <p:spPr bwMode="auto">
          <a:xfrm>
            <a:off x="4314194" y="226695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7" name="Rectangle 15"/>
          <p:cNvSpPr>
            <a:spLocks/>
          </p:cNvSpPr>
          <p:nvPr/>
        </p:nvSpPr>
        <p:spPr bwMode="auto">
          <a:xfrm>
            <a:off x="4471646" y="2379668"/>
            <a:ext cx="269304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video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18" name="Rectangle 16"/>
          <p:cNvSpPr>
            <a:spLocks/>
          </p:cNvSpPr>
          <p:nvPr/>
        </p:nvSpPr>
        <p:spPr bwMode="auto">
          <a:xfrm>
            <a:off x="5184144" y="16637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19" name="Rectangle 17"/>
          <p:cNvSpPr>
            <a:spLocks/>
          </p:cNvSpPr>
          <p:nvPr/>
        </p:nvSpPr>
        <p:spPr bwMode="auto">
          <a:xfrm>
            <a:off x="5211863" y="1762943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0" name="Rectangle 18"/>
          <p:cNvSpPr>
            <a:spLocks/>
          </p:cNvSpPr>
          <p:nvPr/>
        </p:nvSpPr>
        <p:spPr bwMode="auto">
          <a:xfrm>
            <a:off x="6142994" y="16700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1" name="Rectangle 19"/>
          <p:cNvSpPr>
            <a:spLocks/>
          </p:cNvSpPr>
          <p:nvPr/>
        </p:nvSpPr>
        <p:spPr bwMode="auto">
          <a:xfrm>
            <a:off x="6168331" y="17724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2" name="Rectangle 20"/>
          <p:cNvSpPr>
            <a:spLocks/>
          </p:cNvSpPr>
          <p:nvPr/>
        </p:nvSpPr>
        <p:spPr bwMode="auto">
          <a:xfrm>
            <a:off x="5184144" y="264160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3" name="Rectangle 21"/>
          <p:cNvSpPr>
            <a:spLocks/>
          </p:cNvSpPr>
          <p:nvPr/>
        </p:nvSpPr>
        <p:spPr bwMode="auto">
          <a:xfrm>
            <a:off x="5209481" y="274401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4" name="Rectangle 22"/>
          <p:cNvSpPr>
            <a:spLocks/>
          </p:cNvSpPr>
          <p:nvPr/>
        </p:nvSpPr>
        <p:spPr bwMode="auto">
          <a:xfrm>
            <a:off x="6142994" y="2647950"/>
            <a:ext cx="825500" cy="67945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5" name="Rectangle 23"/>
          <p:cNvSpPr>
            <a:spLocks/>
          </p:cNvSpPr>
          <p:nvPr/>
        </p:nvSpPr>
        <p:spPr bwMode="auto">
          <a:xfrm>
            <a:off x="6168331" y="2750368"/>
            <a:ext cx="768483" cy="48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GPU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1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(throughput)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4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26" name="Rectangle 24"/>
          <p:cNvSpPr>
            <a:spLocks/>
          </p:cNvSpPr>
          <p:nvPr/>
        </p:nvSpPr>
        <p:spPr bwMode="auto">
          <a:xfrm>
            <a:off x="5088894" y="1593850"/>
            <a:ext cx="1981200" cy="18796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7" name="Rectangle 25"/>
          <p:cNvSpPr>
            <a:spLocks/>
          </p:cNvSpPr>
          <p:nvPr/>
        </p:nvSpPr>
        <p:spPr bwMode="auto">
          <a:xfrm>
            <a:off x="1850394" y="3733800"/>
            <a:ext cx="5207000" cy="8509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28" name="Rectangle 26"/>
          <p:cNvSpPr>
            <a:spLocks/>
          </p:cNvSpPr>
          <p:nvPr/>
        </p:nvSpPr>
        <p:spPr bwMode="auto">
          <a:xfrm>
            <a:off x="4346909" y="4107461"/>
            <a:ext cx="211597" cy="2051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LLC</a:t>
            </a:r>
          </a:p>
        </p:txBody>
      </p:sp>
      <p:sp>
        <p:nvSpPr>
          <p:cNvPr id="29" name="Rectangle 27"/>
          <p:cNvSpPr>
            <a:spLocks/>
          </p:cNvSpPr>
          <p:nvPr/>
        </p:nvSpPr>
        <p:spPr bwMode="auto">
          <a:xfrm>
            <a:off x="3602994" y="4686300"/>
            <a:ext cx="1695450" cy="444500"/>
          </a:xfrm>
          <a:prstGeom prst="rect">
            <a:avLst/>
          </a:prstGeom>
          <a:solidFill>
            <a:srgbClr val="CDCDCD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0" name="Rectangle 28"/>
          <p:cNvSpPr>
            <a:spLocks/>
          </p:cNvSpPr>
          <p:nvPr/>
        </p:nvSpPr>
        <p:spPr bwMode="auto">
          <a:xfrm>
            <a:off x="3860815" y="4825008"/>
            <a:ext cx="1179810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Memory Controller</a:t>
            </a:r>
          </a:p>
        </p:txBody>
      </p:sp>
      <p:sp>
        <p:nvSpPr>
          <p:cNvPr id="31" name="Rectangle 29"/>
          <p:cNvSpPr>
            <a:spLocks/>
          </p:cNvSpPr>
          <p:nvPr/>
        </p:nvSpPr>
        <p:spPr bwMode="auto">
          <a:xfrm>
            <a:off x="8124194" y="4565650"/>
            <a:ext cx="1695450" cy="5842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2" name="Rectangle 30"/>
          <p:cNvSpPr>
            <a:spLocks/>
          </p:cNvSpPr>
          <p:nvPr/>
        </p:nvSpPr>
        <p:spPr bwMode="auto">
          <a:xfrm>
            <a:off x="8164006" y="4602304"/>
            <a:ext cx="1615827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Specialized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compute-capability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500" dirty="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in memory</a:t>
            </a:r>
          </a:p>
        </p:txBody>
      </p:sp>
      <p:sp>
        <p:nvSpPr>
          <p:cNvPr id="33" name="Rectangle 31"/>
          <p:cNvSpPr>
            <a:spLocks/>
          </p:cNvSpPr>
          <p:nvPr/>
        </p:nvSpPr>
        <p:spPr bwMode="auto">
          <a:xfrm>
            <a:off x="7813044" y="1276350"/>
            <a:ext cx="2324100" cy="39497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4" name="Rectangle 32"/>
          <p:cNvSpPr>
            <a:spLocks/>
          </p:cNvSpPr>
          <p:nvPr/>
        </p:nvSpPr>
        <p:spPr bwMode="auto">
          <a:xfrm>
            <a:off x="8701031" y="2989858"/>
            <a:ext cx="538609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Memory</a:t>
            </a:r>
          </a:p>
        </p:txBody>
      </p:sp>
      <p:sp>
        <p:nvSpPr>
          <p:cNvPr id="35" name="Rectangle 33"/>
          <p:cNvSpPr>
            <a:spLocks/>
          </p:cNvSpPr>
          <p:nvPr/>
        </p:nvSpPr>
        <p:spPr bwMode="auto">
          <a:xfrm>
            <a:off x="7876544" y="1339850"/>
            <a:ext cx="2184400" cy="31369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6" name="Rectangle 34"/>
          <p:cNvSpPr>
            <a:spLocks/>
          </p:cNvSpPr>
          <p:nvPr/>
        </p:nvSpPr>
        <p:spPr bwMode="auto">
          <a:xfrm>
            <a:off x="4307844" y="2921000"/>
            <a:ext cx="577850" cy="482600"/>
          </a:xfrm>
          <a:prstGeom prst="rect">
            <a:avLst/>
          </a:prstGeom>
          <a:solidFill>
            <a:srgbClr val="FEBB64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37" name="Rectangle 35"/>
          <p:cNvSpPr>
            <a:spLocks/>
          </p:cNvSpPr>
          <p:nvPr/>
        </p:nvSpPr>
        <p:spPr bwMode="auto">
          <a:xfrm>
            <a:off x="4403954" y="3033718"/>
            <a:ext cx="397545" cy="301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imaging</a:t>
            </a:r>
          </a:p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core</a:t>
            </a:r>
          </a:p>
        </p:txBody>
      </p:sp>
      <p:sp>
        <p:nvSpPr>
          <p:cNvPr id="38" name="Rectangle 36"/>
          <p:cNvSpPr>
            <a:spLocks/>
          </p:cNvSpPr>
          <p:nvPr/>
        </p:nvSpPr>
        <p:spPr bwMode="auto">
          <a:xfrm>
            <a:off x="5469562" y="5523508"/>
            <a:ext cx="807913" cy="20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 defTabSz="457200" fontAlgn="base">
              <a:lnSpc>
                <a:spcPct val="8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000000"/>
                </a:solidFill>
                <a:ea typeface="ＭＳ Ｐゴシック" charset="0"/>
                <a:cs typeface="Myriad Pro Bold Cond" charset="0"/>
                <a:sym typeface="Myriad Pro Bold Cond" charset="0"/>
              </a:rPr>
              <a:t>Memory Bus</a:t>
            </a:r>
          </a:p>
        </p:txBody>
      </p:sp>
      <p:sp>
        <p:nvSpPr>
          <p:cNvPr id="39" name="Line 37"/>
          <p:cNvSpPr>
            <a:spLocks noChangeShapeType="1"/>
          </p:cNvSpPr>
          <p:nvPr/>
        </p:nvSpPr>
        <p:spPr bwMode="auto">
          <a:xfrm rot="10800000" flipH="1">
            <a:off x="1574966" y="5460207"/>
            <a:ext cx="8562181" cy="0"/>
          </a:xfrm>
          <a:prstGeom prst="line">
            <a:avLst/>
          </a:prstGeom>
          <a:noFill/>
          <a:ln w="1016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0" name="Line 38"/>
          <p:cNvSpPr>
            <a:spLocks noChangeShapeType="1"/>
          </p:cNvSpPr>
          <p:nvPr/>
        </p:nvSpPr>
        <p:spPr bwMode="auto">
          <a:xfrm>
            <a:off x="8975094" y="5226848"/>
            <a:ext cx="0" cy="239713"/>
          </a:xfrm>
          <a:prstGeom prst="line">
            <a:avLst/>
          </a:prstGeom>
          <a:noFill/>
          <a:ln w="889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1" name="Rounded Rectangle 40"/>
          <p:cNvSpPr>
            <a:spLocks noChangeArrowheads="1"/>
          </p:cNvSpPr>
          <p:nvPr/>
        </p:nvSpPr>
        <p:spPr bwMode="auto">
          <a:xfrm rot="5400000">
            <a:off x="7870669" y="3890443"/>
            <a:ext cx="2133601" cy="2286000"/>
          </a:xfrm>
          <a:prstGeom prst="roundRect">
            <a:avLst>
              <a:gd name="adj" fmla="val 16667"/>
            </a:avLst>
          </a:prstGeom>
          <a:noFill/>
          <a:ln w="1143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/>
          <a:lstStyle/>
          <a:p>
            <a:pPr defTabSz="457200"/>
            <a:endParaRPr lang="en-US">
              <a:solidFill>
                <a:srgbClr val="000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577344" y="6063459"/>
            <a:ext cx="7466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FF0000"/>
                </a:solidFill>
                <a:latin typeface="Tahoma"/>
                <a:cs typeface="Tahoma"/>
              </a:rPr>
              <a:t>Memory similar to a “conventional” accelerator</a:t>
            </a:r>
          </a:p>
        </p:txBody>
      </p:sp>
    </p:spTree>
    <p:extLst>
      <p:ext uri="{BB962C8B-B14F-4D97-AF65-F5344CB8AC3E}">
        <p14:creationId xmlns:p14="http://schemas.microsoft.com/office/powerpoint/2010/main" val="15243672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73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94348" y="152400"/>
            <a:ext cx="8807896" cy="1066800"/>
          </a:xfrm>
        </p:spPr>
        <p:txBody>
          <a:bodyPr/>
          <a:lstStyle/>
          <a:p>
            <a:r>
              <a:rPr lang="en-US" dirty="0"/>
              <a:t>In-Memory Bulk Bitwise Operations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494348" y="997527"/>
            <a:ext cx="8807896" cy="5193723"/>
          </a:xfrm>
        </p:spPr>
        <p:txBody>
          <a:bodyPr/>
          <a:lstStyle/>
          <a:p>
            <a:r>
              <a:rPr lang="en-US" dirty="0"/>
              <a:t>We can support </a:t>
            </a:r>
            <a:r>
              <a:rPr lang="en-US" dirty="0">
                <a:solidFill>
                  <a:srgbClr val="0000FF"/>
                </a:solidFill>
              </a:rPr>
              <a:t>in-DRAM COPY, ZERO, AND, OR, NOT, MAJ</a:t>
            </a:r>
          </a:p>
          <a:p>
            <a:r>
              <a:rPr lang="en-US" dirty="0"/>
              <a:t>At low cost</a:t>
            </a:r>
          </a:p>
          <a:p>
            <a:r>
              <a:rPr lang="en-US" dirty="0">
                <a:solidFill>
                  <a:srgbClr val="0000FF"/>
                </a:solidFill>
              </a:rPr>
              <a:t>Using analog computation capability of DRAM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Idea: activating multiple rows performs computation</a:t>
            </a:r>
          </a:p>
          <a:p>
            <a:r>
              <a:rPr lang="en-US" dirty="0">
                <a:solidFill>
                  <a:srgbClr val="FF0000"/>
                </a:solidFill>
              </a:rPr>
              <a:t>30-60X performance and energy improvement</a:t>
            </a:r>
          </a:p>
          <a:p>
            <a:pPr lvl="1"/>
            <a:r>
              <a:rPr lang="en-US" sz="2000" dirty="0"/>
              <a:t>Seshadri+, “</a:t>
            </a:r>
            <a:r>
              <a:rPr lang="en-US" sz="2000" dirty="0">
                <a:solidFill>
                  <a:schemeClr val="tx2">
                    <a:lumMod val="75000"/>
                  </a:schemeClr>
                </a:solidFill>
              </a:rPr>
              <a:t>Ambit: In-Memory Accelerator for Bulk Bitwise Operations Using Commodity DRAM Technology</a:t>
            </a:r>
            <a:r>
              <a:rPr lang="en-US" sz="2000" dirty="0"/>
              <a:t>,” MICRO 2017.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00FF"/>
                </a:solidFill>
              </a:rPr>
              <a:t>New memory technologies </a:t>
            </a:r>
            <a:r>
              <a:rPr lang="en-US" dirty="0"/>
              <a:t>enable even more opportunities</a:t>
            </a:r>
          </a:p>
          <a:p>
            <a:pPr lvl="1"/>
            <a:r>
              <a:rPr lang="en-US" dirty="0"/>
              <a:t>Memristors, resistive RAM, phase change </a:t>
            </a:r>
            <a:r>
              <a:rPr lang="en-US" dirty="0" err="1"/>
              <a:t>mem</a:t>
            </a:r>
            <a:r>
              <a:rPr lang="en-US" dirty="0"/>
              <a:t>, STT-MRAM, </a:t>
            </a:r>
            <a:r>
              <a:rPr lang="is-IS" dirty="0"/>
              <a:t>…</a:t>
            </a:r>
            <a:endParaRPr lang="en-US" dirty="0"/>
          </a:p>
          <a:p>
            <a:pPr lvl="1"/>
            <a:r>
              <a:rPr lang="en-US" dirty="0"/>
              <a:t>Can operate on data </a:t>
            </a:r>
            <a:r>
              <a:rPr lang="en-US" dirty="0">
                <a:solidFill>
                  <a:srgbClr val="FF0000"/>
                </a:solidFill>
              </a:rPr>
              <a:t>with minimal movement</a:t>
            </a:r>
          </a:p>
        </p:txBody>
      </p:sp>
    </p:spTree>
    <p:extLst>
      <p:ext uri="{BB962C8B-B14F-4D97-AF65-F5344CB8AC3E}">
        <p14:creationId xmlns:p14="http://schemas.microsoft.com/office/powerpoint/2010/main" val="8162419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74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915400" cy="1066800"/>
          </a:xfrm>
        </p:spPr>
        <p:txBody>
          <a:bodyPr/>
          <a:lstStyle/>
          <a:p>
            <a:r>
              <a:rPr lang="en-US" sz="3800" dirty="0"/>
              <a:t>In-DRAM AND/OR: Triple Row Activation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1056928"/>
            <a:ext cx="8610600" cy="4876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542544" y="3190528"/>
            <a:ext cx="387178" cy="68580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529844" y="3476178"/>
            <a:ext cx="387178" cy="40015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45857" y="2134614"/>
            <a:ext cx="387178" cy="68580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548630" y="2420264"/>
            <a:ext cx="387178" cy="40015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910844" y="1133128"/>
            <a:ext cx="3064024" cy="4958665"/>
            <a:chOff x="1828800" y="-857925"/>
            <a:chExt cx="4182533" cy="6768806"/>
          </a:xfrm>
        </p:grpSpPr>
        <p:grpSp>
          <p:nvGrpSpPr>
            <p:cNvPr id="10" name="Group 9"/>
            <p:cNvGrpSpPr/>
            <p:nvPr/>
          </p:nvGrpSpPr>
          <p:grpSpPr>
            <a:xfrm>
              <a:off x="3039533" y="3479094"/>
              <a:ext cx="2971800" cy="1119011"/>
              <a:chOff x="2667000" y="3041650"/>
              <a:chExt cx="2057400" cy="774700"/>
            </a:xfrm>
          </p:grpSpPr>
          <p:grpSp>
            <p:nvGrpSpPr>
              <p:cNvPr id="16" name="Group 15"/>
              <p:cNvGrpSpPr/>
              <p:nvPr/>
            </p:nvGrpSpPr>
            <p:grpSpPr>
              <a:xfrm>
                <a:off x="2667000" y="3048000"/>
                <a:ext cx="609600" cy="762000"/>
                <a:chOff x="2819400" y="3048000"/>
                <a:chExt cx="609600" cy="762000"/>
              </a:xfrm>
            </p:grpSpPr>
            <p:sp>
              <p:nvSpPr>
                <p:cNvPr id="22" name="Isosceles Triangle 21"/>
                <p:cNvSpPr/>
                <p:nvPr/>
              </p:nvSpPr>
              <p:spPr>
                <a:xfrm>
                  <a:off x="2819400" y="3124200"/>
                  <a:ext cx="609600" cy="685800"/>
                </a:xfrm>
                <a:prstGeom prst="triangle">
                  <a:avLst/>
                </a:prstGeom>
                <a:solidFill>
                  <a:srgbClr val="E8E595">
                    <a:lumMod val="50000"/>
                  </a:srgbClr>
                </a:solidFill>
                <a:ln w="31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sz="3200" b="1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23" name="Oval 22"/>
                <p:cNvSpPr/>
                <p:nvPr/>
              </p:nvSpPr>
              <p:spPr>
                <a:xfrm>
                  <a:off x="3048000" y="3048000"/>
                  <a:ext cx="152400" cy="152400"/>
                </a:xfrm>
                <a:prstGeom prst="ellipse">
                  <a:avLst/>
                </a:prstGeom>
                <a:solidFill>
                  <a:srgbClr val="E8E595">
                    <a:lumMod val="50000"/>
                  </a:srgbClr>
                </a:solidFill>
                <a:ln w="31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sz="3200" b="1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grpSp>
            <p:nvGrpSpPr>
              <p:cNvPr id="17" name="Group 16"/>
              <p:cNvGrpSpPr/>
              <p:nvPr/>
            </p:nvGrpSpPr>
            <p:grpSpPr>
              <a:xfrm rot="10800000">
                <a:off x="4114800" y="3048000"/>
                <a:ext cx="609600" cy="762000"/>
                <a:chOff x="2819400" y="3048000"/>
                <a:chExt cx="609600" cy="762000"/>
              </a:xfrm>
            </p:grpSpPr>
            <p:sp>
              <p:nvSpPr>
                <p:cNvPr id="20" name="Isosceles Triangle 19"/>
                <p:cNvSpPr/>
                <p:nvPr/>
              </p:nvSpPr>
              <p:spPr>
                <a:xfrm>
                  <a:off x="2819400" y="3124200"/>
                  <a:ext cx="609600" cy="685800"/>
                </a:xfrm>
                <a:prstGeom prst="triangle">
                  <a:avLst/>
                </a:prstGeom>
                <a:solidFill>
                  <a:srgbClr val="E8E595">
                    <a:lumMod val="50000"/>
                  </a:srgbClr>
                </a:solidFill>
                <a:ln w="31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sz="3200" b="1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3048000" y="3048000"/>
                  <a:ext cx="152400" cy="152400"/>
                </a:xfrm>
                <a:prstGeom prst="ellipse">
                  <a:avLst/>
                </a:prstGeom>
                <a:solidFill>
                  <a:srgbClr val="E8E595">
                    <a:lumMod val="50000"/>
                  </a:srgbClr>
                </a:solidFill>
                <a:ln w="3175" cap="flat" cmpd="sng" algn="ctr">
                  <a:solidFill>
                    <a:sysClr val="windowText" lastClr="000000">
                      <a:lumMod val="85000"/>
                      <a:lumOff val="15000"/>
                    </a:sys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en-US" sz="3200" b="1" kern="0" dirty="0">
                    <a:solidFill>
                      <a:prstClr val="white"/>
                    </a:solidFill>
                    <a:latin typeface="Calibri"/>
                  </a:endParaRPr>
                </a:p>
              </p:txBody>
            </p:sp>
          </p:grpSp>
          <p:cxnSp>
            <p:nvCxnSpPr>
              <p:cNvPr id="18" name="Elbow Connector 17"/>
              <p:cNvCxnSpPr>
                <a:stCxn id="20" idx="3"/>
                <a:endCxn id="23" idx="0"/>
              </p:cNvCxnSpPr>
              <p:nvPr/>
            </p:nvCxnSpPr>
            <p:spPr>
              <a:xfrm rot="16200000" flipV="1">
                <a:off x="3695700" y="2324100"/>
                <a:ext cx="12700" cy="1447800"/>
              </a:xfrm>
              <a:prstGeom prst="bentConnector3">
                <a:avLst>
                  <a:gd name="adj1" fmla="val 4135134"/>
                </a:avLst>
              </a:prstGeom>
              <a:noFill/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9" name="Elbow Connector 18"/>
              <p:cNvCxnSpPr>
                <a:stCxn id="21" idx="0"/>
                <a:endCxn id="22" idx="3"/>
              </p:cNvCxnSpPr>
              <p:nvPr/>
            </p:nvCxnSpPr>
            <p:spPr>
              <a:xfrm rot="5400000">
                <a:off x="3695700" y="3086100"/>
                <a:ext cx="12700" cy="1447800"/>
              </a:xfrm>
              <a:prstGeom prst="bentConnector3">
                <a:avLst>
                  <a:gd name="adj1" fmla="val 4427024"/>
                </a:avLst>
              </a:prstGeom>
              <a:noFill/>
              <a:ln w="19050" cap="flat" cmpd="sng" algn="ctr">
                <a:solidFill>
                  <a:sysClr val="windowText" lastClr="000000">
                    <a:lumMod val="65000"/>
                    <a:lumOff val="35000"/>
                  </a:sysClr>
                </a:solidFill>
                <a:prstDash val="solid"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11" name="Straight Connector 10"/>
            <p:cNvCxnSpPr>
              <a:endCxn id="22" idx="1"/>
            </p:cNvCxnSpPr>
            <p:nvPr/>
          </p:nvCxnSpPr>
          <p:spPr>
            <a:xfrm>
              <a:off x="1828800" y="4093633"/>
              <a:ext cx="1430867" cy="0"/>
            </a:xfrm>
            <a:prstGeom prst="line">
              <a:avLst/>
            </a:prstGeom>
            <a:noFill/>
            <a:ln w="38100" cap="flat" cmpd="sng" algn="ctr">
              <a:solidFill>
                <a:srgbClr val="C4442A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>
            <a:xfrm>
              <a:off x="2544233" y="4093633"/>
              <a:ext cx="0" cy="935567"/>
            </a:xfrm>
            <a:prstGeom prst="line">
              <a:avLst/>
            </a:prstGeom>
            <a:noFill/>
            <a:ln w="38100" cap="flat" cmpd="sng" algn="ctr">
              <a:solidFill>
                <a:srgbClr val="C4442A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Elbow Connector 12"/>
            <p:cNvCxnSpPr>
              <a:endCxn id="20" idx="5"/>
            </p:cNvCxnSpPr>
            <p:nvPr/>
          </p:nvCxnSpPr>
          <p:spPr>
            <a:xfrm flipV="1">
              <a:off x="2544233" y="3983567"/>
              <a:ext cx="2806700" cy="1045633"/>
            </a:xfrm>
            <a:prstGeom prst="bentConnector3">
              <a:avLst>
                <a:gd name="adj1" fmla="val 67170"/>
              </a:avLst>
            </a:prstGeom>
            <a:noFill/>
            <a:ln w="38100" cap="flat" cmpd="sng" algn="ctr">
              <a:solidFill>
                <a:srgbClr val="C4442A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>
            <a:xfrm flipV="1">
              <a:off x="4525433" y="-857925"/>
              <a:ext cx="0" cy="3588327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>
            <a:xfrm flipV="1">
              <a:off x="4525433" y="5398531"/>
              <a:ext cx="0" cy="51235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</p:grpSp>
      <p:sp>
        <p:nvSpPr>
          <p:cNvPr id="24" name="TextBox 23"/>
          <p:cNvSpPr txBox="1"/>
          <p:nvPr/>
        </p:nvSpPr>
        <p:spPr>
          <a:xfrm>
            <a:off x="4892044" y="5715308"/>
            <a:ext cx="1035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>
                <a:solidFill>
                  <a:prstClr val="black"/>
                </a:solidFill>
                <a:latin typeface="Calibri"/>
              </a:rPr>
              <a:t>½V</a:t>
            </a:r>
            <a:r>
              <a:rPr lang="en-US" sz="2800" b="1" i="1" baseline="-25000" dirty="0">
                <a:solidFill>
                  <a:prstClr val="black"/>
                </a:solidFill>
                <a:latin typeface="Calibri"/>
              </a:rPr>
              <a:t>DD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92044" y="980728"/>
            <a:ext cx="10358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>
                <a:solidFill>
                  <a:prstClr val="black"/>
                </a:solidFill>
                <a:latin typeface="Calibri"/>
              </a:rPr>
              <a:t>½V</a:t>
            </a:r>
            <a:r>
              <a:rPr lang="en-US" sz="2800" b="1" i="1" baseline="-25000" dirty="0">
                <a:solidFill>
                  <a:prstClr val="black"/>
                </a:solidFill>
                <a:latin typeface="Calibri"/>
              </a:rPr>
              <a:t>DD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264483" y="4485928"/>
            <a:ext cx="646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prstClr val="black"/>
                </a:solidFill>
                <a:latin typeface="Calibri"/>
              </a:rPr>
              <a:t>dis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920244" y="2134614"/>
            <a:ext cx="1546191" cy="834596"/>
            <a:chOff x="1425609" y="2590800"/>
            <a:chExt cx="1546191" cy="834596"/>
          </a:xfrm>
        </p:grpSpPr>
        <p:cxnSp>
          <p:nvCxnSpPr>
            <p:cNvPr id="28" name="Straight Connector 27"/>
            <p:cNvCxnSpPr/>
            <p:nvPr/>
          </p:nvCxnSpPr>
          <p:spPr>
            <a:xfrm>
              <a:off x="2051222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29" name="Straight Connector 28"/>
            <p:cNvCxnSpPr/>
            <p:nvPr/>
          </p:nvCxnSpPr>
          <p:spPr>
            <a:xfrm>
              <a:off x="2438400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30" name="Straight Connector 29"/>
            <p:cNvCxnSpPr/>
            <p:nvPr/>
          </p:nvCxnSpPr>
          <p:spPr>
            <a:xfrm>
              <a:off x="2438400" y="2933700"/>
              <a:ext cx="53340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sp>
          <p:nvSpPr>
            <p:cNvPr id="31" name="Rectangle 30"/>
            <p:cNvSpPr/>
            <p:nvPr/>
          </p:nvSpPr>
          <p:spPr>
            <a:xfrm>
              <a:off x="1425609" y="3311096"/>
              <a:ext cx="125730" cy="1143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32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32" name="Elbow Connector 31"/>
            <p:cNvCxnSpPr>
              <a:endCxn id="31" idx="0"/>
            </p:cNvCxnSpPr>
            <p:nvPr/>
          </p:nvCxnSpPr>
          <p:spPr>
            <a:xfrm rot="10800000" flipV="1">
              <a:off x="1488474" y="2948630"/>
              <a:ext cx="562748" cy="362465"/>
            </a:xfrm>
            <a:prstGeom prst="bentConnector2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tailEnd type="arrow" w="lg" len="lg"/>
            </a:ln>
            <a:effectLst/>
          </p:spPr>
        </p:cxnSp>
      </p:grpSp>
      <p:cxnSp>
        <p:nvCxnSpPr>
          <p:cNvPr id="33" name="Straight Connector 32"/>
          <p:cNvCxnSpPr/>
          <p:nvPr/>
        </p:nvCxnSpPr>
        <p:spPr>
          <a:xfrm>
            <a:off x="4039695" y="2477514"/>
            <a:ext cx="853357" cy="0"/>
          </a:xfrm>
          <a:prstGeom prst="line">
            <a:avLst/>
          </a:prstGeom>
          <a:noFill/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34" name="Straight Arrow Connector 33"/>
          <p:cNvCxnSpPr>
            <a:stCxn id="35" idx="6"/>
            <a:endCxn id="36" idx="2"/>
          </p:cNvCxnSpPr>
          <p:nvPr/>
        </p:nvCxnSpPr>
        <p:spPr>
          <a:xfrm>
            <a:off x="3482544" y="2477514"/>
            <a:ext cx="533000" cy="0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35" name="Oval 34"/>
          <p:cNvSpPr/>
          <p:nvPr/>
        </p:nvSpPr>
        <p:spPr>
          <a:xfrm>
            <a:off x="3368044" y="2420264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6" name="Oval 35"/>
          <p:cNvSpPr/>
          <p:nvPr/>
        </p:nvSpPr>
        <p:spPr>
          <a:xfrm>
            <a:off x="4015544" y="2420264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3482432" y="2164370"/>
            <a:ext cx="433199" cy="283388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38" name="Rectangle 37"/>
          <p:cNvSpPr/>
          <p:nvPr/>
        </p:nvSpPr>
        <p:spPr>
          <a:xfrm>
            <a:off x="2545857" y="1133128"/>
            <a:ext cx="387178" cy="68580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2548630" y="1418778"/>
            <a:ext cx="387178" cy="400150"/>
          </a:xfrm>
          <a:prstGeom prst="rect">
            <a:avLst/>
          </a:prstGeom>
          <a:solidFill>
            <a:srgbClr val="40627C">
              <a:lumMod val="60000"/>
              <a:lumOff val="4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0" name="Group 39"/>
          <p:cNvGrpSpPr/>
          <p:nvPr/>
        </p:nvGrpSpPr>
        <p:grpSpPr>
          <a:xfrm>
            <a:off x="1920244" y="1133128"/>
            <a:ext cx="1546191" cy="834596"/>
            <a:chOff x="1425609" y="2590800"/>
            <a:chExt cx="1546191" cy="834596"/>
          </a:xfrm>
        </p:grpSpPr>
        <p:cxnSp>
          <p:nvCxnSpPr>
            <p:cNvPr id="41" name="Straight Connector 40"/>
            <p:cNvCxnSpPr/>
            <p:nvPr/>
          </p:nvCxnSpPr>
          <p:spPr>
            <a:xfrm>
              <a:off x="2051222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>
            <a:xfrm>
              <a:off x="2438400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Straight Connector 42"/>
            <p:cNvCxnSpPr/>
            <p:nvPr/>
          </p:nvCxnSpPr>
          <p:spPr>
            <a:xfrm>
              <a:off x="2438400" y="2933700"/>
              <a:ext cx="53340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sp>
          <p:nvSpPr>
            <p:cNvPr id="44" name="Rectangle 43"/>
            <p:cNvSpPr/>
            <p:nvPr/>
          </p:nvSpPr>
          <p:spPr>
            <a:xfrm>
              <a:off x="1425609" y="3311096"/>
              <a:ext cx="125730" cy="1143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32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45" name="Elbow Connector 44"/>
            <p:cNvCxnSpPr>
              <a:endCxn id="44" idx="0"/>
            </p:cNvCxnSpPr>
            <p:nvPr/>
          </p:nvCxnSpPr>
          <p:spPr>
            <a:xfrm rot="10800000" flipV="1">
              <a:off x="1488474" y="2948630"/>
              <a:ext cx="562748" cy="362465"/>
            </a:xfrm>
            <a:prstGeom prst="bentConnector2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tailEnd type="arrow" w="lg" len="lg"/>
            </a:ln>
            <a:effectLst/>
          </p:spPr>
        </p:cxnSp>
      </p:grpSp>
      <p:cxnSp>
        <p:nvCxnSpPr>
          <p:cNvPr id="46" name="Straight Connector 45"/>
          <p:cNvCxnSpPr/>
          <p:nvPr/>
        </p:nvCxnSpPr>
        <p:spPr>
          <a:xfrm>
            <a:off x="4039695" y="1476028"/>
            <a:ext cx="853357" cy="0"/>
          </a:xfrm>
          <a:prstGeom prst="line">
            <a:avLst/>
          </a:prstGeom>
          <a:noFill/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47" name="Straight Arrow Connector 46"/>
          <p:cNvCxnSpPr>
            <a:stCxn id="48" idx="6"/>
            <a:endCxn id="49" idx="2"/>
          </p:cNvCxnSpPr>
          <p:nvPr/>
        </p:nvCxnSpPr>
        <p:spPr>
          <a:xfrm>
            <a:off x="3482544" y="1476028"/>
            <a:ext cx="533000" cy="0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48" name="Oval 47"/>
          <p:cNvSpPr/>
          <p:nvPr/>
        </p:nvSpPr>
        <p:spPr>
          <a:xfrm>
            <a:off x="3368044" y="1418778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9" name="Oval 48"/>
          <p:cNvSpPr/>
          <p:nvPr/>
        </p:nvSpPr>
        <p:spPr>
          <a:xfrm>
            <a:off x="4015544" y="1418778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3482432" y="1162884"/>
            <a:ext cx="433199" cy="283388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51" name="TextBox 50"/>
          <p:cNvSpPr txBox="1"/>
          <p:nvPr/>
        </p:nvSpPr>
        <p:spPr>
          <a:xfrm>
            <a:off x="1386844" y="1295708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prstClr val="black"/>
                </a:solidFill>
                <a:latin typeface="Calibri"/>
              </a:rPr>
              <a:t>A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386844" y="2438708"/>
            <a:ext cx="4106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prstClr val="black"/>
                </a:solidFill>
                <a:latin typeface="Calibri"/>
              </a:rPr>
              <a:t>B</a:t>
            </a:r>
          </a:p>
        </p:txBody>
      </p:sp>
      <p:grpSp>
        <p:nvGrpSpPr>
          <p:cNvPr id="53" name="Group 52"/>
          <p:cNvGrpSpPr/>
          <p:nvPr/>
        </p:nvGrpSpPr>
        <p:grpSpPr>
          <a:xfrm>
            <a:off x="1920244" y="3190528"/>
            <a:ext cx="1546191" cy="834596"/>
            <a:chOff x="1425609" y="2590800"/>
            <a:chExt cx="1546191" cy="834596"/>
          </a:xfrm>
        </p:grpSpPr>
        <p:cxnSp>
          <p:nvCxnSpPr>
            <p:cNvPr id="54" name="Straight Connector 53"/>
            <p:cNvCxnSpPr/>
            <p:nvPr/>
          </p:nvCxnSpPr>
          <p:spPr>
            <a:xfrm>
              <a:off x="2051222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Straight Connector 54"/>
            <p:cNvCxnSpPr/>
            <p:nvPr/>
          </p:nvCxnSpPr>
          <p:spPr>
            <a:xfrm>
              <a:off x="2438400" y="2590800"/>
              <a:ext cx="0" cy="68580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Straight Connector 55"/>
            <p:cNvCxnSpPr/>
            <p:nvPr/>
          </p:nvCxnSpPr>
          <p:spPr>
            <a:xfrm>
              <a:off x="2438400" y="2933700"/>
              <a:ext cx="53340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sp>
          <p:nvSpPr>
            <p:cNvPr id="57" name="Rectangle 56"/>
            <p:cNvSpPr/>
            <p:nvPr/>
          </p:nvSpPr>
          <p:spPr>
            <a:xfrm>
              <a:off x="1425609" y="3311096"/>
              <a:ext cx="125730" cy="114300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sz="3200" b="1" kern="0" dirty="0">
                <a:solidFill>
                  <a:prstClr val="white"/>
                </a:solidFill>
                <a:latin typeface="Calibri"/>
              </a:endParaRPr>
            </a:p>
          </p:txBody>
        </p:sp>
        <p:cxnSp>
          <p:nvCxnSpPr>
            <p:cNvPr id="58" name="Elbow Connector 57"/>
            <p:cNvCxnSpPr>
              <a:endCxn id="57" idx="0"/>
            </p:cNvCxnSpPr>
            <p:nvPr/>
          </p:nvCxnSpPr>
          <p:spPr>
            <a:xfrm rot="10800000" flipV="1">
              <a:off x="1488474" y="2948630"/>
              <a:ext cx="562748" cy="362465"/>
            </a:xfrm>
            <a:prstGeom prst="bentConnector2">
              <a:avLst/>
            </a:prstGeom>
            <a:noFill/>
            <a:ln w="28575" cap="flat" cmpd="sng" algn="ctr">
              <a:solidFill>
                <a:sysClr val="windowText" lastClr="000000">
                  <a:lumMod val="65000"/>
                  <a:lumOff val="35000"/>
                </a:sysClr>
              </a:solidFill>
              <a:prstDash val="solid"/>
              <a:tailEnd type="arrow" w="lg" len="lg"/>
            </a:ln>
            <a:effectLst/>
          </p:spPr>
        </p:cxnSp>
      </p:grpSp>
      <p:cxnSp>
        <p:nvCxnSpPr>
          <p:cNvPr id="59" name="Straight Connector 58"/>
          <p:cNvCxnSpPr/>
          <p:nvPr/>
        </p:nvCxnSpPr>
        <p:spPr>
          <a:xfrm>
            <a:off x="4039695" y="3533428"/>
            <a:ext cx="853357" cy="0"/>
          </a:xfrm>
          <a:prstGeom prst="line">
            <a:avLst/>
          </a:prstGeom>
          <a:noFill/>
          <a:ln w="28575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60" name="Straight Arrow Connector 59"/>
          <p:cNvCxnSpPr>
            <a:stCxn id="61" idx="6"/>
            <a:endCxn id="62" idx="2"/>
          </p:cNvCxnSpPr>
          <p:nvPr/>
        </p:nvCxnSpPr>
        <p:spPr>
          <a:xfrm>
            <a:off x="3482544" y="3533428"/>
            <a:ext cx="533000" cy="0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61" name="Oval 60"/>
          <p:cNvSpPr/>
          <p:nvPr/>
        </p:nvSpPr>
        <p:spPr>
          <a:xfrm>
            <a:off x="3368044" y="3476178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4015544" y="3476178"/>
            <a:ext cx="114500" cy="114500"/>
          </a:xfrm>
          <a:prstGeom prst="ellipse">
            <a:avLst/>
          </a:prstGeom>
          <a:solidFill>
            <a:srgbClr val="5A5A5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sz="3200" b="1" kern="0" dirty="0">
              <a:solidFill>
                <a:prstClr val="white"/>
              </a:solidFill>
              <a:latin typeface="Calibri"/>
            </a:endParaRPr>
          </a:p>
        </p:txBody>
      </p:sp>
      <p:cxnSp>
        <p:nvCxnSpPr>
          <p:cNvPr id="63" name="Straight Arrow Connector 62"/>
          <p:cNvCxnSpPr/>
          <p:nvPr/>
        </p:nvCxnSpPr>
        <p:spPr>
          <a:xfrm flipV="1">
            <a:off x="3482432" y="3220284"/>
            <a:ext cx="433199" cy="283388"/>
          </a:xfrm>
          <a:prstGeom prst="straightConnector1">
            <a:avLst/>
          </a:prstGeom>
          <a:noFill/>
          <a:ln w="38100" cap="flat" cmpd="sng" algn="ctr">
            <a:solidFill>
              <a:srgbClr val="C4442A"/>
            </a:solidFill>
            <a:prstDash val="solid"/>
            <a:tailEnd type="stealth" w="lg" len="lg"/>
          </a:ln>
          <a:effectLst/>
        </p:spPr>
      </p:cxnSp>
      <p:sp>
        <p:nvSpPr>
          <p:cNvPr id="64" name="TextBox 63"/>
          <p:cNvSpPr txBox="1"/>
          <p:nvPr/>
        </p:nvSpPr>
        <p:spPr>
          <a:xfrm>
            <a:off x="1386844" y="3418422"/>
            <a:ext cx="322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>
                <a:solidFill>
                  <a:prstClr val="black"/>
                </a:solidFill>
                <a:latin typeface="Calibri"/>
              </a:rPr>
              <a:t>C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6720844" y="1742728"/>
            <a:ext cx="3124200" cy="1604860"/>
          </a:xfrm>
          <a:prstGeom prst="roundRect">
            <a:avLst/>
          </a:prstGeom>
          <a:solidFill>
            <a:srgbClr val="C4442A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4000" b="1" kern="0" dirty="0">
                <a:solidFill>
                  <a:prstClr val="white"/>
                </a:solidFill>
                <a:latin typeface="Calibri"/>
              </a:rPr>
              <a:t>Final State</a:t>
            </a:r>
          </a:p>
          <a:p>
            <a:pPr algn="ctr">
              <a:defRPr/>
            </a:pPr>
            <a:r>
              <a:rPr lang="en-US" sz="4000" b="1" i="1" kern="0" dirty="0">
                <a:solidFill>
                  <a:prstClr val="white"/>
                </a:solidFill>
                <a:latin typeface="Calibri"/>
              </a:rPr>
              <a:t>AB + BC + AC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950347" y="980728"/>
            <a:ext cx="13132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>
                <a:solidFill>
                  <a:prstClr val="black"/>
                </a:solidFill>
                <a:latin typeface="Calibri"/>
              </a:rPr>
              <a:t>½V</a:t>
            </a:r>
            <a:r>
              <a:rPr lang="en-US" sz="2800" b="1" i="1" baseline="-25000" dirty="0">
                <a:solidFill>
                  <a:prstClr val="black"/>
                </a:solidFill>
                <a:latin typeface="Calibri"/>
              </a:rPr>
              <a:t>DD</a:t>
            </a:r>
            <a:r>
              <a:rPr lang="en-US" sz="2800" b="1" i="1" dirty="0">
                <a:solidFill>
                  <a:prstClr val="black"/>
                </a:solidFill>
                <a:latin typeface="Calibri"/>
              </a:rPr>
              <a:t>+</a:t>
            </a:r>
            <a:r>
              <a:rPr lang="el-GR" sz="2800" b="1" i="1" dirty="0">
                <a:solidFill>
                  <a:prstClr val="black"/>
                </a:solidFill>
                <a:latin typeface="Calibri"/>
              </a:rPr>
              <a:t>δ</a:t>
            </a:r>
            <a:endParaRPr lang="en-US" sz="2800" b="1" i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7" name="Rounded Rectangle 66"/>
          <p:cNvSpPr/>
          <p:nvPr/>
        </p:nvSpPr>
        <p:spPr>
          <a:xfrm>
            <a:off x="6720844" y="3643068"/>
            <a:ext cx="3124200" cy="1604860"/>
          </a:xfrm>
          <a:prstGeom prst="roundRect">
            <a:avLst/>
          </a:prstGeom>
          <a:solidFill>
            <a:srgbClr val="C4442A"/>
          </a:solidFill>
          <a:ln w="25400" cap="flat" cmpd="sng" algn="ctr">
            <a:noFill/>
            <a:prstDash val="solid"/>
          </a:ln>
          <a:effectLst/>
        </p:spPr>
        <p:txBody>
          <a:bodyPr lIns="457200" rtlCol="0" anchor="ctr"/>
          <a:lstStyle/>
          <a:p>
            <a:pPr>
              <a:defRPr/>
            </a:pPr>
            <a:r>
              <a:rPr lang="en-US" sz="4400" b="1" i="1" kern="0" dirty="0">
                <a:solidFill>
                  <a:prstClr val="white"/>
                </a:solidFill>
                <a:latin typeface="Calibri"/>
              </a:rPr>
              <a:t>C(A + B) + ~C(AB)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301244" y="4485928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prstClr val="black"/>
                </a:solidFill>
                <a:latin typeface="Calibri"/>
              </a:rPr>
              <a:t>en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273044" y="5705128"/>
            <a:ext cx="381000" cy="534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solidFill>
                  <a:prstClr val="black"/>
                </a:solidFill>
                <a:latin typeface="Calibri"/>
              </a:rPr>
              <a:t>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162575" y="990908"/>
            <a:ext cx="7200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i="1" dirty="0">
                <a:solidFill>
                  <a:prstClr val="black"/>
                </a:solidFill>
                <a:latin typeface="Calibri"/>
              </a:rPr>
              <a:t>V</a:t>
            </a:r>
            <a:r>
              <a:rPr lang="en-US" sz="2800" b="1" i="1" baseline="-25000" dirty="0">
                <a:solidFill>
                  <a:prstClr val="black"/>
                </a:solidFill>
                <a:latin typeface="Calibri"/>
              </a:rPr>
              <a:t>DD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939925" y="6453336"/>
            <a:ext cx="56779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Seshadri+, “</a:t>
            </a:r>
            <a:r>
              <a:rPr lang="en-US" sz="1400" dirty="0">
                <a:solidFill>
                  <a:srgbClr val="0000FF"/>
                </a:solidFill>
              </a:rPr>
              <a:t>Fast Bulk Bitwise AND and OR in DRAM</a:t>
            </a:r>
            <a:r>
              <a:rPr lang="en-US" sz="1400" dirty="0">
                <a:solidFill>
                  <a:srgbClr val="000000"/>
                </a:solidFill>
              </a:rPr>
              <a:t>”, IEEE CAL 2015.</a:t>
            </a:r>
          </a:p>
        </p:txBody>
      </p:sp>
    </p:spTree>
    <p:extLst>
      <p:ext uri="{BB962C8B-B14F-4D97-AF65-F5344CB8AC3E}">
        <p14:creationId xmlns:p14="http://schemas.microsoft.com/office/powerpoint/2010/main" val="11203441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7" grpId="1" animBg="1"/>
      <p:bldP spid="24" grpId="0"/>
      <p:bldP spid="25" grpId="0"/>
      <p:bldP spid="26" grpId="0"/>
      <p:bldP spid="38" grpId="0" animBg="1"/>
      <p:bldP spid="38" grpId="1" animBg="1"/>
      <p:bldP spid="65" grpId="0" animBg="1"/>
      <p:bldP spid="66" grpId="0"/>
      <p:bldP spid="66" grpId="1"/>
      <p:bldP spid="67" grpId="0" animBg="1"/>
      <p:bldP spid="68" grpId="0"/>
      <p:bldP spid="69" grpId="0"/>
      <p:bldP spid="70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75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256631" y="152400"/>
            <a:ext cx="8610600" cy="1066800"/>
          </a:xfrm>
        </p:spPr>
        <p:txBody>
          <a:bodyPr/>
          <a:lstStyle/>
          <a:p>
            <a:r>
              <a:rPr lang="en-US" dirty="0"/>
              <a:t>In-DRAM NOT: Dual Contact Cell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559" y="1035173"/>
            <a:ext cx="4104456" cy="47051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7330" y="5949280"/>
            <a:ext cx="9284914" cy="29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25" dirty="0">
                <a:solidFill>
                  <a:srgbClr val="000000"/>
                </a:solidFill>
              </a:rPr>
              <a:t>Seshadri+, “</a:t>
            </a:r>
            <a:r>
              <a:rPr lang="en-US" sz="1325" dirty="0">
                <a:solidFill>
                  <a:srgbClr val="0000FF"/>
                </a:solidFill>
              </a:rPr>
              <a:t>Ambit: In-Memory Accelerator for Bulk Bitwise Operations using Commodity DRAM Technology</a:t>
            </a:r>
            <a:r>
              <a:rPr lang="en-US" sz="1325" dirty="0">
                <a:solidFill>
                  <a:srgbClr val="000000"/>
                </a:solidFill>
              </a:rPr>
              <a:t>,” MICRO 2017.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45176" y="1862822"/>
            <a:ext cx="4556504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>
                <a:solidFill>
                  <a:srgbClr val="000000"/>
                </a:solidFill>
              </a:rPr>
              <a:t>Idea: </a:t>
            </a:r>
          </a:p>
          <a:p>
            <a:pPr algn="ctr"/>
            <a:r>
              <a:rPr lang="en-US" sz="3600" dirty="0">
                <a:solidFill>
                  <a:srgbClr val="0000FF"/>
                </a:solidFill>
              </a:rPr>
              <a:t>Feed the </a:t>
            </a:r>
          </a:p>
          <a:p>
            <a:pPr algn="ctr"/>
            <a:r>
              <a:rPr lang="en-US" sz="3600" dirty="0">
                <a:solidFill>
                  <a:srgbClr val="0000FF"/>
                </a:solidFill>
              </a:rPr>
              <a:t>negated value </a:t>
            </a:r>
          </a:p>
          <a:p>
            <a:pPr algn="ctr"/>
            <a:r>
              <a:rPr lang="en-US" sz="3600" dirty="0">
                <a:solidFill>
                  <a:srgbClr val="0000FF"/>
                </a:solidFill>
              </a:rPr>
              <a:t>in the sense amplifier</a:t>
            </a:r>
          </a:p>
          <a:p>
            <a:pPr algn="ctr"/>
            <a:r>
              <a:rPr lang="en-US" sz="3600" dirty="0">
                <a:solidFill>
                  <a:srgbClr val="0000FF"/>
                </a:solidFill>
              </a:rPr>
              <a:t>into a special row</a:t>
            </a:r>
          </a:p>
        </p:txBody>
      </p:sp>
    </p:spTree>
    <p:extLst>
      <p:ext uri="{BB962C8B-B14F-4D97-AF65-F5344CB8AC3E}">
        <p14:creationId xmlns:p14="http://schemas.microsoft.com/office/powerpoint/2010/main" val="1992513304"/>
      </p:ext>
    </p:extLst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76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8C494EC-CC29-4C1B-BC30-B25CBF0152B1}"/>
              </a:ext>
            </a:extLst>
          </p:cNvPr>
          <p:cNvSpPr txBox="1">
            <a:spLocks/>
          </p:cNvSpPr>
          <p:nvPr/>
        </p:nvSpPr>
        <p:spPr>
          <a:xfrm>
            <a:off x="1028031" y="0"/>
            <a:ext cx="10325774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Myriad Pro Cond"/>
                <a:ea typeface="+mj-ea"/>
                <a:cs typeface="+mj-cs"/>
              </a:rPr>
              <a:t>Ambit vs. DDR3: Performance and Energy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Myriad Pro Cond"/>
              <a:ea typeface="+mj-ea"/>
              <a:cs typeface="+mj-cs"/>
            </a:endParaRP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5AB549DD-5A03-443B-A7E3-97EF7C548D5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5803487"/>
              </p:ext>
            </p:extLst>
          </p:nvPr>
        </p:nvGraphicFramePr>
        <p:xfrm>
          <a:off x="1637631" y="1143000"/>
          <a:ext cx="80772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1F13FD58-5AF1-4A70-AAF4-BA2FD69585F4}"/>
              </a:ext>
            </a:extLst>
          </p:cNvPr>
          <p:cNvGrpSpPr/>
          <p:nvPr/>
        </p:nvGrpSpPr>
        <p:grpSpPr>
          <a:xfrm>
            <a:off x="6656253" y="2477869"/>
            <a:ext cx="1849940" cy="1451335"/>
            <a:chOff x="5628222" y="2477869"/>
            <a:chExt cx="1849940" cy="145133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D3014AC-E750-4E89-95E0-6E377B3192BA}"/>
                </a:ext>
              </a:extLst>
            </p:cNvPr>
            <p:cNvSpPr txBox="1"/>
            <p:nvPr/>
          </p:nvSpPr>
          <p:spPr>
            <a:xfrm>
              <a:off x="5628222" y="2477869"/>
              <a:ext cx="7665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yriad Pro Cond"/>
                </a:rPr>
                <a:t>32X</a:t>
              </a:r>
            </a:p>
          </p:txBody>
        </p:sp>
        <p:sp>
          <p:nvSpPr>
            <p:cNvPr id="16" name="Freeform: Shape 7">
              <a:extLst>
                <a:ext uri="{FF2B5EF4-FFF2-40B4-BE49-F238E27FC236}">
                  <a16:creationId xmlns:a16="http://schemas.microsoft.com/office/drawing/2014/main" id="{319E9FFE-5207-445D-921D-CAE4675041B8}"/>
                </a:ext>
              </a:extLst>
            </p:cNvPr>
            <p:cNvSpPr/>
            <p:nvPr/>
          </p:nvSpPr>
          <p:spPr>
            <a:xfrm>
              <a:off x="6102036" y="3041964"/>
              <a:ext cx="1376126" cy="887240"/>
            </a:xfrm>
            <a:custGeom>
              <a:avLst/>
              <a:gdLst>
                <a:gd name="connsiteX0" fmla="*/ 0 w 1376126"/>
                <a:gd name="connsiteY0" fmla="*/ 0 h 887240"/>
                <a:gd name="connsiteX1" fmla="*/ 1376126 w 1376126"/>
                <a:gd name="connsiteY1" fmla="*/ 887240 h 8872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76126" h="887240">
                  <a:moveTo>
                    <a:pt x="0" y="0"/>
                  </a:moveTo>
                  <a:lnTo>
                    <a:pt x="1376126" y="887240"/>
                  </a:lnTo>
                </a:path>
              </a:pathLst>
            </a:custGeom>
            <a:noFill/>
            <a:ln w="25400" cap="flat" cmpd="sng" algn="ctr">
              <a:solidFill>
                <a:srgbClr val="C00000"/>
              </a:solidFill>
              <a:prstDash val="solid"/>
              <a:headEnd type="none" w="med" len="med"/>
              <a:tailEnd type="arrow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 Cond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7EBAEE8-0E06-4849-B21E-503146852B82}"/>
              </a:ext>
            </a:extLst>
          </p:cNvPr>
          <p:cNvGrpSpPr/>
          <p:nvPr/>
        </p:nvGrpSpPr>
        <p:grpSpPr>
          <a:xfrm>
            <a:off x="7839275" y="2477869"/>
            <a:ext cx="1083378" cy="1270266"/>
            <a:chOff x="6811244" y="2477869"/>
            <a:chExt cx="1083378" cy="127026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F3341D2-3336-47D4-9CDA-B09DF0130A4F}"/>
                </a:ext>
              </a:extLst>
            </p:cNvPr>
            <p:cNvSpPr txBox="1"/>
            <p:nvPr/>
          </p:nvSpPr>
          <p:spPr>
            <a:xfrm>
              <a:off x="6811244" y="2477869"/>
              <a:ext cx="7665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Myriad Pro Cond"/>
                </a:rPr>
                <a:t>35X</a:t>
              </a:r>
            </a:p>
          </p:txBody>
        </p:sp>
        <p:sp>
          <p:nvSpPr>
            <p:cNvPr id="19" name="Freeform: Shape 8">
              <a:extLst>
                <a:ext uri="{FF2B5EF4-FFF2-40B4-BE49-F238E27FC236}">
                  <a16:creationId xmlns:a16="http://schemas.microsoft.com/office/drawing/2014/main" id="{3DAC4FD1-AA02-4523-83C6-B4526A5134E2}"/>
                </a:ext>
              </a:extLst>
            </p:cNvPr>
            <p:cNvSpPr/>
            <p:nvPr/>
          </p:nvSpPr>
          <p:spPr>
            <a:xfrm>
              <a:off x="7206558" y="3014804"/>
              <a:ext cx="688064" cy="733331"/>
            </a:xfrm>
            <a:custGeom>
              <a:avLst/>
              <a:gdLst>
                <a:gd name="connsiteX0" fmla="*/ 0 w 688064"/>
                <a:gd name="connsiteY0" fmla="*/ 0 h 733331"/>
                <a:gd name="connsiteX1" fmla="*/ 688064 w 688064"/>
                <a:gd name="connsiteY1" fmla="*/ 733331 h 733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88064" h="733331">
                  <a:moveTo>
                    <a:pt x="0" y="0"/>
                  </a:moveTo>
                  <a:lnTo>
                    <a:pt x="688064" y="733331"/>
                  </a:lnTo>
                </a:path>
              </a:pathLst>
            </a:custGeom>
            <a:noFill/>
            <a:ln w="25400" cap="flat" cmpd="sng" algn="ctr">
              <a:solidFill>
                <a:srgbClr val="C00000"/>
              </a:solidFill>
              <a:prstDash val="solid"/>
              <a:headEnd type="none" w="med" len="med"/>
              <a:tailEnd type="arrow" w="med" len="me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yriad Pro Cond"/>
                <a:ea typeface="+mn-ea"/>
                <a:cs typeface="+mn-cs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889756" y="6517141"/>
            <a:ext cx="9284914" cy="29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25" dirty="0">
                <a:solidFill>
                  <a:srgbClr val="000000"/>
                </a:solidFill>
                <a:latin typeface="Myriad Pro Cond"/>
              </a:rPr>
              <a:t>Seshadri+, “</a:t>
            </a:r>
            <a:r>
              <a:rPr lang="en-US" sz="1325" dirty="0">
                <a:solidFill>
                  <a:srgbClr val="0000FF"/>
                </a:solidFill>
                <a:latin typeface="Myriad Pro Cond"/>
              </a:rPr>
              <a:t>Ambit: In-Memory Accelerator for Bulk Bitwise Operations using Commodity DRAM Technology</a:t>
            </a:r>
            <a:r>
              <a:rPr lang="en-US" sz="1325" dirty="0">
                <a:solidFill>
                  <a:srgbClr val="000000"/>
                </a:solidFill>
                <a:latin typeface="Myriad Pro Cond"/>
              </a:rPr>
              <a:t>,” MICRO 2017.</a:t>
            </a:r>
          </a:p>
        </p:txBody>
      </p:sp>
    </p:spTree>
    <p:extLst>
      <p:ext uri="{BB962C8B-B14F-4D97-AF65-F5344CB8AC3E}">
        <p14:creationId xmlns:p14="http://schemas.microsoft.com/office/powerpoint/2010/main" val="2262597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50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Chart bld="series"/>
        </p:bldSub>
      </p:bldGraphic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77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10508" y="152400"/>
            <a:ext cx="8610600" cy="1066800"/>
          </a:xfrm>
        </p:spPr>
        <p:txBody>
          <a:bodyPr/>
          <a:lstStyle/>
          <a:p>
            <a:r>
              <a:rPr lang="en-US" dirty="0"/>
              <a:t>Bulk Bitwise Operations in Workloads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452" y="1052736"/>
            <a:ext cx="7802016" cy="5056203"/>
          </a:xfrm>
          <a:prstGeom prst="rect">
            <a:avLst/>
          </a:prstGeom>
        </p:spPr>
      </p:pic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856F173-0838-471E-B126-A6DE9BCD87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3820" y="6377401"/>
            <a:ext cx="3378424" cy="7960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200" dirty="0"/>
              <a:t>[1] Li and Patel, </a:t>
            </a:r>
            <a:r>
              <a:rPr lang="en-US" sz="1200" dirty="0" err="1"/>
              <a:t>BitWeaving</a:t>
            </a:r>
            <a:r>
              <a:rPr lang="en-US" sz="1200" dirty="0"/>
              <a:t>, SIGMOD 2013</a:t>
            </a:r>
          </a:p>
          <a:p>
            <a:pPr marL="0" indent="0">
              <a:buNone/>
            </a:pPr>
            <a:r>
              <a:rPr lang="en-US" sz="1200" dirty="0"/>
              <a:t>[2] Goodwin+, </a:t>
            </a:r>
            <a:r>
              <a:rPr lang="en-US" sz="1200" dirty="0" err="1"/>
              <a:t>BitFunnel</a:t>
            </a:r>
            <a:r>
              <a:rPr lang="en-US" sz="1200" dirty="0"/>
              <a:t>, SIGIR 2017</a:t>
            </a:r>
          </a:p>
        </p:txBody>
      </p:sp>
    </p:spTree>
    <p:extLst>
      <p:ext uri="{BB962C8B-B14F-4D97-AF65-F5344CB8AC3E}">
        <p14:creationId xmlns:p14="http://schemas.microsoft.com/office/powerpoint/2010/main" val="2422429863"/>
      </p:ext>
    </p:extLst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78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256631" y="152400"/>
            <a:ext cx="8610600" cy="1066800"/>
          </a:xfrm>
        </p:spPr>
        <p:txBody>
          <a:bodyPr/>
          <a:lstStyle/>
          <a:p>
            <a:r>
              <a:rPr lang="en-US" dirty="0"/>
              <a:t>Performance: Bitmap Index on Ambit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7330" y="5949280"/>
            <a:ext cx="9284914" cy="29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25" dirty="0">
                <a:solidFill>
                  <a:srgbClr val="000000"/>
                </a:solidFill>
              </a:rPr>
              <a:t>Seshadri+, “</a:t>
            </a:r>
            <a:r>
              <a:rPr lang="en-US" sz="1325" dirty="0">
                <a:solidFill>
                  <a:srgbClr val="0000FF"/>
                </a:solidFill>
              </a:rPr>
              <a:t>Ambit: In-Memory Accelerator for Bulk Bitwise Operations using Commodity DRAM Technology</a:t>
            </a:r>
            <a:r>
              <a:rPr lang="en-US" sz="1325" dirty="0">
                <a:solidFill>
                  <a:srgbClr val="000000"/>
                </a:solidFill>
              </a:rPr>
              <a:t>,” MICRO 2017.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031" y="1163414"/>
            <a:ext cx="9144000" cy="4425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73015"/>
      </p:ext>
    </p:extLst>
  </p:cSld>
  <p:clrMapOvr>
    <a:masterClrMapping/>
  </p:clrMapOvr>
  <p:transition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79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256631" y="152400"/>
            <a:ext cx="8610600" cy="1066800"/>
          </a:xfrm>
        </p:spPr>
        <p:txBody>
          <a:bodyPr/>
          <a:lstStyle/>
          <a:p>
            <a:r>
              <a:rPr lang="en-US" dirty="0"/>
              <a:t>Performance: BitWeaving on Ambit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7330" y="6021288"/>
            <a:ext cx="9284914" cy="296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25" dirty="0">
                <a:solidFill>
                  <a:srgbClr val="000000"/>
                </a:solidFill>
              </a:rPr>
              <a:t>Seshadri+, “</a:t>
            </a:r>
            <a:r>
              <a:rPr lang="en-US" sz="1325" dirty="0">
                <a:solidFill>
                  <a:srgbClr val="0000FF"/>
                </a:solidFill>
              </a:rPr>
              <a:t>Ambit: In-Memory Accelerator for Bulk Bitwise Operations using Commodity DRAM Technology</a:t>
            </a:r>
            <a:r>
              <a:rPr lang="en-US" sz="1325" dirty="0">
                <a:solidFill>
                  <a:srgbClr val="000000"/>
                </a:solidFill>
              </a:rPr>
              <a:t>,” MICRO 2017.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5535" y="1345316"/>
            <a:ext cx="8748346" cy="467597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531" y="951561"/>
            <a:ext cx="6286500" cy="33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278511"/>
      </p:ext>
    </p:extLst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80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915400" cy="1066800"/>
          </a:xfrm>
        </p:spPr>
        <p:txBody>
          <a:bodyPr/>
          <a:lstStyle/>
          <a:p>
            <a:r>
              <a:rPr lang="en-US" dirty="0"/>
              <a:t>More on Ambit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1144488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et al., “</a:t>
            </a:r>
            <a:r>
              <a:rPr lang="en-US" b="1" dirty="0">
                <a:hlinkClick r:id="rId2"/>
              </a:rPr>
              <a:t>Ambit: In-Memory Accelerator for Bulk Bitwise Operations Using Commodity DRAM Technology</a:t>
            </a:r>
            <a:r>
              <a:rPr lang="en-US" dirty="0"/>
              <a:t>,” MICRO 2017.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211" y="3429001"/>
            <a:ext cx="11329634" cy="2592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908204"/>
      </p:ext>
    </p:extLst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81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2377444" y="1268760"/>
            <a:ext cx="7924800" cy="1752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ＭＳ Ｐゴシック" pitchFamily="-105" charset="-128"/>
                <a:cs typeface="ＭＳ Ｐゴシック" pitchFamily="-105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pitchFamily="-105" charset="-128"/>
                <a:cs typeface="ＭＳ Ｐゴシック" pitchFamily="-105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pitchFamily="-105" charset="-128"/>
                <a:cs typeface="ＭＳ Ｐゴシック" pitchFamily="-105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pitchFamily="-105" charset="-128"/>
                <a:cs typeface="ＭＳ Ｐゴシック" pitchFamily="-105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pitchFamily="-105" charset="-128"/>
                <a:cs typeface="ＭＳ Ｐゴシック" pitchFamily="-105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r>
              <a:rPr lang="en-US" sz="6000" kern="0" dirty="0"/>
              <a:t>Processing in Memory:</a:t>
            </a:r>
            <a:br>
              <a:rPr lang="en-US" sz="6000" kern="0" dirty="0"/>
            </a:br>
            <a:r>
              <a:rPr lang="en-US" sz="6000" kern="0" dirty="0"/>
              <a:t>		Two Approaches</a:t>
            </a:r>
            <a:endParaRPr lang="en-US" sz="6000" b="1" kern="0" dirty="0"/>
          </a:p>
        </p:txBody>
      </p:sp>
      <p:sp>
        <p:nvSpPr>
          <p:cNvPr id="6" name="Subtitle 2"/>
          <p:cNvSpPr txBox="1">
            <a:spLocks/>
          </p:cNvSpPr>
          <p:nvPr/>
        </p:nvSpPr>
        <p:spPr bwMode="auto">
          <a:xfrm>
            <a:off x="2377444" y="4484712"/>
            <a:ext cx="7848600" cy="17526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105" charset="-128"/>
                <a:cs typeface="ＭＳ Ｐゴシック" pitchFamily="-105" charset="-128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q"/>
              <a:defRPr sz="2200">
                <a:solidFill>
                  <a:schemeClr val="tx1"/>
                </a:solidFill>
                <a:latin typeface="+mn-lt"/>
                <a:ea typeface="ＭＳ Ｐゴシック" pitchFamily="-105" charset="-128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105" charset="-128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pitchFamily="-105" charset="-128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0"/>
              <a:buChar char="§"/>
              <a:defRPr sz="1600">
                <a:solidFill>
                  <a:schemeClr val="tx1"/>
                </a:solidFill>
                <a:latin typeface="+mn-lt"/>
                <a:ea typeface="ＭＳ Ｐゴシック" pitchFamily="-105" charset="-128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3600" kern="0"/>
              <a:t>1. Minimally changing memory chips</a:t>
            </a:r>
          </a:p>
          <a:p>
            <a:pPr marL="0" indent="0">
              <a:buNone/>
            </a:pPr>
            <a:r>
              <a:rPr lang="en-US" sz="3600" kern="0">
                <a:solidFill>
                  <a:srgbClr val="0000FF"/>
                </a:solidFill>
              </a:rPr>
              <a:t>2. Exploiting 3D-stacked memory</a:t>
            </a:r>
            <a:endParaRPr lang="en-US" sz="3600" kern="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814784"/>
      </p:ext>
    </p:extLst>
  </p:cSld>
  <p:clrMapOvr>
    <a:masterClrMapping/>
  </p:clrMapOvr>
  <p:transition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82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91644" y="152400"/>
            <a:ext cx="8610600" cy="1066800"/>
          </a:xfrm>
        </p:spPr>
        <p:txBody>
          <a:bodyPr/>
          <a:lstStyle/>
          <a:p>
            <a:r>
              <a:rPr lang="en-US" dirty="0"/>
              <a:t>Opportunity: 3D-Stacked </a:t>
            </a:r>
            <a:r>
              <a:rPr lang="en-US" dirty="0" err="1"/>
              <a:t>Logic+Memory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91644" y="1124744"/>
            <a:ext cx="8610600" cy="512365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0548" y="1286520"/>
            <a:ext cx="7772400" cy="1422400"/>
          </a:xfrm>
          <a:prstGeom prst="rect">
            <a:avLst/>
          </a:prstGeom>
        </p:spPr>
      </p:pic>
      <p:pic>
        <p:nvPicPr>
          <p:cNvPr id="6" name="Picture 2" descr="http://www.extremetech.com/wp-content/uploads/2013/09/hybrid_memory_cub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684" y="3068960"/>
            <a:ext cx="5040560" cy="3619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03895" y="4509120"/>
            <a:ext cx="79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4D5494"/>
                </a:solidFill>
              </a:rPr>
              <a:t>Logic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31887" y="4005064"/>
            <a:ext cx="1123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5B62F"/>
                </a:solidFill>
              </a:rPr>
              <a:t>Memory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3898" y="5527630"/>
            <a:ext cx="3161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Other “True 3D” technologies</a:t>
            </a:r>
          </a:p>
          <a:p>
            <a:r>
              <a:rPr lang="en-US" dirty="0">
                <a:solidFill>
                  <a:srgbClr val="FF0000"/>
                </a:solidFill>
              </a:rPr>
              <a:t>under development</a:t>
            </a:r>
          </a:p>
        </p:txBody>
      </p:sp>
    </p:spTree>
    <p:extLst>
      <p:ext uri="{BB962C8B-B14F-4D97-AF65-F5344CB8AC3E}">
        <p14:creationId xmlns:p14="http://schemas.microsoft.com/office/powerpoint/2010/main" val="8143052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83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185869" y="152400"/>
            <a:ext cx="8610600" cy="1066800"/>
          </a:xfrm>
        </p:spPr>
        <p:txBody>
          <a:bodyPr/>
          <a:lstStyle/>
          <a:p>
            <a:r>
              <a:rPr lang="en-US" dirty="0"/>
              <a:t>DRAM Landscape (circa 2015)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1285" y="1052736"/>
            <a:ext cx="8460432" cy="47038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85261" y="6011996"/>
            <a:ext cx="94685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>
                <a:solidFill>
                  <a:srgbClr val="000000"/>
                </a:solidFill>
              </a:rPr>
              <a:t>Kim+, “</a:t>
            </a:r>
            <a:r>
              <a:rPr lang="en-US" dirty="0">
                <a:solidFill>
                  <a:srgbClr val="0000FF"/>
                </a:solidFill>
              </a:rPr>
              <a:t>Ramulator: A Flexible and Extensible DRAM Simulator</a:t>
            </a:r>
            <a:r>
              <a:rPr lang="en-US" dirty="0">
                <a:solidFill>
                  <a:srgbClr val="000000"/>
                </a:solidFill>
              </a:rPr>
              <a:t>”, IEEE CAL 2015.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0797" y="3284984"/>
            <a:ext cx="7992888" cy="64807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31309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84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91644" y="152400"/>
            <a:ext cx="8610600" cy="1066800"/>
          </a:xfrm>
        </p:spPr>
        <p:txBody>
          <a:bodyPr/>
          <a:lstStyle/>
          <a:p>
            <a:r>
              <a:rPr lang="en-US" dirty="0"/>
              <a:t>Two Key Questions in 3D-Stacked PIM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91644" y="1196752"/>
            <a:ext cx="8610600" cy="5051648"/>
          </a:xfrm>
        </p:spPr>
        <p:txBody>
          <a:bodyPr/>
          <a:lstStyle/>
          <a:p>
            <a:r>
              <a:rPr lang="en-US" dirty="0"/>
              <a:t>How can we accelerate important applications if we use         </a:t>
            </a:r>
            <a:r>
              <a:rPr lang="en-US" dirty="0">
                <a:solidFill>
                  <a:srgbClr val="0000FF"/>
                </a:solidFill>
              </a:rPr>
              <a:t>3D-stacked memory as a coarse-grained accelerator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what is the architecture and programming model?</a:t>
            </a:r>
          </a:p>
          <a:p>
            <a:pPr lvl="1"/>
            <a:r>
              <a:rPr lang="en-US" dirty="0"/>
              <a:t>what are the mechanisms for acceleration?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What is the </a:t>
            </a:r>
            <a:r>
              <a:rPr lang="en-US" dirty="0">
                <a:solidFill>
                  <a:srgbClr val="0000FF"/>
                </a:solidFill>
              </a:rPr>
              <a:t>minimal processing-in-memory support </a:t>
            </a:r>
            <a:r>
              <a:rPr lang="en-US" dirty="0"/>
              <a:t>we can provide?</a:t>
            </a:r>
          </a:p>
          <a:p>
            <a:pPr lvl="1"/>
            <a:r>
              <a:rPr lang="en-US" dirty="0"/>
              <a:t>without changing the system significantly</a:t>
            </a:r>
          </a:p>
          <a:p>
            <a:pPr lvl="1"/>
            <a:r>
              <a:rPr lang="en-US" dirty="0"/>
              <a:t>while achieving significant benefits</a:t>
            </a:r>
          </a:p>
        </p:txBody>
      </p:sp>
      <p:sp>
        <p:nvSpPr>
          <p:cNvPr id="5" name="Rectangle 4"/>
          <p:cNvSpPr/>
          <p:nvPr/>
        </p:nvSpPr>
        <p:spPr>
          <a:xfrm>
            <a:off x="2002596" y="1196752"/>
            <a:ext cx="8280920" cy="792088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0670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85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915400" cy="1066800"/>
          </a:xfrm>
        </p:spPr>
        <p:txBody>
          <a:bodyPr/>
          <a:lstStyle/>
          <a:p>
            <a:r>
              <a:rPr lang="en-US" sz="4200" dirty="0"/>
              <a:t>Graph Processing</a:t>
            </a:r>
          </a:p>
        </p:txBody>
      </p:sp>
      <p:sp>
        <p:nvSpPr>
          <p:cNvPr id="4" name="내용 개체 틀 2"/>
          <p:cNvSpPr txBox="1">
            <a:spLocks/>
          </p:cNvSpPr>
          <p:nvPr/>
        </p:nvSpPr>
        <p:spPr bwMode="auto">
          <a:xfrm>
            <a:off x="1386844" y="1124744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charset="0"/>
              <a:buChar char="n"/>
              <a:defRPr sz="2400">
                <a:solidFill>
                  <a:schemeClr val="tx1"/>
                </a:solidFill>
                <a:latin typeface="+mn-lt"/>
                <a:ea typeface="ＭＳ Ｐゴシック" pitchFamily="-106" charset="-128"/>
                <a:cs typeface="ＭＳ Ｐゴシック" pitchFamily="-106" charset="-128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charset="0"/>
              <a:buChar char="q"/>
              <a:defRPr sz="22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charset="0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charset="0"/>
              <a:buChar char="q"/>
              <a:defRPr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0"/>
              <a:buChar char="§"/>
              <a:defRPr sz="1600">
                <a:solidFill>
                  <a:schemeClr val="tx1"/>
                </a:solidFill>
                <a:latin typeface="+mn-lt"/>
                <a:ea typeface="ＭＳ Ｐゴシック" pitchFamily="-106" charset="-128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CC9900"/>
              </a:buClr>
            </a:pPr>
            <a:r>
              <a:rPr lang="en-US" altLang="ko-KR" dirty="0">
                <a:solidFill>
                  <a:srgbClr val="000000"/>
                </a:solidFill>
              </a:rPr>
              <a:t>Large graphs are everywhere (circa 2015)</a:t>
            </a:r>
          </a:p>
          <a:p>
            <a:pPr>
              <a:buClr>
                <a:srgbClr val="CC9900"/>
              </a:buClr>
            </a:pPr>
            <a:endParaRPr lang="en-US" altLang="ko-KR" sz="1800" dirty="0">
              <a:solidFill>
                <a:srgbClr val="000000"/>
              </a:solidFill>
            </a:endParaRPr>
          </a:p>
          <a:p>
            <a:pPr>
              <a:buClr>
                <a:srgbClr val="CC9900"/>
              </a:buClr>
            </a:pPr>
            <a:endParaRPr lang="en-US" altLang="ko-KR" sz="1800" dirty="0">
              <a:solidFill>
                <a:srgbClr val="000000"/>
              </a:solidFill>
            </a:endParaRPr>
          </a:p>
          <a:p>
            <a:pPr>
              <a:buClr>
                <a:srgbClr val="CC9900"/>
              </a:buClr>
            </a:pPr>
            <a:endParaRPr lang="en-US" altLang="ko-KR" sz="1800" dirty="0">
              <a:solidFill>
                <a:srgbClr val="000000"/>
              </a:solidFill>
            </a:endParaRPr>
          </a:p>
          <a:p>
            <a:pPr>
              <a:buClr>
                <a:srgbClr val="CC9900"/>
              </a:buClr>
            </a:pPr>
            <a:endParaRPr lang="en-US" altLang="ko-KR" dirty="0">
              <a:solidFill>
                <a:srgbClr val="000000"/>
              </a:solidFill>
            </a:endParaRPr>
          </a:p>
          <a:p>
            <a:pPr>
              <a:buClr>
                <a:srgbClr val="CC9900"/>
              </a:buClr>
            </a:pPr>
            <a:endParaRPr lang="en-US" altLang="ko-KR" dirty="0">
              <a:solidFill>
                <a:srgbClr val="000000"/>
              </a:solidFill>
            </a:endParaRPr>
          </a:p>
          <a:p>
            <a:pPr marL="0" indent="0">
              <a:buClr>
                <a:srgbClr val="CC9900"/>
              </a:buClr>
              <a:buFont typeface="Wingdings" charset="0"/>
              <a:buNone/>
            </a:pPr>
            <a:endParaRPr lang="en-US" altLang="ko-KR" sz="2000" dirty="0">
              <a:solidFill>
                <a:srgbClr val="000000"/>
              </a:solidFill>
            </a:endParaRPr>
          </a:p>
          <a:p>
            <a:pPr>
              <a:buClr>
                <a:srgbClr val="CC9900"/>
              </a:buClr>
            </a:pPr>
            <a:r>
              <a:rPr lang="en-US" altLang="ko-KR" dirty="0">
                <a:solidFill>
                  <a:srgbClr val="000000"/>
                </a:solidFill>
              </a:rPr>
              <a:t>Scalable large-scale graph processing is challenging</a:t>
            </a:r>
            <a:endParaRPr lang="ko-KR" altLang="en-US" dirty="0">
              <a:solidFill>
                <a:srgbClr val="000000"/>
              </a:solidFill>
            </a:endParaRPr>
          </a:p>
        </p:txBody>
      </p:sp>
      <p:grpSp>
        <p:nvGrpSpPr>
          <p:cNvPr id="5" name="그룹 7"/>
          <p:cNvGrpSpPr/>
          <p:nvPr/>
        </p:nvGrpSpPr>
        <p:grpSpPr>
          <a:xfrm>
            <a:off x="1990917" y="1777556"/>
            <a:ext cx="7716092" cy="1519994"/>
            <a:chOff x="832673" y="2141219"/>
            <a:chExt cx="7716092" cy="1519994"/>
          </a:xfrm>
        </p:grpSpPr>
        <p:sp>
          <p:nvSpPr>
            <p:cNvPr id="6" name="TextBox 3"/>
            <p:cNvSpPr txBox="1"/>
            <p:nvPr/>
          </p:nvSpPr>
          <p:spPr>
            <a:xfrm>
              <a:off x="832673" y="3014882"/>
              <a:ext cx="176477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solidFill>
                    <a:srgbClr val="000000"/>
                  </a:solidFill>
                </a:rPr>
                <a:t>36 Million </a:t>
              </a:r>
            </a:p>
            <a:p>
              <a:pPr algn="ctr"/>
              <a:r>
                <a:rPr lang="en-US" dirty="0">
                  <a:solidFill>
                    <a:srgbClr val="000000"/>
                  </a:solidFill>
                </a:rPr>
                <a:t>Wikipedia Pages</a:t>
              </a:r>
            </a:p>
          </p:txBody>
        </p:sp>
        <p:sp>
          <p:nvSpPr>
            <p:cNvPr id="7" name="TextBox 5"/>
            <p:cNvSpPr txBox="1"/>
            <p:nvPr/>
          </p:nvSpPr>
          <p:spPr>
            <a:xfrm>
              <a:off x="2842663" y="3014882"/>
              <a:ext cx="170213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solidFill>
                    <a:srgbClr val="000000"/>
                  </a:solidFill>
                </a:rPr>
                <a:t>1.4 Billion</a:t>
              </a:r>
            </a:p>
            <a:p>
              <a:pPr algn="ctr"/>
              <a:r>
                <a:rPr lang="en-US" dirty="0">
                  <a:solidFill>
                    <a:srgbClr val="000000"/>
                  </a:solidFill>
                </a:rPr>
                <a:t>Facebook Users</a:t>
              </a:r>
            </a:p>
          </p:txBody>
        </p:sp>
        <p:sp>
          <p:nvSpPr>
            <p:cNvPr id="8" name="TextBox 5"/>
            <p:cNvSpPr txBox="1"/>
            <p:nvPr/>
          </p:nvSpPr>
          <p:spPr>
            <a:xfrm>
              <a:off x="5023819" y="3014882"/>
              <a:ext cx="14203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solidFill>
                    <a:srgbClr val="000000"/>
                  </a:solidFill>
                </a:rPr>
                <a:t>300 Million</a:t>
              </a:r>
            </a:p>
            <a:p>
              <a:pPr algn="ctr"/>
              <a:r>
                <a:rPr lang="en-US" dirty="0">
                  <a:solidFill>
                    <a:srgbClr val="000000"/>
                  </a:solidFill>
                </a:rPr>
                <a:t>Twitter Users</a:t>
              </a:r>
            </a:p>
          </p:txBody>
        </p:sp>
        <p:pic>
          <p:nvPicPr>
            <p:cNvPr id="9" name="Picture 2" descr="http://www.bioteams.com/images/wikipedia_as_a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21470" y="2141219"/>
              <a:ext cx="881698" cy="881700"/>
            </a:xfrm>
            <a:prstGeom prst="rect">
              <a:avLst/>
            </a:prstGeom>
            <a:noFill/>
          </p:spPr>
        </p:pic>
        <p:pic>
          <p:nvPicPr>
            <p:cNvPr id="10" name="Picture 8" descr="http://jchutchins.net/site/wp-content/uploads/2009/06/facebook-logo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73087" y="2262268"/>
              <a:ext cx="1699935" cy="639600"/>
            </a:xfrm>
            <a:prstGeom prst="rect">
              <a:avLst/>
            </a:prstGeom>
            <a:noFill/>
          </p:spPr>
        </p:pic>
        <p:pic>
          <p:nvPicPr>
            <p:cNvPr id="11" name="Picture 10" descr="http://asset3.itsnicethat.com/system/files/062012/4fd07cea5c3e3c0d810000db/img_col_main/Twitternew.jpg?135457642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04" t="20452" r="24614" b="18303"/>
            <a:stretch/>
          </p:blipFill>
          <p:spPr bwMode="auto">
            <a:xfrm>
              <a:off x="5311851" y="2226563"/>
              <a:ext cx="844326" cy="711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 descr="https://pbs.twimg.com/profile_images/1550954462/instagramIcon_400x40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2174" y="2193963"/>
              <a:ext cx="776210" cy="7762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5"/>
            <p:cNvSpPr txBox="1"/>
            <p:nvPr/>
          </p:nvSpPr>
          <p:spPr>
            <a:xfrm>
              <a:off x="6731793" y="3014882"/>
              <a:ext cx="18169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solidFill>
                    <a:srgbClr val="000000"/>
                  </a:solidFill>
                </a:rPr>
                <a:t>30 Billion</a:t>
              </a:r>
            </a:p>
            <a:p>
              <a:pPr algn="ctr"/>
              <a:r>
                <a:rPr lang="en-US" dirty="0">
                  <a:solidFill>
                    <a:srgbClr val="000000"/>
                  </a:solidFill>
                </a:rPr>
                <a:t>Instagram Photos</a:t>
              </a:r>
            </a:p>
          </p:txBody>
        </p:sp>
      </p:grpSp>
      <p:graphicFrame>
        <p:nvGraphicFramePr>
          <p:cNvPr id="14" name="내용 개체 틀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2760385"/>
              </p:ext>
            </p:extLst>
          </p:nvPr>
        </p:nvGraphicFramePr>
        <p:xfrm>
          <a:off x="1990916" y="4149080"/>
          <a:ext cx="7854127" cy="22373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5" name="직선 화살표 연결선 6"/>
          <p:cNvCxnSpPr/>
          <p:nvPr/>
        </p:nvCxnSpPr>
        <p:spPr>
          <a:xfrm flipH="1">
            <a:off x="6306310" y="5219239"/>
            <a:ext cx="334151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98927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86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71392" y="152400"/>
            <a:ext cx="8610600" cy="1066800"/>
          </a:xfrm>
        </p:spPr>
        <p:txBody>
          <a:bodyPr/>
          <a:lstStyle/>
          <a:p>
            <a:r>
              <a:rPr lang="en-US" dirty="0"/>
              <a:t>Key Bottlenecks in Graph Processing</a:t>
            </a:r>
          </a:p>
        </p:txBody>
      </p:sp>
      <p:sp>
        <p:nvSpPr>
          <p:cNvPr id="4" name="직사각형 7"/>
          <p:cNvSpPr/>
          <p:nvPr/>
        </p:nvSpPr>
        <p:spPr>
          <a:xfrm>
            <a:off x="2175217" y="2060589"/>
            <a:ext cx="4129087" cy="392400"/>
          </a:xfrm>
          <a:prstGeom prst="rect">
            <a:avLst/>
          </a:prstGeom>
          <a:gradFill rotWithShape="1">
            <a:gsLst>
              <a:gs pos="0">
                <a:srgbClr val="5DA5DA">
                  <a:tint val="50000"/>
                  <a:satMod val="300000"/>
                </a:srgbClr>
              </a:gs>
              <a:gs pos="35000">
                <a:srgbClr val="5DA5DA">
                  <a:tint val="37000"/>
                  <a:satMod val="300000"/>
                </a:srgbClr>
              </a:gs>
              <a:gs pos="100000">
                <a:srgbClr val="5DA5D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5DA5D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ko-KR" altLang="en-US" kern="0">
              <a:solidFill>
                <a:sysClr val="windowText" lastClr="000000"/>
              </a:solidFill>
              <a:latin typeface="Calibri"/>
              <a:ea typeface="나눔고딕"/>
            </a:endParaRPr>
          </a:p>
        </p:txBody>
      </p:sp>
      <p:sp>
        <p:nvSpPr>
          <p:cNvPr id="5" name="내용 개체 틀 4"/>
          <p:cNvSpPr txBox="1">
            <a:spLocks/>
          </p:cNvSpPr>
          <p:nvPr/>
        </p:nvSpPr>
        <p:spPr>
          <a:xfrm>
            <a:off x="1665140" y="1189524"/>
            <a:ext cx="7578044" cy="212365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n-US" altLang="ko-KR" sz="2400" b="1" dirty="0">
                <a:solidFill>
                  <a:sysClr val="windowText" lastClr="000000"/>
                </a:solidFill>
                <a:latin typeface="Calibri"/>
                <a:ea typeface="나눔고딕"/>
              </a:rPr>
              <a:t>for</a:t>
            </a: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 (v: </a:t>
            </a:r>
            <a:r>
              <a:rPr lang="en-US" altLang="ko-KR" sz="2400" dirty="0" err="1">
                <a:solidFill>
                  <a:sysClr val="windowText" lastClr="000000"/>
                </a:solidFill>
                <a:latin typeface="Calibri"/>
                <a:ea typeface="나눔고딕"/>
              </a:rPr>
              <a:t>graph.vertices</a:t>
            </a: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n-US" altLang="ko-KR" sz="2400" b="1" dirty="0">
                <a:solidFill>
                  <a:sysClr val="windowText" lastClr="000000"/>
                </a:solidFill>
                <a:latin typeface="Calibri"/>
                <a:ea typeface="나눔고딕"/>
              </a:rPr>
              <a:t>    for</a:t>
            </a: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 (w: </a:t>
            </a:r>
            <a:r>
              <a:rPr lang="en-US" altLang="ko-KR" sz="2400" dirty="0" err="1">
                <a:solidFill>
                  <a:sysClr val="windowText" lastClr="000000"/>
                </a:solidFill>
                <a:latin typeface="Calibri"/>
                <a:ea typeface="나눔고딕"/>
              </a:rPr>
              <a:t>v.successors</a:t>
            </a: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) {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        </a:t>
            </a:r>
            <a:r>
              <a:rPr lang="en-US" altLang="ko-KR" sz="2400" dirty="0" err="1">
                <a:solidFill>
                  <a:sysClr val="windowText" lastClr="000000"/>
                </a:solidFill>
                <a:latin typeface="Calibri"/>
                <a:ea typeface="나눔고딕"/>
              </a:rPr>
              <a:t>w.next_rank</a:t>
            </a: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 += weight * </a:t>
            </a:r>
            <a:r>
              <a:rPr lang="en-US" altLang="ko-KR" sz="2400" dirty="0" err="1">
                <a:solidFill>
                  <a:sysClr val="windowText" lastClr="000000"/>
                </a:solidFill>
                <a:latin typeface="Calibri"/>
                <a:ea typeface="나눔고딕"/>
              </a:rPr>
              <a:t>v.rank</a:t>
            </a: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;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    }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n-US" altLang="ko-KR" sz="2400" dirty="0">
                <a:solidFill>
                  <a:sysClr val="windowText" lastClr="000000"/>
                </a:solidFill>
                <a:latin typeface="Calibri"/>
                <a:ea typeface="나눔고딕"/>
              </a:rPr>
              <a:t>}</a:t>
            </a:r>
          </a:p>
        </p:txBody>
      </p:sp>
      <p:grpSp>
        <p:nvGrpSpPr>
          <p:cNvPr id="6" name="그룹 78"/>
          <p:cNvGrpSpPr/>
          <p:nvPr/>
        </p:nvGrpSpPr>
        <p:grpSpPr>
          <a:xfrm>
            <a:off x="3270372" y="4487241"/>
            <a:ext cx="4196064" cy="1063334"/>
            <a:chOff x="1333905" y="4732035"/>
            <a:chExt cx="4196064" cy="1063334"/>
          </a:xfrm>
        </p:grpSpPr>
        <p:cxnSp>
          <p:nvCxnSpPr>
            <p:cNvPr id="7" name="구부러진 연결선 31"/>
            <p:cNvCxnSpPr>
              <a:stCxn id="24" idx="2"/>
              <a:endCxn id="14" idx="3"/>
            </p:cNvCxnSpPr>
            <p:nvPr/>
          </p:nvCxnSpPr>
          <p:spPr>
            <a:xfrm rot="5400000">
              <a:off x="2329181" y="3736759"/>
              <a:ext cx="948627" cy="2939179"/>
            </a:xfrm>
            <a:prstGeom prst="curvedConnector2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tailEnd type="triangle"/>
            </a:ln>
            <a:effectLst/>
          </p:spPr>
        </p:cxnSp>
        <p:sp>
          <p:nvSpPr>
            <p:cNvPr id="8" name="TextBox 7"/>
            <p:cNvSpPr txBox="1"/>
            <p:nvPr/>
          </p:nvSpPr>
          <p:spPr>
            <a:xfrm>
              <a:off x="3463890" y="5333704"/>
              <a:ext cx="20660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defRPr/>
              </a:pPr>
              <a:r>
                <a:rPr lang="en-US" altLang="ko-KR" sz="2400" kern="0" dirty="0">
                  <a:solidFill>
                    <a:sysClr val="windowText" lastClr="000000"/>
                  </a:solidFill>
                </a:rPr>
                <a:t>weight * </a:t>
              </a:r>
              <a:r>
                <a:rPr lang="en-US" altLang="ko-KR" sz="2400" kern="0" dirty="0" err="1">
                  <a:solidFill>
                    <a:sysClr val="windowText" lastClr="000000"/>
                  </a:solidFill>
                </a:rPr>
                <a:t>v.rank</a:t>
              </a:r>
              <a:endParaRPr lang="ko-KR" altLang="en-US" sz="24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9" name="그룹 75"/>
          <p:cNvGrpSpPr/>
          <p:nvPr/>
        </p:nvGrpSpPr>
        <p:grpSpPr>
          <a:xfrm>
            <a:off x="2838323" y="3544246"/>
            <a:ext cx="432048" cy="2546995"/>
            <a:chOff x="901856" y="3789040"/>
            <a:chExt cx="432048" cy="2546995"/>
          </a:xfrm>
        </p:grpSpPr>
        <p:sp>
          <p:nvSpPr>
            <p:cNvPr id="10" name="직사각형 38"/>
            <p:cNvSpPr/>
            <p:nvPr/>
          </p:nvSpPr>
          <p:spPr>
            <a:xfrm>
              <a:off x="901856" y="4972285"/>
              <a:ext cx="432048" cy="172011"/>
            </a:xfrm>
            <a:prstGeom prst="rect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11" name="직사각형 39"/>
            <p:cNvSpPr/>
            <p:nvPr/>
          </p:nvSpPr>
          <p:spPr>
            <a:xfrm>
              <a:off x="901856" y="3974477"/>
              <a:ext cx="432048" cy="172011"/>
            </a:xfrm>
            <a:prstGeom prst="rect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12" name="직사각형 40"/>
            <p:cNvSpPr/>
            <p:nvPr/>
          </p:nvSpPr>
          <p:spPr>
            <a:xfrm>
              <a:off x="901856" y="5994767"/>
              <a:ext cx="432048" cy="172011"/>
            </a:xfrm>
            <a:prstGeom prst="rect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13" name="직사각형 22"/>
            <p:cNvSpPr/>
            <p:nvPr/>
          </p:nvSpPr>
          <p:spPr>
            <a:xfrm>
              <a:off x="901856" y="4331925"/>
              <a:ext cx="432048" cy="400110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ko-KR" sz="2400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v</a:t>
              </a:r>
              <a:endParaRPr lang="ko-KR" altLang="en-US" sz="2400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14" name="직사각형 25"/>
            <p:cNvSpPr/>
            <p:nvPr/>
          </p:nvSpPr>
          <p:spPr>
            <a:xfrm>
              <a:off x="901856" y="5480607"/>
              <a:ext cx="432048" cy="400110"/>
            </a:xfrm>
            <a:prstGeom prst="rect">
              <a:avLst/>
            </a:prstGeom>
            <a:gradFill rotWithShape="1">
              <a:gsLst>
                <a:gs pos="0">
                  <a:srgbClr val="F17CB0">
                    <a:tint val="50000"/>
                    <a:satMod val="300000"/>
                  </a:srgbClr>
                </a:gs>
                <a:gs pos="35000">
                  <a:srgbClr val="F17CB0">
                    <a:tint val="37000"/>
                    <a:satMod val="300000"/>
                  </a:srgbClr>
                </a:gs>
                <a:gs pos="100000">
                  <a:srgbClr val="F17CB0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17CB0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ko-KR" sz="2400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w</a:t>
              </a:r>
              <a:endParaRPr lang="ko-KR" altLang="en-US" sz="2400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15" name="직사각형 21"/>
            <p:cNvSpPr/>
            <p:nvPr/>
          </p:nvSpPr>
          <p:spPr>
            <a:xfrm>
              <a:off x="901856" y="3789040"/>
              <a:ext cx="432048" cy="2546995"/>
            </a:xfrm>
            <a:prstGeom prst="rect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</p:grpSp>
      <p:cxnSp>
        <p:nvCxnSpPr>
          <p:cNvPr id="16" name="구부러진 연결선 41"/>
          <p:cNvCxnSpPr>
            <a:stCxn id="21" idx="3"/>
            <a:endCxn id="10" idx="3"/>
          </p:cNvCxnSpPr>
          <p:nvPr/>
        </p:nvCxnSpPr>
        <p:spPr>
          <a:xfrm rot="5400000">
            <a:off x="4110684" y="3646928"/>
            <a:ext cx="326256" cy="2006882"/>
          </a:xfrm>
          <a:prstGeom prst="curvedConnector2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lgDash"/>
            <a:tailEnd type="triangle"/>
          </a:ln>
          <a:effectLst/>
        </p:spPr>
      </p:cxnSp>
      <p:cxnSp>
        <p:nvCxnSpPr>
          <p:cNvPr id="17" name="구부러진 연결선 51"/>
          <p:cNvCxnSpPr>
            <a:stCxn id="22" idx="3"/>
            <a:endCxn id="12" idx="3"/>
          </p:cNvCxnSpPr>
          <p:nvPr/>
        </p:nvCxnSpPr>
        <p:spPr>
          <a:xfrm rot="5400000">
            <a:off x="3752559" y="4005054"/>
            <a:ext cx="1348738" cy="2313113"/>
          </a:xfrm>
          <a:prstGeom prst="curvedConnector2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lgDash"/>
            <a:tailEnd type="triangle"/>
          </a:ln>
          <a:effectLst/>
        </p:spPr>
      </p:cxnSp>
      <p:grpSp>
        <p:nvGrpSpPr>
          <p:cNvPr id="18" name="그룹 87"/>
          <p:cNvGrpSpPr/>
          <p:nvPr/>
        </p:nvGrpSpPr>
        <p:grpSpPr>
          <a:xfrm>
            <a:off x="3270371" y="4087131"/>
            <a:ext cx="3987336" cy="400110"/>
            <a:chOff x="2627783" y="4259917"/>
            <a:chExt cx="3987336" cy="400110"/>
          </a:xfrm>
        </p:grpSpPr>
        <p:cxnSp>
          <p:nvCxnSpPr>
            <p:cNvPr id="19" name="직선 화살표 연결선 29"/>
            <p:cNvCxnSpPr>
              <a:endCxn id="25" idx="1"/>
            </p:cNvCxnSpPr>
            <p:nvPr/>
          </p:nvCxnSpPr>
          <p:spPr>
            <a:xfrm>
              <a:off x="2627783" y="4459972"/>
              <a:ext cx="1683080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  <a:tailEnd type="triangle"/>
            </a:ln>
            <a:effectLst/>
          </p:spPr>
        </p:cxnSp>
        <p:grpSp>
          <p:nvGrpSpPr>
            <p:cNvPr id="20" name="그룹 76"/>
            <p:cNvGrpSpPr/>
            <p:nvPr/>
          </p:nvGrpSpPr>
          <p:grpSpPr>
            <a:xfrm>
              <a:off x="4310863" y="4259917"/>
              <a:ext cx="2304256" cy="400110"/>
              <a:chOff x="1693944" y="4331925"/>
              <a:chExt cx="2304256" cy="400110"/>
            </a:xfrm>
          </p:grpSpPr>
          <p:sp>
            <p:nvSpPr>
              <p:cNvPr id="21" name="직사각형 43"/>
              <p:cNvSpPr/>
              <p:nvPr/>
            </p:nvSpPr>
            <p:spPr>
              <a:xfrm rot="5400000">
                <a:off x="1817692" y="4445975"/>
                <a:ext cx="400109" cy="172011"/>
              </a:xfrm>
              <a:prstGeom prst="rect">
                <a:avLst/>
              </a:prstGeom>
              <a:gradFill rotWithShape="1">
                <a:gsLst>
                  <a:gs pos="0">
                    <a:sysClr val="windowText" lastClr="000000">
                      <a:tint val="50000"/>
                      <a:satMod val="300000"/>
                    </a:sysClr>
                  </a:gs>
                  <a:gs pos="35000">
                    <a:sysClr val="windowText" lastClr="000000">
                      <a:tint val="37000"/>
                      <a:satMod val="300000"/>
                    </a:sysClr>
                  </a:gs>
                  <a:gs pos="100000">
                    <a:sysClr val="windowText" lastClr="000000">
                      <a:tint val="15000"/>
                      <a:satMod val="350000"/>
                    </a:sysClr>
                  </a:gs>
                </a:gsLst>
                <a:lin ang="16200000" scaled="1"/>
              </a:gra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22" name="직사각형 50"/>
              <p:cNvSpPr/>
              <p:nvPr/>
            </p:nvSpPr>
            <p:spPr>
              <a:xfrm rot="5400000">
                <a:off x="2123923" y="4445975"/>
                <a:ext cx="400109" cy="172011"/>
              </a:xfrm>
              <a:prstGeom prst="rect">
                <a:avLst/>
              </a:prstGeom>
              <a:gradFill rotWithShape="1">
                <a:gsLst>
                  <a:gs pos="0">
                    <a:sysClr val="windowText" lastClr="000000">
                      <a:tint val="50000"/>
                      <a:satMod val="300000"/>
                    </a:sysClr>
                  </a:gs>
                  <a:gs pos="35000">
                    <a:sysClr val="windowText" lastClr="000000">
                      <a:tint val="37000"/>
                      <a:satMod val="300000"/>
                    </a:sysClr>
                  </a:gs>
                  <a:gs pos="100000">
                    <a:sysClr val="windowText" lastClr="000000">
                      <a:tint val="15000"/>
                      <a:satMod val="350000"/>
                    </a:sysClr>
                  </a:gs>
                </a:gsLst>
                <a:lin ang="16200000" scaled="1"/>
              </a:gra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23" name="직사각형 56"/>
              <p:cNvSpPr/>
              <p:nvPr/>
            </p:nvSpPr>
            <p:spPr>
              <a:xfrm rot="5400000">
                <a:off x="3454087" y="4445975"/>
                <a:ext cx="400109" cy="172011"/>
              </a:xfrm>
              <a:prstGeom prst="rect">
                <a:avLst/>
              </a:prstGeom>
              <a:gradFill rotWithShape="1">
                <a:gsLst>
                  <a:gs pos="0">
                    <a:sysClr val="windowText" lastClr="000000">
                      <a:tint val="50000"/>
                      <a:satMod val="300000"/>
                    </a:sysClr>
                  </a:gs>
                  <a:gs pos="35000">
                    <a:sysClr val="windowText" lastClr="000000">
                      <a:tint val="37000"/>
                      <a:satMod val="300000"/>
                    </a:sysClr>
                  </a:gs>
                  <a:gs pos="100000">
                    <a:sysClr val="windowText" lastClr="000000">
                      <a:tint val="15000"/>
                      <a:satMod val="350000"/>
                    </a:sysClr>
                  </a:gs>
                </a:gsLst>
                <a:lin ang="16200000" scaled="1"/>
              </a:gradFill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24" name="직사각형 27"/>
              <p:cNvSpPr/>
              <p:nvPr/>
            </p:nvSpPr>
            <p:spPr>
              <a:xfrm>
                <a:off x="2590003" y="4331925"/>
                <a:ext cx="720080" cy="400110"/>
              </a:xfrm>
              <a:prstGeom prst="rect">
                <a:avLst/>
              </a:prstGeom>
              <a:gradFill rotWithShape="1">
                <a:gsLst>
                  <a:gs pos="0">
                    <a:srgbClr val="FAA43A">
                      <a:tint val="50000"/>
                      <a:satMod val="300000"/>
                    </a:srgbClr>
                  </a:gs>
                  <a:gs pos="35000">
                    <a:srgbClr val="FAA43A">
                      <a:tint val="37000"/>
                      <a:satMod val="300000"/>
                    </a:srgbClr>
                  </a:gs>
                  <a:gs pos="100000">
                    <a:srgbClr val="FAA43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ko-KR" sz="24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&amp;w</a:t>
                </a:r>
                <a:endParaRPr lang="ko-KR" altLang="en-US" sz="2400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25" name="직사각형 26"/>
              <p:cNvSpPr/>
              <p:nvPr/>
            </p:nvSpPr>
            <p:spPr>
              <a:xfrm>
                <a:off x="1693944" y="4331925"/>
                <a:ext cx="2304256" cy="400110"/>
              </a:xfrm>
              <a:prstGeom prst="rect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</p:grpSp>
      </p:grpSp>
      <p:cxnSp>
        <p:nvCxnSpPr>
          <p:cNvPr id="26" name="구부러진 연결선 57"/>
          <p:cNvCxnSpPr>
            <a:stCxn id="23" idx="1"/>
            <a:endCxn id="11" idx="3"/>
          </p:cNvCxnSpPr>
          <p:nvPr/>
        </p:nvCxnSpPr>
        <p:spPr>
          <a:xfrm rot="16200000" flipV="1">
            <a:off x="4956289" y="2129772"/>
            <a:ext cx="271443" cy="3643277"/>
          </a:xfrm>
          <a:prstGeom prst="curvedConnector2">
            <a:avLst/>
          </a:prstGeom>
          <a:noFill/>
          <a:ln w="9525" cap="flat" cmpd="sng" algn="ctr">
            <a:solidFill>
              <a:sysClr val="windowText" lastClr="000000">
                <a:shade val="95000"/>
                <a:satMod val="105000"/>
              </a:sysClr>
            </a:solidFill>
            <a:prstDash val="lgDash"/>
            <a:tailEnd type="triangle"/>
          </a:ln>
          <a:effectLst/>
        </p:spPr>
      </p:cxnSp>
      <p:grpSp>
        <p:nvGrpSpPr>
          <p:cNvPr id="27" name="그룹 93"/>
          <p:cNvGrpSpPr/>
          <p:nvPr/>
        </p:nvGrpSpPr>
        <p:grpSpPr>
          <a:xfrm>
            <a:off x="3918444" y="3101467"/>
            <a:ext cx="6382071" cy="2820517"/>
            <a:chOff x="3275856" y="3175530"/>
            <a:chExt cx="6382071" cy="2820517"/>
          </a:xfrm>
        </p:grpSpPr>
        <p:sp>
          <p:nvSpPr>
            <p:cNvPr id="28" name="타원 88"/>
            <p:cNvSpPr/>
            <p:nvPr/>
          </p:nvSpPr>
          <p:spPr>
            <a:xfrm>
              <a:off x="3275856" y="3618309"/>
              <a:ext cx="508484" cy="2377738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dash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615287" y="3175530"/>
              <a:ext cx="60426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ko-KR" sz="2400" b="1" kern="0" dirty="0">
                  <a:solidFill>
                    <a:srgbClr val="0000FF"/>
                  </a:solidFill>
                </a:rPr>
                <a:t>1. Frequent random memory accesses</a:t>
              </a:r>
              <a:endParaRPr lang="ko-KR" altLang="en-US" sz="2400" b="1" kern="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30" name="그룹 94"/>
          <p:cNvGrpSpPr/>
          <p:nvPr/>
        </p:nvGrpSpPr>
        <p:grpSpPr>
          <a:xfrm>
            <a:off x="5210736" y="5046549"/>
            <a:ext cx="5091508" cy="1220380"/>
            <a:chOff x="4568148" y="5107165"/>
            <a:chExt cx="5091508" cy="1220380"/>
          </a:xfrm>
        </p:grpSpPr>
        <p:sp>
          <p:nvSpPr>
            <p:cNvPr id="31" name="타원 91"/>
            <p:cNvSpPr/>
            <p:nvPr/>
          </p:nvSpPr>
          <p:spPr>
            <a:xfrm>
              <a:off x="4601391" y="5107165"/>
              <a:ext cx="2378834" cy="573280"/>
            </a:xfrm>
            <a:prstGeom prst="ellipse">
              <a:avLst/>
            </a:prstGeom>
            <a:noFill/>
            <a:ln w="38100" cap="flat" cmpd="sng" algn="ctr">
              <a:solidFill>
                <a:srgbClr val="FF0000"/>
              </a:solidFill>
              <a:prstDash val="dash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568148" y="5865880"/>
              <a:ext cx="509150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altLang="ko-KR" sz="2400" b="1" kern="0" dirty="0">
                  <a:solidFill>
                    <a:srgbClr val="0000FF"/>
                  </a:solidFill>
                </a:rPr>
                <a:t>2. Little amount of computation</a:t>
              </a:r>
              <a:endParaRPr lang="ko-KR" altLang="en-US" sz="2400" b="1" kern="0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33" name="그룹 12"/>
          <p:cNvGrpSpPr/>
          <p:nvPr/>
        </p:nvGrpSpPr>
        <p:grpSpPr>
          <a:xfrm>
            <a:off x="1245040" y="4537387"/>
            <a:ext cx="1593283" cy="1314561"/>
            <a:chOff x="314421" y="4694850"/>
            <a:chExt cx="1593283" cy="1314561"/>
          </a:xfrm>
        </p:grpSpPr>
        <p:grpSp>
          <p:nvGrpSpPr>
            <p:cNvPr id="34" name="그룹 5"/>
            <p:cNvGrpSpPr/>
            <p:nvPr/>
          </p:nvGrpSpPr>
          <p:grpSpPr>
            <a:xfrm>
              <a:off x="314421" y="4694850"/>
              <a:ext cx="1224137" cy="1314561"/>
              <a:chOff x="395536" y="3645024"/>
              <a:chExt cx="1326123" cy="1314561"/>
            </a:xfrm>
          </p:grpSpPr>
          <p:sp>
            <p:nvSpPr>
              <p:cNvPr id="38" name="직사각형 2"/>
              <p:cNvSpPr/>
              <p:nvPr/>
            </p:nvSpPr>
            <p:spPr>
              <a:xfrm>
                <a:off x="395536" y="3645024"/>
                <a:ext cx="1326123" cy="328128"/>
              </a:xfrm>
              <a:prstGeom prst="rect">
                <a:avLst/>
              </a:prstGeom>
              <a:gradFill rotWithShape="1">
                <a:gsLst>
                  <a:gs pos="0">
                    <a:srgbClr val="F17CB0">
                      <a:tint val="50000"/>
                      <a:satMod val="300000"/>
                    </a:srgbClr>
                  </a:gs>
                  <a:gs pos="35000">
                    <a:srgbClr val="F17CB0">
                      <a:tint val="37000"/>
                      <a:satMod val="300000"/>
                    </a:srgbClr>
                  </a:gs>
                  <a:gs pos="100000">
                    <a:srgbClr val="F17CB0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17CB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ko-KR" sz="1600" kern="0" dirty="0" err="1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w.rank</a:t>
                </a:r>
                <a:endParaRPr lang="en-US" altLang="ko-KR" sz="1600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39" name="직사각형 33"/>
              <p:cNvSpPr/>
              <p:nvPr/>
            </p:nvSpPr>
            <p:spPr>
              <a:xfrm>
                <a:off x="395536" y="3973151"/>
                <a:ext cx="1326123" cy="328128"/>
              </a:xfrm>
              <a:prstGeom prst="rect">
                <a:avLst/>
              </a:prstGeom>
              <a:gradFill rotWithShape="1">
                <a:gsLst>
                  <a:gs pos="0">
                    <a:srgbClr val="F17CB0">
                      <a:tint val="50000"/>
                      <a:satMod val="300000"/>
                    </a:srgbClr>
                  </a:gs>
                  <a:gs pos="35000">
                    <a:srgbClr val="F17CB0">
                      <a:tint val="37000"/>
                      <a:satMod val="300000"/>
                    </a:srgbClr>
                  </a:gs>
                  <a:gs pos="100000">
                    <a:srgbClr val="F17CB0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17CB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ko-KR" sz="1600" kern="0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w.next_rank</a:t>
                </a:r>
                <a:endParaRPr lang="en-US" altLang="ko-KR" sz="1600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40" name="직사각형 34"/>
              <p:cNvSpPr/>
              <p:nvPr/>
            </p:nvSpPr>
            <p:spPr>
              <a:xfrm>
                <a:off x="395536" y="4299407"/>
                <a:ext cx="1326123" cy="328128"/>
              </a:xfrm>
              <a:prstGeom prst="rect">
                <a:avLst/>
              </a:prstGeom>
              <a:gradFill rotWithShape="1">
                <a:gsLst>
                  <a:gs pos="0">
                    <a:srgbClr val="F17CB0">
                      <a:tint val="50000"/>
                      <a:satMod val="300000"/>
                    </a:srgbClr>
                  </a:gs>
                  <a:gs pos="35000">
                    <a:srgbClr val="F17CB0">
                      <a:tint val="37000"/>
                      <a:satMod val="300000"/>
                    </a:srgbClr>
                  </a:gs>
                  <a:gs pos="100000">
                    <a:srgbClr val="F17CB0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17CB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ko-KR" sz="1600" kern="0" dirty="0" err="1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w.edges</a:t>
                </a:r>
                <a:endParaRPr lang="en-US" altLang="ko-KR" sz="1600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41" name="직사각형 35"/>
              <p:cNvSpPr/>
              <p:nvPr/>
            </p:nvSpPr>
            <p:spPr>
              <a:xfrm>
                <a:off x="395536" y="4631457"/>
                <a:ext cx="1326123" cy="328128"/>
              </a:xfrm>
              <a:prstGeom prst="rect">
                <a:avLst/>
              </a:prstGeom>
              <a:gradFill rotWithShape="1">
                <a:gsLst>
                  <a:gs pos="0">
                    <a:srgbClr val="F17CB0">
                      <a:tint val="50000"/>
                      <a:satMod val="300000"/>
                    </a:srgbClr>
                  </a:gs>
                  <a:gs pos="35000">
                    <a:srgbClr val="F17CB0">
                      <a:tint val="37000"/>
                      <a:satMod val="300000"/>
                    </a:srgbClr>
                  </a:gs>
                  <a:gs pos="100000">
                    <a:srgbClr val="F17CB0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17CB0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r>
                  <a:rPr lang="en-US" altLang="ko-KR" sz="1600" kern="0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…</a:t>
                </a:r>
                <a:endParaRPr lang="en-US" altLang="ko-KR" sz="1600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</p:grpSp>
        <p:grpSp>
          <p:nvGrpSpPr>
            <p:cNvPr id="35" name="그룹 11"/>
            <p:cNvGrpSpPr/>
            <p:nvPr/>
          </p:nvGrpSpPr>
          <p:grpSpPr>
            <a:xfrm>
              <a:off x="1538558" y="4694850"/>
              <a:ext cx="369146" cy="1314561"/>
              <a:chOff x="1538558" y="4694850"/>
              <a:chExt cx="369146" cy="1314561"/>
            </a:xfrm>
          </p:grpSpPr>
          <p:cxnSp>
            <p:nvCxnSpPr>
              <p:cNvPr id="36" name="직선 연결선 8"/>
              <p:cNvCxnSpPr/>
              <p:nvPr/>
            </p:nvCxnSpPr>
            <p:spPr>
              <a:xfrm flipH="1" flipV="1">
                <a:off x="1538558" y="4694850"/>
                <a:ext cx="369146" cy="698426"/>
              </a:xfrm>
              <a:prstGeom prst="line">
                <a:avLst/>
              </a:prstGeom>
              <a:noFill/>
              <a:ln w="9525" cap="flat" cmpd="sng" algn="ctr">
                <a:solidFill>
                  <a:srgbClr val="60BD68">
                    <a:shade val="95000"/>
                    <a:satMod val="105000"/>
                  </a:srgbClr>
                </a:solidFill>
                <a:prstDash val="dash"/>
              </a:ln>
              <a:effectLst/>
            </p:spPr>
          </p:cxnSp>
          <p:cxnSp>
            <p:nvCxnSpPr>
              <p:cNvPr id="37" name="직선 연결선 10"/>
              <p:cNvCxnSpPr/>
              <p:nvPr/>
            </p:nvCxnSpPr>
            <p:spPr>
              <a:xfrm flipV="1">
                <a:off x="1538558" y="5793386"/>
                <a:ext cx="369146" cy="216025"/>
              </a:xfrm>
              <a:prstGeom prst="line">
                <a:avLst/>
              </a:prstGeom>
              <a:noFill/>
              <a:ln w="9525" cap="flat" cmpd="sng" algn="ctr">
                <a:solidFill>
                  <a:srgbClr val="60BD68">
                    <a:shade val="95000"/>
                    <a:satMod val="105000"/>
                  </a:srgbClr>
                </a:solidFill>
                <a:prstDash val="dash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8052464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87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65130" y="152400"/>
            <a:ext cx="8610600" cy="1066800"/>
          </a:xfrm>
        </p:spPr>
        <p:txBody>
          <a:bodyPr/>
          <a:lstStyle/>
          <a:p>
            <a:r>
              <a:rPr lang="en-US" dirty="0" err="1"/>
              <a:t>Tesseract</a:t>
            </a:r>
            <a:r>
              <a:rPr lang="en-US" dirty="0"/>
              <a:t> System for Graph Processing</a:t>
            </a:r>
          </a:p>
        </p:txBody>
      </p:sp>
      <p:pic>
        <p:nvPicPr>
          <p:cNvPr id="4" name="Picture 2" descr="http://www.extremetech.com/wp-content/uploads/2013/09/hybrid_memory_cu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150" y="1340768"/>
            <a:ext cx="3383774" cy="242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그룹 137"/>
          <p:cNvGrpSpPr/>
          <p:nvPr/>
        </p:nvGrpSpPr>
        <p:grpSpPr>
          <a:xfrm>
            <a:off x="4297078" y="2386982"/>
            <a:ext cx="2890319" cy="3322913"/>
            <a:chOff x="2540320" y="2698376"/>
            <a:chExt cx="2890319" cy="3322913"/>
          </a:xfrm>
        </p:grpSpPr>
        <p:cxnSp>
          <p:nvCxnSpPr>
            <p:cNvPr id="6" name="직선 연결선 64"/>
            <p:cNvCxnSpPr/>
            <p:nvPr/>
          </p:nvCxnSpPr>
          <p:spPr>
            <a:xfrm>
              <a:off x="2540320" y="3008078"/>
              <a:ext cx="101813" cy="990596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cxnSp>
          <p:nvCxnSpPr>
            <p:cNvPr id="7" name="직선 연결선 67"/>
            <p:cNvCxnSpPr/>
            <p:nvPr/>
          </p:nvCxnSpPr>
          <p:spPr>
            <a:xfrm flipH="1">
              <a:off x="5107196" y="2698376"/>
              <a:ext cx="323443" cy="1300298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dash"/>
            </a:ln>
            <a:effectLst/>
          </p:spPr>
        </p:cxnSp>
        <p:grpSp>
          <p:nvGrpSpPr>
            <p:cNvPr id="8" name="그룹 85"/>
            <p:cNvGrpSpPr/>
            <p:nvPr/>
          </p:nvGrpSpPr>
          <p:grpSpPr>
            <a:xfrm>
              <a:off x="2542515" y="3916837"/>
              <a:ext cx="2664295" cy="2104452"/>
              <a:chOff x="3275856" y="3916837"/>
              <a:chExt cx="2664295" cy="2104452"/>
            </a:xfrm>
          </p:grpSpPr>
          <p:sp>
            <p:nvSpPr>
              <p:cNvPr id="9" name="직사각형 4"/>
              <p:cNvSpPr/>
              <p:nvPr/>
            </p:nvSpPr>
            <p:spPr>
              <a:xfrm>
                <a:off x="3375473" y="3998674"/>
                <a:ext cx="2465060" cy="2022615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grpSp>
            <p:nvGrpSpPr>
              <p:cNvPr id="10" name="그룹 84"/>
              <p:cNvGrpSpPr/>
              <p:nvPr/>
            </p:nvGrpSpPr>
            <p:grpSpPr>
              <a:xfrm>
                <a:off x="3501888" y="3916837"/>
                <a:ext cx="2212233" cy="2010654"/>
                <a:chOff x="3501887" y="3916837"/>
                <a:chExt cx="2212233" cy="2010654"/>
              </a:xfrm>
            </p:grpSpPr>
            <p:grpSp>
              <p:nvGrpSpPr>
                <p:cNvPr id="13" name="그룹 49"/>
                <p:cNvGrpSpPr/>
                <p:nvPr/>
              </p:nvGrpSpPr>
              <p:grpSpPr>
                <a:xfrm flipV="1">
                  <a:off x="36278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6" name="직선 화살표 연결선 50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57" name="직선 화살표 연결선 51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14" name="그룹 52"/>
                <p:cNvGrpSpPr/>
                <p:nvPr/>
              </p:nvGrpSpPr>
              <p:grpSpPr>
                <a:xfrm flipV="1">
                  <a:off x="4070289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4" name="직선 화살표 연결선 5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55" name="직선 화살표 연결선 54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15" name="그룹 55"/>
                <p:cNvGrpSpPr/>
                <p:nvPr/>
              </p:nvGrpSpPr>
              <p:grpSpPr>
                <a:xfrm flipV="1">
                  <a:off x="4512736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2" name="직선 화살표 연결선 56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53" name="직선 화살표 연결선 57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16" name="그룹 58"/>
                <p:cNvGrpSpPr/>
                <p:nvPr/>
              </p:nvGrpSpPr>
              <p:grpSpPr>
                <a:xfrm flipV="1">
                  <a:off x="5524042" y="5167522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50" name="직선 화살표 연결선 59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51" name="직선 화살표 연결선 60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17" name="그룹 39"/>
                <p:cNvGrpSpPr/>
                <p:nvPr/>
              </p:nvGrpSpPr>
              <p:grpSpPr>
                <a:xfrm>
                  <a:off x="36278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8" name="직선 화살표 연결선 33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49" name="직선 화살표 연결선 3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18" name="그룹 40"/>
                <p:cNvGrpSpPr/>
                <p:nvPr/>
              </p:nvGrpSpPr>
              <p:grpSpPr>
                <a:xfrm>
                  <a:off x="4070289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6" name="직선 화살표 연결선 41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47" name="직선 화살표 연결선 42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19" name="그룹 43"/>
                <p:cNvGrpSpPr/>
                <p:nvPr/>
              </p:nvGrpSpPr>
              <p:grpSpPr>
                <a:xfrm>
                  <a:off x="4512736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4" name="직선 화살표 연결선 44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45" name="직선 화살표 연결선 45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grpSp>
              <p:nvGrpSpPr>
                <p:cNvPr id="20" name="그룹 46"/>
                <p:cNvGrpSpPr/>
                <p:nvPr/>
              </p:nvGrpSpPr>
              <p:grpSpPr>
                <a:xfrm>
                  <a:off x="5524042" y="4362113"/>
                  <a:ext cx="64123" cy="489852"/>
                  <a:chOff x="3491880" y="4419110"/>
                  <a:chExt cx="73052" cy="558062"/>
                </a:xfrm>
              </p:grpSpPr>
              <p:cxnSp>
                <p:nvCxnSpPr>
                  <p:cNvPr id="42" name="직선 화살표 연결선 47"/>
                  <p:cNvCxnSpPr/>
                  <p:nvPr/>
                </p:nvCxnSpPr>
                <p:spPr>
                  <a:xfrm flipH="1">
                    <a:off x="3562846" y="4419110"/>
                    <a:ext cx="2086" cy="558062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none"/>
                    <a:tailEnd type="triangle" w="sm" len="sm"/>
                  </a:ln>
                  <a:effectLst/>
                </p:spPr>
              </p:cxnSp>
              <p:cxnSp>
                <p:nvCxnSpPr>
                  <p:cNvPr id="43" name="직선 화살표 연결선 48"/>
                  <p:cNvCxnSpPr/>
                  <p:nvPr/>
                </p:nvCxnSpPr>
                <p:spPr>
                  <a:xfrm>
                    <a:off x="3491880" y="4851158"/>
                    <a:ext cx="0" cy="126014"/>
                  </a:xfrm>
                  <a:prstGeom prst="straightConnector1">
                    <a:avLst/>
                  </a:prstGeom>
                  <a:noFill/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  <a:headEnd type="triangle" w="sm" len="sm"/>
                    <a:tailEnd type="triangle" w="sm" len="sm"/>
                  </a:ln>
                  <a:effectLst/>
                </p:spPr>
              </p:cxnSp>
            </p:grpSp>
            <p:sp>
              <p:nvSpPr>
                <p:cNvPr id="21" name="직사각형 6"/>
                <p:cNvSpPr/>
                <p:nvPr/>
              </p:nvSpPr>
              <p:spPr>
                <a:xfrm>
                  <a:off x="3501887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2" name="직사각형 7"/>
                <p:cNvSpPr/>
                <p:nvPr/>
              </p:nvSpPr>
              <p:spPr>
                <a:xfrm>
                  <a:off x="3944334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3" name="직사각형 8"/>
                <p:cNvSpPr/>
                <p:nvPr/>
              </p:nvSpPr>
              <p:spPr>
                <a:xfrm>
                  <a:off x="4386781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4" name="직사각형 11"/>
                <p:cNvSpPr/>
                <p:nvPr/>
              </p:nvSpPr>
              <p:spPr>
                <a:xfrm>
                  <a:off x="3501887" y="44885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5" name="직사각형 12"/>
                <p:cNvSpPr/>
                <p:nvPr/>
              </p:nvSpPr>
              <p:spPr>
                <a:xfrm>
                  <a:off x="3944334" y="44885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6" name="직사각형 13"/>
                <p:cNvSpPr/>
                <p:nvPr/>
              </p:nvSpPr>
              <p:spPr>
                <a:xfrm>
                  <a:off x="4386781" y="44885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7" name="직사각형 15"/>
                <p:cNvSpPr/>
                <p:nvPr/>
              </p:nvSpPr>
              <p:spPr>
                <a:xfrm>
                  <a:off x="3501887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8" name="직사각형 16"/>
                <p:cNvSpPr/>
                <p:nvPr/>
              </p:nvSpPr>
              <p:spPr>
                <a:xfrm>
                  <a:off x="3944334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9" name="직사각형 17"/>
                <p:cNvSpPr/>
                <p:nvPr/>
              </p:nvSpPr>
              <p:spPr>
                <a:xfrm>
                  <a:off x="4386781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0" name="직사각형 19"/>
                <p:cNvSpPr/>
                <p:nvPr/>
              </p:nvSpPr>
              <p:spPr>
                <a:xfrm>
                  <a:off x="3501887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1" name="직사각형 20"/>
                <p:cNvSpPr/>
                <p:nvPr/>
              </p:nvSpPr>
              <p:spPr>
                <a:xfrm>
                  <a:off x="3944334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2" name="직사각형 21"/>
                <p:cNvSpPr/>
                <p:nvPr/>
              </p:nvSpPr>
              <p:spPr>
                <a:xfrm>
                  <a:off x="4386781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3" name="직사각형 5"/>
                <p:cNvSpPr/>
                <p:nvPr/>
              </p:nvSpPr>
              <p:spPr>
                <a:xfrm>
                  <a:off x="3501887" y="4851965"/>
                  <a:ext cx="2212233" cy="316034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Crossbar Network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4" name="직사각형 9"/>
                <p:cNvSpPr/>
                <p:nvPr/>
              </p:nvSpPr>
              <p:spPr>
                <a:xfrm>
                  <a:off x="5398087" y="410928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5" name="직사각형 14"/>
                <p:cNvSpPr/>
                <p:nvPr/>
              </p:nvSpPr>
              <p:spPr>
                <a:xfrm>
                  <a:off x="5398087" y="4480626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6" name="직사각형 18"/>
                <p:cNvSpPr/>
                <p:nvPr/>
              </p:nvSpPr>
              <p:spPr>
                <a:xfrm>
                  <a:off x="5398087" y="5286511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7" name="직사각형 22"/>
                <p:cNvSpPr/>
                <p:nvPr/>
              </p:nvSpPr>
              <p:spPr>
                <a:xfrm>
                  <a:off x="5398087" y="5657850"/>
                  <a:ext cx="316033" cy="252827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8" name="TextBox 37"/>
                <p:cNvSpPr txBox="1"/>
                <p:nvPr/>
              </p:nvSpPr>
              <p:spPr>
                <a:xfrm>
                  <a:off x="4860355" y="3916837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2400" kern="0" dirty="0">
                      <a:solidFill>
                        <a:sysClr val="windowText" lastClr="000000"/>
                      </a:solidFill>
                    </a:rPr>
                    <a:t>…</a:t>
                  </a:r>
                  <a:endParaRPr lang="ko-KR" altLang="en-US" sz="24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39" name="TextBox 38"/>
                <p:cNvSpPr txBox="1"/>
                <p:nvPr/>
              </p:nvSpPr>
              <p:spPr>
                <a:xfrm>
                  <a:off x="4860355" y="4297315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2400" kern="0" dirty="0">
                      <a:solidFill>
                        <a:sysClr val="windowText" lastClr="000000"/>
                      </a:solidFill>
                    </a:rPr>
                    <a:t>…</a:t>
                  </a:r>
                  <a:endParaRPr lang="ko-KR" altLang="en-US" sz="24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4860355" y="5096119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2400" kern="0" dirty="0">
                      <a:solidFill>
                        <a:sysClr val="windowText" lastClr="000000"/>
                      </a:solidFill>
                    </a:rPr>
                    <a:t>…</a:t>
                  </a:r>
                  <a:endParaRPr lang="ko-KR" altLang="en-US" sz="2400" kern="0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41" name="TextBox 40"/>
                <p:cNvSpPr txBox="1"/>
                <p:nvPr/>
              </p:nvSpPr>
              <p:spPr>
                <a:xfrm>
                  <a:off x="4860355" y="5465826"/>
                  <a:ext cx="397866" cy="461665"/>
                </a:xfrm>
                <a:prstGeom prst="rect">
                  <a:avLst/>
                </a:prstGeom>
                <a:noFill/>
              </p:spPr>
              <p:txBody>
                <a:bodyPr wrap="none" rtlCol="0" anchor="ctr">
                  <a:spAutoFit/>
                </a:bodyPr>
                <a:lstStyle/>
                <a:p>
                  <a:pPr algn="ctr">
                    <a:defRPr/>
                  </a:pPr>
                  <a:r>
                    <a:rPr lang="en-US" altLang="ko-KR" sz="2400" kern="0" dirty="0">
                      <a:solidFill>
                        <a:sysClr val="windowText" lastClr="000000"/>
                      </a:solidFill>
                    </a:rPr>
                    <a:t>…</a:t>
                  </a:r>
                  <a:endParaRPr lang="ko-KR" altLang="en-US" sz="2400" kern="0" dirty="0">
                    <a:solidFill>
                      <a:sysClr val="windowText" lastClr="000000"/>
                    </a:solidFill>
                  </a:endParaRPr>
                </a:p>
              </p:txBody>
            </p:sp>
          </p:grpSp>
          <p:cxnSp>
            <p:nvCxnSpPr>
              <p:cNvPr id="11" name="직선 화살표 연결선 78"/>
              <p:cNvCxnSpPr/>
              <p:nvPr/>
            </p:nvCxnSpPr>
            <p:spPr>
              <a:xfrm flipH="1">
                <a:off x="3275856" y="5013177"/>
                <a:ext cx="226031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12" name="직선 화살표 연결선 83"/>
              <p:cNvCxnSpPr/>
              <p:nvPr/>
            </p:nvCxnSpPr>
            <p:spPr>
              <a:xfrm flipH="1">
                <a:off x="5714120" y="5015083"/>
                <a:ext cx="226031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</p:grpSp>
      </p:grpSp>
      <p:grpSp>
        <p:nvGrpSpPr>
          <p:cNvPr id="58" name="그룹 138"/>
          <p:cNvGrpSpPr/>
          <p:nvPr/>
        </p:nvGrpSpPr>
        <p:grpSpPr>
          <a:xfrm>
            <a:off x="6733747" y="3068960"/>
            <a:ext cx="3568497" cy="2986186"/>
            <a:chOff x="5277803" y="2315022"/>
            <a:chExt cx="3568497" cy="2986186"/>
          </a:xfrm>
        </p:grpSpPr>
        <p:grpSp>
          <p:nvGrpSpPr>
            <p:cNvPr id="59" name="그룹 131"/>
            <p:cNvGrpSpPr/>
            <p:nvPr/>
          </p:nvGrpSpPr>
          <p:grpSpPr>
            <a:xfrm>
              <a:off x="5860114" y="2315022"/>
              <a:ext cx="2986186" cy="2986186"/>
              <a:chOff x="5700614" y="2176524"/>
              <a:chExt cx="2986186" cy="2986186"/>
            </a:xfrm>
          </p:grpSpPr>
          <p:sp>
            <p:nvSpPr>
              <p:cNvPr id="62" name="직사각형 86"/>
              <p:cNvSpPr/>
              <p:nvPr/>
            </p:nvSpPr>
            <p:spPr>
              <a:xfrm>
                <a:off x="5700614" y="2176524"/>
                <a:ext cx="2986186" cy="2986186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5DA5DA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63" name="직사각형 87"/>
              <p:cNvSpPr/>
              <p:nvPr/>
            </p:nvSpPr>
            <p:spPr>
              <a:xfrm>
                <a:off x="8110736" y="2346491"/>
                <a:ext cx="432048" cy="2075090"/>
              </a:xfrm>
              <a:prstGeom prst="rect">
                <a:avLst/>
              </a:prstGeom>
              <a:gradFill rotWithShape="1">
                <a:gsLst>
                  <a:gs pos="0">
                    <a:srgbClr val="5DA5DA">
                      <a:tint val="50000"/>
                      <a:satMod val="300000"/>
                    </a:srgbClr>
                  </a:gs>
                  <a:gs pos="35000">
                    <a:srgbClr val="5DA5DA">
                      <a:tint val="37000"/>
                      <a:satMod val="300000"/>
                    </a:srgbClr>
                  </a:gs>
                  <a:gs pos="100000">
                    <a:srgbClr val="5DA5D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vert="vert" rtlCol="0" anchor="ctr"/>
              <a:lstStyle/>
              <a:p>
                <a:pPr algn="ctr">
                  <a:defRPr/>
                </a:pPr>
                <a:r>
                  <a:rPr lang="en-US" altLang="ko-KR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DRAM Controller</a:t>
                </a:r>
                <a:endParaRPr lang="ko-KR" altLang="en-US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64" name="직사각형 88"/>
              <p:cNvSpPr/>
              <p:nvPr/>
            </p:nvSpPr>
            <p:spPr>
              <a:xfrm>
                <a:off x="8110736" y="4589673"/>
                <a:ext cx="432048" cy="404944"/>
              </a:xfrm>
              <a:prstGeom prst="rect">
                <a:avLst/>
              </a:prstGeom>
              <a:gradFill rotWithShape="1">
                <a:gsLst>
                  <a:gs pos="0">
                    <a:srgbClr val="5DA5DA">
                      <a:tint val="50000"/>
                      <a:satMod val="300000"/>
                    </a:srgbClr>
                  </a:gs>
                  <a:gs pos="35000">
                    <a:srgbClr val="5DA5DA">
                      <a:tint val="37000"/>
                      <a:satMod val="300000"/>
                    </a:srgbClr>
                  </a:gs>
                  <a:gs pos="100000">
                    <a:srgbClr val="5DA5D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</a:ln>
              <a:effectLst/>
            </p:spPr>
            <p:txBody>
              <a:bodyPr vert="horz" rtlCol="0" anchor="ctr"/>
              <a:lstStyle/>
              <a:p>
                <a:pPr algn="ctr">
                  <a:defRPr/>
                </a:pPr>
                <a:r>
                  <a:rPr lang="en-US" altLang="ko-KR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rPr>
                  <a:t>NI</a:t>
                </a:r>
                <a:endParaRPr lang="ko-KR" altLang="en-US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cxnSp>
            <p:nvCxnSpPr>
              <p:cNvPr id="65" name="직선 화살표 연결선 97"/>
              <p:cNvCxnSpPr>
                <a:stCxn id="64" idx="0"/>
                <a:endCxn id="63" idx="2"/>
              </p:cNvCxnSpPr>
              <p:nvPr/>
            </p:nvCxnSpPr>
            <p:spPr>
              <a:xfrm flipV="1">
                <a:off x="8326760" y="4421581"/>
                <a:ext cx="0" cy="168092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5DA5DA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</p:grpSp>
        <p:cxnSp>
          <p:nvCxnSpPr>
            <p:cNvPr id="60" name="직선 연결선 127"/>
            <p:cNvCxnSpPr/>
            <p:nvPr/>
          </p:nvCxnSpPr>
          <p:spPr>
            <a:xfrm flipV="1">
              <a:off x="5280614" y="2315022"/>
              <a:ext cx="583876" cy="1104125"/>
            </a:xfrm>
            <a:prstGeom prst="line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61" name="직선 연결선 128"/>
            <p:cNvCxnSpPr/>
            <p:nvPr/>
          </p:nvCxnSpPr>
          <p:spPr>
            <a:xfrm>
              <a:off x="5277803" y="3668121"/>
              <a:ext cx="580861" cy="1633087"/>
            </a:xfrm>
            <a:prstGeom prst="line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dash"/>
            </a:ln>
            <a:effectLst/>
          </p:spPr>
        </p:cxnSp>
      </p:grpSp>
      <p:grpSp>
        <p:nvGrpSpPr>
          <p:cNvPr id="66" name="그룹 132"/>
          <p:cNvGrpSpPr/>
          <p:nvPr/>
        </p:nvGrpSpPr>
        <p:grpSpPr>
          <a:xfrm>
            <a:off x="7464450" y="3238927"/>
            <a:ext cx="3313291" cy="2648562"/>
            <a:chOff x="5849006" y="2346491"/>
            <a:chExt cx="3313291" cy="2648562"/>
          </a:xfrm>
        </p:grpSpPr>
        <p:sp>
          <p:nvSpPr>
            <p:cNvPr id="67" name="직사각형 89"/>
            <p:cNvSpPr/>
            <p:nvPr/>
          </p:nvSpPr>
          <p:spPr>
            <a:xfrm>
              <a:off x="5849006" y="2346491"/>
              <a:ext cx="2079267" cy="774399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sz="2000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In-Order Core</a:t>
              </a:r>
              <a:endParaRPr lang="ko-KR" altLang="en-US" sz="2000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68" name="직사각형 90"/>
            <p:cNvSpPr/>
            <p:nvPr/>
          </p:nvSpPr>
          <p:spPr>
            <a:xfrm>
              <a:off x="5849006" y="4589673"/>
              <a:ext cx="2079267" cy="405380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Message Queue</a:t>
              </a:r>
              <a:endParaRPr lang="ko-KR" altLang="en-US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69" name="직사각형 91"/>
            <p:cNvSpPr/>
            <p:nvPr/>
          </p:nvSpPr>
          <p:spPr>
            <a:xfrm>
              <a:off x="6882913" y="3280649"/>
              <a:ext cx="1045360" cy="610202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PF Buffer</a:t>
              </a:r>
              <a:endParaRPr lang="ko-KR" altLang="en-US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70" name="직사각형 92"/>
            <p:cNvSpPr/>
            <p:nvPr/>
          </p:nvSpPr>
          <p:spPr>
            <a:xfrm>
              <a:off x="6882913" y="4047202"/>
              <a:ext cx="1045360" cy="374697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MTP</a:t>
              </a:r>
              <a:endParaRPr lang="ko-KR" altLang="en-US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71" name="직사각형 93"/>
            <p:cNvSpPr/>
            <p:nvPr/>
          </p:nvSpPr>
          <p:spPr>
            <a:xfrm>
              <a:off x="6240328" y="3280650"/>
              <a:ext cx="460122" cy="610202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vert="horz" rtlCol="0" anchor="ctr"/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LP</a:t>
              </a:r>
              <a:endParaRPr lang="ko-KR" altLang="en-US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72" name="직선 화살표 연결선 95"/>
            <p:cNvCxnSpPr/>
            <p:nvPr/>
          </p:nvCxnSpPr>
          <p:spPr>
            <a:xfrm>
              <a:off x="6028727" y="3120890"/>
              <a:ext cx="0" cy="1468783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73" name="직선 화살표 연결선 98"/>
            <p:cNvCxnSpPr>
              <a:stCxn id="64" idx="1"/>
              <a:endCxn id="68" idx="3"/>
            </p:cNvCxnSpPr>
            <p:nvPr/>
          </p:nvCxnSpPr>
          <p:spPr>
            <a:xfrm flipH="1">
              <a:off x="7928273" y="4792145"/>
              <a:ext cx="1234024" cy="218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74" name="직선 화살표 연결선 106"/>
            <p:cNvCxnSpPr/>
            <p:nvPr/>
          </p:nvCxnSpPr>
          <p:spPr>
            <a:xfrm flipV="1">
              <a:off x="7405593" y="4420547"/>
              <a:ext cx="0" cy="169126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75" name="직선 화살표 연결선 109"/>
            <p:cNvCxnSpPr>
              <a:stCxn id="70" idx="0"/>
              <a:endCxn id="69" idx="2"/>
            </p:cNvCxnSpPr>
            <p:nvPr/>
          </p:nvCxnSpPr>
          <p:spPr>
            <a:xfrm flipV="1">
              <a:off x="7405593" y="3890851"/>
              <a:ext cx="0" cy="156351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76" name="직선 화살표 연결선 113"/>
            <p:cNvCxnSpPr/>
            <p:nvPr/>
          </p:nvCxnSpPr>
          <p:spPr>
            <a:xfrm flipV="1">
              <a:off x="7405593" y="3120890"/>
              <a:ext cx="0" cy="159760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77" name="직선 화살표 연결선 115"/>
            <p:cNvCxnSpPr/>
            <p:nvPr/>
          </p:nvCxnSpPr>
          <p:spPr>
            <a:xfrm>
              <a:off x="6470389" y="3120890"/>
              <a:ext cx="0" cy="159760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78" name="직선 화살표 연결선 116"/>
            <p:cNvCxnSpPr>
              <a:stCxn id="71" idx="3"/>
              <a:endCxn id="69" idx="1"/>
            </p:cNvCxnSpPr>
            <p:nvPr/>
          </p:nvCxnSpPr>
          <p:spPr>
            <a:xfrm flipV="1">
              <a:off x="6700450" y="3585750"/>
              <a:ext cx="182463" cy="1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79" name="직선 화살표 연결선 123"/>
            <p:cNvCxnSpPr/>
            <p:nvPr/>
          </p:nvCxnSpPr>
          <p:spPr>
            <a:xfrm flipH="1">
              <a:off x="7928273" y="3594266"/>
              <a:ext cx="182463" cy="218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80" name="직선 화살표 연결선 124"/>
            <p:cNvCxnSpPr/>
            <p:nvPr/>
          </p:nvCxnSpPr>
          <p:spPr>
            <a:xfrm flipH="1">
              <a:off x="7928273" y="2733472"/>
              <a:ext cx="182463" cy="218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</p:grpSp>
      <p:grpSp>
        <p:nvGrpSpPr>
          <p:cNvPr id="81" name="그룹 583"/>
          <p:cNvGrpSpPr/>
          <p:nvPr/>
        </p:nvGrpSpPr>
        <p:grpSpPr>
          <a:xfrm>
            <a:off x="1655347" y="3704795"/>
            <a:ext cx="2747113" cy="2348991"/>
            <a:chOff x="211357" y="3318585"/>
            <a:chExt cx="2747113" cy="2348991"/>
          </a:xfrm>
        </p:grpSpPr>
        <p:grpSp>
          <p:nvGrpSpPr>
            <p:cNvPr id="82" name="그룹 576"/>
            <p:cNvGrpSpPr/>
            <p:nvPr/>
          </p:nvGrpSpPr>
          <p:grpSpPr>
            <a:xfrm>
              <a:off x="211357" y="3468326"/>
              <a:ext cx="2199540" cy="2199250"/>
              <a:chOff x="288170" y="3573016"/>
              <a:chExt cx="2199540" cy="2199250"/>
            </a:xfrm>
          </p:grpSpPr>
          <p:grpSp>
            <p:nvGrpSpPr>
              <p:cNvPr id="85" name="그룹 337"/>
              <p:cNvGrpSpPr/>
              <p:nvPr/>
            </p:nvGrpSpPr>
            <p:grpSpPr>
              <a:xfrm>
                <a:off x="288170" y="3573016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208" name="그룹 315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230" name="직사각형 14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31" name="직사각형 14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32" name="직사각형 14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33" name="직사각형 15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34" name="직사각형 15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35" name="직사각형 15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209" name="그룹 316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224" name="직사각형 31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25" name="직사각형 31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26" name="직사각형 31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27" name="직사각형 32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28" name="직사각형 32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29" name="직사각형 32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210" name="그룹 323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218" name="직사각형 324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19" name="직사각형 325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20" name="직사각형 326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21" name="직사각형 327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22" name="직사각형 328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23" name="직사각형 329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211" name="그룹 33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212" name="직사각형 33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13" name="직사각형 33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14" name="직사각형 33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15" name="직사각형 33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16" name="직사각형 33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17" name="직사각형 33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</p:grpSp>
          <p:grpSp>
            <p:nvGrpSpPr>
              <p:cNvPr id="86" name="그룹 338"/>
              <p:cNvGrpSpPr/>
              <p:nvPr/>
            </p:nvGrpSpPr>
            <p:grpSpPr>
              <a:xfrm>
                <a:off x="288170" y="4153087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180" name="그룹 339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202" name="직사각형 36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03" name="직사각형 36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04" name="직사각형 36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05" name="직사각형 36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06" name="직사각형 36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07" name="직사각형 36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181" name="그룹 340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196" name="직사각형 355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97" name="직사각형 356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98" name="직사각형 357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99" name="직사각형 358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00" name="직사각형 359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201" name="직사각형 360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182" name="그룹 341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190" name="직사각형 34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91" name="직사각형 35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92" name="직사각형 35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93" name="직사각형 35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94" name="직사각형 35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95" name="직사각형 35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183" name="그룹 342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184" name="직사각형 34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85" name="직사각형 34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86" name="직사각형 34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87" name="직사각형 34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88" name="직사각형 34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89" name="직사각형 34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</p:grpSp>
          <p:grpSp>
            <p:nvGrpSpPr>
              <p:cNvPr id="87" name="그룹 396"/>
              <p:cNvGrpSpPr/>
              <p:nvPr/>
            </p:nvGrpSpPr>
            <p:grpSpPr>
              <a:xfrm>
                <a:off x="288170" y="4733912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152" name="그룹 397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174" name="직사각형 419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75" name="직사각형 420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76" name="직사각형 421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77" name="직사각형 422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78" name="직사각형 423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79" name="직사각형 424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153" name="그룹 398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168" name="직사각형 413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69" name="직사각형 414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70" name="직사각형 415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71" name="직사각형 416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72" name="직사각형 417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73" name="직사각형 418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154" name="그룹 399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162" name="직사각형 407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63" name="직사각형 408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64" name="직사각형 409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65" name="직사각형 410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66" name="직사각형 411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67" name="직사각형 412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155" name="그룹 400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156" name="직사각형 401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57" name="직사각형 402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58" name="직사각형 403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59" name="직사각형 404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60" name="직사각형 405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61" name="직사각형 406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</p:grpSp>
          <p:grpSp>
            <p:nvGrpSpPr>
              <p:cNvPr id="88" name="그룹 425"/>
              <p:cNvGrpSpPr/>
              <p:nvPr/>
            </p:nvGrpSpPr>
            <p:grpSpPr>
              <a:xfrm>
                <a:off x="288170" y="5315933"/>
                <a:ext cx="2199540" cy="456333"/>
                <a:chOff x="288170" y="3573016"/>
                <a:chExt cx="2199540" cy="456333"/>
              </a:xfrm>
            </p:grpSpPr>
            <p:grpSp>
              <p:nvGrpSpPr>
                <p:cNvPr id="124" name="그룹 426"/>
                <p:cNvGrpSpPr/>
                <p:nvPr/>
              </p:nvGrpSpPr>
              <p:grpSpPr>
                <a:xfrm>
                  <a:off x="28817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146" name="직사각형 448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47" name="직사각형 449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48" name="직사각형 450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49" name="직사각형 451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50" name="직사각형 452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51" name="직사각형 453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125" name="그룹 427"/>
                <p:cNvGrpSpPr/>
                <p:nvPr/>
              </p:nvGrpSpPr>
              <p:grpSpPr>
                <a:xfrm>
                  <a:off x="86895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140" name="직사각형 442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41" name="직사각형 443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42" name="직사각형 444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43" name="직사각형 445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44" name="직사각형 446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45" name="직사각형 447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126" name="그룹 428"/>
                <p:cNvGrpSpPr/>
                <p:nvPr/>
              </p:nvGrpSpPr>
              <p:grpSpPr>
                <a:xfrm>
                  <a:off x="144973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134" name="직사각형 436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35" name="직사각형 437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36" name="직사각형 438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37" name="직사각형 439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38" name="직사각형 440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39" name="직사각형 441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  <p:grpSp>
              <p:nvGrpSpPr>
                <p:cNvPr id="127" name="그룹 429"/>
                <p:cNvGrpSpPr/>
                <p:nvPr/>
              </p:nvGrpSpPr>
              <p:grpSpPr>
                <a:xfrm>
                  <a:off x="2030510" y="3573016"/>
                  <a:ext cx="457200" cy="456333"/>
                  <a:chOff x="288170" y="3573016"/>
                  <a:chExt cx="457200" cy="456333"/>
                </a:xfrm>
              </p:grpSpPr>
              <p:sp>
                <p:nvSpPr>
                  <p:cNvPr id="128" name="직사각형 430"/>
                  <p:cNvSpPr/>
                  <p:nvPr/>
                </p:nvSpPr>
                <p:spPr>
                  <a:xfrm>
                    <a:off x="288170" y="3573016"/>
                    <a:ext cx="457200" cy="456333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12700" cap="flat" cmpd="sng" algn="ctr">
                    <a:solidFill>
                      <a:sysClr val="windowText" lastClr="000000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29" name="직사각형 431"/>
                  <p:cNvSpPr/>
                  <p:nvPr/>
                </p:nvSpPr>
                <p:spPr>
                  <a:xfrm>
                    <a:off x="362192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30" name="직사각형 432"/>
                  <p:cNvSpPr/>
                  <p:nvPr/>
                </p:nvSpPr>
                <p:spPr>
                  <a:xfrm>
                    <a:off x="362191" y="3756158"/>
                    <a:ext cx="309159" cy="90048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60BD68">
                          <a:tint val="50000"/>
                          <a:satMod val="300000"/>
                        </a:srgbClr>
                      </a:gs>
                      <a:gs pos="35000">
                        <a:srgbClr val="60BD68">
                          <a:tint val="37000"/>
                          <a:satMod val="300000"/>
                        </a:srgbClr>
                      </a:gs>
                      <a:gs pos="100000">
                        <a:srgbClr val="60BD68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60BD68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31" name="직사각형 433"/>
                  <p:cNvSpPr/>
                  <p:nvPr/>
                </p:nvSpPr>
                <p:spPr>
                  <a:xfrm>
                    <a:off x="552528" y="3893043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32" name="직사각형 434"/>
                  <p:cNvSpPr/>
                  <p:nvPr/>
                </p:nvSpPr>
                <p:spPr>
                  <a:xfrm>
                    <a:off x="362192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  <p:sp>
                <p:nvSpPr>
                  <p:cNvPr id="133" name="직사각형 435"/>
                  <p:cNvSpPr/>
                  <p:nvPr/>
                </p:nvSpPr>
                <p:spPr>
                  <a:xfrm>
                    <a:off x="552528" y="3635824"/>
                    <a:ext cx="118822" cy="73497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5DA5DA">
                          <a:tint val="50000"/>
                          <a:satMod val="300000"/>
                        </a:srgbClr>
                      </a:gs>
                      <a:gs pos="35000">
                        <a:srgbClr val="5DA5DA">
                          <a:tint val="37000"/>
                          <a:satMod val="300000"/>
                        </a:srgbClr>
                      </a:gs>
                      <a:gs pos="100000">
                        <a:srgbClr val="5DA5DA">
                          <a:tint val="15000"/>
                          <a:satMod val="350000"/>
                        </a:srgbClr>
                      </a:gs>
                    </a:gsLst>
                    <a:lin ang="16200000" scaled="1"/>
                  </a:gradFill>
                  <a:ln w="9525" cap="flat" cmpd="sng" algn="ctr">
                    <a:solidFill>
                      <a:srgbClr val="5DA5DA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algn="ctr">
                      <a:defRPr/>
                    </a:pPr>
                    <a:endParaRPr lang="ko-KR" altLang="en-US" kern="0">
                      <a:solidFill>
                        <a:sysClr val="windowText" lastClr="000000"/>
                      </a:solidFill>
                      <a:latin typeface="Calibri"/>
                      <a:ea typeface="나눔고딕"/>
                    </a:endParaRPr>
                  </a:p>
                </p:txBody>
              </p:sp>
            </p:grpSp>
          </p:grpSp>
          <p:cxnSp>
            <p:nvCxnSpPr>
              <p:cNvPr id="89" name="직선 화살표 연결선 455"/>
              <p:cNvCxnSpPr>
                <a:stCxn id="230" idx="3"/>
                <a:endCxn id="224" idx="1"/>
              </p:cNvCxnSpPr>
              <p:nvPr/>
            </p:nvCxnSpPr>
            <p:spPr>
              <a:xfrm>
                <a:off x="745370" y="3801183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90" name="직선 화살표 연결선 456"/>
              <p:cNvCxnSpPr>
                <a:stCxn id="224" idx="3"/>
                <a:endCxn id="218" idx="1"/>
              </p:cNvCxnSpPr>
              <p:nvPr/>
            </p:nvCxnSpPr>
            <p:spPr>
              <a:xfrm>
                <a:off x="1326150" y="3801183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91" name="직선 화살표 연결선 459"/>
              <p:cNvCxnSpPr>
                <a:stCxn id="218" idx="3"/>
                <a:endCxn id="212" idx="1"/>
              </p:cNvCxnSpPr>
              <p:nvPr/>
            </p:nvCxnSpPr>
            <p:spPr>
              <a:xfrm>
                <a:off x="1906930" y="3801183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92" name="직선 화살표 연결선 462"/>
              <p:cNvCxnSpPr>
                <a:stCxn id="190" idx="3"/>
                <a:endCxn id="184" idx="1"/>
              </p:cNvCxnSpPr>
              <p:nvPr/>
            </p:nvCxnSpPr>
            <p:spPr>
              <a:xfrm>
                <a:off x="1906930" y="4381254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93" name="직선 화살표 연결선 465"/>
              <p:cNvCxnSpPr>
                <a:stCxn id="162" idx="3"/>
                <a:endCxn id="156" idx="1"/>
              </p:cNvCxnSpPr>
              <p:nvPr/>
            </p:nvCxnSpPr>
            <p:spPr>
              <a:xfrm>
                <a:off x="1906930" y="4962079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94" name="직선 화살표 연결선 468"/>
              <p:cNvCxnSpPr>
                <a:stCxn id="134" idx="3"/>
                <a:endCxn id="128" idx="1"/>
              </p:cNvCxnSpPr>
              <p:nvPr/>
            </p:nvCxnSpPr>
            <p:spPr>
              <a:xfrm>
                <a:off x="1906930" y="5544100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95" name="직선 화살표 연결선 471"/>
              <p:cNvCxnSpPr>
                <a:stCxn id="140" idx="3"/>
                <a:endCxn id="134" idx="1"/>
              </p:cNvCxnSpPr>
              <p:nvPr/>
            </p:nvCxnSpPr>
            <p:spPr>
              <a:xfrm>
                <a:off x="1326150" y="5544100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96" name="직선 화살표 연결선 474"/>
              <p:cNvCxnSpPr>
                <a:stCxn id="146" idx="3"/>
                <a:endCxn id="140" idx="1"/>
              </p:cNvCxnSpPr>
              <p:nvPr/>
            </p:nvCxnSpPr>
            <p:spPr>
              <a:xfrm>
                <a:off x="745370" y="5544100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97" name="직선 화살표 연결선 477"/>
              <p:cNvCxnSpPr>
                <a:stCxn id="174" idx="3"/>
                <a:endCxn id="168" idx="1"/>
              </p:cNvCxnSpPr>
              <p:nvPr/>
            </p:nvCxnSpPr>
            <p:spPr>
              <a:xfrm>
                <a:off x="745370" y="4962079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98" name="직선 화살표 연결선 480"/>
              <p:cNvCxnSpPr>
                <a:stCxn id="202" idx="3"/>
                <a:endCxn id="196" idx="1"/>
              </p:cNvCxnSpPr>
              <p:nvPr/>
            </p:nvCxnSpPr>
            <p:spPr>
              <a:xfrm>
                <a:off x="745370" y="4381254"/>
                <a:ext cx="123580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99" name="직선 화살표 연결선 483"/>
              <p:cNvCxnSpPr>
                <a:stCxn id="230" idx="2"/>
                <a:endCxn id="202" idx="0"/>
              </p:cNvCxnSpPr>
              <p:nvPr/>
            </p:nvCxnSpPr>
            <p:spPr>
              <a:xfrm>
                <a:off x="51677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100" name="직선 화살표 연결선 486"/>
              <p:cNvCxnSpPr>
                <a:stCxn id="196" idx="0"/>
                <a:endCxn id="224" idx="2"/>
              </p:cNvCxnSpPr>
              <p:nvPr/>
            </p:nvCxnSpPr>
            <p:spPr>
              <a:xfrm flipV="1">
                <a:off x="109755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101" name="직선 화살표 연결선 489"/>
              <p:cNvCxnSpPr>
                <a:stCxn id="202" idx="2"/>
                <a:endCxn id="174" idx="0"/>
              </p:cNvCxnSpPr>
              <p:nvPr/>
            </p:nvCxnSpPr>
            <p:spPr>
              <a:xfrm>
                <a:off x="516770" y="4609420"/>
                <a:ext cx="0" cy="124492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102" name="직선 화살표 연결선 492"/>
              <p:cNvCxnSpPr>
                <a:stCxn id="174" idx="2"/>
                <a:endCxn id="146" idx="0"/>
              </p:cNvCxnSpPr>
              <p:nvPr/>
            </p:nvCxnSpPr>
            <p:spPr>
              <a:xfrm>
                <a:off x="51677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103" name="직선 화살표 연결선 495"/>
              <p:cNvCxnSpPr>
                <a:stCxn id="168" idx="2"/>
                <a:endCxn id="140" idx="0"/>
              </p:cNvCxnSpPr>
              <p:nvPr/>
            </p:nvCxnSpPr>
            <p:spPr>
              <a:xfrm>
                <a:off x="109755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104" name="직선 화살표 연결선 498"/>
              <p:cNvCxnSpPr>
                <a:stCxn id="184" idx="2"/>
                <a:endCxn id="156" idx="0"/>
              </p:cNvCxnSpPr>
              <p:nvPr/>
            </p:nvCxnSpPr>
            <p:spPr>
              <a:xfrm>
                <a:off x="2259110" y="4609420"/>
                <a:ext cx="0" cy="124492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105" name="직선 화살표 연결선 501"/>
              <p:cNvCxnSpPr>
                <a:stCxn id="212" idx="2"/>
                <a:endCxn id="184" idx="0"/>
              </p:cNvCxnSpPr>
              <p:nvPr/>
            </p:nvCxnSpPr>
            <p:spPr>
              <a:xfrm>
                <a:off x="225911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106" name="직선 화살표 연결선 504"/>
              <p:cNvCxnSpPr>
                <a:stCxn id="218" idx="2"/>
                <a:endCxn id="190" idx="0"/>
              </p:cNvCxnSpPr>
              <p:nvPr/>
            </p:nvCxnSpPr>
            <p:spPr>
              <a:xfrm>
                <a:off x="1678330" y="4029349"/>
                <a:ext cx="0" cy="12373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107" name="직선 화살표 연결선 507"/>
              <p:cNvCxnSpPr>
                <a:stCxn id="156" idx="2"/>
                <a:endCxn id="128" idx="0"/>
              </p:cNvCxnSpPr>
              <p:nvPr/>
            </p:nvCxnSpPr>
            <p:spPr>
              <a:xfrm>
                <a:off x="225911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cxnSp>
            <p:nvCxnSpPr>
              <p:cNvPr id="108" name="직선 화살표 연결선 510"/>
              <p:cNvCxnSpPr>
                <a:stCxn id="162" idx="2"/>
                <a:endCxn id="134" idx="0"/>
              </p:cNvCxnSpPr>
              <p:nvPr/>
            </p:nvCxnSpPr>
            <p:spPr>
              <a:xfrm>
                <a:off x="1678330" y="5190245"/>
                <a:ext cx="0" cy="125688"/>
              </a:xfrm>
              <a:prstGeom prst="straightConnector1">
                <a:avLst/>
              </a:prstGeom>
              <a:noFill/>
              <a:ln w="9525" cap="flat" cmpd="sng" algn="ctr">
                <a:solidFill>
                  <a:sysClr val="windowText" lastClr="000000">
                    <a:shade val="95000"/>
                    <a:satMod val="105000"/>
                  </a:sysClr>
                </a:solidFill>
                <a:prstDash val="solid"/>
                <a:headEnd type="triangle" w="sm" len="sm"/>
                <a:tailEnd type="triangle" w="sm" len="sm"/>
              </a:ln>
              <a:effectLst/>
            </p:spPr>
          </p:cxnSp>
          <p:grpSp>
            <p:nvGrpSpPr>
              <p:cNvPr id="109" name="그룹 563"/>
              <p:cNvGrpSpPr/>
              <p:nvPr/>
            </p:nvGrpSpPr>
            <p:grpSpPr>
              <a:xfrm>
                <a:off x="752932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122" name="직선 화살표 연결선 54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123" name="직선 화살표 연결선 54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110" name="그룹 564"/>
              <p:cNvGrpSpPr/>
              <p:nvPr/>
            </p:nvGrpSpPr>
            <p:grpSpPr>
              <a:xfrm>
                <a:off x="1914269" y="403873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120" name="직선 화살표 연결선 565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121" name="직선 화살표 연결선 566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111" name="그룹 567"/>
              <p:cNvGrpSpPr/>
              <p:nvPr/>
            </p:nvGrpSpPr>
            <p:grpSpPr>
              <a:xfrm>
                <a:off x="752932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118" name="직선 화살표 연결선 568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119" name="직선 화살표 연결선 569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112" name="그룹 570"/>
              <p:cNvGrpSpPr/>
              <p:nvPr/>
            </p:nvGrpSpPr>
            <p:grpSpPr>
              <a:xfrm>
                <a:off x="1914269" y="5200852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116" name="직선 화살표 연결선 571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117" name="직선 화살표 연결선 572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  <p:grpSp>
            <p:nvGrpSpPr>
              <p:cNvPr id="113" name="그룹 573"/>
              <p:cNvGrpSpPr/>
              <p:nvPr/>
            </p:nvGrpSpPr>
            <p:grpSpPr>
              <a:xfrm>
                <a:off x="1331478" y="4617389"/>
                <a:ext cx="110913" cy="110913"/>
                <a:chOff x="750551" y="4036358"/>
                <a:chExt cx="110913" cy="110913"/>
              </a:xfrm>
            </p:grpSpPr>
            <p:cxnSp>
              <p:nvCxnSpPr>
                <p:cNvPr id="114" name="직선 화살표 연결선 574"/>
                <p:cNvCxnSpPr/>
                <p:nvPr/>
              </p:nvCxnSpPr>
              <p:spPr>
                <a:xfrm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  <p:cxnSp>
              <p:nvCxnSpPr>
                <p:cNvPr id="115" name="직선 화살표 연결선 575"/>
                <p:cNvCxnSpPr/>
                <p:nvPr/>
              </p:nvCxnSpPr>
              <p:spPr>
                <a:xfrm rot="16200000" flipH="1">
                  <a:off x="750551" y="4036358"/>
                  <a:ext cx="110913" cy="11091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ysClr val="windowText" lastClr="000000">
                      <a:shade val="95000"/>
                      <a:satMod val="105000"/>
                    </a:sysClr>
                  </a:solidFill>
                  <a:prstDash val="solid"/>
                  <a:headEnd type="triangle" w="sm" len="sm"/>
                  <a:tailEnd type="triangle" w="sm" len="sm"/>
                </a:ln>
                <a:effectLst/>
              </p:spPr>
            </p:cxnSp>
          </p:grpSp>
        </p:grpSp>
        <p:cxnSp>
          <p:nvCxnSpPr>
            <p:cNvPr id="83" name="직선 연결선 578"/>
            <p:cNvCxnSpPr/>
            <p:nvPr/>
          </p:nvCxnSpPr>
          <p:spPr>
            <a:xfrm flipV="1">
              <a:off x="2409894" y="3318585"/>
              <a:ext cx="548576" cy="1305027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</a:ln>
            <a:effectLst/>
          </p:spPr>
        </p:cxnSp>
        <p:cxnSp>
          <p:nvCxnSpPr>
            <p:cNvPr id="84" name="직선 연결선 581"/>
            <p:cNvCxnSpPr/>
            <p:nvPr/>
          </p:nvCxnSpPr>
          <p:spPr>
            <a:xfrm>
              <a:off x="2409894" y="5085555"/>
              <a:ext cx="539611" cy="250089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</a:ln>
            <a:effectLst/>
          </p:spPr>
        </p:cxnSp>
      </p:grpSp>
      <p:grpSp>
        <p:nvGrpSpPr>
          <p:cNvPr id="236" name="그룹 607"/>
          <p:cNvGrpSpPr/>
          <p:nvPr/>
        </p:nvGrpSpPr>
        <p:grpSpPr>
          <a:xfrm>
            <a:off x="1290765" y="1710657"/>
            <a:ext cx="2926699" cy="2047890"/>
            <a:chOff x="-54730" y="2022051"/>
            <a:chExt cx="2926699" cy="2047890"/>
          </a:xfrm>
        </p:grpSpPr>
        <p:sp>
          <p:nvSpPr>
            <p:cNvPr id="237" name="직사각형 591"/>
            <p:cNvSpPr/>
            <p:nvPr/>
          </p:nvSpPr>
          <p:spPr>
            <a:xfrm>
              <a:off x="308849" y="2022051"/>
              <a:ext cx="2199540" cy="527375"/>
            </a:xfrm>
            <a:prstGeom prst="rect">
              <a:avLst/>
            </a:prstGeom>
            <a:gradFill rotWithShape="1">
              <a:gsLst>
                <a:gs pos="0">
                  <a:srgbClr val="307D99">
                    <a:tint val="50000"/>
                    <a:satMod val="300000"/>
                  </a:srgbClr>
                </a:gs>
                <a:gs pos="35000">
                  <a:srgbClr val="307D99">
                    <a:tint val="37000"/>
                    <a:satMod val="300000"/>
                  </a:srgbClr>
                </a:gs>
                <a:gs pos="100000">
                  <a:srgbClr val="307D9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ko-KR" sz="2000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Host Processor</a:t>
              </a:r>
              <a:endParaRPr lang="ko-KR" altLang="en-US" sz="2000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238" name="위쪽/아래쪽 화살표 592"/>
            <p:cNvSpPr/>
            <p:nvPr/>
          </p:nvSpPr>
          <p:spPr>
            <a:xfrm>
              <a:off x="1232529" y="3442412"/>
              <a:ext cx="352180" cy="627529"/>
            </a:xfrm>
            <a:prstGeom prst="upDownArrow">
              <a:avLst/>
            </a:prstGeom>
            <a:gradFill rotWithShape="1">
              <a:gsLst>
                <a:gs pos="0">
                  <a:srgbClr val="307D99">
                    <a:tint val="50000"/>
                    <a:satMod val="300000"/>
                  </a:srgbClr>
                </a:gs>
                <a:gs pos="35000">
                  <a:srgbClr val="307D99">
                    <a:tint val="37000"/>
                    <a:satMod val="300000"/>
                  </a:srgbClr>
                </a:gs>
                <a:gs pos="100000">
                  <a:srgbClr val="307D9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239" name="TextBox 238"/>
            <p:cNvSpPr txBox="1"/>
            <p:nvPr/>
          </p:nvSpPr>
          <p:spPr>
            <a:xfrm>
              <a:off x="-54730" y="2546359"/>
              <a:ext cx="2926699" cy="86177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</a:rPr>
                <a:t>Memory-Mapped</a:t>
              </a:r>
            </a:p>
            <a:p>
              <a:pPr algn="ctr">
                <a:defRPr/>
              </a:pPr>
              <a:r>
                <a:rPr lang="en-US" altLang="ko-KR" kern="0" dirty="0">
                  <a:solidFill>
                    <a:sysClr val="windowText" lastClr="000000"/>
                  </a:solidFill>
                </a:rPr>
                <a:t>Accelerator Interface</a:t>
              </a:r>
            </a:p>
            <a:p>
              <a:pPr algn="ctr">
                <a:defRPr/>
              </a:pPr>
              <a:r>
                <a:rPr lang="en-US" altLang="ko-KR" sz="1400" kern="0" dirty="0">
                  <a:solidFill>
                    <a:sysClr val="windowText" lastClr="000000"/>
                  </a:solidFill>
                </a:rPr>
                <a:t>(</a:t>
              </a:r>
              <a:r>
                <a:rPr lang="en-US" altLang="ko-KR" sz="1400" kern="0" dirty="0" err="1">
                  <a:solidFill>
                    <a:sysClr val="windowText" lastClr="000000"/>
                  </a:solidFill>
                </a:rPr>
                <a:t>Noncacheable</a:t>
              </a:r>
              <a:r>
                <a:rPr lang="en-US" altLang="ko-KR" sz="1400" kern="0" dirty="0">
                  <a:solidFill>
                    <a:sysClr val="windowText" lastClr="000000"/>
                  </a:solidFill>
                </a:rPr>
                <a:t>, Physically Addressed)</a:t>
              </a:r>
              <a:endParaRPr lang="ko-KR" altLang="en-US" sz="14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40" name="그룹 696"/>
          <p:cNvGrpSpPr/>
          <p:nvPr/>
        </p:nvGrpSpPr>
        <p:grpSpPr>
          <a:xfrm>
            <a:off x="1594455" y="3794393"/>
            <a:ext cx="2309790" cy="2319536"/>
            <a:chOff x="257925" y="3794393"/>
            <a:chExt cx="2309790" cy="2319536"/>
          </a:xfrm>
        </p:grpSpPr>
        <p:sp>
          <p:nvSpPr>
            <p:cNvPr id="241" name="직사각형 622"/>
            <p:cNvSpPr/>
            <p:nvPr/>
          </p:nvSpPr>
          <p:spPr>
            <a:xfrm>
              <a:off x="257925" y="3794393"/>
              <a:ext cx="2309790" cy="2319536"/>
            </a:xfrm>
            <a:prstGeom prst="rect">
              <a:avLst/>
            </a:prstGeom>
            <a:solidFill>
              <a:sysClr val="window" lastClr="FFFFFF">
                <a:alpha val="70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" lastClr="FFFFFF"/>
                </a:solidFill>
                <a:latin typeface="Calibri"/>
                <a:ea typeface="나눔고딕"/>
              </a:endParaRPr>
            </a:p>
          </p:txBody>
        </p:sp>
        <p:sp>
          <p:nvSpPr>
            <p:cNvPr id="242" name="타원 623"/>
            <p:cNvSpPr/>
            <p:nvPr/>
          </p:nvSpPr>
          <p:spPr>
            <a:xfrm>
              <a:off x="1024088" y="4551843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243" name="타원 624"/>
            <p:cNvSpPr/>
            <p:nvPr/>
          </p:nvSpPr>
          <p:spPr>
            <a:xfrm>
              <a:off x="1708299" y="4468347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244" name="타원 625"/>
            <p:cNvSpPr/>
            <p:nvPr/>
          </p:nvSpPr>
          <p:spPr>
            <a:xfrm>
              <a:off x="1509490" y="4650960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245" name="타원 626"/>
            <p:cNvSpPr/>
            <p:nvPr/>
          </p:nvSpPr>
          <p:spPr>
            <a:xfrm>
              <a:off x="1609829" y="5135312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sp>
          <p:nvSpPr>
            <p:cNvPr id="246" name="타원 627"/>
            <p:cNvSpPr/>
            <p:nvPr/>
          </p:nvSpPr>
          <p:spPr>
            <a:xfrm>
              <a:off x="1024088" y="5711858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247" name="직선 화살표 연결선 629"/>
            <p:cNvCxnSpPr>
              <a:stCxn id="242" idx="4"/>
              <a:endCxn id="246" idx="0"/>
            </p:cNvCxnSpPr>
            <p:nvPr/>
          </p:nvCxnSpPr>
          <p:spPr>
            <a:xfrm>
              <a:off x="1127182" y="4758031"/>
              <a:ext cx="0" cy="953827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8" name="직선 화살표 연결선 632"/>
            <p:cNvCxnSpPr/>
            <p:nvPr/>
          </p:nvCxnSpPr>
          <p:spPr>
            <a:xfrm flipV="1">
              <a:off x="1237451" y="4583746"/>
              <a:ext cx="465414" cy="52548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49" name="직선 화살표 연결선 643"/>
            <p:cNvCxnSpPr/>
            <p:nvPr/>
          </p:nvCxnSpPr>
          <p:spPr>
            <a:xfrm>
              <a:off x="1204599" y="4731504"/>
              <a:ext cx="427085" cy="431076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50" name="구부러진 연결선 663"/>
            <p:cNvCxnSpPr>
              <a:stCxn id="243" idx="4"/>
              <a:endCxn id="244" idx="6"/>
            </p:cNvCxnSpPr>
            <p:nvPr/>
          </p:nvCxnSpPr>
          <p:spPr>
            <a:xfrm rot="5400000">
              <a:off x="1723777" y="4666437"/>
              <a:ext cx="79519" cy="95715"/>
            </a:xfrm>
            <a:prstGeom prst="curvedConnector2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51" name="직선 화살표 연결선 664"/>
            <p:cNvCxnSpPr/>
            <p:nvPr/>
          </p:nvCxnSpPr>
          <p:spPr>
            <a:xfrm flipH="1">
              <a:off x="1170428" y="4845772"/>
              <a:ext cx="399848" cy="876072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52" name="타원 673"/>
            <p:cNvSpPr/>
            <p:nvPr/>
          </p:nvSpPr>
          <p:spPr>
            <a:xfrm>
              <a:off x="449241" y="5135312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253" name="직선 화살표 연결선 674"/>
            <p:cNvCxnSpPr>
              <a:stCxn id="245" idx="2"/>
              <a:endCxn id="252" idx="6"/>
            </p:cNvCxnSpPr>
            <p:nvPr/>
          </p:nvCxnSpPr>
          <p:spPr>
            <a:xfrm flipH="1">
              <a:off x="655429" y="5238406"/>
              <a:ext cx="954400" cy="0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54" name="타원 678"/>
            <p:cNvSpPr/>
            <p:nvPr/>
          </p:nvSpPr>
          <p:spPr>
            <a:xfrm>
              <a:off x="2189246" y="3977345"/>
              <a:ext cx="206188" cy="206188"/>
            </a:xfrm>
            <a:prstGeom prst="ellipse">
              <a:avLst/>
            </a:prstGeom>
            <a:gradFill rotWithShape="1">
              <a:gsLst>
                <a:gs pos="0">
                  <a:sysClr val="windowText" lastClr="000000">
                    <a:tint val="50000"/>
                    <a:satMod val="300000"/>
                  </a:sysClr>
                </a:gs>
                <a:gs pos="35000">
                  <a:sysClr val="windowText" lastClr="000000">
                    <a:tint val="37000"/>
                    <a:satMod val="300000"/>
                  </a:sysClr>
                </a:gs>
                <a:gs pos="100000">
                  <a:sysClr val="windowText" lastClr="000000">
                    <a:tint val="15000"/>
                    <a:satMod val="350000"/>
                  </a:sysClr>
                </a:gs>
              </a:gsLst>
              <a:lin ang="16200000" scaled="1"/>
            </a:gradFill>
            <a:ln w="9525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ko-KR" altLang="en-US" kern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255" name="직선 화살표 연결선 679"/>
            <p:cNvCxnSpPr/>
            <p:nvPr/>
          </p:nvCxnSpPr>
          <p:spPr>
            <a:xfrm flipV="1">
              <a:off x="1883554" y="4166817"/>
              <a:ext cx="329400" cy="33318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56" name="직선 화살표 연결선 689"/>
            <p:cNvCxnSpPr/>
            <p:nvPr/>
          </p:nvCxnSpPr>
          <p:spPr>
            <a:xfrm flipH="1">
              <a:off x="1763098" y="4177768"/>
              <a:ext cx="479537" cy="968215"/>
            </a:xfrm>
            <a:prstGeom prst="straightConnector1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257" name="TextBox 256"/>
          <p:cNvSpPr txBox="1"/>
          <p:nvPr/>
        </p:nvSpPr>
        <p:spPr>
          <a:xfrm>
            <a:off x="2111864" y="980728"/>
            <a:ext cx="7469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Interconnected set of 3D-stacked </a:t>
            </a:r>
            <a:r>
              <a:rPr lang="en-US" dirty="0" err="1">
                <a:solidFill>
                  <a:srgbClr val="0000FF"/>
                </a:solidFill>
              </a:rPr>
              <a:t>memory+logic</a:t>
            </a:r>
            <a:r>
              <a:rPr lang="en-US" dirty="0">
                <a:solidFill>
                  <a:srgbClr val="0000FF"/>
                </a:solidFill>
              </a:rPr>
              <a:t> chips with simple cores</a:t>
            </a:r>
          </a:p>
        </p:txBody>
      </p:sp>
      <p:sp>
        <p:nvSpPr>
          <p:cNvPr id="258" name="TextBox 257"/>
          <p:cNvSpPr txBox="1"/>
          <p:nvPr/>
        </p:nvSpPr>
        <p:spPr>
          <a:xfrm>
            <a:off x="7204674" y="2204864"/>
            <a:ext cx="7958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4D5494"/>
                </a:solidFill>
              </a:rPr>
              <a:t>Logic</a:t>
            </a:r>
          </a:p>
        </p:txBody>
      </p:sp>
      <p:sp>
        <p:nvSpPr>
          <p:cNvPr id="259" name="TextBox 258"/>
          <p:cNvSpPr txBox="1"/>
          <p:nvPr/>
        </p:nvSpPr>
        <p:spPr>
          <a:xfrm>
            <a:off x="7132666" y="1700808"/>
            <a:ext cx="1123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E5B62F"/>
                </a:solidFill>
              </a:rPr>
              <a:t>Memory</a:t>
            </a:r>
          </a:p>
        </p:txBody>
      </p:sp>
      <p:sp>
        <p:nvSpPr>
          <p:cNvPr id="260" name="TextBox 259"/>
          <p:cNvSpPr txBox="1"/>
          <p:nvPr/>
        </p:nvSpPr>
        <p:spPr>
          <a:xfrm>
            <a:off x="2560666" y="6453336"/>
            <a:ext cx="774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Ahn+, “</a:t>
            </a:r>
            <a:r>
              <a:rPr lang="en-US" sz="1400" dirty="0">
                <a:solidFill>
                  <a:srgbClr val="0000FF"/>
                </a:solidFill>
              </a:rPr>
              <a:t>A Scalable Processing-in-Memory Accelerator for Parallel Graph Processing</a:t>
            </a:r>
            <a:r>
              <a:rPr lang="en-US" sz="1400" dirty="0">
                <a:solidFill>
                  <a:srgbClr val="000000"/>
                </a:solidFill>
              </a:rPr>
              <a:t>” ISCA 2015.</a:t>
            </a:r>
          </a:p>
        </p:txBody>
      </p:sp>
      <p:sp>
        <p:nvSpPr>
          <p:cNvPr id="261" name="모서리가 둥근 직사각형 10">
            <a:extLst>
              <a:ext uri="{FF2B5EF4-FFF2-40B4-BE49-F238E27FC236}">
                <a16:creationId xmlns:a16="http://schemas.microsoft.com/office/drawing/2014/main" id="{280A0520-1BC7-A64E-ADDA-B5A8B44F2488}"/>
              </a:ext>
            </a:extLst>
          </p:cNvPr>
          <p:cNvSpPr/>
          <p:nvPr/>
        </p:nvSpPr>
        <p:spPr>
          <a:xfrm>
            <a:off x="8707215" y="1401583"/>
            <a:ext cx="3403838" cy="892142"/>
          </a:xfrm>
          <a:prstGeom prst="roundRect">
            <a:avLst/>
          </a:prstGeom>
          <a:gradFill rotWithShape="1">
            <a:gsLst>
              <a:gs pos="0">
                <a:srgbClr val="FAA43A">
                  <a:tint val="50000"/>
                  <a:satMod val="300000"/>
                </a:srgbClr>
              </a:gs>
              <a:gs pos="35000">
                <a:srgbClr val="FAA43A">
                  <a:tint val="37000"/>
                  <a:satMod val="300000"/>
                </a:srgbClr>
              </a:gs>
              <a:gs pos="100000">
                <a:srgbClr val="FAA43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AA43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altLang="ko-KR" sz="2400" kern="0" dirty="0">
                <a:solidFill>
                  <a:sysClr val="windowText" lastClr="000000"/>
                </a:solidFill>
                <a:latin typeface="Calibri"/>
                <a:ea typeface="나눔고딕"/>
              </a:rPr>
              <a:t>Communications via</a:t>
            </a:r>
            <a:br>
              <a:rPr lang="en-US" altLang="ko-KR" sz="2400" kern="0" dirty="0">
                <a:solidFill>
                  <a:sysClr val="windowText" lastClr="000000"/>
                </a:solidFill>
                <a:latin typeface="Calibri"/>
                <a:ea typeface="나눔고딕"/>
              </a:rPr>
            </a:br>
            <a:r>
              <a:rPr lang="en-US" altLang="ko-KR" sz="2400" kern="0" dirty="0">
                <a:solidFill>
                  <a:sysClr val="windowText" lastClr="000000"/>
                </a:solidFill>
                <a:latin typeface="Calibri"/>
                <a:ea typeface="나눔고딕"/>
              </a:rPr>
              <a:t>Remote Function Calls</a:t>
            </a:r>
            <a:endParaRPr lang="ko-KR" altLang="en-US" sz="2400" kern="0" dirty="0">
              <a:solidFill>
                <a:sysClr val="windowText" lastClr="000000"/>
              </a:solidFill>
              <a:latin typeface="Calibri"/>
              <a:ea typeface="나눔고딕"/>
            </a:endParaRPr>
          </a:p>
        </p:txBody>
      </p:sp>
      <p:sp>
        <p:nvSpPr>
          <p:cNvPr id="262" name="모서리가 둥근 직사각형 10">
            <a:extLst>
              <a:ext uri="{FF2B5EF4-FFF2-40B4-BE49-F238E27FC236}">
                <a16:creationId xmlns:a16="http://schemas.microsoft.com/office/drawing/2014/main" id="{A9D6B1FE-ED6B-AB44-92A7-8ED6E4DCD4E4}"/>
              </a:ext>
            </a:extLst>
          </p:cNvPr>
          <p:cNvSpPr/>
          <p:nvPr/>
        </p:nvSpPr>
        <p:spPr>
          <a:xfrm>
            <a:off x="8707215" y="2363742"/>
            <a:ext cx="3372527" cy="563984"/>
          </a:xfrm>
          <a:prstGeom prst="roundRect">
            <a:avLst/>
          </a:prstGeom>
          <a:gradFill rotWithShape="1">
            <a:gsLst>
              <a:gs pos="0">
                <a:srgbClr val="FAA43A">
                  <a:tint val="50000"/>
                  <a:satMod val="300000"/>
                </a:srgbClr>
              </a:gs>
              <a:gs pos="35000">
                <a:srgbClr val="FAA43A">
                  <a:tint val="37000"/>
                  <a:satMod val="300000"/>
                </a:srgbClr>
              </a:gs>
              <a:gs pos="100000">
                <a:srgbClr val="FAA43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AA43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defRPr/>
            </a:pPr>
            <a:r>
              <a:rPr lang="en-US" altLang="ko-KR" sz="2400" kern="0" dirty="0">
                <a:solidFill>
                  <a:sysClr val="windowText" lastClr="000000"/>
                </a:solidFill>
                <a:latin typeface="Calibri"/>
                <a:ea typeface="나눔고딕"/>
              </a:rPr>
              <a:t>Graph Prefetching</a:t>
            </a:r>
            <a:endParaRPr lang="ko-KR" altLang="en-US" sz="2400" kern="0" dirty="0">
              <a:solidFill>
                <a:sysClr val="windowText" lastClr="000000"/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969087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0" animBg="1"/>
      <p:bldP spid="262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88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66356" y="152400"/>
            <a:ext cx="8610600" cy="1066800"/>
          </a:xfrm>
        </p:spPr>
        <p:txBody>
          <a:bodyPr/>
          <a:lstStyle/>
          <a:p>
            <a:r>
              <a:rPr lang="en-US" dirty="0"/>
              <a:t>Evaluated Systems</a:t>
            </a:r>
          </a:p>
        </p:txBody>
      </p:sp>
      <p:grpSp>
        <p:nvGrpSpPr>
          <p:cNvPr id="4" name="그룹 9"/>
          <p:cNvGrpSpPr/>
          <p:nvPr/>
        </p:nvGrpSpPr>
        <p:grpSpPr>
          <a:xfrm>
            <a:off x="6091549" y="1140133"/>
            <a:ext cx="1662216" cy="4531606"/>
            <a:chOff x="4753793" y="1340768"/>
            <a:chExt cx="1662216" cy="4531606"/>
          </a:xfrm>
        </p:grpSpPr>
        <p:sp>
          <p:nvSpPr>
            <p:cNvPr id="5" name="TextBox 4"/>
            <p:cNvSpPr txBox="1"/>
            <p:nvPr/>
          </p:nvSpPr>
          <p:spPr>
            <a:xfrm>
              <a:off x="4922700" y="1340768"/>
              <a:ext cx="132440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kern="0" dirty="0">
                  <a:solidFill>
                    <a:sysClr val="windowText" lastClr="000000"/>
                  </a:solidFill>
                </a:rPr>
                <a:t>HMC-MC</a:t>
              </a:r>
              <a:endParaRPr lang="ko-KR" altLang="en-US" sz="2400" kern="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6" name="그룹 530"/>
            <p:cNvGrpSpPr/>
            <p:nvPr/>
          </p:nvGrpSpPr>
          <p:grpSpPr>
            <a:xfrm>
              <a:off x="4753793" y="2137755"/>
              <a:ext cx="1662216" cy="3734619"/>
              <a:chOff x="4986958" y="2155226"/>
              <a:chExt cx="1662216" cy="3734619"/>
            </a:xfrm>
          </p:grpSpPr>
          <p:grpSp>
            <p:nvGrpSpPr>
              <p:cNvPr id="7" name="그룹 234"/>
              <p:cNvGrpSpPr/>
              <p:nvPr/>
            </p:nvGrpSpPr>
            <p:grpSpPr>
              <a:xfrm rot="5400000">
                <a:off x="4986919" y="3188862"/>
                <a:ext cx="1660086" cy="1660007"/>
                <a:chOff x="2733859" y="2420936"/>
                <a:chExt cx="2016223" cy="2016129"/>
              </a:xfrm>
            </p:grpSpPr>
            <p:sp>
              <p:nvSpPr>
                <p:cNvPr id="42" name="직사각형 271"/>
                <p:cNvSpPr/>
                <p:nvPr/>
              </p:nvSpPr>
              <p:spPr>
                <a:xfrm rot="16200000">
                  <a:off x="2733907" y="2420889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128</a:t>
                  </a:r>
                  <a:b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</a:br>
                  <a:r>
                    <a:rPr lang="en-US" altLang="ko-KR" sz="1400" kern="0" spc="-10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In-Order</a:t>
                  </a:r>
                </a:p>
                <a:p>
                  <a:pPr algn="ctr">
                    <a:defRPr/>
                  </a:pPr>
                  <a: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2GHz</a:t>
                  </a:r>
                  <a:endParaRPr lang="ko-KR" altLang="en-US" sz="14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43" name="직사각형 272"/>
                <p:cNvSpPr/>
                <p:nvPr/>
              </p:nvSpPr>
              <p:spPr>
                <a:xfrm rot="16200000">
                  <a:off x="3886034" y="2420889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128</a:t>
                  </a:r>
                  <a:b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</a:br>
                  <a:r>
                    <a:rPr lang="en-US" altLang="ko-KR" sz="1400" kern="0" spc="-10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In-Order</a:t>
                  </a:r>
                </a:p>
                <a:p>
                  <a:pPr algn="ctr">
                    <a:defRPr/>
                  </a:pPr>
                  <a: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2GHz</a:t>
                  </a:r>
                  <a:endParaRPr lang="ko-KR" altLang="en-US" sz="14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44" name="직사각형 273"/>
                <p:cNvSpPr/>
                <p:nvPr/>
              </p:nvSpPr>
              <p:spPr>
                <a:xfrm rot="16200000">
                  <a:off x="3886034" y="3573017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128</a:t>
                  </a:r>
                  <a:b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</a:br>
                  <a:r>
                    <a:rPr lang="en-US" altLang="ko-KR" sz="1400" kern="0" spc="-10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In-Order</a:t>
                  </a:r>
                </a:p>
                <a:p>
                  <a:pPr algn="ctr">
                    <a:defRPr/>
                  </a:pPr>
                  <a: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2GHz</a:t>
                  </a:r>
                  <a:endParaRPr lang="ko-KR" altLang="en-US" sz="14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45" name="직사각형 274"/>
                <p:cNvSpPr/>
                <p:nvPr/>
              </p:nvSpPr>
              <p:spPr>
                <a:xfrm rot="16200000">
                  <a:off x="2733907" y="3573017"/>
                  <a:ext cx="864000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128</a:t>
                  </a:r>
                  <a:b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</a:br>
                  <a:r>
                    <a:rPr lang="en-US" altLang="ko-KR" sz="1400" kern="0" spc="-10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In-Order</a:t>
                  </a:r>
                </a:p>
                <a:p>
                  <a:pPr algn="ctr">
                    <a:defRPr/>
                  </a:pPr>
                  <a:r>
                    <a:rPr lang="en-US" altLang="ko-KR" sz="14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2GHz</a:t>
                  </a:r>
                  <a:endParaRPr lang="ko-KR" altLang="en-US" sz="14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46" name="직선 화살표 연결선 275"/>
                <p:cNvCxnSpPr>
                  <a:stCxn id="42" idx="1"/>
                  <a:endCxn id="45" idx="3"/>
                </p:cNvCxnSpPr>
                <p:nvPr/>
              </p:nvCxnSpPr>
              <p:spPr>
                <a:xfrm rot="16200000" flipH="1">
                  <a:off x="3021844" y="3429001"/>
                  <a:ext cx="288128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47" name="직선 화살표 연결선 276"/>
                <p:cNvCxnSpPr>
                  <a:stCxn id="45" idx="2"/>
                  <a:endCxn id="44" idx="0"/>
                </p:cNvCxnSpPr>
                <p:nvPr/>
              </p:nvCxnSpPr>
              <p:spPr>
                <a:xfrm rot="16200000">
                  <a:off x="3741970" y="3861047"/>
                  <a:ext cx="1" cy="28803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48" name="직선 화살표 연결선 277"/>
                <p:cNvCxnSpPr>
                  <a:stCxn id="43" idx="1"/>
                  <a:endCxn id="44" idx="3"/>
                </p:cNvCxnSpPr>
                <p:nvPr/>
              </p:nvCxnSpPr>
              <p:spPr>
                <a:xfrm rot="16200000" flipH="1">
                  <a:off x="4173972" y="3429000"/>
                  <a:ext cx="288127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49" name="직선 화살표 연결선 278"/>
                <p:cNvCxnSpPr>
                  <a:stCxn id="42" idx="2"/>
                  <a:endCxn id="43" idx="0"/>
                </p:cNvCxnSpPr>
                <p:nvPr/>
              </p:nvCxnSpPr>
              <p:spPr>
                <a:xfrm rot="16200000">
                  <a:off x="3741971" y="2708920"/>
                  <a:ext cx="0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50" name="직선 화살표 연결선 279"/>
                <p:cNvCxnSpPr/>
                <p:nvPr/>
              </p:nvCxnSpPr>
              <p:spPr>
                <a:xfrm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51" name="직선 화살표 연결선 280"/>
                <p:cNvCxnSpPr/>
                <p:nvPr/>
              </p:nvCxnSpPr>
              <p:spPr>
                <a:xfrm flipH="1"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  <p:grpSp>
            <p:nvGrpSpPr>
              <p:cNvPr id="8" name="그룹 494"/>
              <p:cNvGrpSpPr/>
              <p:nvPr/>
            </p:nvGrpSpPr>
            <p:grpSpPr>
              <a:xfrm>
                <a:off x="4986958" y="4853737"/>
                <a:ext cx="1662216" cy="1036108"/>
                <a:chOff x="2829427" y="4853737"/>
                <a:chExt cx="1662216" cy="1036108"/>
              </a:xfrm>
            </p:grpSpPr>
            <p:sp>
              <p:nvSpPr>
                <p:cNvPr id="26" name="직사각형 495"/>
                <p:cNvSpPr/>
                <p:nvPr/>
              </p:nvSpPr>
              <p:spPr>
                <a:xfrm rot="16200000">
                  <a:off x="283003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7" name="직사각형 496"/>
                <p:cNvSpPr/>
                <p:nvPr/>
              </p:nvSpPr>
              <p:spPr>
                <a:xfrm rot="16200000">
                  <a:off x="283003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28" name="직선 화살표 연결선 497"/>
                <p:cNvCxnSpPr/>
                <p:nvPr/>
              </p:nvCxnSpPr>
              <p:spPr>
                <a:xfrm rot="16200000">
                  <a:off x="292244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9" name="직선 화살표 연결선 498"/>
                <p:cNvCxnSpPr/>
                <p:nvPr/>
              </p:nvCxnSpPr>
              <p:spPr>
                <a:xfrm rot="16200000">
                  <a:off x="256682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0" name="직사각형 499"/>
                <p:cNvSpPr/>
                <p:nvPr/>
              </p:nvSpPr>
              <p:spPr>
                <a:xfrm rot="16200000">
                  <a:off x="323642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1" name="직사각형 500"/>
                <p:cNvSpPr/>
                <p:nvPr/>
              </p:nvSpPr>
              <p:spPr>
                <a:xfrm rot="16200000">
                  <a:off x="323642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32" name="직선 화살표 연결선 501"/>
                <p:cNvCxnSpPr/>
                <p:nvPr/>
              </p:nvCxnSpPr>
              <p:spPr>
                <a:xfrm rot="16200000">
                  <a:off x="332883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3" name="직선 화살표 연결선 502"/>
                <p:cNvCxnSpPr/>
                <p:nvPr/>
              </p:nvCxnSpPr>
              <p:spPr>
                <a:xfrm rot="16200000">
                  <a:off x="297321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4" name="직사각형 503"/>
                <p:cNvSpPr/>
                <p:nvPr/>
              </p:nvSpPr>
              <p:spPr>
                <a:xfrm rot="16200000">
                  <a:off x="377865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5" name="직사각형 504"/>
                <p:cNvSpPr/>
                <p:nvPr/>
              </p:nvSpPr>
              <p:spPr>
                <a:xfrm rot="16200000">
                  <a:off x="377865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36" name="직선 화살표 연결선 505"/>
                <p:cNvCxnSpPr/>
                <p:nvPr/>
              </p:nvCxnSpPr>
              <p:spPr>
                <a:xfrm rot="16200000">
                  <a:off x="387106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37" name="직선 화살표 연결선 506"/>
                <p:cNvCxnSpPr/>
                <p:nvPr/>
              </p:nvCxnSpPr>
              <p:spPr>
                <a:xfrm rot="16200000">
                  <a:off x="351544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38" name="직사각형 507"/>
                <p:cNvSpPr/>
                <p:nvPr/>
              </p:nvSpPr>
              <p:spPr>
                <a:xfrm rot="16200000">
                  <a:off x="418504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39" name="직사각형 508"/>
                <p:cNvSpPr/>
                <p:nvPr/>
              </p:nvSpPr>
              <p:spPr>
                <a:xfrm rot="16200000">
                  <a:off x="418504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40" name="직선 화살표 연결선 509"/>
                <p:cNvCxnSpPr/>
                <p:nvPr/>
              </p:nvCxnSpPr>
              <p:spPr>
                <a:xfrm rot="16200000">
                  <a:off x="427745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41" name="직선 화살표 연결선 510"/>
                <p:cNvCxnSpPr/>
                <p:nvPr/>
              </p:nvCxnSpPr>
              <p:spPr>
                <a:xfrm rot="16200000">
                  <a:off x="392183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  <p:grpSp>
            <p:nvGrpSpPr>
              <p:cNvPr id="9" name="그룹 511"/>
              <p:cNvGrpSpPr/>
              <p:nvPr/>
            </p:nvGrpSpPr>
            <p:grpSpPr>
              <a:xfrm flipV="1">
                <a:off x="4986958" y="2155226"/>
                <a:ext cx="1662216" cy="1036108"/>
                <a:chOff x="2829427" y="4853737"/>
                <a:chExt cx="1662216" cy="1036108"/>
              </a:xfrm>
            </p:grpSpPr>
            <p:sp>
              <p:nvSpPr>
                <p:cNvPr id="10" name="직사각형 512"/>
                <p:cNvSpPr/>
                <p:nvPr/>
              </p:nvSpPr>
              <p:spPr>
                <a:xfrm rot="16200000">
                  <a:off x="283003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1" name="직사각형 513"/>
                <p:cNvSpPr/>
                <p:nvPr/>
              </p:nvSpPr>
              <p:spPr>
                <a:xfrm rot="16200000">
                  <a:off x="283003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12" name="직선 화살표 연결선 514"/>
                <p:cNvCxnSpPr/>
                <p:nvPr/>
              </p:nvCxnSpPr>
              <p:spPr>
                <a:xfrm rot="16200000">
                  <a:off x="292244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13" name="직선 화살표 연결선 515"/>
                <p:cNvCxnSpPr/>
                <p:nvPr/>
              </p:nvCxnSpPr>
              <p:spPr>
                <a:xfrm rot="16200000">
                  <a:off x="256682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14" name="직사각형 516"/>
                <p:cNvSpPr/>
                <p:nvPr/>
              </p:nvSpPr>
              <p:spPr>
                <a:xfrm rot="16200000">
                  <a:off x="323642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5" name="직사각형 517"/>
                <p:cNvSpPr/>
                <p:nvPr/>
              </p:nvSpPr>
              <p:spPr>
                <a:xfrm rot="16200000">
                  <a:off x="323642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16" name="직선 화살표 연결선 518"/>
                <p:cNvCxnSpPr/>
                <p:nvPr/>
              </p:nvCxnSpPr>
              <p:spPr>
                <a:xfrm rot="16200000">
                  <a:off x="332883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17" name="직선 화살표 연결선 519"/>
                <p:cNvCxnSpPr/>
                <p:nvPr/>
              </p:nvCxnSpPr>
              <p:spPr>
                <a:xfrm rot="16200000">
                  <a:off x="297321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18" name="직사각형 520"/>
                <p:cNvSpPr/>
                <p:nvPr/>
              </p:nvSpPr>
              <p:spPr>
                <a:xfrm rot="16200000">
                  <a:off x="377865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9" name="직사각형 521"/>
                <p:cNvSpPr/>
                <p:nvPr/>
              </p:nvSpPr>
              <p:spPr>
                <a:xfrm rot="16200000">
                  <a:off x="377865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20" name="직선 화살표 연결선 522"/>
                <p:cNvCxnSpPr/>
                <p:nvPr/>
              </p:nvCxnSpPr>
              <p:spPr>
                <a:xfrm rot="16200000">
                  <a:off x="387106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1" name="직선 화살표 연결선 523"/>
                <p:cNvCxnSpPr/>
                <p:nvPr/>
              </p:nvCxnSpPr>
              <p:spPr>
                <a:xfrm rot="16200000">
                  <a:off x="351544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22" name="직사각형 524"/>
                <p:cNvSpPr/>
                <p:nvPr/>
              </p:nvSpPr>
              <p:spPr>
                <a:xfrm rot="16200000">
                  <a:off x="418504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23" name="직사각형 525"/>
                <p:cNvSpPr/>
                <p:nvPr/>
              </p:nvSpPr>
              <p:spPr>
                <a:xfrm rot="16200000">
                  <a:off x="418504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24" name="직선 화살표 연결선 526"/>
                <p:cNvCxnSpPr/>
                <p:nvPr/>
              </p:nvCxnSpPr>
              <p:spPr>
                <a:xfrm rot="16200000">
                  <a:off x="427745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25" name="직선 화살표 연결선 527"/>
                <p:cNvCxnSpPr/>
                <p:nvPr/>
              </p:nvCxnSpPr>
              <p:spPr>
                <a:xfrm rot="16200000">
                  <a:off x="392183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</p:grpSp>
      </p:grpSp>
      <p:cxnSp>
        <p:nvCxnSpPr>
          <p:cNvPr id="52" name="직선 연결선 632"/>
          <p:cNvCxnSpPr/>
          <p:nvPr/>
        </p:nvCxnSpPr>
        <p:spPr>
          <a:xfrm>
            <a:off x="3712073" y="1124744"/>
            <a:ext cx="0" cy="4752528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</p:cxnSp>
      <p:cxnSp>
        <p:nvCxnSpPr>
          <p:cNvPr id="53" name="직선 연결선 634"/>
          <p:cNvCxnSpPr/>
          <p:nvPr/>
        </p:nvCxnSpPr>
        <p:spPr>
          <a:xfrm>
            <a:off x="5881139" y="1124744"/>
            <a:ext cx="0" cy="4752528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</p:cxnSp>
      <p:cxnSp>
        <p:nvCxnSpPr>
          <p:cNvPr id="54" name="직선 연결선 635"/>
          <p:cNvCxnSpPr/>
          <p:nvPr/>
        </p:nvCxnSpPr>
        <p:spPr>
          <a:xfrm>
            <a:off x="8028246" y="1124744"/>
            <a:ext cx="0" cy="4752528"/>
          </a:xfrm>
          <a:prstGeom prst="line">
            <a:avLst/>
          </a:prstGeom>
          <a:noFill/>
          <a:ln w="9525" cap="flat" cmpd="sng" algn="ctr">
            <a:solidFill>
              <a:sysClr val="windowText" lastClr="000000"/>
            </a:solidFill>
            <a:prstDash val="dash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1982469" y="5924599"/>
            <a:ext cx="1265025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altLang="ko-KR" sz="2000" kern="0" dirty="0">
                <a:solidFill>
                  <a:sysClr val="windowText" lastClr="000000"/>
                </a:solidFill>
              </a:rPr>
              <a:t>102.4GB/s</a:t>
            </a:r>
            <a:endParaRPr lang="ko-KR" altLang="en-US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231652" y="5924599"/>
            <a:ext cx="107106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altLang="ko-KR" sz="2000" kern="0" dirty="0">
                <a:solidFill>
                  <a:sysClr val="windowText" lastClr="000000"/>
                </a:solidFill>
              </a:rPr>
              <a:t>640GB/s</a:t>
            </a:r>
            <a:endParaRPr lang="ko-KR" altLang="en-US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386021" y="5924599"/>
            <a:ext cx="107106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altLang="ko-KR" sz="2000" kern="0" dirty="0">
                <a:solidFill>
                  <a:sysClr val="windowText" lastClr="000000"/>
                </a:solidFill>
              </a:rPr>
              <a:t>640GB/s</a:t>
            </a:r>
            <a:endParaRPr lang="ko-KR" altLang="en-US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659749" y="5924599"/>
            <a:ext cx="960995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>
              <a:defRPr/>
            </a:pPr>
            <a:r>
              <a:rPr lang="en-US" altLang="ko-KR" sz="2000" b="1" kern="0" dirty="0">
                <a:solidFill>
                  <a:srgbClr val="FF0000"/>
                </a:solidFill>
              </a:rPr>
              <a:t>8TB/s</a:t>
            </a:r>
            <a:endParaRPr lang="ko-KR" altLang="en-US" sz="2000" b="1" kern="0" dirty="0">
              <a:solidFill>
                <a:srgbClr val="FF0000"/>
              </a:solidFill>
            </a:endParaRPr>
          </a:p>
        </p:txBody>
      </p:sp>
      <p:grpSp>
        <p:nvGrpSpPr>
          <p:cNvPr id="59" name="그룹 8"/>
          <p:cNvGrpSpPr/>
          <p:nvPr/>
        </p:nvGrpSpPr>
        <p:grpSpPr>
          <a:xfrm>
            <a:off x="3937179" y="1140133"/>
            <a:ext cx="1662216" cy="4531606"/>
            <a:chOff x="2599423" y="1340768"/>
            <a:chExt cx="1662216" cy="4531606"/>
          </a:xfrm>
        </p:grpSpPr>
        <p:sp>
          <p:nvSpPr>
            <p:cNvPr id="60" name="TextBox 59"/>
            <p:cNvSpPr txBox="1"/>
            <p:nvPr/>
          </p:nvSpPr>
          <p:spPr>
            <a:xfrm>
              <a:off x="2696997" y="1340768"/>
              <a:ext cx="1467068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kern="0" dirty="0">
                  <a:solidFill>
                    <a:sysClr val="windowText" lastClr="000000"/>
                  </a:solidFill>
                </a:rPr>
                <a:t>HMC-</a:t>
              </a:r>
              <a:r>
                <a:rPr lang="en-US" altLang="ko-KR" sz="2400" kern="0" dirty="0" err="1">
                  <a:solidFill>
                    <a:sysClr val="windowText" lastClr="000000"/>
                  </a:solidFill>
                </a:rPr>
                <a:t>OoO</a:t>
              </a:r>
              <a:endParaRPr lang="ko-KR" altLang="en-US" sz="2400" kern="0" dirty="0">
                <a:solidFill>
                  <a:sysClr val="windowText" lastClr="000000"/>
                </a:solidFill>
              </a:endParaRPr>
            </a:p>
          </p:txBody>
        </p:sp>
        <p:grpSp>
          <p:nvGrpSpPr>
            <p:cNvPr id="61" name="그룹 528"/>
            <p:cNvGrpSpPr/>
            <p:nvPr/>
          </p:nvGrpSpPr>
          <p:grpSpPr>
            <a:xfrm>
              <a:off x="2599423" y="2137755"/>
              <a:ext cx="1662216" cy="3734619"/>
              <a:chOff x="2829427" y="2155226"/>
              <a:chExt cx="1662216" cy="3734619"/>
            </a:xfrm>
          </p:grpSpPr>
          <p:grpSp>
            <p:nvGrpSpPr>
              <p:cNvPr id="62" name="그룹 110"/>
              <p:cNvGrpSpPr/>
              <p:nvPr/>
            </p:nvGrpSpPr>
            <p:grpSpPr>
              <a:xfrm rot="16200000">
                <a:off x="2829389" y="3197906"/>
                <a:ext cx="1660086" cy="1660008"/>
                <a:chOff x="2733860" y="2420935"/>
                <a:chExt cx="2016223" cy="2016130"/>
              </a:xfrm>
            </p:grpSpPr>
            <p:sp>
              <p:nvSpPr>
                <p:cNvPr id="97" name="직사각형 179"/>
                <p:cNvSpPr/>
                <p:nvPr/>
              </p:nvSpPr>
              <p:spPr>
                <a:xfrm rot="5400000">
                  <a:off x="2733907" y="2420888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8 </a:t>
                  </a:r>
                  <a:r>
                    <a:rPr lang="en-US" altLang="ko-KR" sz="1600" kern="0" dirty="0" err="1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OoO</a:t>
                  </a:r>
                  <a:endParaRPr lang="en-US" altLang="ko-KR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4GHz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98" name="직사각형 180"/>
                <p:cNvSpPr/>
                <p:nvPr/>
              </p:nvSpPr>
              <p:spPr>
                <a:xfrm rot="5400000">
                  <a:off x="3886035" y="2420888"/>
                  <a:ext cx="864000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8 </a:t>
                  </a:r>
                  <a:r>
                    <a:rPr lang="en-US" altLang="ko-KR" sz="1600" kern="0" dirty="0" err="1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OoO</a:t>
                  </a:r>
                  <a:endParaRPr lang="en-US" altLang="ko-KR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4GHz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99" name="직사각형 181"/>
                <p:cNvSpPr/>
                <p:nvPr/>
              </p:nvSpPr>
              <p:spPr>
                <a:xfrm rot="5400000">
                  <a:off x="3886035" y="3573017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8 </a:t>
                  </a:r>
                  <a:r>
                    <a:rPr lang="en-US" altLang="ko-KR" sz="1600" kern="0" dirty="0" err="1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OoO</a:t>
                  </a:r>
                  <a:endParaRPr lang="en-US" altLang="ko-KR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4GHz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00" name="직사각형 182"/>
                <p:cNvSpPr/>
                <p:nvPr/>
              </p:nvSpPr>
              <p:spPr>
                <a:xfrm rot="5400000">
                  <a:off x="2733907" y="3573017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8 </a:t>
                  </a:r>
                  <a:r>
                    <a:rPr lang="en-US" altLang="ko-KR" sz="1600" kern="0" dirty="0" err="1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OoO</a:t>
                  </a:r>
                  <a:endParaRPr lang="en-US" altLang="ko-KR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4GHz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101" name="직선 화살표 연결선 183"/>
                <p:cNvCxnSpPr>
                  <a:stCxn id="97" idx="3"/>
                  <a:endCxn id="100" idx="1"/>
                </p:cNvCxnSpPr>
                <p:nvPr/>
              </p:nvCxnSpPr>
              <p:spPr>
                <a:xfrm rot="5400000">
                  <a:off x="3021843" y="3429000"/>
                  <a:ext cx="288128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102" name="직선 화살표 연결선 184"/>
                <p:cNvCxnSpPr>
                  <a:stCxn id="100" idx="0"/>
                  <a:endCxn id="99" idx="2"/>
                </p:cNvCxnSpPr>
                <p:nvPr/>
              </p:nvCxnSpPr>
              <p:spPr>
                <a:xfrm rot="5400000" flipV="1">
                  <a:off x="3741971" y="3861049"/>
                  <a:ext cx="0" cy="28803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103" name="직선 화살표 연결선 185"/>
                <p:cNvCxnSpPr>
                  <a:stCxn id="98" idx="3"/>
                  <a:endCxn id="99" idx="1"/>
                </p:cNvCxnSpPr>
                <p:nvPr/>
              </p:nvCxnSpPr>
              <p:spPr>
                <a:xfrm rot="5400000">
                  <a:off x="4173970" y="3428999"/>
                  <a:ext cx="2881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104" name="직선 화살표 연결선 186"/>
                <p:cNvCxnSpPr>
                  <a:stCxn id="97" idx="0"/>
                  <a:endCxn id="98" idx="2"/>
                </p:cNvCxnSpPr>
                <p:nvPr/>
              </p:nvCxnSpPr>
              <p:spPr>
                <a:xfrm rot="5400000" flipH="1" flipV="1">
                  <a:off x="3741970" y="2708920"/>
                  <a:ext cx="1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105" name="직선 화살표 연결선 187"/>
                <p:cNvCxnSpPr/>
                <p:nvPr/>
              </p:nvCxnSpPr>
              <p:spPr>
                <a:xfrm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106" name="직선 화살표 연결선 188"/>
                <p:cNvCxnSpPr/>
                <p:nvPr/>
              </p:nvCxnSpPr>
              <p:spPr>
                <a:xfrm flipH="1"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  <p:grpSp>
            <p:nvGrpSpPr>
              <p:cNvPr id="63" name="그룹 380"/>
              <p:cNvGrpSpPr/>
              <p:nvPr/>
            </p:nvGrpSpPr>
            <p:grpSpPr>
              <a:xfrm>
                <a:off x="2829427" y="4853737"/>
                <a:ext cx="1662216" cy="1036108"/>
                <a:chOff x="2829427" y="4853737"/>
                <a:chExt cx="1662216" cy="1036108"/>
              </a:xfrm>
            </p:grpSpPr>
            <p:sp>
              <p:nvSpPr>
                <p:cNvPr id="81" name="직사각형 163"/>
                <p:cNvSpPr/>
                <p:nvPr/>
              </p:nvSpPr>
              <p:spPr>
                <a:xfrm rot="16200000">
                  <a:off x="283003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82" name="직사각형 190"/>
                <p:cNvSpPr/>
                <p:nvPr/>
              </p:nvSpPr>
              <p:spPr>
                <a:xfrm rot="16200000">
                  <a:off x="283003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83" name="직선 화살표 연결선 192"/>
                <p:cNvCxnSpPr/>
                <p:nvPr/>
              </p:nvCxnSpPr>
              <p:spPr>
                <a:xfrm rot="16200000">
                  <a:off x="292244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84" name="직선 화살표 연결선 194"/>
                <p:cNvCxnSpPr/>
                <p:nvPr/>
              </p:nvCxnSpPr>
              <p:spPr>
                <a:xfrm rot="16200000">
                  <a:off x="256682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85" name="직사각형 200"/>
                <p:cNvSpPr/>
                <p:nvPr/>
              </p:nvSpPr>
              <p:spPr>
                <a:xfrm rot="16200000">
                  <a:off x="323642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86" name="직사각형 201"/>
                <p:cNvSpPr/>
                <p:nvPr/>
              </p:nvSpPr>
              <p:spPr>
                <a:xfrm rot="16200000">
                  <a:off x="323642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87" name="직선 화살표 연결선 202"/>
                <p:cNvCxnSpPr/>
                <p:nvPr/>
              </p:nvCxnSpPr>
              <p:spPr>
                <a:xfrm rot="16200000">
                  <a:off x="332883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88" name="직선 화살표 연결선 203"/>
                <p:cNvCxnSpPr/>
                <p:nvPr/>
              </p:nvCxnSpPr>
              <p:spPr>
                <a:xfrm rot="16200000">
                  <a:off x="297321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89" name="직사각형 206"/>
                <p:cNvSpPr/>
                <p:nvPr/>
              </p:nvSpPr>
              <p:spPr>
                <a:xfrm rot="16200000">
                  <a:off x="377865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90" name="직사각형 207"/>
                <p:cNvSpPr/>
                <p:nvPr/>
              </p:nvSpPr>
              <p:spPr>
                <a:xfrm rot="16200000">
                  <a:off x="377865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91" name="직선 화살표 연결선 208"/>
                <p:cNvCxnSpPr/>
                <p:nvPr/>
              </p:nvCxnSpPr>
              <p:spPr>
                <a:xfrm rot="16200000">
                  <a:off x="387106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92" name="직선 화살표 연결선 209"/>
                <p:cNvCxnSpPr/>
                <p:nvPr/>
              </p:nvCxnSpPr>
              <p:spPr>
                <a:xfrm rot="16200000">
                  <a:off x="351544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93" name="직사각형 210"/>
                <p:cNvSpPr/>
                <p:nvPr/>
              </p:nvSpPr>
              <p:spPr>
                <a:xfrm rot="16200000">
                  <a:off x="418504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94" name="직사각형 211"/>
                <p:cNvSpPr/>
                <p:nvPr/>
              </p:nvSpPr>
              <p:spPr>
                <a:xfrm rot="16200000">
                  <a:off x="418504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95" name="직선 화살표 연결선 212"/>
                <p:cNvCxnSpPr/>
                <p:nvPr/>
              </p:nvCxnSpPr>
              <p:spPr>
                <a:xfrm rot="16200000">
                  <a:off x="427745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96" name="직선 화살표 연결선 213"/>
                <p:cNvCxnSpPr/>
                <p:nvPr/>
              </p:nvCxnSpPr>
              <p:spPr>
                <a:xfrm rot="16200000">
                  <a:off x="392183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  <p:grpSp>
            <p:nvGrpSpPr>
              <p:cNvPr id="64" name="그룹 397"/>
              <p:cNvGrpSpPr/>
              <p:nvPr/>
            </p:nvGrpSpPr>
            <p:grpSpPr>
              <a:xfrm flipV="1">
                <a:off x="2829427" y="2155226"/>
                <a:ext cx="1662216" cy="1036108"/>
                <a:chOff x="2829427" y="4853737"/>
                <a:chExt cx="1662216" cy="1036108"/>
              </a:xfrm>
            </p:grpSpPr>
            <p:sp>
              <p:nvSpPr>
                <p:cNvPr id="65" name="직사각형 398"/>
                <p:cNvSpPr/>
                <p:nvPr/>
              </p:nvSpPr>
              <p:spPr>
                <a:xfrm rot="16200000">
                  <a:off x="283003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66" name="직사각형 399"/>
                <p:cNvSpPr/>
                <p:nvPr/>
              </p:nvSpPr>
              <p:spPr>
                <a:xfrm rot="16200000">
                  <a:off x="283003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67" name="직선 화살표 연결선 400"/>
                <p:cNvCxnSpPr/>
                <p:nvPr/>
              </p:nvCxnSpPr>
              <p:spPr>
                <a:xfrm rot="16200000">
                  <a:off x="292244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68" name="직선 화살표 연결선 401"/>
                <p:cNvCxnSpPr/>
                <p:nvPr/>
              </p:nvCxnSpPr>
              <p:spPr>
                <a:xfrm rot="16200000">
                  <a:off x="256682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69" name="직사각형 402"/>
                <p:cNvSpPr/>
                <p:nvPr/>
              </p:nvSpPr>
              <p:spPr>
                <a:xfrm rot="16200000">
                  <a:off x="323642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70" name="직사각형 403"/>
                <p:cNvSpPr/>
                <p:nvPr/>
              </p:nvSpPr>
              <p:spPr>
                <a:xfrm rot="16200000">
                  <a:off x="323642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71" name="직선 화살표 연결선 404"/>
                <p:cNvCxnSpPr/>
                <p:nvPr/>
              </p:nvCxnSpPr>
              <p:spPr>
                <a:xfrm rot="16200000">
                  <a:off x="332883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72" name="직선 화살표 연결선 405"/>
                <p:cNvCxnSpPr/>
                <p:nvPr/>
              </p:nvCxnSpPr>
              <p:spPr>
                <a:xfrm rot="16200000">
                  <a:off x="297321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73" name="직사각형 406"/>
                <p:cNvSpPr/>
                <p:nvPr/>
              </p:nvSpPr>
              <p:spPr>
                <a:xfrm rot="16200000">
                  <a:off x="3778651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74" name="직사각형 407"/>
                <p:cNvSpPr/>
                <p:nvPr/>
              </p:nvSpPr>
              <p:spPr>
                <a:xfrm rot="16200000">
                  <a:off x="3778651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75" name="직선 화살표 연결선 408"/>
                <p:cNvCxnSpPr/>
                <p:nvPr/>
              </p:nvCxnSpPr>
              <p:spPr>
                <a:xfrm rot="16200000">
                  <a:off x="3871066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76" name="직선 화살표 연결선 409"/>
                <p:cNvCxnSpPr/>
                <p:nvPr/>
              </p:nvCxnSpPr>
              <p:spPr>
                <a:xfrm rot="16200000">
                  <a:off x="3515443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77" name="직사각형 410"/>
                <p:cNvSpPr/>
                <p:nvPr/>
              </p:nvSpPr>
              <p:spPr>
                <a:xfrm rot="16200000">
                  <a:off x="4185040" y="5094855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78" name="직사각형 411"/>
                <p:cNvSpPr/>
                <p:nvPr/>
              </p:nvSpPr>
              <p:spPr>
                <a:xfrm rot="16200000">
                  <a:off x="4185040" y="5583241"/>
                  <a:ext cx="306000" cy="307207"/>
                </a:xfrm>
                <a:prstGeom prst="rect">
                  <a:avLst/>
                </a:prstGeom>
                <a:gradFill rotWithShape="1">
                  <a:gsLst>
                    <a:gs pos="0">
                      <a:srgbClr val="B2912F">
                        <a:tint val="50000"/>
                        <a:satMod val="300000"/>
                      </a:srgbClr>
                    </a:gs>
                    <a:gs pos="35000">
                      <a:srgbClr val="B2912F">
                        <a:tint val="37000"/>
                        <a:satMod val="300000"/>
                      </a:srgbClr>
                    </a:gs>
                    <a:gs pos="100000">
                      <a:srgbClr val="B2912F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B2912F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79" name="직선 화살표 연결선 412"/>
                <p:cNvCxnSpPr/>
                <p:nvPr/>
              </p:nvCxnSpPr>
              <p:spPr>
                <a:xfrm rot="16200000">
                  <a:off x="4277455" y="4972079"/>
                  <a:ext cx="2283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80" name="직선 화살표 연결선 413"/>
                <p:cNvCxnSpPr/>
                <p:nvPr/>
              </p:nvCxnSpPr>
              <p:spPr>
                <a:xfrm rot="16200000">
                  <a:off x="3921832" y="5215524"/>
                  <a:ext cx="723574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</p:grpSp>
      </p:grpSp>
      <p:grpSp>
        <p:nvGrpSpPr>
          <p:cNvPr id="107" name="그룹 7"/>
          <p:cNvGrpSpPr/>
          <p:nvPr/>
        </p:nvGrpSpPr>
        <p:grpSpPr>
          <a:xfrm>
            <a:off x="1784940" y="1140133"/>
            <a:ext cx="1660085" cy="4536504"/>
            <a:chOff x="447184" y="1340768"/>
            <a:chExt cx="1660085" cy="4536504"/>
          </a:xfrm>
        </p:grpSpPr>
        <p:grpSp>
          <p:nvGrpSpPr>
            <p:cNvPr id="108" name="그룹 311"/>
            <p:cNvGrpSpPr/>
            <p:nvPr/>
          </p:nvGrpSpPr>
          <p:grpSpPr>
            <a:xfrm>
              <a:off x="447184" y="2132856"/>
              <a:ext cx="1660085" cy="3744416"/>
              <a:chOff x="703456" y="2214993"/>
              <a:chExt cx="1660085" cy="3744416"/>
            </a:xfrm>
          </p:grpSpPr>
          <p:grpSp>
            <p:nvGrpSpPr>
              <p:cNvPr id="110" name="그룹 29"/>
              <p:cNvGrpSpPr/>
              <p:nvPr/>
            </p:nvGrpSpPr>
            <p:grpSpPr>
              <a:xfrm rot="16200000">
                <a:off x="703456" y="3257196"/>
                <a:ext cx="1660086" cy="1660009"/>
                <a:chOff x="2733860" y="2420935"/>
                <a:chExt cx="2016223" cy="2016130"/>
              </a:xfrm>
            </p:grpSpPr>
            <p:sp>
              <p:nvSpPr>
                <p:cNvPr id="179" name="직사각형 3"/>
                <p:cNvSpPr/>
                <p:nvPr/>
              </p:nvSpPr>
              <p:spPr>
                <a:xfrm rot="5400000">
                  <a:off x="2733907" y="2420888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8 </a:t>
                  </a:r>
                  <a:r>
                    <a:rPr lang="en-US" altLang="ko-KR" sz="1600" kern="0" dirty="0" err="1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OoO</a:t>
                  </a:r>
                  <a:endParaRPr lang="en-US" altLang="ko-KR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4GHz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80" name="직사각형 11"/>
                <p:cNvSpPr/>
                <p:nvPr/>
              </p:nvSpPr>
              <p:spPr>
                <a:xfrm rot="5400000">
                  <a:off x="3886035" y="2420887"/>
                  <a:ext cx="864000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8 </a:t>
                  </a:r>
                  <a:r>
                    <a:rPr lang="en-US" altLang="ko-KR" sz="1600" kern="0" dirty="0" err="1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OoO</a:t>
                  </a:r>
                  <a:endParaRPr lang="en-US" altLang="ko-KR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4GHz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81" name="직사각형 12"/>
                <p:cNvSpPr/>
                <p:nvPr/>
              </p:nvSpPr>
              <p:spPr>
                <a:xfrm rot="5400000">
                  <a:off x="3886035" y="3573017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8 </a:t>
                  </a:r>
                  <a:r>
                    <a:rPr lang="en-US" altLang="ko-KR" sz="1600" kern="0" dirty="0" err="1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OoO</a:t>
                  </a:r>
                  <a:endParaRPr lang="en-US" altLang="ko-KR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4GHz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82" name="직사각형 13"/>
                <p:cNvSpPr/>
                <p:nvPr/>
              </p:nvSpPr>
              <p:spPr>
                <a:xfrm rot="5400000">
                  <a:off x="2733907" y="3573017"/>
                  <a:ext cx="864001" cy="864095"/>
                </a:xfrm>
                <a:prstGeom prst="rect">
                  <a:avLst/>
                </a:prstGeom>
                <a:gradFill rotWithShape="1">
                  <a:gsLst>
                    <a:gs pos="0">
                      <a:srgbClr val="5DA5DA">
                        <a:tint val="50000"/>
                        <a:satMod val="300000"/>
                      </a:srgbClr>
                    </a:gs>
                    <a:gs pos="35000">
                      <a:srgbClr val="5DA5DA">
                        <a:tint val="37000"/>
                        <a:satMod val="300000"/>
                      </a:srgbClr>
                    </a:gs>
                    <a:gs pos="100000">
                      <a:srgbClr val="5DA5DA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8 </a:t>
                  </a:r>
                  <a:r>
                    <a:rPr lang="en-US" altLang="ko-KR" sz="1600" kern="0" dirty="0" err="1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OoO</a:t>
                  </a:r>
                  <a:endParaRPr lang="en-US" altLang="ko-KR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  <a:p>
                  <a:pPr algn="ctr">
                    <a:defRPr/>
                  </a:pPr>
                  <a:r>
                    <a:rPr lang="en-US" altLang="ko-KR" sz="1600" kern="0" dirty="0">
                      <a:solidFill>
                        <a:sysClr val="windowText" lastClr="000000"/>
                      </a:solidFill>
                      <a:latin typeface="Calibri"/>
                      <a:ea typeface="나눔고딕"/>
                    </a:rPr>
                    <a:t>4GHz</a:t>
                  </a:r>
                  <a:endParaRPr lang="ko-KR" altLang="en-US" sz="1600" kern="0" dirty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183" name="직선 화살표 연결선 19"/>
                <p:cNvCxnSpPr>
                  <a:stCxn id="179" idx="3"/>
                  <a:endCxn id="182" idx="1"/>
                </p:cNvCxnSpPr>
                <p:nvPr/>
              </p:nvCxnSpPr>
              <p:spPr>
                <a:xfrm rot="5400000">
                  <a:off x="3021843" y="3429000"/>
                  <a:ext cx="288128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184" name="직선 화살표 연결선 21"/>
                <p:cNvCxnSpPr>
                  <a:stCxn id="182" idx="0"/>
                  <a:endCxn id="181" idx="2"/>
                </p:cNvCxnSpPr>
                <p:nvPr/>
              </p:nvCxnSpPr>
              <p:spPr>
                <a:xfrm rot="5400000" flipV="1">
                  <a:off x="3741971" y="3861048"/>
                  <a:ext cx="0" cy="288033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185" name="직선 화살표 연결선 23"/>
                <p:cNvCxnSpPr>
                  <a:stCxn id="180" idx="3"/>
                  <a:endCxn id="181" idx="1"/>
                </p:cNvCxnSpPr>
                <p:nvPr/>
              </p:nvCxnSpPr>
              <p:spPr>
                <a:xfrm rot="5400000">
                  <a:off x="4173970" y="3428999"/>
                  <a:ext cx="288129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186" name="직선 화살표 연결선 25"/>
                <p:cNvCxnSpPr>
                  <a:stCxn id="179" idx="0"/>
                  <a:endCxn id="180" idx="2"/>
                </p:cNvCxnSpPr>
                <p:nvPr/>
              </p:nvCxnSpPr>
              <p:spPr>
                <a:xfrm rot="5400000" flipH="1" flipV="1">
                  <a:off x="3741970" y="2708920"/>
                  <a:ext cx="1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187" name="직선 화살표 연결선 27"/>
                <p:cNvCxnSpPr/>
                <p:nvPr/>
              </p:nvCxnSpPr>
              <p:spPr>
                <a:xfrm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188" name="직선 화살표 연결선 28"/>
                <p:cNvCxnSpPr/>
                <p:nvPr/>
              </p:nvCxnSpPr>
              <p:spPr>
                <a:xfrm flipH="1">
                  <a:off x="3597907" y="3284984"/>
                  <a:ext cx="288032" cy="288032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</p:grpSp>
          <p:grpSp>
            <p:nvGrpSpPr>
              <p:cNvPr id="111" name="그룹 56"/>
              <p:cNvGrpSpPr/>
              <p:nvPr/>
            </p:nvGrpSpPr>
            <p:grpSpPr>
              <a:xfrm rot="16200000">
                <a:off x="538087" y="5082574"/>
                <a:ext cx="1042204" cy="711465"/>
                <a:chOff x="2154084" y="2420888"/>
                <a:chExt cx="1265788" cy="864096"/>
              </a:xfrm>
            </p:grpSpPr>
            <p:sp>
              <p:nvSpPr>
                <p:cNvPr id="163" name="직사각형 31"/>
                <p:cNvSpPr/>
                <p:nvPr/>
              </p:nvSpPr>
              <p:spPr>
                <a:xfrm>
                  <a:off x="291581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64" name="직사각형 32"/>
                <p:cNvSpPr/>
                <p:nvPr/>
              </p:nvSpPr>
              <p:spPr>
                <a:xfrm>
                  <a:off x="291581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165" name="직선 화살표 연결선 34"/>
                <p:cNvCxnSpPr>
                  <a:stCxn id="163" idx="3"/>
                </p:cNvCxnSpPr>
                <p:nvPr/>
              </p:nvCxnSpPr>
              <p:spPr>
                <a:xfrm>
                  <a:off x="3059832" y="2607444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166" name="직선 화살표 연결선 35"/>
                <p:cNvCxnSpPr/>
                <p:nvPr/>
              </p:nvCxnSpPr>
              <p:spPr>
                <a:xfrm>
                  <a:off x="3059832" y="3098428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167" name="직사각형 38"/>
                <p:cNvSpPr/>
                <p:nvPr/>
              </p:nvSpPr>
              <p:spPr>
                <a:xfrm>
                  <a:off x="266190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68" name="직사각형 39"/>
                <p:cNvSpPr/>
                <p:nvPr/>
              </p:nvSpPr>
              <p:spPr>
                <a:xfrm>
                  <a:off x="266190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69" name="직사각형 40"/>
                <p:cNvSpPr/>
                <p:nvPr/>
              </p:nvSpPr>
              <p:spPr>
                <a:xfrm>
                  <a:off x="2407995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70" name="직사각형 41"/>
                <p:cNvSpPr/>
                <p:nvPr/>
              </p:nvSpPr>
              <p:spPr>
                <a:xfrm>
                  <a:off x="2407995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71" name="직사각형 42"/>
                <p:cNvSpPr/>
                <p:nvPr/>
              </p:nvSpPr>
              <p:spPr>
                <a:xfrm>
                  <a:off x="2154084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72" name="직사각형 43"/>
                <p:cNvSpPr/>
                <p:nvPr/>
              </p:nvSpPr>
              <p:spPr>
                <a:xfrm>
                  <a:off x="2154084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173" name="직선 연결선 45"/>
                <p:cNvCxnSpPr>
                  <a:stCxn id="171" idx="3"/>
                  <a:endCxn id="169" idx="1"/>
                </p:cNvCxnSpPr>
                <p:nvPr/>
              </p:nvCxnSpPr>
              <p:spPr>
                <a:xfrm>
                  <a:off x="2298100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74" name="직선 연결선 47"/>
                <p:cNvCxnSpPr>
                  <a:stCxn id="169" idx="3"/>
                  <a:endCxn id="167" idx="1"/>
                </p:cNvCxnSpPr>
                <p:nvPr/>
              </p:nvCxnSpPr>
              <p:spPr>
                <a:xfrm>
                  <a:off x="2552011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75" name="직선 연결선 49"/>
                <p:cNvCxnSpPr>
                  <a:stCxn id="167" idx="3"/>
                  <a:endCxn id="163" idx="1"/>
                </p:cNvCxnSpPr>
                <p:nvPr/>
              </p:nvCxnSpPr>
              <p:spPr>
                <a:xfrm>
                  <a:off x="2805922" y="2607444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76" name="직선 연결선 51"/>
                <p:cNvCxnSpPr>
                  <a:stCxn id="172" idx="3"/>
                  <a:endCxn id="170" idx="1"/>
                </p:cNvCxnSpPr>
                <p:nvPr/>
              </p:nvCxnSpPr>
              <p:spPr>
                <a:xfrm>
                  <a:off x="2298100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77" name="직선 연결선 53"/>
                <p:cNvCxnSpPr>
                  <a:stCxn id="170" idx="3"/>
                  <a:endCxn id="168" idx="1"/>
                </p:cNvCxnSpPr>
                <p:nvPr/>
              </p:nvCxnSpPr>
              <p:spPr>
                <a:xfrm>
                  <a:off x="2552011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78" name="직선 연결선 55"/>
                <p:cNvCxnSpPr>
                  <a:stCxn id="168" idx="3"/>
                  <a:endCxn id="164" idx="1"/>
                </p:cNvCxnSpPr>
                <p:nvPr/>
              </p:nvCxnSpPr>
              <p:spPr>
                <a:xfrm>
                  <a:off x="2805922" y="3098428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  <p:grpSp>
            <p:nvGrpSpPr>
              <p:cNvPr id="112" name="그룹 57"/>
              <p:cNvGrpSpPr/>
              <p:nvPr/>
            </p:nvGrpSpPr>
            <p:grpSpPr>
              <a:xfrm rot="16200000">
                <a:off x="1486707" y="5082574"/>
                <a:ext cx="1042204" cy="711465"/>
                <a:chOff x="2154084" y="2420888"/>
                <a:chExt cx="1265788" cy="864096"/>
              </a:xfrm>
            </p:grpSpPr>
            <p:sp>
              <p:nvSpPr>
                <p:cNvPr id="147" name="직사각형 58"/>
                <p:cNvSpPr/>
                <p:nvPr/>
              </p:nvSpPr>
              <p:spPr>
                <a:xfrm>
                  <a:off x="291581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48" name="직사각형 59"/>
                <p:cNvSpPr/>
                <p:nvPr/>
              </p:nvSpPr>
              <p:spPr>
                <a:xfrm>
                  <a:off x="291581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149" name="직선 화살표 연결선 60"/>
                <p:cNvCxnSpPr>
                  <a:stCxn id="147" idx="3"/>
                </p:cNvCxnSpPr>
                <p:nvPr/>
              </p:nvCxnSpPr>
              <p:spPr>
                <a:xfrm>
                  <a:off x="3059832" y="2607444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150" name="직선 화살표 연결선 61"/>
                <p:cNvCxnSpPr/>
                <p:nvPr/>
              </p:nvCxnSpPr>
              <p:spPr>
                <a:xfrm>
                  <a:off x="3059832" y="3098428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151" name="직사각형 62"/>
                <p:cNvSpPr/>
                <p:nvPr/>
              </p:nvSpPr>
              <p:spPr>
                <a:xfrm>
                  <a:off x="266190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52" name="직사각형 63"/>
                <p:cNvSpPr/>
                <p:nvPr/>
              </p:nvSpPr>
              <p:spPr>
                <a:xfrm>
                  <a:off x="266190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53" name="직사각형 64"/>
                <p:cNvSpPr/>
                <p:nvPr/>
              </p:nvSpPr>
              <p:spPr>
                <a:xfrm>
                  <a:off x="2407995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54" name="직사각형 65"/>
                <p:cNvSpPr/>
                <p:nvPr/>
              </p:nvSpPr>
              <p:spPr>
                <a:xfrm>
                  <a:off x="2407995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55" name="직사각형 66"/>
                <p:cNvSpPr/>
                <p:nvPr/>
              </p:nvSpPr>
              <p:spPr>
                <a:xfrm>
                  <a:off x="2154084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56" name="직사각형 67"/>
                <p:cNvSpPr/>
                <p:nvPr/>
              </p:nvSpPr>
              <p:spPr>
                <a:xfrm>
                  <a:off x="2154084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157" name="직선 연결선 68"/>
                <p:cNvCxnSpPr>
                  <a:stCxn id="155" idx="3"/>
                  <a:endCxn id="153" idx="1"/>
                </p:cNvCxnSpPr>
                <p:nvPr/>
              </p:nvCxnSpPr>
              <p:spPr>
                <a:xfrm>
                  <a:off x="2298100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58" name="직선 연결선 69"/>
                <p:cNvCxnSpPr>
                  <a:stCxn id="153" idx="3"/>
                  <a:endCxn id="151" idx="1"/>
                </p:cNvCxnSpPr>
                <p:nvPr/>
              </p:nvCxnSpPr>
              <p:spPr>
                <a:xfrm>
                  <a:off x="2552011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59" name="직선 연결선 70"/>
                <p:cNvCxnSpPr>
                  <a:stCxn id="151" idx="3"/>
                  <a:endCxn id="147" idx="1"/>
                </p:cNvCxnSpPr>
                <p:nvPr/>
              </p:nvCxnSpPr>
              <p:spPr>
                <a:xfrm>
                  <a:off x="2805922" y="2607444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60" name="직선 연결선 71"/>
                <p:cNvCxnSpPr>
                  <a:stCxn id="156" idx="3"/>
                  <a:endCxn id="154" idx="1"/>
                </p:cNvCxnSpPr>
                <p:nvPr/>
              </p:nvCxnSpPr>
              <p:spPr>
                <a:xfrm>
                  <a:off x="2298100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61" name="직선 연결선 72"/>
                <p:cNvCxnSpPr>
                  <a:stCxn id="154" idx="3"/>
                  <a:endCxn id="152" idx="1"/>
                </p:cNvCxnSpPr>
                <p:nvPr/>
              </p:nvCxnSpPr>
              <p:spPr>
                <a:xfrm>
                  <a:off x="2552011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62" name="직선 연결선 73"/>
                <p:cNvCxnSpPr>
                  <a:stCxn id="152" idx="3"/>
                  <a:endCxn id="148" idx="1"/>
                </p:cNvCxnSpPr>
                <p:nvPr/>
              </p:nvCxnSpPr>
              <p:spPr>
                <a:xfrm>
                  <a:off x="2805922" y="3098428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  <p:grpSp>
            <p:nvGrpSpPr>
              <p:cNvPr id="113" name="그룹 74"/>
              <p:cNvGrpSpPr/>
              <p:nvPr/>
            </p:nvGrpSpPr>
            <p:grpSpPr>
              <a:xfrm rot="16200000" flipH="1">
                <a:off x="1486707" y="2380362"/>
                <a:ext cx="1042204" cy="711465"/>
                <a:chOff x="2154084" y="2420888"/>
                <a:chExt cx="1265788" cy="864096"/>
              </a:xfrm>
            </p:grpSpPr>
            <p:sp>
              <p:nvSpPr>
                <p:cNvPr id="131" name="직사각형 75"/>
                <p:cNvSpPr/>
                <p:nvPr/>
              </p:nvSpPr>
              <p:spPr>
                <a:xfrm>
                  <a:off x="291581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32" name="직사각형 76"/>
                <p:cNvSpPr/>
                <p:nvPr/>
              </p:nvSpPr>
              <p:spPr>
                <a:xfrm>
                  <a:off x="291581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133" name="직선 화살표 연결선 77"/>
                <p:cNvCxnSpPr>
                  <a:stCxn id="131" idx="3"/>
                </p:cNvCxnSpPr>
                <p:nvPr/>
              </p:nvCxnSpPr>
              <p:spPr>
                <a:xfrm>
                  <a:off x="3059832" y="2607444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134" name="직선 화살표 연결선 78"/>
                <p:cNvCxnSpPr/>
                <p:nvPr/>
              </p:nvCxnSpPr>
              <p:spPr>
                <a:xfrm>
                  <a:off x="3059832" y="3098428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135" name="직사각형 79"/>
                <p:cNvSpPr/>
                <p:nvPr/>
              </p:nvSpPr>
              <p:spPr>
                <a:xfrm>
                  <a:off x="266190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36" name="직사각형 80"/>
                <p:cNvSpPr/>
                <p:nvPr/>
              </p:nvSpPr>
              <p:spPr>
                <a:xfrm>
                  <a:off x="266190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37" name="직사각형 81"/>
                <p:cNvSpPr/>
                <p:nvPr/>
              </p:nvSpPr>
              <p:spPr>
                <a:xfrm>
                  <a:off x="2407995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38" name="직사각형 82"/>
                <p:cNvSpPr/>
                <p:nvPr/>
              </p:nvSpPr>
              <p:spPr>
                <a:xfrm>
                  <a:off x="2407995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39" name="직사각형 83"/>
                <p:cNvSpPr/>
                <p:nvPr/>
              </p:nvSpPr>
              <p:spPr>
                <a:xfrm>
                  <a:off x="2154084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40" name="직사각형 84"/>
                <p:cNvSpPr/>
                <p:nvPr/>
              </p:nvSpPr>
              <p:spPr>
                <a:xfrm>
                  <a:off x="2154084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141" name="직선 연결선 85"/>
                <p:cNvCxnSpPr>
                  <a:stCxn id="139" idx="3"/>
                  <a:endCxn id="137" idx="1"/>
                </p:cNvCxnSpPr>
                <p:nvPr/>
              </p:nvCxnSpPr>
              <p:spPr>
                <a:xfrm>
                  <a:off x="2298100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42" name="직선 연결선 86"/>
                <p:cNvCxnSpPr>
                  <a:stCxn id="137" idx="3"/>
                  <a:endCxn id="135" idx="1"/>
                </p:cNvCxnSpPr>
                <p:nvPr/>
              </p:nvCxnSpPr>
              <p:spPr>
                <a:xfrm>
                  <a:off x="2552011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43" name="직선 연결선 87"/>
                <p:cNvCxnSpPr>
                  <a:stCxn id="135" idx="3"/>
                  <a:endCxn id="131" idx="1"/>
                </p:cNvCxnSpPr>
                <p:nvPr/>
              </p:nvCxnSpPr>
              <p:spPr>
                <a:xfrm>
                  <a:off x="2805922" y="2607444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44" name="직선 연결선 88"/>
                <p:cNvCxnSpPr>
                  <a:stCxn id="140" idx="3"/>
                  <a:endCxn id="138" idx="1"/>
                </p:cNvCxnSpPr>
                <p:nvPr/>
              </p:nvCxnSpPr>
              <p:spPr>
                <a:xfrm>
                  <a:off x="2298100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45" name="직선 연결선 89"/>
                <p:cNvCxnSpPr>
                  <a:stCxn id="138" idx="3"/>
                  <a:endCxn id="136" idx="1"/>
                </p:cNvCxnSpPr>
                <p:nvPr/>
              </p:nvCxnSpPr>
              <p:spPr>
                <a:xfrm>
                  <a:off x="2552011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46" name="직선 연결선 90"/>
                <p:cNvCxnSpPr>
                  <a:stCxn id="136" idx="3"/>
                  <a:endCxn id="132" idx="1"/>
                </p:cNvCxnSpPr>
                <p:nvPr/>
              </p:nvCxnSpPr>
              <p:spPr>
                <a:xfrm>
                  <a:off x="2805922" y="3098428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  <p:grpSp>
            <p:nvGrpSpPr>
              <p:cNvPr id="114" name="그룹 91"/>
              <p:cNvGrpSpPr/>
              <p:nvPr/>
            </p:nvGrpSpPr>
            <p:grpSpPr>
              <a:xfrm rot="16200000" flipH="1">
                <a:off x="538087" y="2380362"/>
                <a:ext cx="1042204" cy="711465"/>
                <a:chOff x="2154084" y="2420888"/>
                <a:chExt cx="1265788" cy="864096"/>
              </a:xfrm>
            </p:grpSpPr>
            <p:sp>
              <p:nvSpPr>
                <p:cNvPr id="115" name="직사각형 92"/>
                <p:cNvSpPr/>
                <p:nvPr/>
              </p:nvSpPr>
              <p:spPr>
                <a:xfrm>
                  <a:off x="291581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16" name="직사각형 93"/>
                <p:cNvSpPr/>
                <p:nvPr/>
              </p:nvSpPr>
              <p:spPr>
                <a:xfrm>
                  <a:off x="291581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117" name="직선 화살표 연결선 94"/>
                <p:cNvCxnSpPr>
                  <a:stCxn id="115" idx="3"/>
                </p:cNvCxnSpPr>
                <p:nvPr/>
              </p:nvCxnSpPr>
              <p:spPr>
                <a:xfrm>
                  <a:off x="3059832" y="2607444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cxnSp>
              <p:nvCxnSpPr>
                <p:cNvPr id="118" name="직선 화살표 연결선 95"/>
                <p:cNvCxnSpPr/>
                <p:nvPr/>
              </p:nvCxnSpPr>
              <p:spPr>
                <a:xfrm>
                  <a:off x="3059832" y="3098428"/>
                  <a:ext cx="360040" cy="0"/>
                </a:xfrm>
                <a:prstGeom prst="straightConnector1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  <a:headEnd type="triangle"/>
                  <a:tailEnd type="triangle"/>
                </a:ln>
                <a:effectLst/>
              </p:spPr>
            </p:cxnSp>
            <p:sp>
              <p:nvSpPr>
                <p:cNvPr id="119" name="직사각형 96"/>
                <p:cNvSpPr/>
                <p:nvPr/>
              </p:nvSpPr>
              <p:spPr>
                <a:xfrm>
                  <a:off x="2661906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20" name="직사각형 97"/>
                <p:cNvSpPr/>
                <p:nvPr/>
              </p:nvSpPr>
              <p:spPr>
                <a:xfrm>
                  <a:off x="2661906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21" name="직사각형 98"/>
                <p:cNvSpPr/>
                <p:nvPr/>
              </p:nvSpPr>
              <p:spPr>
                <a:xfrm>
                  <a:off x="2407995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22" name="직사각형 99"/>
                <p:cNvSpPr/>
                <p:nvPr/>
              </p:nvSpPr>
              <p:spPr>
                <a:xfrm>
                  <a:off x="2407995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23" name="직사각형 100"/>
                <p:cNvSpPr/>
                <p:nvPr/>
              </p:nvSpPr>
              <p:spPr>
                <a:xfrm>
                  <a:off x="2154084" y="2420888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sp>
              <p:nvSpPr>
                <p:cNvPr id="124" name="직사각형 101"/>
                <p:cNvSpPr/>
                <p:nvPr/>
              </p:nvSpPr>
              <p:spPr>
                <a:xfrm>
                  <a:off x="2154084" y="2911872"/>
                  <a:ext cx="144016" cy="373112"/>
                </a:xfrm>
                <a:prstGeom prst="rect">
                  <a:avLst/>
                </a:prstGeom>
                <a:gradFill rotWithShape="1">
                  <a:gsLst>
                    <a:gs pos="0">
                      <a:srgbClr val="60BD68">
                        <a:tint val="50000"/>
                        <a:satMod val="300000"/>
                      </a:srgbClr>
                    </a:gs>
                    <a:gs pos="35000">
                      <a:srgbClr val="60BD68">
                        <a:tint val="37000"/>
                        <a:satMod val="300000"/>
                      </a:srgbClr>
                    </a:gs>
                    <a:gs pos="100000">
                      <a:srgbClr val="60BD68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algn="ctr">
                    <a:defRPr/>
                  </a:pPr>
                  <a:endParaRPr lang="ko-KR" altLang="en-US" kern="0">
                    <a:solidFill>
                      <a:sysClr val="windowText" lastClr="000000"/>
                    </a:solidFill>
                    <a:latin typeface="Calibri"/>
                    <a:ea typeface="나눔고딕"/>
                  </a:endParaRPr>
                </a:p>
              </p:txBody>
            </p:sp>
            <p:cxnSp>
              <p:nvCxnSpPr>
                <p:cNvPr id="125" name="직선 연결선 102"/>
                <p:cNvCxnSpPr>
                  <a:stCxn id="123" idx="3"/>
                  <a:endCxn id="121" idx="1"/>
                </p:cNvCxnSpPr>
                <p:nvPr/>
              </p:nvCxnSpPr>
              <p:spPr>
                <a:xfrm>
                  <a:off x="2298100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26" name="직선 연결선 103"/>
                <p:cNvCxnSpPr>
                  <a:stCxn id="121" idx="3"/>
                  <a:endCxn id="119" idx="1"/>
                </p:cNvCxnSpPr>
                <p:nvPr/>
              </p:nvCxnSpPr>
              <p:spPr>
                <a:xfrm>
                  <a:off x="2552011" y="2607444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27" name="직선 연결선 104"/>
                <p:cNvCxnSpPr>
                  <a:stCxn id="119" idx="3"/>
                  <a:endCxn id="115" idx="1"/>
                </p:cNvCxnSpPr>
                <p:nvPr/>
              </p:nvCxnSpPr>
              <p:spPr>
                <a:xfrm>
                  <a:off x="2805922" y="2607444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28" name="직선 연결선 105"/>
                <p:cNvCxnSpPr>
                  <a:stCxn id="124" idx="3"/>
                  <a:endCxn id="122" idx="1"/>
                </p:cNvCxnSpPr>
                <p:nvPr/>
              </p:nvCxnSpPr>
              <p:spPr>
                <a:xfrm>
                  <a:off x="2298100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29" name="직선 연결선 106"/>
                <p:cNvCxnSpPr>
                  <a:stCxn id="122" idx="3"/>
                  <a:endCxn id="120" idx="1"/>
                </p:cNvCxnSpPr>
                <p:nvPr/>
              </p:nvCxnSpPr>
              <p:spPr>
                <a:xfrm>
                  <a:off x="2552011" y="3098428"/>
                  <a:ext cx="109895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  <p:cxnSp>
              <p:nvCxnSpPr>
                <p:cNvPr id="130" name="직선 연결선 107"/>
                <p:cNvCxnSpPr>
                  <a:stCxn id="120" idx="3"/>
                  <a:endCxn id="116" idx="1"/>
                </p:cNvCxnSpPr>
                <p:nvPr/>
              </p:nvCxnSpPr>
              <p:spPr>
                <a:xfrm>
                  <a:off x="2805922" y="3098428"/>
                  <a:ext cx="10989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60BD68">
                      <a:shade val="95000"/>
                      <a:satMod val="105000"/>
                    </a:srgbClr>
                  </a:solidFill>
                  <a:prstDash val="solid"/>
                </a:ln>
                <a:effectLst/>
              </p:spPr>
            </p:cxnSp>
          </p:grpSp>
        </p:grpSp>
        <p:sp>
          <p:nvSpPr>
            <p:cNvPr id="109" name="TextBox 108"/>
            <p:cNvSpPr txBox="1"/>
            <p:nvPr/>
          </p:nvSpPr>
          <p:spPr>
            <a:xfrm>
              <a:off x="502815" y="1340768"/>
              <a:ext cx="1548822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kern="0" dirty="0">
                  <a:solidFill>
                    <a:sysClr val="windowText" lastClr="000000"/>
                  </a:solidFill>
                </a:rPr>
                <a:t>DDR3-OoO</a:t>
              </a:r>
              <a:endParaRPr lang="ko-KR" altLang="en-US" sz="2400" kern="0" dirty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89" name="그룹 10"/>
          <p:cNvGrpSpPr/>
          <p:nvPr/>
        </p:nvGrpSpPr>
        <p:grpSpPr>
          <a:xfrm>
            <a:off x="8245920" y="1140133"/>
            <a:ext cx="1929433" cy="3923809"/>
            <a:chOff x="6908164" y="1340768"/>
            <a:chExt cx="1929433" cy="3923809"/>
          </a:xfrm>
        </p:grpSpPr>
        <p:sp>
          <p:nvSpPr>
            <p:cNvPr id="190" name="TextBox 189"/>
            <p:cNvSpPr txBox="1"/>
            <p:nvPr/>
          </p:nvSpPr>
          <p:spPr>
            <a:xfrm>
              <a:off x="6970848" y="1340768"/>
              <a:ext cx="1663286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>
                <a:defRPr/>
              </a:pPr>
              <a:r>
                <a:rPr lang="en-US" altLang="ko-KR" sz="2400" b="1" kern="0" dirty="0">
                  <a:solidFill>
                    <a:srgbClr val="FF0000"/>
                  </a:solidFill>
                </a:rPr>
                <a:t>Tesseract</a:t>
              </a:r>
              <a:endParaRPr lang="ko-KR" altLang="en-US" sz="2400" b="1" kern="0" dirty="0">
                <a:solidFill>
                  <a:srgbClr val="FF0000"/>
                </a:solidFill>
              </a:endParaRPr>
            </a:p>
          </p:txBody>
        </p:sp>
        <p:grpSp>
          <p:nvGrpSpPr>
            <p:cNvPr id="191" name="그룹 629"/>
            <p:cNvGrpSpPr/>
            <p:nvPr/>
          </p:nvGrpSpPr>
          <p:grpSpPr>
            <a:xfrm>
              <a:off x="6908164" y="3500504"/>
              <a:ext cx="1788652" cy="1764073"/>
              <a:chOff x="7081194" y="3140968"/>
              <a:chExt cx="1788652" cy="1764073"/>
            </a:xfrm>
          </p:grpSpPr>
          <p:sp>
            <p:nvSpPr>
              <p:cNvPr id="195" name="직사각형 531"/>
              <p:cNvSpPr/>
              <p:nvPr/>
            </p:nvSpPr>
            <p:spPr>
              <a:xfrm rot="16200000">
                <a:off x="7081798" y="459843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196" name="직사각형 532"/>
              <p:cNvSpPr/>
              <p:nvPr/>
            </p:nvSpPr>
            <p:spPr>
              <a:xfrm rot="16200000">
                <a:off x="7573900" y="459843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197" name="직사각형 539"/>
              <p:cNvSpPr/>
              <p:nvPr/>
            </p:nvSpPr>
            <p:spPr>
              <a:xfrm rot="16200000">
                <a:off x="7081799" y="411175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198" name="직사각형 540"/>
              <p:cNvSpPr/>
              <p:nvPr/>
            </p:nvSpPr>
            <p:spPr>
              <a:xfrm rot="16200000">
                <a:off x="7573901" y="411175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199" name="직사각형 541"/>
              <p:cNvSpPr/>
              <p:nvPr/>
            </p:nvSpPr>
            <p:spPr>
              <a:xfrm rot="16200000">
                <a:off x="8071139" y="459843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200" name="직사각형 542"/>
              <p:cNvSpPr/>
              <p:nvPr/>
            </p:nvSpPr>
            <p:spPr>
              <a:xfrm rot="16200000">
                <a:off x="8563241" y="4598437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201" name="직사각형 543"/>
              <p:cNvSpPr/>
              <p:nvPr/>
            </p:nvSpPr>
            <p:spPr>
              <a:xfrm rot="16200000">
                <a:off x="8071140" y="411175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202" name="직사각형 544"/>
              <p:cNvSpPr/>
              <p:nvPr/>
            </p:nvSpPr>
            <p:spPr>
              <a:xfrm rot="16200000">
                <a:off x="8563242" y="4111757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203" name="직사각형 547"/>
              <p:cNvSpPr/>
              <p:nvPr/>
            </p:nvSpPr>
            <p:spPr>
              <a:xfrm rot="16200000">
                <a:off x="7081799" y="3627044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204" name="직사각형 548"/>
              <p:cNvSpPr/>
              <p:nvPr/>
            </p:nvSpPr>
            <p:spPr>
              <a:xfrm rot="16200000">
                <a:off x="7573901" y="362704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205" name="직사각형 549"/>
              <p:cNvSpPr/>
              <p:nvPr/>
            </p:nvSpPr>
            <p:spPr>
              <a:xfrm rot="16200000">
                <a:off x="7081800" y="3140364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 dirty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206" name="직사각형 550"/>
              <p:cNvSpPr/>
              <p:nvPr/>
            </p:nvSpPr>
            <p:spPr>
              <a:xfrm rot="16200000">
                <a:off x="7573902" y="314036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207" name="직사각형 551"/>
              <p:cNvSpPr/>
              <p:nvPr/>
            </p:nvSpPr>
            <p:spPr>
              <a:xfrm rot="16200000">
                <a:off x="8071140" y="362704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208" name="직사각형 552"/>
              <p:cNvSpPr/>
              <p:nvPr/>
            </p:nvSpPr>
            <p:spPr>
              <a:xfrm rot="16200000">
                <a:off x="8563242" y="362704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209" name="직사각형 553"/>
              <p:cNvSpPr/>
              <p:nvPr/>
            </p:nvSpPr>
            <p:spPr>
              <a:xfrm rot="16200000">
                <a:off x="8071141" y="3140365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sp>
            <p:nvSpPr>
              <p:cNvPr id="210" name="직사각형 554"/>
              <p:cNvSpPr/>
              <p:nvPr/>
            </p:nvSpPr>
            <p:spPr>
              <a:xfrm rot="16200000">
                <a:off x="8563243" y="3140366"/>
                <a:ext cx="306000" cy="307207"/>
              </a:xfrm>
              <a:prstGeom prst="rect">
                <a:avLst/>
              </a:prstGeom>
              <a:gradFill rotWithShape="1">
                <a:gsLst>
                  <a:gs pos="0">
                    <a:srgbClr val="307D99">
                      <a:tint val="50000"/>
                      <a:satMod val="300000"/>
                    </a:srgbClr>
                  </a:gs>
                  <a:gs pos="35000">
                    <a:srgbClr val="307D99">
                      <a:tint val="37000"/>
                      <a:satMod val="300000"/>
                    </a:srgbClr>
                  </a:gs>
                  <a:gs pos="100000">
                    <a:srgbClr val="307D99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ko-KR" altLang="en-US" kern="0">
                  <a:solidFill>
                    <a:sysClr val="windowText" lastClr="000000"/>
                  </a:solidFill>
                  <a:latin typeface="Calibri"/>
                  <a:ea typeface="나눔고딕"/>
                </a:endParaRPr>
              </a:p>
            </p:txBody>
          </p:sp>
          <p:cxnSp>
            <p:nvCxnSpPr>
              <p:cNvPr id="211" name="직선 화살표 연결선 558"/>
              <p:cNvCxnSpPr>
                <a:stCxn id="205" idx="1"/>
                <a:endCxn id="203" idx="3"/>
              </p:cNvCxnSpPr>
              <p:nvPr/>
            </p:nvCxnSpPr>
            <p:spPr>
              <a:xfrm flipH="1">
                <a:off x="7234800" y="3446968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12" name="직선 화살표 연결선 559"/>
              <p:cNvCxnSpPr>
                <a:stCxn id="203" idx="1"/>
                <a:endCxn id="197" idx="3"/>
              </p:cNvCxnSpPr>
              <p:nvPr/>
            </p:nvCxnSpPr>
            <p:spPr>
              <a:xfrm>
                <a:off x="7234800" y="3933648"/>
                <a:ext cx="0" cy="17871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13" name="직선 화살표 연결선 562"/>
              <p:cNvCxnSpPr>
                <a:stCxn id="197" idx="1"/>
                <a:endCxn id="195" idx="3"/>
              </p:cNvCxnSpPr>
              <p:nvPr/>
            </p:nvCxnSpPr>
            <p:spPr>
              <a:xfrm flipH="1">
                <a:off x="7234799" y="4418359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14" name="직선 화살표 연결선 565"/>
              <p:cNvCxnSpPr>
                <a:stCxn id="205" idx="2"/>
                <a:endCxn id="206" idx="0"/>
              </p:cNvCxnSpPr>
              <p:nvPr/>
            </p:nvCxnSpPr>
            <p:spPr>
              <a:xfrm>
                <a:off x="7388404" y="3293968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15" name="직선 화살표 연결선 568"/>
              <p:cNvCxnSpPr>
                <a:stCxn id="206" idx="2"/>
                <a:endCxn id="209" idx="0"/>
              </p:cNvCxnSpPr>
              <p:nvPr/>
            </p:nvCxnSpPr>
            <p:spPr>
              <a:xfrm>
                <a:off x="7880506" y="3293969"/>
                <a:ext cx="190032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16" name="직선 화살표 연결선 571"/>
              <p:cNvCxnSpPr>
                <a:stCxn id="206" idx="1"/>
                <a:endCxn id="204" idx="3"/>
              </p:cNvCxnSpPr>
              <p:nvPr/>
            </p:nvCxnSpPr>
            <p:spPr>
              <a:xfrm flipH="1">
                <a:off x="7726902" y="3446969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17" name="직선 화살표 연결선 574"/>
              <p:cNvCxnSpPr>
                <a:stCxn id="203" idx="2"/>
                <a:endCxn id="204" idx="0"/>
              </p:cNvCxnSpPr>
              <p:nvPr/>
            </p:nvCxnSpPr>
            <p:spPr>
              <a:xfrm>
                <a:off x="7388403" y="3780648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18" name="직선 화살표 연결선 577"/>
              <p:cNvCxnSpPr>
                <a:stCxn id="198" idx="0"/>
                <a:endCxn id="197" idx="2"/>
              </p:cNvCxnSpPr>
              <p:nvPr/>
            </p:nvCxnSpPr>
            <p:spPr>
              <a:xfrm flipH="1" flipV="1">
                <a:off x="7388403" y="4265359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19" name="직선 화살표 연결선 580"/>
              <p:cNvCxnSpPr>
                <a:stCxn id="195" idx="2"/>
                <a:endCxn id="196" idx="0"/>
              </p:cNvCxnSpPr>
              <p:nvPr/>
            </p:nvCxnSpPr>
            <p:spPr>
              <a:xfrm>
                <a:off x="7388402" y="4752039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20" name="직선 화살표 연결선 583"/>
              <p:cNvCxnSpPr>
                <a:stCxn id="198" idx="1"/>
                <a:endCxn id="196" idx="3"/>
              </p:cNvCxnSpPr>
              <p:nvPr/>
            </p:nvCxnSpPr>
            <p:spPr>
              <a:xfrm flipH="1">
                <a:off x="7726901" y="4418360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21" name="직선 화살표 연결선 586"/>
              <p:cNvCxnSpPr>
                <a:stCxn id="199" idx="0"/>
                <a:endCxn id="196" idx="2"/>
              </p:cNvCxnSpPr>
              <p:nvPr/>
            </p:nvCxnSpPr>
            <p:spPr>
              <a:xfrm flipH="1">
                <a:off x="7880504" y="4752040"/>
                <a:ext cx="190032" cy="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22" name="직선 화살표 연결선 589"/>
              <p:cNvCxnSpPr>
                <a:stCxn id="199" idx="2"/>
                <a:endCxn id="200" idx="0"/>
              </p:cNvCxnSpPr>
              <p:nvPr/>
            </p:nvCxnSpPr>
            <p:spPr>
              <a:xfrm>
                <a:off x="8377743" y="4752040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23" name="직선 화살표 연결선 592"/>
              <p:cNvCxnSpPr>
                <a:stCxn id="199" idx="3"/>
                <a:endCxn id="201" idx="1"/>
              </p:cNvCxnSpPr>
              <p:nvPr/>
            </p:nvCxnSpPr>
            <p:spPr>
              <a:xfrm flipV="1">
                <a:off x="8224140" y="4418360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24" name="직선 화살표 연결선 595"/>
              <p:cNvCxnSpPr>
                <a:stCxn id="200" idx="3"/>
                <a:endCxn id="202" idx="1"/>
              </p:cNvCxnSpPr>
              <p:nvPr/>
            </p:nvCxnSpPr>
            <p:spPr>
              <a:xfrm flipV="1">
                <a:off x="8716242" y="4418361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25" name="직선 화살표 연결선 598"/>
              <p:cNvCxnSpPr>
                <a:stCxn id="201" idx="2"/>
                <a:endCxn id="202" idx="0"/>
              </p:cNvCxnSpPr>
              <p:nvPr/>
            </p:nvCxnSpPr>
            <p:spPr>
              <a:xfrm>
                <a:off x="8377744" y="4265360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26" name="직선 화살표 연결선 601"/>
              <p:cNvCxnSpPr>
                <a:stCxn id="202" idx="3"/>
                <a:endCxn id="208" idx="1"/>
              </p:cNvCxnSpPr>
              <p:nvPr/>
            </p:nvCxnSpPr>
            <p:spPr>
              <a:xfrm flipV="1">
                <a:off x="8716243" y="3933650"/>
                <a:ext cx="0" cy="17871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27" name="직선 화살표 연결선 604"/>
              <p:cNvCxnSpPr>
                <a:stCxn id="208" idx="3"/>
                <a:endCxn id="210" idx="1"/>
              </p:cNvCxnSpPr>
              <p:nvPr/>
            </p:nvCxnSpPr>
            <p:spPr>
              <a:xfrm flipV="1">
                <a:off x="8716243" y="3446970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28" name="직선 화살표 연결선 607"/>
              <p:cNvCxnSpPr>
                <a:stCxn id="208" idx="0"/>
                <a:endCxn id="207" idx="2"/>
              </p:cNvCxnSpPr>
              <p:nvPr/>
            </p:nvCxnSpPr>
            <p:spPr>
              <a:xfrm flipH="1" flipV="1">
                <a:off x="8377744" y="3780649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29" name="직선 화살표 연결선 610"/>
              <p:cNvCxnSpPr>
                <a:stCxn id="210" idx="0"/>
                <a:endCxn id="209" idx="2"/>
              </p:cNvCxnSpPr>
              <p:nvPr/>
            </p:nvCxnSpPr>
            <p:spPr>
              <a:xfrm flipH="1" flipV="1">
                <a:off x="8377745" y="3293969"/>
                <a:ext cx="184895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30" name="직선 화살표 연결선 613"/>
              <p:cNvCxnSpPr>
                <a:stCxn id="209" idx="1"/>
                <a:endCxn id="207" idx="3"/>
              </p:cNvCxnSpPr>
              <p:nvPr/>
            </p:nvCxnSpPr>
            <p:spPr>
              <a:xfrm flipH="1">
                <a:off x="8224141" y="3446969"/>
                <a:ext cx="1" cy="18068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31" name="직선 화살표 연결선 616"/>
              <p:cNvCxnSpPr/>
              <p:nvPr/>
            </p:nvCxnSpPr>
            <p:spPr>
              <a:xfrm flipH="1">
                <a:off x="7885690" y="3936816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32" name="직선 화살표 연결선 620"/>
              <p:cNvCxnSpPr/>
              <p:nvPr/>
            </p:nvCxnSpPr>
            <p:spPr>
              <a:xfrm>
                <a:off x="7885690" y="3936816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33" name="직선 화살표 연결선 621"/>
              <p:cNvCxnSpPr/>
              <p:nvPr/>
            </p:nvCxnSpPr>
            <p:spPr>
              <a:xfrm flipH="1">
                <a:off x="7387565" y="3452218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34" name="직선 화살표 연결선 622"/>
              <p:cNvCxnSpPr/>
              <p:nvPr/>
            </p:nvCxnSpPr>
            <p:spPr>
              <a:xfrm>
                <a:off x="7387565" y="3452218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35" name="직선 화살표 연결선 623"/>
              <p:cNvCxnSpPr/>
              <p:nvPr/>
            </p:nvCxnSpPr>
            <p:spPr>
              <a:xfrm flipH="1">
                <a:off x="8382881" y="3452218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36" name="직선 화살표 연결선 624"/>
              <p:cNvCxnSpPr/>
              <p:nvPr/>
            </p:nvCxnSpPr>
            <p:spPr>
              <a:xfrm>
                <a:off x="8382881" y="3452218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37" name="직선 화살표 연결선 625"/>
              <p:cNvCxnSpPr/>
              <p:nvPr/>
            </p:nvCxnSpPr>
            <p:spPr>
              <a:xfrm flipH="1">
                <a:off x="8382881" y="4418354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38" name="직선 화살표 연결선 626"/>
              <p:cNvCxnSpPr/>
              <p:nvPr/>
            </p:nvCxnSpPr>
            <p:spPr>
              <a:xfrm>
                <a:off x="8382881" y="4418354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39" name="직선 화살표 연결선 627"/>
              <p:cNvCxnSpPr/>
              <p:nvPr/>
            </p:nvCxnSpPr>
            <p:spPr>
              <a:xfrm flipH="1">
                <a:off x="7390970" y="4422624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240" name="직선 화살표 연결선 628"/>
              <p:cNvCxnSpPr/>
              <p:nvPr/>
            </p:nvCxnSpPr>
            <p:spPr>
              <a:xfrm>
                <a:off x="7390970" y="4422624"/>
                <a:ext cx="184894" cy="174446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307D99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</p:grpSp>
        <p:sp>
          <p:nvSpPr>
            <p:cNvPr id="192" name="직사각형 647"/>
            <p:cNvSpPr/>
            <p:nvPr/>
          </p:nvSpPr>
          <p:spPr>
            <a:xfrm>
              <a:off x="7861251" y="2276872"/>
              <a:ext cx="976346" cy="976344"/>
            </a:xfrm>
            <a:prstGeom prst="rect">
              <a:avLst/>
            </a:prstGeom>
            <a:gradFill rotWithShape="1">
              <a:gsLst>
                <a:gs pos="0">
                  <a:srgbClr val="307D99">
                    <a:tint val="50000"/>
                    <a:satMod val="300000"/>
                  </a:srgbClr>
                </a:gs>
                <a:gs pos="35000">
                  <a:srgbClr val="307D99">
                    <a:tint val="37000"/>
                    <a:satMod val="300000"/>
                  </a:srgbClr>
                </a:gs>
                <a:gs pos="100000">
                  <a:srgbClr val="307D99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r>
                <a:rPr lang="en-US" altLang="ko-KR" sz="1600" kern="0" dirty="0">
                  <a:solidFill>
                    <a:sysClr val="windowText" lastClr="000000"/>
                  </a:solidFill>
                  <a:latin typeface="Calibri"/>
                  <a:ea typeface="나눔고딕"/>
                </a:rPr>
                <a:t>32 Tesseract Cores</a:t>
              </a:r>
              <a:endParaRPr lang="ko-KR" altLang="en-US" sz="1600" kern="0" dirty="0">
                <a:solidFill>
                  <a:sysClr val="windowText" lastClr="000000"/>
                </a:solidFill>
                <a:latin typeface="Calibri"/>
                <a:ea typeface="나눔고딕"/>
              </a:endParaRPr>
            </a:p>
          </p:txBody>
        </p:sp>
        <p:cxnSp>
          <p:nvCxnSpPr>
            <p:cNvPr id="193" name="직선 연결선 649"/>
            <p:cNvCxnSpPr/>
            <p:nvPr/>
          </p:nvCxnSpPr>
          <p:spPr>
            <a:xfrm flipH="1" flipV="1">
              <a:off x="7861251" y="3253216"/>
              <a:ext cx="36254" cy="247287"/>
            </a:xfrm>
            <a:prstGeom prst="line">
              <a:avLst/>
            </a:prstGeom>
            <a:noFill/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dash"/>
            </a:ln>
            <a:effectLst/>
          </p:spPr>
        </p:cxnSp>
        <p:cxnSp>
          <p:nvCxnSpPr>
            <p:cNvPr id="194" name="직선 연결선 650"/>
            <p:cNvCxnSpPr/>
            <p:nvPr/>
          </p:nvCxnSpPr>
          <p:spPr>
            <a:xfrm flipV="1">
              <a:off x="8204713" y="3253216"/>
              <a:ext cx="632884" cy="249258"/>
            </a:xfrm>
            <a:prstGeom prst="line">
              <a:avLst/>
            </a:prstGeom>
            <a:noFill/>
            <a:ln w="9525" cap="flat" cmpd="sng" algn="ctr">
              <a:solidFill>
                <a:srgbClr val="307D99">
                  <a:shade val="95000"/>
                  <a:satMod val="105000"/>
                </a:srgbClr>
              </a:solidFill>
              <a:prstDash val="dash"/>
            </a:ln>
            <a:effectLst/>
          </p:spPr>
        </p:cxnSp>
      </p:grpSp>
      <p:sp>
        <p:nvSpPr>
          <p:cNvPr id="241" name="TextBox 240"/>
          <p:cNvSpPr txBox="1"/>
          <p:nvPr/>
        </p:nvSpPr>
        <p:spPr>
          <a:xfrm>
            <a:off x="2561892" y="6453336"/>
            <a:ext cx="774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Ahn+, “</a:t>
            </a:r>
            <a:r>
              <a:rPr lang="en-US" sz="1400" dirty="0">
                <a:solidFill>
                  <a:srgbClr val="0000FF"/>
                </a:solidFill>
              </a:rPr>
              <a:t>A Scalable Processing-in-Memory Accelerator for Parallel Graph Processing</a:t>
            </a:r>
            <a:r>
              <a:rPr lang="en-US" sz="1400" dirty="0">
                <a:solidFill>
                  <a:srgbClr val="000000"/>
                </a:solidFill>
              </a:rPr>
              <a:t>” ISCA 2015.</a:t>
            </a:r>
          </a:p>
        </p:txBody>
      </p:sp>
    </p:spTree>
    <p:extLst>
      <p:ext uri="{BB962C8B-B14F-4D97-AF65-F5344CB8AC3E}">
        <p14:creationId xmlns:p14="http://schemas.microsoft.com/office/powerpoint/2010/main" val="8728030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89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566356" y="152400"/>
            <a:ext cx="8610600" cy="1066800"/>
          </a:xfrm>
        </p:spPr>
        <p:txBody>
          <a:bodyPr/>
          <a:lstStyle/>
          <a:p>
            <a:r>
              <a:rPr lang="en-US" dirty="0" err="1"/>
              <a:t>Tesseract</a:t>
            </a:r>
            <a:r>
              <a:rPr lang="en-US" dirty="0"/>
              <a:t> Graph Processing Performance</a:t>
            </a:r>
          </a:p>
        </p:txBody>
      </p:sp>
      <p:graphicFrame>
        <p:nvGraphicFramePr>
          <p:cNvPr id="4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4085965"/>
              </p:ext>
            </p:extLst>
          </p:nvPr>
        </p:nvGraphicFramePr>
        <p:xfrm>
          <a:off x="1794956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750061" y="1052736"/>
            <a:ext cx="5320236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>
              <a:defRPr/>
            </a:pPr>
            <a:r>
              <a:rPr lang="en-US" altLang="ko-KR" sz="2400" b="1" kern="0" dirty="0">
                <a:solidFill>
                  <a:srgbClr val="FF0000"/>
                </a:solidFill>
              </a:rPr>
              <a:t>&gt;13X Performance Improvement</a:t>
            </a:r>
            <a:endParaRPr lang="ko-KR" altLang="en-US" sz="2400" b="1" kern="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61892" y="6453336"/>
            <a:ext cx="774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Ahn+, “</a:t>
            </a:r>
            <a:r>
              <a:rPr lang="en-US" sz="1400" dirty="0">
                <a:solidFill>
                  <a:srgbClr val="0000FF"/>
                </a:solidFill>
              </a:rPr>
              <a:t>A Scalable Processing-in-Memory Accelerator for Parallel Graph Processing</a:t>
            </a:r>
            <a:r>
              <a:rPr lang="en-US" sz="1400" dirty="0">
                <a:solidFill>
                  <a:srgbClr val="000000"/>
                </a:solidFill>
              </a:rPr>
              <a:t>” ISCA 2015.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29436" y="1628800"/>
            <a:ext cx="3854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On five graph processing algorithms</a:t>
            </a:r>
          </a:p>
        </p:txBody>
      </p:sp>
    </p:spTree>
    <p:extLst>
      <p:ext uri="{BB962C8B-B14F-4D97-AF65-F5344CB8AC3E}">
        <p14:creationId xmlns:p14="http://schemas.microsoft.com/office/powerpoint/2010/main" val="275920774"/>
      </p:ext>
    </p:extLst>
  </p:cSld>
  <p:clrMapOvr>
    <a:masterClrMapping/>
  </p:clrMapOvr>
  <p:transition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90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 err="1"/>
              <a:t>Tesseract</a:t>
            </a:r>
            <a:r>
              <a:rPr lang="en-US" dirty="0"/>
              <a:t> Graph Processing Performance</a:t>
            </a:r>
          </a:p>
        </p:txBody>
      </p:sp>
      <p:graphicFrame>
        <p:nvGraphicFramePr>
          <p:cNvPr id="4" name="내용 개체 틀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290394"/>
              </p:ext>
            </p:extLst>
          </p:nvPr>
        </p:nvGraphicFramePr>
        <p:xfrm>
          <a:off x="1615444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직사각형 2"/>
          <p:cNvSpPr/>
          <p:nvPr/>
        </p:nvSpPr>
        <p:spPr>
          <a:xfrm>
            <a:off x="1158244" y="0"/>
            <a:ext cx="9144000" cy="6858000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ko-KR" altLang="en-US" kern="0">
              <a:solidFill>
                <a:sysClr val="window" lastClr="FFFFFF"/>
              </a:solidFill>
              <a:latin typeface="Calibri"/>
              <a:ea typeface="나눔고딕"/>
            </a:endParaRPr>
          </a:p>
        </p:txBody>
      </p:sp>
      <p:sp>
        <p:nvSpPr>
          <p:cNvPr id="6" name="직사각형 3"/>
          <p:cNvSpPr/>
          <p:nvPr/>
        </p:nvSpPr>
        <p:spPr>
          <a:xfrm>
            <a:off x="1813809" y="1052736"/>
            <a:ext cx="7832870" cy="4752528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ko-KR" altLang="en-US" kern="0">
              <a:solidFill>
                <a:sysClr val="window" lastClr="FFFFFF"/>
              </a:solidFill>
              <a:latin typeface="Calibri"/>
              <a:ea typeface="나눔고딕"/>
            </a:endParaRPr>
          </a:p>
        </p:txBody>
      </p:sp>
      <p:graphicFrame>
        <p:nvGraphicFramePr>
          <p:cNvPr id="7" name="내용 개체 틀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3256450"/>
              </p:ext>
            </p:extLst>
          </p:nvPr>
        </p:nvGraphicFramePr>
        <p:xfrm>
          <a:off x="2031947" y="1196752"/>
          <a:ext cx="7396594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54875444"/>
      </p:ext>
    </p:extLst>
  </p:cSld>
  <p:clrMapOvr>
    <a:masterClrMapping/>
  </p:clrMapOvr>
  <p:transition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91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265748" y="152400"/>
            <a:ext cx="9036496" cy="1066800"/>
          </a:xfrm>
        </p:spPr>
        <p:txBody>
          <a:bodyPr/>
          <a:lstStyle/>
          <a:p>
            <a:r>
              <a:rPr lang="en-US" dirty="0"/>
              <a:t>Tesseract Graph Processing System Energy</a:t>
            </a:r>
          </a:p>
        </p:txBody>
      </p:sp>
      <p:graphicFrame>
        <p:nvGraphicFramePr>
          <p:cNvPr id="4" name="내용 개체 틀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9814393"/>
              </p:ext>
            </p:extLst>
          </p:nvPr>
        </p:nvGraphicFramePr>
        <p:xfrm>
          <a:off x="1615444" y="1341438"/>
          <a:ext cx="8229600" cy="4967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08536" y="4848835"/>
            <a:ext cx="3754153" cy="46166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>
              <a:defRPr/>
            </a:pPr>
            <a:r>
              <a:rPr lang="en-US" altLang="ko-KR" sz="2400" b="1" kern="0" dirty="0">
                <a:solidFill>
                  <a:srgbClr val="FF0000"/>
                </a:solidFill>
              </a:rPr>
              <a:t>&gt; 8X Energy Reduction</a:t>
            </a:r>
            <a:endParaRPr lang="ko-KR" altLang="en-US" sz="2400" b="1" kern="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82380" y="6453336"/>
            <a:ext cx="7740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Ahn+, “</a:t>
            </a:r>
            <a:r>
              <a:rPr lang="en-US" sz="1400" dirty="0">
                <a:solidFill>
                  <a:srgbClr val="0000FF"/>
                </a:solidFill>
              </a:rPr>
              <a:t>A Scalable Processing-in-Memory Accelerator for Parallel Graph Processing</a:t>
            </a:r>
            <a:r>
              <a:rPr lang="en-US" sz="1400" dirty="0">
                <a:solidFill>
                  <a:srgbClr val="000000"/>
                </a:solidFill>
              </a:rPr>
              <a:t>” ISCA 2015.</a:t>
            </a:r>
          </a:p>
        </p:txBody>
      </p:sp>
    </p:spTree>
    <p:extLst>
      <p:ext uri="{BB962C8B-B14F-4D97-AF65-F5344CB8AC3E}">
        <p14:creationId xmlns:p14="http://schemas.microsoft.com/office/powerpoint/2010/main" val="1062315005"/>
      </p:ext>
    </p:extLst>
  </p:cSld>
  <p:clrMapOvr>
    <a:masterClrMapping/>
  </p:clrMapOvr>
  <p:transition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92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More on </a:t>
            </a:r>
            <a:r>
              <a:rPr lang="en-US" dirty="0" err="1"/>
              <a:t>Tesseract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1000472"/>
            <a:ext cx="8610600" cy="4876800"/>
          </a:xfrm>
        </p:spPr>
        <p:txBody>
          <a:bodyPr/>
          <a:lstStyle/>
          <a:p>
            <a:r>
              <a:rPr lang="en-US" dirty="0" err="1"/>
              <a:t>Junwhan</a:t>
            </a:r>
            <a:r>
              <a:rPr lang="en-US" dirty="0"/>
              <a:t> </a:t>
            </a:r>
            <a:r>
              <a:rPr lang="en-US" dirty="0" err="1"/>
              <a:t>Ahn</a:t>
            </a:r>
            <a:r>
              <a:rPr lang="en-US" dirty="0"/>
              <a:t>, </a:t>
            </a:r>
            <a:r>
              <a:rPr lang="en-US" dirty="0" err="1"/>
              <a:t>Sungpack</a:t>
            </a:r>
            <a:r>
              <a:rPr lang="en-US" dirty="0"/>
              <a:t> Hong, </a:t>
            </a:r>
            <a:r>
              <a:rPr lang="en-US" dirty="0" err="1"/>
              <a:t>Sungjoo</a:t>
            </a:r>
            <a:r>
              <a:rPr lang="en-US" dirty="0"/>
              <a:t> </a:t>
            </a:r>
            <a:r>
              <a:rPr lang="en-US" dirty="0" err="1"/>
              <a:t>Yoo</a:t>
            </a:r>
            <a:r>
              <a:rPr lang="en-US" dirty="0"/>
              <a:t>, Onur Mutlu, and </a:t>
            </a:r>
            <a:r>
              <a:rPr lang="en-US" dirty="0" err="1"/>
              <a:t>Kiyoung</a:t>
            </a:r>
            <a:r>
              <a:rPr lang="en-US" dirty="0"/>
              <a:t> Choi,</a:t>
            </a:r>
            <a:br>
              <a:rPr lang="en-US" dirty="0"/>
            </a:br>
            <a:r>
              <a:rPr lang="en-US" b="1" dirty="0">
                <a:hlinkClick r:id="rId2"/>
              </a:rPr>
              <a:t>"A Scalable Processing-in-Memory Accelerator for Parallel Graph Processing"</a:t>
            </a:r>
            <a:br>
              <a:rPr lang="en-US" dirty="0"/>
            </a:br>
            <a:r>
              <a:rPr lang="en-US" i="1" dirty="0"/>
              <a:t>Proceedings of the </a:t>
            </a:r>
            <a:r>
              <a:rPr lang="en-US" i="1" dirty="0">
                <a:hlinkClick r:id="rId3"/>
              </a:rPr>
              <a:t>42nd International Symposium on Computer Architecture</a:t>
            </a:r>
            <a:r>
              <a:rPr lang="en-US" i="1" dirty="0"/>
              <a:t> (</a:t>
            </a:r>
            <a:r>
              <a:rPr lang="en-US" b="1" i="1" dirty="0"/>
              <a:t>ISCA</a:t>
            </a:r>
            <a:r>
              <a:rPr lang="en-US" i="1" dirty="0"/>
              <a:t>)</a:t>
            </a:r>
            <a:r>
              <a:rPr lang="en-US" dirty="0"/>
              <a:t>, Portland, OR, June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Slides (pdf)</a:t>
            </a:r>
            <a:r>
              <a:rPr lang="en-US" dirty="0"/>
              <a:t>] [</a:t>
            </a:r>
            <a:r>
              <a:rPr lang="en-US" dirty="0">
                <a:hlinkClick r:id="rId5"/>
              </a:rPr>
              <a:t>Lightning Session Slides (pdf)</a:t>
            </a:r>
            <a:r>
              <a:rPr lang="en-US" dirty="0"/>
              <a:t>]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8244" y="4725144"/>
            <a:ext cx="9144000" cy="149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140008"/>
      </p:ext>
    </p:extLst>
  </p:cSld>
  <p:clrMapOvr>
    <a:masterClrMapping/>
  </p:clrMapOvr>
  <p:transition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096BAB-925E-464D-8476-CD2FB2182577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3" y="152400"/>
            <a:ext cx="9966961" cy="1066800"/>
          </a:xfrm>
        </p:spPr>
        <p:txBody>
          <a:bodyPr/>
          <a:lstStyle/>
          <a:p>
            <a:r>
              <a:rPr lang="en-US" dirty="0"/>
              <a:t>PIM for Mobile Devices: Function Offloading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1000472"/>
            <a:ext cx="8807896" cy="4876800"/>
          </a:xfrm>
        </p:spPr>
        <p:txBody>
          <a:bodyPr/>
          <a:lstStyle/>
          <a:p>
            <a:r>
              <a:rPr lang="en-US" sz="1500" dirty="0"/>
              <a:t>Amirali Boroumand, Saugata Ghose, </a:t>
            </a:r>
            <a:r>
              <a:rPr lang="en-US" sz="1500" dirty="0" err="1"/>
              <a:t>Youngsok</a:t>
            </a:r>
            <a:r>
              <a:rPr lang="en-US" sz="1500" dirty="0"/>
              <a:t> Kim, </a:t>
            </a:r>
            <a:r>
              <a:rPr lang="en-US" sz="1500" dirty="0" err="1"/>
              <a:t>Rachata</a:t>
            </a:r>
            <a:r>
              <a:rPr lang="en-US" sz="1500" dirty="0"/>
              <a:t> </a:t>
            </a:r>
            <a:r>
              <a:rPr lang="en-US" sz="1500" dirty="0" err="1"/>
              <a:t>Ausavarungnirun</a:t>
            </a:r>
            <a:r>
              <a:rPr lang="en-US" sz="1500" dirty="0"/>
              <a:t>, Eric </a:t>
            </a:r>
            <a:r>
              <a:rPr lang="en-US" sz="1500" dirty="0" err="1"/>
              <a:t>Shiu</a:t>
            </a:r>
            <a:r>
              <a:rPr lang="en-US" sz="1500" dirty="0"/>
              <a:t>, Rahul Thakur, </a:t>
            </a:r>
            <a:r>
              <a:rPr lang="en-US" sz="1500" dirty="0" err="1"/>
              <a:t>Daehyun</a:t>
            </a:r>
            <a:r>
              <a:rPr lang="en-US" sz="1500" dirty="0"/>
              <a:t> Kim, Aki </a:t>
            </a:r>
            <a:r>
              <a:rPr lang="en-US" sz="1500" dirty="0" err="1"/>
              <a:t>Kuusela</a:t>
            </a:r>
            <a:r>
              <a:rPr lang="en-US" sz="1500" dirty="0"/>
              <a:t>, Allan </a:t>
            </a:r>
            <a:r>
              <a:rPr lang="en-US" sz="1500" dirty="0" err="1"/>
              <a:t>Knies</a:t>
            </a:r>
            <a:r>
              <a:rPr lang="en-US" sz="1500" dirty="0"/>
              <a:t>, </a:t>
            </a:r>
            <a:r>
              <a:rPr lang="en-US" sz="1500" dirty="0" err="1"/>
              <a:t>Parthasarathy</a:t>
            </a:r>
            <a:r>
              <a:rPr lang="en-US" sz="1500" dirty="0"/>
              <a:t> </a:t>
            </a:r>
            <a:r>
              <a:rPr lang="en-US" sz="1500" dirty="0" err="1"/>
              <a:t>Ranganathan</a:t>
            </a:r>
            <a:r>
              <a:rPr lang="en-US" sz="1500" dirty="0"/>
              <a:t>, and Onur Mutlu,</a:t>
            </a:r>
            <a:br>
              <a:rPr lang="en-US" sz="1500" dirty="0"/>
            </a:br>
            <a:r>
              <a:rPr lang="en-US" sz="1500" b="1" dirty="0">
                <a:hlinkClick r:id="rId2"/>
              </a:rPr>
              <a:t>"Google Workloads for Consumer Devices: Mitigating Data Movement Bottlenecks"</a:t>
            </a:r>
            <a:r>
              <a:rPr lang="en-US" sz="1500" dirty="0"/>
              <a:t> 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Williamsburg, VA, USA, March 2018.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244" y="4218136"/>
            <a:ext cx="9144000" cy="22352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AD6B716-D4D6-E942-A52D-41F4F25A40CE}"/>
              </a:ext>
            </a:extLst>
          </p:cNvPr>
          <p:cNvSpPr/>
          <p:nvPr/>
        </p:nvSpPr>
        <p:spPr>
          <a:xfrm>
            <a:off x="1158244" y="2708920"/>
            <a:ext cx="9144000" cy="1031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B812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62.7%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of the total system energy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is spent on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data movement</a:t>
            </a:r>
          </a:p>
        </p:txBody>
      </p:sp>
    </p:spTree>
    <p:extLst>
      <p:ext uri="{BB962C8B-B14F-4D97-AF65-F5344CB8AC3E}">
        <p14:creationId xmlns:p14="http://schemas.microsoft.com/office/powerpoint/2010/main" val="792076869"/>
      </p:ext>
    </p:extLst>
  </p:cSld>
  <p:clrMapOvr>
    <a:masterClrMapping/>
  </p:clrMapOvr>
  <p:transition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94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58244" y="0"/>
            <a:ext cx="9144000" cy="914400"/>
          </a:xfrm>
        </p:spPr>
        <p:txBody>
          <a:bodyPr/>
          <a:lstStyle/>
          <a:p>
            <a:r>
              <a:rPr lang="en-US" dirty="0">
                <a:latin typeface="Gill Sans MT"/>
                <a:cs typeface="Gill Sans MT"/>
              </a:rPr>
              <a:t>Mobile Devices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10644" y="1066800"/>
            <a:ext cx="8839200" cy="5638800"/>
          </a:xfrm>
        </p:spPr>
        <p:txBody>
          <a:bodyPr>
            <a:normAutofit/>
          </a:bodyPr>
          <a:lstStyle/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endParaRPr lang="en-US" sz="26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pPr lvl="1"/>
            <a:endParaRPr lang="en-US" sz="2400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  <a:latin typeface="Gill Sans MT"/>
              <a:cs typeface="Gill Sans MT"/>
            </a:endParaRPr>
          </a:p>
          <a:p>
            <a:pPr lvl="1"/>
            <a:endParaRPr lang="en-US" sz="2000" dirty="0">
              <a:solidFill>
                <a:srgbClr val="595959"/>
              </a:solidFill>
              <a:latin typeface="Gill Sans MT"/>
              <a:cs typeface="Gill Sans MT"/>
            </a:endParaRPr>
          </a:p>
          <a:p>
            <a:endParaRPr lang="en-US" dirty="0">
              <a:latin typeface="Gill Sans MT"/>
              <a:cs typeface="Gill Sans M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91644" y="3124200"/>
            <a:ext cx="807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  <a:ea typeface="+mn-ea"/>
                <a:cs typeface="Gill Sans MT"/>
              </a:rPr>
              <a:t>Consumer devices are everywhere!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644" y="1143000"/>
            <a:ext cx="2861107" cy="19381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1205" y="1066800"/>
            <a:ext cx="1457546" cy="19458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9751" y="1676204"/>
            <a:ext cx="1295596" cy="12955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6644" y="5223510"/>
            <a:ext cx="4581769" cy="178689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158244" y="3905071"/>
            <a:ext cx="9144000" cy="1200329"/>
          </a:xfrm>
          <a:prstGeom prst="rect">
            <a:avLst/>
          </a:prstGeom>
          <a:solidFill>
            <a:srgbClr val="800000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Energy consumption is</a:t>
            </a:r>
            <a:b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a first-class concern in consumer devices</a:t>
            </a:r>
          </a:p>
        </p:txBody>
      </p:sp>
    </p:spTree>
    <p:extLst>
      <p:ext uri="{BB962C8B-B14F-4D97-AF65-F5344CB8AC3E}">
        <p14:creationId xmlns:p14="http://schemas.microsoft.com/office/powerpoint/2010/main" val="151652201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95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43005" y="0"/>
            <a:ext cx="10210800" cy="914400"/>
          </a:xfrm>
        </p:spPr>
        <p:txBody>
          <a:bodyPr/>
          <a:lstStyle/>
          <a:p>
            <a:r>
              <a:rPr lang="en-US" sz="3700" dirty="0"/>
              <a:t>Popular Consumer Workloads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71605" y="1066800"/>
            <a:ext cx="8839200" cy="5638800"/>
          </a:xfrm>
        </p:spPr>
        <p:txBody>
          <a:bodyPr>
            <a:normAutofit/>
          </a:bodyPr>
          <a:lstStyle/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pPr lvl="1"/>
            <a:endParaRPr lang="en-US" sz="2400" dirty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52605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0205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6405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5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43005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Playback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6205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5" y="1290935"/>
            <a:ext cx="1066800" cy="1066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405" y="1205370"/>
            <a:ext cx="1081655" cy="115683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315205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90805" y="4191000"/>
            <a:ext cx="1600200" cy="1219200"/>
            <a:chOff x="5867400" y="2936553"/>
            <a:chExt cx="2057400" cy="14478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6858005" y="4234696"/>
            <a:ext cx="1676400" cy="1219200"/>
            <a:chOff x="5867400" y="2936553"/>
            <a:chExt cx="2057400" cy="144780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22" name="Rectangle 21"/>
          <p:cNvSpPr/>
          <p:nvPr/>
        </p:nvSpPr>
        <p:spPr>
          <a:xfrm>
            <a:off x="5410205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Capture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37205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024818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22" grpId="0"/>
      <p:bldP spid="2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96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929644" y="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Energy Cost of Data Movement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Gill Sans MT"/>
              <a:ea typeface="+mj-ea"/>
              <a:cs typeface="+mj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358644" y="221998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C00000"/>
                </a:solidFill>
                <a:latin typeface="Gill Sans MT"/>
              </a:rPr>
              <a:t>Data Movement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4358644" y="2743200"/>
            <a:ext cx="1600200" cy="838200"/>
          </a:xfrm>
          <a:prstGeom prst="straightConnector1">
            <a:avLst/>
          </a:prstGeom>
          <a:noFill/>
          <a:ln w="44450" cap="flat" cmpd="sng" algn="ctr">
            <a:solidFill>
              <a:srgbClr val="C00000"/>
            </a:solidFill>
            <a:prstDash val="solid"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/>
          <p:nvPr/>
        </p:nvCxnSpPr>
        <p:spPr>
          <a:xfrm>
            <a:off x="5958844" y="2743200"/>
            <a:ext cx="0" cy="914400"/>
          </a:xfrm>
          <a:prstGeom prst="straightConnector1">
            <a:avLst/>
          </a:prstGeom>
          <a:noFill/>
          <a:ln w="44450" cap="flat" cmpd="sng" algn="ctr">
            <a:solidFill>
              <a:srgbClr val="C00000"/>
            </a:solidFill>
            <a:prstDash val="solid"/>
            <a:headEnd type="none" w="med" len="med"/>
            <a:tailEnd type="arrow"/>
          </a:ln>
          <a:effectLst/>
        </p:spPr>
      </p:cxnSp>
      <p:cxnSp>
        <p:nvCxnSpPr>
          <p:cNvPr id="33" name="Straight Arrow Connector 32"/>
          <p:cNvCxnSpPr/>
          <p:nvPr/>
        </p:nvCxnSpPr>
        <p:spPr>
          <a:xfrm>
            <a:off x="5958844" y="2743200"/>
            <a:ext cx="1828800" cy="762000"/>
          </a:xfrm>
          <a:prstGeom prst="straightConnector1">
            <a:avLst/>
          </a:prstGeom>
          <a:noFill/>
          <a:ln w="44450" cap="flat" cmpd="sng" algn="ctr">
            <a:solidFill>
              <a:srgbClr val="C00000"/>
            </a:solidFill>
            <a:prstDash val="solid"/>
            <a:headEnd type="none" w="med" len="med"/>
            <a:tailEnd type="arrow"/>
          </a:ln>
          <a:effectLst/>
        </p:spPr>
      </p:cxnSp>
      <p:sp>
        <p:nvSpPr>
          <p:cNvPr id="34" name="Rectangle 33"/>
          <p:cNvSpPr/>
          <p:nvPr/>
        </p:nvSpPr>
        <p:spPr>
          <a:xfrm>
            <a:off x="1082044" y="1066800"/>
            <a:ext cx="9144000" cy="1031051"/>
          </a:xfrm>
          <a:prstGeom prst="rect">
            <a:avLst/>
          </a:prstGeom>
          <a:solidFill>
            <a:srgbClr val="777777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</a:rPr>
              <a:t>1</a:t>
            </a:r>
            <a:r>
              <a:rPr kumimoji="0" lang="en-US" sz="3100" b="1" i="0" u="none" strike="noStrike" kern="0" cap="none" spc="0" normalizeH="0" baseline="3000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</a:rPr>
              <a:t>st</a:t>
            </a:r>
            <a:r>
              <a:rPr kumimoji="0" lang="en-US" sz="31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</a:rPr>
              <a:t> key observation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</a:rPr>
              <a:t>:  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</a:rPr>
              <a:t>62.7%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 of the total system energy is spent on </a:t>
            </a:r>
            <a:r>
              <a:rPr kumimoji="0" 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</a:rPr>
              <a:t>data movement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82044" y="5257800"/>
            <a:ext cx="9144000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ctr">
              <a:defRPr/>
            </a:pPr>
            <a:r>
              <a:rPr lang="en-US" sz="2900" b="1" dirty="0">
                <a:solidFill>
                  <a:srgbClr val="1F497D"/>
                </a:solidFill>
                <a:latin typeface="Gill Sans MT"/>
              </a:rPr>
              <a:t>Potential solution</a:t>
            </a:r>
            <a:r>
              <a:rPr lang="en-US" sz="2900" b="1" dirty="0">
                <a:solidFill>
                  <a:srgbClr val="0000FF"/>
                </a:solidFill>
                <a:latin typeface="Gill Sans MT"/>
              </a:rPr>
              <a:t>:</a:t>
            </a:r>
            <a:r>
              <a:rPr lang="en-US" sz="2900" b="1" dirty="0">
                <a:solidFill>
                  <a:prstClr val="black"/>
                </a:solidFill>
                <a:latin typeface="Gill Sans MT"/>
              </a:rPr>
              <a:t> move computation </a:t>
            </a:r>
            <a:r>
              <a:rPr lang="en-US" sz="2900" b="1" dirty="0">
                <a:solidFill>
                  <a:srgbClr val="0000FF"/>
                </a:solidFill>
                <a:latin typeface="Gill Sans MT"/>
              </a:rPr>
              <a:t>close to data</a:t>
            </a:r>
            <a:endParaRPr lang="en-US" sz="2900" b="1" dirty="0">
              <a:solidFill>
                <a:prstClr val="black"/>
              </a:solidFill>
              <a:latin typeface="Gill Sans M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082044" y="5943600"/>
            <a:ext cx="9144000" cy="538609"/>
          </a:xfrm>
          <a:prstGeom prst="rect">
            <a:avLst/>
          </a:prstGeom>
          <a:solidFill>
            <a:srgbClr val="800000"/>
          </a:solidFill>
        </p:spPr>
        <p:txBody>
          <a:bodyPr wrap="square">
            <a:spAutoFit/>
          </a:bodyPr>
          <a:lstStyle/>
          <a:p>
            <a:pPr marL="0" lvl="1" algn="ctr">
              <a:defRPr/>
            </a:pPr>
            <a:r>
              <a:rPr lang="en-US" sz="2900" b="1" dirty="0">
                <a:solidFill>
                  <a:prstClr val="white"/>
                </a:solidFill>
                <a:latin typeface="Gill Sans MT"/>
              </a:rPr>
              <a:t>Challenge: limited area and energy budget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321792" y="4648200"/>
            <a:ext cx="39804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200" b="1" dirty="0">
                <a:solidFill>
                  <a:prstClr val="black"/>
                </a:solidFill>
                <a:latin typeface="Gill Sans MT"/>
              </a:rPr>
              <a:t>Processing-In-Memory (PIM)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1996444" y="2514603"/>
            <a:ext cx="7620001" cy="2133597"/>
            <a:chOff x="914399" y="1295401"/>
            <a:chExt cx="7620001" cy="2514599"/>
          </a:xfrm>
        </p:grpSpPr>
        <p:grpSp>
          <p:nvGrpSpPr>
            <p:cNvPr id="39" name="Group 38"/>
            <p:cNvGrpSpPr/>
            <p:nvPr/>
          </p:nvGrpSpPr>
          <p:grpSpPr>
            <a:xfrm>
              <a:off x="914399" y="1295401"/>
              <a:ext cx="7620001" cy="2514599"/>
              <a:chOff x="914400" y="1340069"/>
              <a:chExt cx="7218947" cy="3034861"/>
            </a:xfrm>
          </p:grpSpPr>
          <p:sp>
            <p:nvSpPr>
              <p:cNvPr id="41" name="TextBox 40"/>
              <p:cNvSpPr txBox="1"/>
              <p:nvPr/>
            </p:nvSpPr>
            <p:spPr>
              <a:xfrm>
                <a:off x="914400" y="1340069"/>
                <a:ext cx="89764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ill Sans MT"/>
                  </a:rPr>
                  <a:t>SoC</a:t>
                </a:r>
                <a:endPara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</a:endParaRPr>
              </a:p>
            </p:txBody>
          </p:sp>
          <p:grpSp>
            <p:nvGrpSpPr>
              <p:cNvPr id="42" name="Group 41"/>
              <p:cNvGrpSpPr/>
              <p:nvPr/>
            </p:nvGrpSpPr>
            <p:grpSpPr>
              <a:xfrm>
                <a:off x="1066800" y="1707931"/>
                <a:ext cx="7066547" cy="2666999"/>
                <a:chOff x="1066800" y="1707931"/>
                <a:chExt cx="7066547" cy="2666999"/>
              </a:xfrm>
            </p:grpSpPr>
            <p:sp>
              <p:nvSpPr>
                <p:cNvPr id="44" name="Rounded Rectangle 43"/>
                <p:cNvSpPr/>
                <p:nvPr/>
              </p:nvSpPr>
              <p:spPr>
                <a:xfrm>
                  <a:off x="6858000" y="1707931"/>
                  <a:ext cx="1275347" cy="2666999"/>
                </a:xfrm>
                <a:prstGeom prst="roundRect">
                  <a:avLst/>
                </a:prstGeom>
                <a:solidFill>
                  <a:srgbClr val="1F497D"/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DRAM</a:t>
                  </a:r>
                  <a:endPara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Rounded Rectangle 44"/>
                <p:cNvSpPr/>
                <p:nvPr/>
              </p:nvSpPr>
              <p:spPr>
                <a:xfrm>
                  <a:off x="1066800" y="2133600"/>
                  <a:ext cx="5105400" cy="1904999"/>
                </a:xfrm>
                <a:prstGeom prst="roundRect">
                  <a:avLst/>
                </a:prstGeom>
                <a:solidFill>
                  <a:sysClr val="window" lastClr="FFFFFF">
                    <a:alpha val="0"/>
                  </a:sysClr>
                </a:solidFill>
                <a:ln w="38100" cap="flat" cmpd="sng" algn="ctr">
                  <a:solidFill>
                    <a:srgbClr val="000000"/>
                  </a:solidFill>
                  <a:prstDash val="dash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Rounded Rectangle 45"/>
                <p:cNvSpPr/>
                <p:nvPr/>
              </p:nvSpPr>
              <p:spPr>
                <a:xfrm>
                  <a:off x="5101390" y="2423945"/>
                  <a:ext cx="577516" cy="1462256"/>
                </a:xfrm>
                <a:prstGeom prst="roundRect">
                  <a:avLst/>
                </a:prstGeom>
                <a:solidFill>
                  <a:srgbClr val="4A8861"/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4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L2</a:t>
                  </a:r>
                  <a:endPara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cxnSp>
              <p:nvCxnSpPr>
                <p:cNvPr id="47" name="Straight Arrow Connector 46"/>
                <p:cNvCxnSpPr/>
                <p:nvPr/>
              </p:nvCxnSpPr>
              <p:spPr>
                <a:xfrm flipH="1">
                  <a:off x="2907632" y="3179378"/>
                  <a:ext cx="533400" cy="0"/>
                </a:xfrm>
                <a:prstGeom prst="straightConnector1">
                  <a:avLst/>
                </a:prstGeom>
                <a:noFill/>
                <a:ln w="57150" cap="flat" cmpd="sng" algn="ctr">
                  <a:solidFill>
                    <a:srgbClr val="000000"/>
                  </a:solidFill>
                  <a:prstDash val="solid"/>
                  <a:miter lim="800000"/>
                  <a:headEnd type="triangle"/>
                  <a:tailEnd type="triangle"/>
                </a:ln>
                <a:effectLst/>
              </p:spPr>
            </p:cxnSp>
            <p:sp>
              <p:nvSpPr>
                <p:cNvPr id="48" name="Rounded Rectangle 47"/>
                <p:cNvSpPr/>
                <p:nvPr/>
              </p:nvSpPr>
              <p:spPr>
                <a:xfrm>
                  <a:off x="3581400" y="2640721"/>
                  <a:ext cx="509337" cy="1090451"/>
                </a:xfrm>
                <a:prstGeom prst="roundRect">
                  <a:avLst/>
                </a:prstGeom>
                <a:solidFill>
                  <a:srgbClr val="800000"/>
                </a:solidFill>
                <a:ln w="9525" cap="flat" cmpd="sng" algn="ctr">
                  <a:solidFill>
                    <a:srgbClr val="000000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rPr>
                    <a:t>L1</a:t>
                  </a:r>
                  <a:endParaRPr kumimoji="0" lang="en-US" sz="105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endParaRPr>
                </a:p>
              </p:txBody>
            </p:sp>
            <p:grpSp>
              <p:nvGrpSpPr>
                <p:cNvPr id="49" name="Group 48"/>
                <p:cNvGrpSpPr/>
                <p:nvPr/>
              </p:nvGrpSpPr>
              <p:grpSpPr>
                <a:xfrm>
                  <a:off x="1219199" y="2488322"/>
                  <a:ext cx="1447799" cy="1042280"/>
                  <a:chOff x="3276600" y="1116722"/>
                  <a:chExt cx="1098981" cy="1042280"/>
                </a:xfrm>
              </p:grpSpPr>
              <p:sp>
                <p:nvSpPr>
                  <p:cNvPr id="51" name="Rounded Rectangle 50"/>
                  <p:cNvSpPr/>
                  <p:nvPr/>
                </p:nvSpPr>
                <p:spPr>
                  <a:xfrm>
                    <a:off x="3276600" y="1116722"/>
                    <a:ext cx="794181" cy="737480"/>
                  </a:xfrm>
                  <a:prstGeom prst="roundRect">
                    <a:avLst/>
                  </a:prstGeom>
                  <a:solidFill>
                    <a:srgbClr val="EEECE1">
                      <a:lumMod val="50000"/>
                    </a:srgbClr>
                  </a:solidFill>
                  <a:ln w="9525" cap="flat" cmpd="sng" algn="ctr">
                    <a:solidFill>
                      <a:srgbClr val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CPU</a:t>
                    </a:r>
                    <a:endPara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2" name="Rounded Rectangle 51"/>
                  <p:cNvSpPr/>
                  <p:nvPr/>
                </p:nvSpPr>
                <p:spPr>
                  <a:xfrm>
                    <a:off x="3429000" y="1269122"/>
                    <a:ext cx="794181" cy="737480"/>
                  </a:xfrm>
                  <a:prstGeom prst="roundRect">
                    <a:avLst/>
                  </a:prstGeom>
                  <a:solidFill>
                    <a:srgbClr val="EEECE1">
                      <a:lumMod val="50000"/>
                    </a:srgbClr>
                  </a:solidFill>
                  <a:ln w="9525" cap="flat" cmpd="sng" algn="ctr">
                    <a:solidFill>
                      <a:srgbClr val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CPU</a:t>
                    </a:r>
                    <a:endPara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" name="Rounded Rectangle 52"/>
                  <p:cNvSpPr/>
                  <p:nvPr/>
                </p:nvSpPr>
                <p:spPr>
                  <a:xfrm>
                    <a:off x="3581400" y="1421522"/>
                    <a:ext cx="794181" cy="737480"/>
                  </a:xfrm>
                  <a:prstGeom prst="roundRect">
                    <a:avLst/>
                  </a:prstGeom>
                  <a:solidFill>
                    <a:srgbClr val="EEECE1">
                      <a:lumMod val="50000"/>
                    </a:srgbClr>
                  </a:solidFill>
                  <a:ln w="9525" cap="flat" cmpd="sng" algn="ctr">
                    <a:solidFill>
                      <a:srgbClr val="000000"/>
                    </a:solidFill>
                    <a:prstDash val="solid"/>
                  </a:ln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Gill Sans MT"/>
                        <a:ea typeface="+mn-ea"/>
                        <a:cs typeface="+mn-cs"/>
                      </a:rPr>
                      <a:t>CPU</a:t>
                    </a:r>
                    <a:endParaRPr kumimoji="0" 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Gill Sans MT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50" name="Straight Arrow Connector 49"/>
                <p:cNvCxnSpPr/>
                <p:nvPr/>
              </p:nvCxnSpPr>
              <p:spPr>
                <a:xfrm flipH="1">
                  <a:off x="4162927" y="3179378"/>
                  <a:ext cx="838200" cy="0"/>
                </a:xfrm>
                <a:prstGeom prst="straightConnector1">
                  <a:avLst/>
                </a:prstGeom>
                <a:noFill/>
                <a:ln w="63500" cap="flat" cmpd="sng" algn="ctr">
                  <a:solidFill>
                    <a:sysClr val="windowText" lastClr="000000"/>
                  </a:solidFill>
                  <a:prstDash val="solid"/>
                  <a:miter lim="800000"/>
                  <a:headEnd type="triangle"/>
                  <a:tailEnd type="triangle"/>
                </a:ln>
                <a:effectLst/>
              </p:spPr>
            </p:cxnSp>
          </p:grpSp>
          <p:sp>
            <p:nvSpPr>
              <p:cNvPr id="43" name="Rounded Rectangle 42"/>
              <p:cNvSpPr/>
              <p:nvPr/>
            </p:nvSpPr>
            <p:spPr>
              <a:xfrm>
                <a:off x="1773145" y="2993692"/>
                <a:ext cx="1046255" cy="737480"/>
              </a:xfrm>
              <a:prstGeom prst="roundRect">
                <a:avLst/>
              </a:prstGeom>
              <a:solidFill>
                <a:srgbClr val="EEECE1">
                  <a:lumMod val="50000"/>
                </a:srgbClr>
              </a:solidFill>
              <a:ln w="9525" cap="flat" cmpd="sng" algn="ctr">
                <a:solidFill>
                  <a:srgbClr val="000000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Gill Sans MT"/>
                    <a:ea typeface="+mn-ea"/>
                    <a:cs typeface="+mn-cs"/>
                  </a:rPr>
                  <a:t>CPU</a:t>
                </a: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</p:grpSp>
        <p:cxnSp>
          <p:nvCxnSpPr>
            <p:cNvPr id="40" name="Straight Arrow Connector 39"/>
            <p:cNvCxnSpPr/>
            <p:nvPr/>
          </p:nvCxnSpPr>
          <p:spPr>
            <a:xfrm flipH="1">
              <a:off x="6019800" y="2819400"/>
              <a:ext cx="1066798" cy="2720"/>
            </a:xfrm>
            <a:prstGeom prst="straightConnector1">
              <a:avLst/>
            </a:prstGeom>
            <a:noFill/>
            <a:ln w="88900" cap="flat" cmpd="sng" algn="ctr">
              <a:solidFill>
                <a:sysClr val="windowText" lastClr="00000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</p:grpSp>
      <p:sp>
        <p:nvSpPr>
          <p:cNvPr id="54" name="Rounded Rectangle 53"/>
          <p:cNvSpPr/>
          <p:nvPr/>
        </p:nvSpPr>
        <p:spPr>
          <a:xfrm>
            <a:off x="7787644" y="4114800"/>
            <a:ext cx="1295400" cy="533400"/>
          </a:xfrm>
          <a:prstGeom prst="roundRect">
            <a:avLst/>
          </a:prstGeom>
          <a:solidFill>
            <a:srgbClr val="948A54"/>
          </a:solidFill>
          <a:ln w="9525" cap="flat" cmpd="sng" algn="ctr">
            <a:solidFill>
              <a:srgbClr val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Compute Unit </a:t>
            </a:r>
          </a:p>
        </p:txBody>
      </p:sp>
    </p:spTree>
    <p:extLst>
      <p:ext uri="{BB962C8B-B14F-4D97-AF65-F5344CB8AC3E}">
        <p14:creationId xmlns:p14="http://schemas.microsoft.com/office/powerpoint/2010/main" val="4189129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 animBg="1"/>
      <p:bldP spid="35" grpId="0"/>
      <p:bldP spid="36" grpId="0" animBg="1"/>
      <p:bldP spid="37" grpId="0"/>
      <p:bldP spid="54" grpId="0" animBg="1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97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1219205" y="0"/>
            <a:ext cx="101346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7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Using PIM to Reduce Data Movement</a:t>
            </a:r>
            <a:endParaRPr kumimoji="0" lang="en-US" sz="37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Gill Sans MT"/>
              <a:ea typeface="+mj-ea"/>
              <a:cs typeface="+mj-c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371605" y="1072515"/>
            <a:ext cx="9144000" cy="984885"/>
          </a:xfrm>
          <a:prstGeom prst="rect">
            <a:avLst/>
          </a:prstGeom>
          <a:solidFill>
            <a:srgbClr val="777777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</a:rPr>
              <a:t>2</a:t>
            </a:r>
            <a:r>
              <a:rPr kumimoji="0" lang="en-US" sz="2900" b="1" i="0" u="none" strike="noStrike" kern="0" cap="none" spc="0" normalizeH="0" baseline="3000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</a:rPr>
              <a:t>nd</a:t>
            </a:r>
            <a:r>
              <a:rPr kumimoji="0" lang="en-US" sz="29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</a:rPr>
              <a:t> key observation: </a:t>
            </a:r>
            <a:r>
              <a:rPr kumimoji="0" lang="en-US" sz="2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a</a:t>
            </a:r>
            <a:r>
              <a:rPr kumimoji="0" lang="en-US" sz="29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</a:rPr>
              <a:t> </a:t>
            </a:r>
            <a:r>
              <a:rPr kumimoji="0" lang="en-US" sz="2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significant fraction of the</a:t>
            </a:r>
            <a:br>
              <a:rPr kumimoji="0" lang="en-US" sz="2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</a:br>
            <a:r>
              <a:rPr kumimoji="0" lang="en-US" sz="2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 </a:t>
            </a:r>
            <a:r>
              <a:rPr kumimoji="0" lang="en-US" sz="29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</a:rPr>
              <a:t>data movement</a:t>
            </a:r>
            <a:r>
              <a:rPr kumimoji="0" lang="en-US" sz="29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Gill Sans MT"/>
              </a:rPr>
              <a:t> </a:t>
            </a:r>
            <a:r>
              <a:rPr kumimoji="0" lang="en-US" sz="29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often comes from</a:t>
            </a:r>
            <a:r>
              <a:rPr kumimoji="0" lang="en-US" sz="29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</a:rPr>
              <a:t> </a:t>
            </a:r>
            <a:r>
              <a:rPr kumimoji="0" lang="en-US" sz="2900" b="1" i="0" u="none" strike="noStrike" kern="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Gill Sans MT"/>
              </a:rPr>
              <a:t>simple functions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276605" y="4358045"/>
            <a:ext cx="1524000" cy="740152"/>
          </a:xfrm>
          <a:prstGeom prst="roundRect">
            <a:avLst/>
          </a:prstGeom>
          <a:solidFill>
            <a:srgbClr val="4A8861"/>
          </a:solidFill>
          <a:ln w="9525" cap="flat" cmpd="sng" algn="ctr">
            <a:solidFill>
              <a:srgbClr val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PIM Core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6019805" y="4259997"/>
            <a:ext cx="2667000" cy="914400"/>
            <a:chOff x="5562600" y="3276600"/>
            <a:chExt cx="2438400" cy="990600"/>
          </a:xfrm>
        </p:grpSpPr>
        <p:sp>
          <p:nvSpPr>
            <p:cNvPr id="18" name="Rounded Rectangle 17"/>
            <p:cNvSpPr/>
            <p:nvPr/>
          </p:nvSpPr>
          <p:spPr>
            <a:xfrm>
              <a:off x="5562600" y="3276600"/>
              <a:ext cx="2133600" cy="685800"/>
            </a:xfrm>
            <a:prstGeom prst="roundRect">
              <a:avLst/>
            </a:prstGeom>
            <a:solidFill>
              <a:srgbClr val="4A8861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PIM Accelerator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5715000" y="3429000"/>
              <a:ext cx="2133600" cy="685800"/>
            </a:xfrm>
            <a:prstGeom prst="roundRect">
              <a:avLst/>
            </a:prstGeom>
            <a:solidFill>
              <a:srgbClr val="4A8861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PIM Accelerator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5867400" y="3581400"/>
              <a:ext cx="2133600" cy="685800"/>
            </a:xfrm>
            <a:prstGeom prst="roundRect">
              <a:avLst/>
            </a:prstGeom>
            <a:solidFill>
              <a:srgbClr val="4A8861"/>
            </a:solidFill>
            <a:ln w="9525" cap="flat" cmpd="sng" algn="ctr">
              <a:solidFill>
                <a:srgbClr val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  <a:ea typeface="+mn-ea"/>
                  <a:cs typeface="+mn-cs"/>
                </a:rPr>
                <a:t>PIM Accelerator</a:t>
              </a: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371605" y="2231648"/>
            <a:ext cx="90678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600" b="1" dirty="0">
                <a:solidFill>
                  <a:prstClr val="black"/>
                </a:solidFill>
                <a:latin typeface="Gill Sans MT"/>
              </a:rPr>
              <a:t>We can design lightweight logic to implement</a:t>
            </a:r>
            <a:br>
              <a:rPr lang="en-US" sz="2600" b="1" dirty="0">
                <a:solidFill>
                  <a:prstClr val="black"/>
                </a:solidFill>
                <a:latin typeface="Gill Sans MT"/>
              </a:rPr>
            </a:br>
            <a:r>
              <a:rPr lang="en-US" sz="2600" b="1" dirty="0">
                <a:solidFill>
                  <a:prstClr val="black"/>
                </a:solidFill>
                <a:latin typeface="Gill Sans MT"/>
              </a:rPr>
              <a:t> these </a:t>
            </a:r>
            <a:r>
              <a:rPr lang="en-US" sz="2600" b="1" i="1" u="sng" dirty="0">
                <a:solidFill>
                  <a:prstClr val="black"/>
                </a:solidFill>
                <a:latin typeface="Gill Sans MT"/>
              </a:rPr>
              <a:t>simple functions</a:t>
            </a:r>
            <a:r>
              <a:rPr lang="en-US" sz="2600" b="1" dirty="0">
                <a:solidFill>
                  <a:prstClr val="black"/>
                </a:solidFill>
                <a:latin typeface="Gill Sans MT"/>
              </a:rPr>
              <a:t> in </a:t>
            </a:r>
            <a:r>
              <a:rPr lang="en-US" sz="2600" b="1" dirty="0">
                <a:solidFill>
                  <a:srgbClr val="0000FF"/>
                </a:solidFill>
                <a:latin typeface="Gill Sans MT"/>
              </a:rPr>
              <a:t>memory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362205" y="3429000"/>
            <a:ext cx="3276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300" b="1" dirty="0">
                <a:solidFill>
                  <a:srgbClr val="006600"/>
                </a:solidFill>
                <a:latin typeface="Gill Sans MT"/>
              </a:rPr>
              <a:t>Small embedded</a:t>
            </a:r>
            <a:br>
              <a:rPr lang="en-US" sz="2300" b="1" dirty="0">
                <a:solidFill>
                  <a:srgbClr val="006600"/>
                </a:solidFill>
                <a:latin typeface="Gill Sans MT"/>
              </a:rPr>
            </a:br>
            <a:r>
              <a:rPr lang="en-US" sz="2300" b="1" dirty="0">
                <a:solidFill>
                  <a:srgbClr val="006600"/>
                </a:solidFill>
                <a:latin typeface="Gill Sans MT"/>
              </a:rPr>
              <a:t> low-power core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5" y="3429000"/>
            <a:ext cx="3352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300" b="1" dirty="0">
                <a:solidFill>
                  <a:srgbClr val="006600"/>
                </a:solidFill>
                <a:latin typeface="Gill Sans MT"/>
              </a:rPr>
              <a:t>Small fixed-function accelerators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371605" y="5446693"/>
            <a:ext cx="9144000" cy="954107"/>
          </a:xfrm>
          <a:prstGeom prst="rect">
            <a:avLst/>
          </a:prstGeom>
          <a:solidFill>
            <a:srgbClr val="1F497D">
              <a:lumMod val="75000"/>
            </a:srgbClr>
          </a:solidFill>
        </p:spPr>
        <p:txBody>
          <a:bodyPr wrap="square">
            <a:spAutoFit/>
          </a:bodyPr>
          <a:lstStyle/>
          <a:p>
            <a:pPr marL="0" marR="0" lvl="1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/>
              </a:rPr>
              <a:t>Offloading to PIM logic reduces energy and improves performance, on average, by 55.4% and 54.2%</a:t>
            </a:r>
          </a:p>
        </p:txBody>
      </p:sp>
    </p:spTree>
    <p:extLst>
      <p:ext uri="{BB962C8B-B14F-4D97-AF65-F5344CB8AC3E}">
        <p14:creationId xmlns:p14="http://schemas.microsoft.com/office/powerpoint/2010/main" val="37030752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1" grpId="0"/>
      <p:bldP spid="22" grpId="0"/>
      <p:bldP spid="23" grpId="0"/>
      <p:bldP spid="24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98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158244" y="-7620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TensorFlow Mobile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Gill Sans MT"/>
              <a:ea typeface="+mj-ea"/>
              <a:cs typeface="+mj-cs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6844" y="762000"/>
            <a:ext cx="914400" cy="977950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158244" y="3505200"/>
            <a:ext cx="9144000" cy="892552"/>
          </a:xfrm>
          <a:prstGeom prst="rect">
            <a:avLst/>
          </a:prstGeom>
          <a:solidFill>
            <a:srgbClr val="777777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 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</a:rPr>
              <a:t>57.3%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 of the inference energy is spent on</a:t>
            </a:r>
            <a:b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</a:b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 </a:t>
            </a:r>
            <a:r>
              <a:rPr kumimoji="0" lang="en-US" sz="2600" b="1" i="0" u="sng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</a:rPr>
              <a:t>data movement</a:t>
            </a:r>
            <a:endParaRPr kumimoji="0" lang="en-US" sz="2600" b="1" i="0" u="sng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158244" y="4938355"/>
            <a:ext cx="9144000" cy="830997"/>
          </a:xfrm>
          <a:prstGeom prst="rect">
            <a:avLst/>
          </a:prstGeom>
          <a:solidFill>
            <a:srgbClr val="E4E4E4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prstClr val="black"/>
                </a:solidFill>
                <a:latin typeface="Gill Sans MT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Gill Sans MT"/>
              </a:rPr>
              <a:t>54.4% </a:t>
            </a:r>
            <a:r>
              <a:rPr lang="en-US" sz="2400" b="1" dirty="0">
                <a:solidFill>
                  <a:prstClr val="black"/>
                </a:solidFill>
                <a:latin typeface="Gill Sans MT"/>
              </a:rPr>
              <a:t>of the </a:t>
            </a:r>
            <a:r>
              <a:rPr lang="en-US" sz="2400" b="1" dirty="0">
                <a:solidFill>
                  <a:srgbClr val="C00000"/>
                </a:solidFill>
                <a:latin typeface="Gill Sans MT"/>
              </a:rPr>
              <a:t>data movement </a:t>
            </a:r>
            <a:r>
              <a:rPr lang="en-US" sz="2400" b="1" dirty="0">
                <a:solidFill>
                  <a:prstClr val="black"/>
                </a:solidFill>
                <a:latin typeface="Gill Sans MT"/>
              </a:rPr>
              <a:t>energy comes from </a:t>
            </a:r>
            <a:br>
              <a:rPr lang="en-US" sz="2400" b="1" dirty="0">
                <a:solidFill>
                  <a:prstClr val="black"/>
                </a:solidFill>
                <a:latin typeface="Gill Sans MT"/>
              </a:rPr>
            </a:br>
            <a:r>
              <a:rPr lang="en-US" sz="2400" b="1" u="sng" dirty="0">
                <a:solidFill>
                  <a:srgbClr val="0000FF"/>
                </a:solidFill>
                <a:latin typeface="Gill Sans MT"/>
              </a:rPr>
              <a:t>packing/unpacking</a:t>
            </a:r>
            <a:r>
              <a:rPr lang="en-US" sz="2400" b="1" u="sng" dirty="0">
                <a:solidFill>
                  <a:prstClr val="black"/>
                </a:solidFill>
                <a:latin typeface="Gill Sans MT"/>
              </a:rPr>
              <a:t> </a:t>
            </a:r>
            <a:r>
              <a:rPr lang="en-US" sz="2400" b="1" dirty="0">
                <a:solidFill>
                  <a:prstClr val="black"/>
                </a:solidFill>
                <a:latin typeface="Gill Sans MT"/>
              </a:rPr>
              <a:t>and </a:t>
            </a:r>
            <a:r>
              <a:rPr lang="en-US" sz="2400" b="1" u="sng" dirty="0">
                <a:solidFill>
                  <a:srgbClr val="0000FF"/>
                </a:solidFill>
                <a:latin typeface="Gill Sans MT"/>
              </a:rPr>
              <a:t>quantization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5654044" y="4473952"/>
            <a:ext cx="0" cy="38100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/>
          </a:ln>
          <a:effectLst/>
        </p:spPr>
      </p:cxnSp>
      <p:grpSp>
        <p:nvGrpSpPr>
          <p:cNvPr id="21" name="Group 20"/>
          <p:cNvGrpSpPr/>
          <p:nvPr/>
        </p:nvGrpSpPr>
        <p:grpSpPr>
          <a:xfrm>
            <a:off x="2834644" y="1828800"/>
            <a:ext cx="5638800" cy="1066800"/>
            <a:chOff x="1676400" y="2057400"/>
            <a:chExt cx="5638800" cy="1066800"/>
          </a:xfrm>
        </p:grpSpPr>
        <p:grpSp>
          <p:nvGrpSpPr>
            <p:cNvPr id="22" name="Group 21"/>
            <p:cNvGrpSpPr/>
            <p:nvPr/>
          </p:nvGrpSpPr>
          <p:grpSpPr>
            <a:xfrm>
              <a:off x="3657600" y="2057400"/>
              <a:ext cx="1600200" cy="1066800"/>
              <a:chOff x="3505200" y="1143000"/>
              <a:chExt cx="1828800" cy="1143000"/>
            </a:xfrm>
          </p:grpSpPr>
          <p:sp>
            <p:nvSpPr>
              <p:cNvPr id="27" name="Rounded Rectangle 26"/>
              <p:cNvSpPr/>
              <p:nvPr/>
            </p:nvSpPr>
            <p:spPr>
              <a:xfrm>
                <a:off x="3505200" y="1143000"/>
                <a:ext cx="1828800" cy="1143000"/>
              </a:xfrm>
              <a:prstGeom prst="roundRect">
                <a:avLst/>
              </a:prstGeom>
              <a:solidFill>
                <a:sysClr val="window" lastClr="FFFFFF">
                  <a:alpha val="0"/>
                </a:sysClr>
              </a:solidFill>
              <a:ln w="28575" cap="flat" cmpd="sng" algn="ctr">
                <a:solidFill>
                  <a:srgbClr val="000000"/>
                </a:solidFill>
                <a:prstDash val="dash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Gill Sans MT"/>
                  <a:ea typeface="+mn-ea"/>
                  <a:cs typeface="+mn-cs"/>
                </a:endParaRPr>
              </a:p>
            </p:txBody>
          </p:sp>
          <p:pic>
            <p:nvPicPr>
              <p:cNvPr id="28" name="Picture 2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81400" y="1188143"/>
                <a:ext cx="1650486" cy="1097857"/>
              </a:xfrm>
              <a:prstGeom prst="rect">
                <a:avLst/>
              </a:prstGeom>
            </p:spPr>
          </p:pic>
        </p:grpSp>
        <p:cxnSp>
          <p:nvCxnSpPr>
            <p:cNvPr id="23" name="Straight Arrow Connector 22"/>
            <p:cNvCxnSpPr/>
            <p:nvPr/>
          </p:nvCxnSpPr>
          <p:spPr>
            <a:xfrm flipV="1">
              <a:off x="2057400" y="2731532"/>
              <a:ext cx="1371600" cy="11668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arrow"/>
            </a:ln>
            <a:effectLst/>
          </p:spPr>
        </p:cxnSp>
        <p:sp>
          <p:nvSpPr>
            <p:cNvPr id="24" name="Rectangle 23"/>
            <p:cNvSpPr/>
            <p:nvPr/>
          </p:nvSpPr>
          <p:spPr>
            <a:xfrm>
              <a:off x="1676400" y="2209800"/>
              <a:ext cx="22098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</a:rPr>
                <a:t>Inference </a:t>
              </a:r>
              <a:endPara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endParaRPr>
            </a:p>
          </p:txBody>
        </p:sp>
        <p:cxnSp>
          <p:nvCxnSpPr>
            <p:cNvPr id="25" name="Straight Arrow Connector 24"/>
            <p:cNvCxnSpPr/>
            <p:nvPr/>
          </p:nvCxnSpPr>
          <p:spPr>
            <a:xfrm>
              <a:off x="5486400" y="2731532"/>
              <a:ext cx="1371600" cy="11668"/>
            </a:xfrm>
            <a:prstGeom prst="straightConnector1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arrow"/>
            </a:ln>
            <a:effectLst/>
          </p:spPr>
        </p:cxnSp>
        <p:sp>
          <p:nvSpPr>
            <p:cNvPr id="26" name="Rectangle 25"/>
            <p:cNvSpPr/>
            <p:nvPr/>
          </p:nvSpPr>
          <p:spPr>
            <a:xfrm>
              <a:off x="5105400" y="2209800"/>
              <a:ext cx="22098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</a:rPr>
                <a:t>Prediction</a:t>
              </a:r>
              <a:endParaRPr kumimoji="0" lang="en-US" sz="18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74099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99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929644" y="-7620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Packing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Gill Sans MT"/>
              <a:ea typeface="+mj-ea"/>
              <a:cs typeface="+mj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463044" y="1926848"/>
            <a:ext cx="807720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500" b="1" dirty="0">
                <a:solidFill>
                  <a:srgbClr val="1F497D"/>
                </a:solidFill>
                <a:latin typeface="Gill Sans MT"/>
              </a:rPr>
              <a:t>  </a:t>
            </a:r>
            <a:r>
              <a:rPr lang="en-US" sz="2500" b="1" dirty="0">
                <a:solidFill>
                  <a:srgbClr val="0000FF"/>
                </a:solidFill>
                <a:latin typeface="Gill Sans MT"/>
              </a:rPr>
              <a:t>Reorders</a:t>
            </a:r>
            <a:r>
              <a:rPr lang="en-US" sz="2500" b="1" dirty="0">
                <a:solidFill>
                  <a:prstClr val="black"/>
                </a:solidFill>
                <a:latin typeface="Gill Sans MT"/>
              </a:rPr>
              <a:t> elements of matrices to minimize </a:t>
            </a:r>
            <a:br>
              <a:rPr lang="en-US" sz="2500" b="1" dirty="0">
                <a:solidFill>
                  <a:prstClr val="black"/>
                </a:solidFill>
                <a:latin typeface="Gill Sans MT"/>
              </a:rPr>
            </a:br>
            <a:r>
              <a:rPr lang="en-US" sz="2500" b="1" dirty="0">
                <a:solidFill>
                  <a:srgbClr val="C00000"/>
                </a:solidFill>
                <a:latin typeface="Gill Sans MT"/>
              </a:rPr>
              <a:t>cache misses </a:t>
            </a:r>
            <a:r>
              <a:rPr lang="en-US" sz="2500" b="1" dirty="0">
                <a:solidFill>
                  <a:prstClr val="black"/>
                </a:solidFill>
                <a:latin typeface="Gill Sans MT"/>
              </a:rPr>
              <a:t>during </a:t>
            </a:r>
            <a:r>
              <a:rPr lang="en-US" sz="2500" b="1" dirty="0">
                <a:solidFill>
                  <a:srgbClr val="0000FF"/>
                </a:solidFill>
                <a:latin typeface="Gill Sans MT"/>
              </a:rPr>
              <a:t>matrix multiplication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53444" y="3352800"/>
            <a:ext cx="47244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prstClr val="black"/>
                </a:solidFill>
                <a:latin typeface="Gill Sans MT"/>
              </a:rPr>
              <a:t>Up to </a:t>
            </a:r>
            <a:r>
              <a:rPr lang="en-US" sz="2400" b="1" dirty="0">
                <a:solidFill>
                  <a:srgbClr val="C00000"/>
                </a:solidFill>
                <a:latin typeface="Gill Sans MT"/>
              </a:rPr>
              <a:t>40% </a:t>
            </a:r>
            <a:r>
              <a:rPr lang="en-US" sz="2400" b="1" dirty="0">
                <a:solidFill>
                  <a:prstClr val="black"/>
                </a:solidFill>
                <a:latin typeface="Gill Sans MT"/>
              </a:rPr>
              <a:t>of the</a:t>
            </a:r>
            <a:br>
              <a:rPr lang="en-US" sz="2400" b="1" dirty="0">
                <a:solidFill>
                  <a:prstClr val="black"/>
                </a:solidFill>
                <a:latin typeface="Gill Sans MT"/>
              </a:rPr>
            </a:br>
            <a:r>
              <a:rPr lang="en-US" sz="2400" b="1" dirty="0">
                <a:solidFill>
                  <a:prstClr val="black"/>
                </a:solidFill>
                <a:latin typeface="Gill Sans MT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Gill Sans MT"/>
              </a:rPr>
              <a:t>inference </a:t>
            </a:r>
            <a:r>
              <a:rPr lang="en-US" sz="2400" b="1" dirty="0">
                <a:solidFill>
                  <a:srgbClr val="1F497D"/>
                </a:solidFill>
                <a:latin typeface="Gill Sans MT"/>
              </a:rPr>
              <a:t>energy</a:t>
            </a:r>
            <a:r>
              <a:rPr lang="en-US" sz="2400" b="1" dirty="0">
                <a:solidFill>
                  <a:prstClr val="black"/>
                </a:solidFill>
                <a:latin typeface="Gill Sans MT"/>
              </a:rPr>
              <a:t> and </a:t>
            </a:r>
            <a:r>
              <a:rPr lang="en-US" sz="2400" b="1" dirty="0">
                <a:solidFill>
                  <a:srgbClr val="C00000"/>
                </a:solidFill>
                <a:latin typeface="Gill Sans MT"/>
              </a:rPr>
              <a:t>31%</a:t>
            </a:r>
            <a:r>
              <a:rPr lang="en-US" sz="2400" b="1" dirty="0">
                <a:solidFill>
                  <a:prstClr val="black"/>
                </a:solidFill>
                <a:latin typeface="Gill Sans MT"/>
              </a:rPr>
              <a:t> of</a:t>
            </a:r>
            <a:br>
              <a:rPr lang="en-US" sz="2400" b="1" dirty="0">
                <a:solidFill>
                  <a:prstClr val="black"/>
                </a:solidFill>
                <a:latin typeface="Gill Sans MT"/>
              </a:rPr>
            </a:br>
            <a:r>
              <a:rPr lang="en-US" sz="2400" b="1" dirty="0">
                <a:solidFill>
                  <a:prstClr val="black"/>
                </a:solidFill>
                <a:latin typeface="Gill Sans MT"/>
              </a:rPr>
              <a:t> inference</a:t>
            </a:r>
            <a:r>
              <a:rPr lang="en-US" sz="2400" b="1" dirty="0">
                <a:solidFill>
                  <a:srgbClr val="1F497D"/>
                </a:solidFill>
                <a:latin typeface="Gill Sans MT"/>
              </a:rPr>
              <a:t> execution time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577844" y="3352800"/>
            <a:ext cx="47244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1F497D"/>
                </a:solidFill>
                <a:latin typeface="Gill Sans MT"/>
              </a:rPr>
              <a:t>Packing’s</a:t>
            </a:r>
            <a:r>
              <a:rPr lang="en-US" sz="2400" b="1" dirty="0">
                <a:solidFill>
                  <a:prstClr val="black"/>
                </a:solidFill>
                <a:latin typeface="Gill Sans MT"/>
              </a:rPr>
              <a:t> </a:t>
            </a:r>
            <a:r>
              <a:rPr lang="en-US" sz="2400" b="1" dirty="0">
                <a:solidFill>
                  <a:srgbClr val="C00000"/>
                </a:solidFill>
                <a:latin typeface="Gill Sans MT"/>
              </a:rPr>
              <a:t>data movement </a:t>
            </a:r>
            <a:r>
              <a:rPr lang="en-US" sz="2400" b="1" dirty="0">
                <a:solidFill>
                  <a:prstClr val="black"/>
                </a:solidFill>
                <a:latin typeface="Gill Sans MT"/>
              </a:rPr>
              <a:t>accounts for up to </a:t>
            </a:r>
            <a:br>
              <a:rPr lang="en-US" sz="2400" b="1" dirty="0">
                <a:solidFill>
                  <a:prstClr val="black"/>
                </a:solidFill>
                <a:latin typeface="Gill Sans MT"/>
              </a:rPr>
            </a:br>
            <a:r>
              <a:rPr lang="en-US" sz="2400" b="1" dirty="0">
                <a:solidFill>
                  <a:srgbClr val="C00000"/>
                </a:solidFill>
                <a:latin typeface="Gill Sans MT"/>
              </a:rPr>
              <a:t>35.3%</a:t>
            </a:r>
            <a:r>
              <a:rPr lang="en-US" sz="2400" b="1" dirty="0">
                <a:solidFill>
                  <a:prstClr val="black"/>
                </a:solidFill>
                <a:latin typeface="Gill Sans MT"/>
              </a:rPr>
              <a:t> of the inference </a:t>
            </a:r>
            <a:r>
              <a:rPr lang="en-US" sz="2400" b="1" dirty="0">
                <a:solidFill>
                  <a:srgbClr val="1F497D"/>
                </a:solidFill>
                <a:latin typeface="Gill Sans MT"/>
              </a:rPr>
              <a:t>energy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434844" y="1219200"/>
            <a:ext cx="1676400" cy="655109"/>
          </a:xfrm>
          <a:prstGeom prst="roundRect">
            <a:avLst/>
          </a:prstGeom>
          <a:solidFill>
            <a:srgbClr val="1F497D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Packing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682244" y="1676400"/>
            <a:ext cx="1447800" cy="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headEnd type="none"/>
            <a:tailEnd type="triangle"/>
          </a:ln>
          <a:effectLst/>
        </p:spPr>
      </p:cxnSp>
      <p:sp>
        <p:nvSpPr>
          <p:cNvPr id="21" name="Rectangle 20"/>
          <p:cNvSpPr/>
          <p:nvPr/>
        </p:nvSpPr>
        <p:spPr>
          <a:xfrm>
            <a:off x="2453644" y="1143000"/>
            <a:ext cx="1905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  <a:latin typeface="Gill Sans MT"/>
              </a:rPr>
              <a:t>Matrix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6416044" y="1676400"/>
            <a:ext cx="1828800" cy="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headEnd type="none"/>
            <a:tailEnd type="triangle"/>
          </a:ln>
          <a:effectLst/>
        </p:spPr>
      </p:cxnSp>
      <p:sp>
        <p:nvSpPr>
          <p:cNvPr id="23" name="Rectangle 22"/>
          <p:cNvSpPr/>
          <p:nvPr/>
        </p:nvSpPr>
        <p:spPr>
          <a:xfrm>
            <a:off x="6187444" y="1143000"/>
            <a:ext cx="220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  <a:latin typeface="Gill Sans MT"/>
              </a:rPr>
              <a:t>Packed Matrix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3444244" y="2895600"/>
            <a:ext cx="0" cy="38100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/>
          </a:ln>
          <a:effectLst/>
        </p:spPr>
      </p:cxnSp>
      <p:sp>
        <p:nvSpPr>
          <p:cNvPr id="25" name="Rectangle 24"/>
          <p:cNvSpPr/>
          <p:nvPr/>
        </p:nvSpPr>
        <p:spPr>
          <a:xfrm>
            <a:off x="929644" y="5127248"/>
            <a:ext cx="9144000" cy="954107"/>
          </a:xfrm>
          <a:prstGeom prst="rect">
            <a:avLst/>
          </a:prstGeom>
          <a:solidFill>
            <a:srgbClr val="777777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A simple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</a:rPr>
              <a:t>data reorganization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process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 that requires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Gill Sans MT"/>
              </a:rPr>
              <a:t>simple arithmetic 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7635244" y="2895600"/>
            <a:ext cx="0" cy="38100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29075281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 animBg="1"/>
      <p:bldP spid="21" grpId="0"/>
      <p:bldP spid="23" grpId="0"/>
      <p:bldP spid="25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100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1158244" y="-7620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Quantization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Gill Sans MT"/>
              <a:ea typeface="+mj-ea"/>
              <a:cs typeface="+mj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234444" y="1981200"/>
            <a:ext cx="89154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500" b="1" dirty="0">
                <a:solidFill>
                  <a:prstClr val="black"/>
                </a:solidFill>
                <a:latin typeface="Gill Sans MT"/>
              </a:rPr>
              <a:t>Converts </a:t>
            </a:r>
            <a:r>
              <a:rPr lang="en-US" sz="2500" b="1" u="sng" dirty="0">
                <a:solidFill>
                  <a:srgbClr val="0000FF"/>
                </a:solidFill>
                <a:latin typeface="Gill Sans MT"/>
              </a:rPr>
              <a:t>32-bit floating point</a:t>
            </a:r>
            <a:r>
              <a:rPr lang="en-US" sz="2500" b="1" dirty="0">
                <a:solidFill>
                  <a:prstClr val="black"/>
                </a:solidFill>
                <a:latin typeface="Gill Sans MT"/>
              </a:rPr>
              <a:t> to </a:t>
            </a:r>
            <a:r>
              <a:rPr lang="en-US" sz="2500" b="1" u="sng" dirty="0">
                <a:solidFill>
                  <a:srgbClr val="0000FF"/>
                </a:solidFill>
                <a:latin typeface="Gill Sans MT"/>
              </a:rPr>
              <a:t>8-bit integers </a:t>
            </a:r>
            <a:r>
              <a:rPr lang="en-US" sz="2500" b="1" dirty="0">
                <a:solidFill>
                  <a:srgbClr val="000000"/>
                </a:solidFill>
                <a:latin typeface="Gill Sans MT"/>
              </a:rPr>
              <a:t>to improve inference </a:t>
            </a:r>
            <a:r>
              <a:rPr lang="en-US" sz="2500" b="1" u="sng" dirty="0">
                <a:solidFill>
                  <a:srgbClr val="000000"/>
                </a:solidFill>
                <a:latin typeface="Gill Sans MT"/>
              </a:rPr>
              <a:t>execution time</a:t>
            </a:r>
            <a:r>
              <a:rPr lang="en-US" sz="2500" b="1" dirty="0">
                <a:solidFill>
                  <a:srgbClr val="000000"/>
                </a:solidFill>
                <a:latin typeface="Gill Sans MT"/>
              </a:rPr>
              <a:t> and </a:t>
            </a:r>
            <a:r>
              <a:rPr lang="en-US" sz="2500" b="1" u="sng" dirty="0">
                <a:solidFill>
                  <a:srgbClr val="000000"/>
                </a:solidFill>
                <a:latin typeface="Gill Sans MT"/>
              </a:rPr>
              <a:t>energy consumption </a:t>
            </a:r>
            <a:endParaRPr lang="en-US" sz="2500" b="1" u="sng" dirty="0">
              <a:solidFill>
                <a:srgbClr val="0000FF"/>
              </a:solidFill>
              <a:latin typeface="Gill Sans MT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310644" y="3352800"/>
            <a:ext cx="4191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prstClr val="black"/>
                </a:solidFill>
                <a:latin typeface="Gill Sans MT"/>
              </a:rPr>
              <a:t>Up to </a:t>
            </a:r>
            <a:r>
              <a:rPr lang="en-US" sz="2400" b="1" dirty="0">
                <a:solidFill>
                  <a:srgbClr val="C00000"/>
                </a:solidFill>
                <a:latin typeface="Gill Sans MT"/>
              </a:rPr>
              <a:t>16.8% </a:t>
            </a:r>
            <a:r>
              <a:rPr lang="en-US" sz="2400" b="1" dirty="0">
                <a:solidFill>
                  <a:prstClr val="black"/>
                </a:solidFill>
                <a:latin typeface="Gill Sans MT"/>
              </a:rPr>
              <a:t>of the </a:t>
            </a:r>
            <a:r>
              <a:rPr lang="en-US" sz="2400" b="1" dirty="0">
                <a:solidFill>
                  <a:srgbClr val="000000"/>
                </a:solidFill>
                <a:latin typeface="Gill Sans MT"/>
              </a:rPr>
              <a:t>inference </a:t>
            </a:r>
            <a:r>
              <a:rPr lang="en-US" sz="2400" b="1" dirty="0">
                <a:solidFill>
                  <a:srgbClr val="1F497D"/>
                </a:solidFill>
                <a:latin typeface="Gill Sans MT"/>
              </a:rPr>
              <a:t>energy</a:t>
            </a:r>
            <a:r>
              <a:rPr lang="en-US" sz="2400" b="1" dirty="0">
                <a:solidFill>
                  <a:prstClr val="black"/>
                </a:solidFill>
                <a:latin typeface="Gill Sans MT"/>
              </a:rPr>
              <a:t> </a:t>
            </a:r>
            <a:br>
              <a:rPr lang="en-US" sz="2400" b="1" dirty="0">
                <a:solidFill>
                  <a:prstClr val="black"/>
                </a:solidFill>
                <a:latin typeface="Gill Sans MT"/>
              </a:rPr>
            </a:br>
            <a:r>
              <a:rPr lang="en-US" sz="2400" b="1" dirty="0">
                <a:solidFill>
                  <a:prstClr val="black"/>
                </a:solidFill>
                <a:latin typeface="Gill Sans MT"/>
              </a:rPr>
              <a:t>and </a:t>
            </a:r>
            <a:r>
              <a:rPr lang="en-US" sz="2400" b="1" dirty="0">
                <a:solidFill>
                  <a:srgbClr val="C00000"/>
                </a:solidFill>
                <a:latin typeface="Gill Sans MT"/>
              </a:rPr>
              <a:t>16.1%</a:t>
            </a:r>
            <a:r>
              <a:rPr lang="en-US" sz="2400" b="1" dirty="0">
                <a:solidFill>
                  <a:prstClr val="black"/>
                </a:solidFill>
                <a:latin typeface="Gill Sans MT"/>
              </a:rPr>
              <a:t> of </a:t>
            </a:r>
            <a:br>
              <a:rPr lang="en-US" sz="2400" b="1" dirty="0">
                <a:solidFill>
                  <a:prstClr val="black"/>
                </a:solidFill>
                <a:latin typeface="Gill Sans MT"/>
              </a:rPr>
            </a:br>
            <a:r>
              <a:rPr lang="en-US" sz="2400" b="1" dirty="0">
                <a:solidFill>
                  <a:prstClr val="black"/>
                </a:solidFill>
                <a:latin typeface="Gill Sans MT"/>
              </a:rPr>
              <a:t>inference </a:t>
            </a:r>
            <a:r>
              <a:rPr lang="en-US" sz="2400" b="1" dirty="0">
                <a:solidFill>
                  <a:srgbClr val="1F497D"/>
                </a:solidFill>
                <a:latin typeface="Gill Sans MT"/>
              </a:rPr>
              <a:t>execution time 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806444" y="3352800"/>
            <a:ext cx="43434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prstClr val="black"/>
                </a:solidFill>
                <a:latin typeface="Gill Sans MT"/>
              </a:rPr>
              <a:t>Majority of </a:t>
            </a:r>
            <a:r>
              <a:rPr lang="en-US" sz="2400" b="1" dirty="0">
                <a:solidFill>
                  <a:srgbClr val="0000FF"/>
                </a:solidFill>
                <a:latin typeface="Gill Sans MT"/>
              </a:rPr>
              <a:t>quantization</a:t>
            </a:r>
            <a:r>
              <a:rPr lang="en-US" sz="2400" b="1" dirty="0">
                <a:solidFill>
                  <a:prstClr val="black"/>
                </a:solidFill>
                <a:latin typeface="Gill Sans MT"/>
              </a:rPr>
              <a:t> energy comes from </a:t>
            </a:r>
            <a:br>
              <a:rPr lang="en-US" sz="2400" b="1" dirty="0">
                <a:solidFill>
                  <a:prstClr val="black"/>
                </a:solidFill>
                <a:latin typeface="Gill Sans MT"/>
              </a:rPr>
            </a:br>
            <a:r>
              <a:rPr lang="en-US" sz="2400" b="1" dirty="0">
                <a:solidFill>
                  <a:srgbClr val="C00000"/>
                </a:solidFill>
                <a:latin typeface="Gill Sans MT"/>
              </a:rPr>
              <a:t>data movement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96844" y="1219200"/>
            <a:ext cx="1676400" cy="655109"/>
          </a:xfrm>
          <a:prstGeom prst="roundRect">
            <a:avLst/>
          </a:prstGeom>
          <a:solidFill>
            <a:srgbClr val="1F497D"/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Quantization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682244" y="1676400"/>
            <a:ext cx="2209800" cy="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headEnd type="none"/>
            <a:tailEnd type="triangle"/>
          </a:ln>
          <a:effectLst/>
        </p:spPr>
      </p:cxnSp>
      <p:sp>
        <p:nvSpPr>
          <p:cNvPr id="21" name="Rectangle 20"/>
          <p:cNvSpPr/>
          <p:nvPr/>
        </p:nvSpPr>
        <p:spPr>
          <a:xfrm>
            <a:off x="2301244" y="1143000"/>
            <a:ext cx="274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  <a:latin typeface="Gill Sans MT"/>
              </a:rPr>
              <a:t>floating point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178044" y="1676400"/>
            <a:ext cx="1828800" cy="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headEnd type="none"/>
            <a:tailEnd type="triangle"/>
          </a:ln>
          <a:effectLst/>
        </p:spPr>
      </p:cxnSp>
      <p:sp>
        <p:nvSpPr>
          <p:cNvPr id="23" name="Rectangle 22"/>
          <p:cNvSpPr/>
          <p:nvPr/>
        </p:nvSpPr>
        <p:spPr>
          <a:xfrm>
            <a:off x="6949444" y="1143000"/>
            <a:ext cx="2209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solidFill>
                  <a:prstClr val="black"/>
                </a:solidFill>
                <a:latin typeface="Gill Sans MT"/>
              </a:rPr>
              <a:t>integer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158244" y="5294293"/>
            <a:ext cx="9144000" cy="954107"/>
          </a:xfrm>
          <a:prstGeom prst="rect">
            <a:avLst/>
          </a:prstGeom>
          <a:solidFill>
            <a:srgbClr val="777777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A simple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</a:rPr>
              <a:t>data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</a:rPr>
              <a:t>conversion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 operation that requires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</a:rPr>
              <a:t>shift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,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</a:rPr>
              <a:t>addition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, and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</a:rPr>
              <a:t>multiplication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 operations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>
            <a:off x="3672844" y="2971800"/>
            <a:ext cx="0" cy="38100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/>
          </a:ln>
          <a:effectLst/>
        </p:spPr>
      </p:cxnSp>
      <p:cxnSp>
        <p:nvCxnSpPr>
          <p:cNvPr id="26" name="Straight Arrow Connector 25"/>
          <p:cNvCxnSpPr/>
          <p:nvPr/>
        </p:nvCxnSpPr>
        <p:spPr>
          <a:xfrm>
            <a:off x="7482844" y="2971800"/>
            <a:ext cx="0" cy="38100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3148723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 animBg="1"/>
      <p:bldP spid="21" grpId="0"/>
      <p:bldP spid="23" grpId="0"/>
      <p:bldP spid="24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101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1158244" y="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Normalized Energy 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Gill Sans MT"/>
              <a:ea typeface="+mj-ea"/>
              <a:cs typeface="+mj-cs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82044" y="1126465"/>
            <a:ext cx="9144000" cy="4436135"/>
            <a:chOff x="-76200" y="1295400"/>
            <a:chExt cx="9144000" cy="4436135"/>
          </a:xfrm>
        </p:grpSpPr>
        <p:graphicFrame>
          <p:nvGraphicFramePr>
            <p:cNvPr id="24" name="Chart 23"/>
            <p:cNvGraphicFramePr>
              <a:graphicFrameLocks/>
            </p:cNvGraphicFramePr>
            <p:nvPr>
              <p:extLst/>
            </p:nvPr>
          </p:nvGraphicFramePr>
          <p:xfrm>
            <a:off x="-76200" y="1295400"/>
            <a:ext cx="9144000" cy="443613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cxnSp>
          <p:nvCxnSpPr>
            <p:cNvPr id="25" name="Straight Connector 24"/>
            <p:cNvCxnSpPr/>
            <p:nvPr/>
          </p:nvCxnSpPr>
          <p:spPr>
            <a:xfrm flipV="1">
              <a:off x="822960" y="4495800"/>
              <a:ext cx="0" cy="576072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26" name="Straight Connector 25"/>
            <p:cNvCxnSpPr/>
            <p:nvPr/>
          </p:nvCxnSpPr>
          <p:spPr>
            <a:xfrm flipV="1">
              <a:off x="4443984" y="4495800"/>
              <a:ext cx="0" cy="576072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/>
            <p:nvPr/>
          </p:nvCxnSpPr>
          <p:spPr>
            <a:xfrm flipV="1">
              <a:off x="6254496" y="4495800"/>
              <a:ext cx="0" cy="576072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none" w="med" len="med"/>
            </a:ln>
            <a:effectLst/>
          </p:spPr>
        </p:cxnSp>
        <p:cxnSp>
          <p:nvCxnSpPr>
            <p:cNvPr id="28" name="Straight Connector 27"/>
            <p:cNvCxnSpPr/>
            <p:nvPr/>
          </p:nvCxnSpPr>
          <p:spPr>
            <a:xfrm flipV="1">
              <a:off x="8979408" y="4495800"/>
              <a:ext cx="0" cy="576072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none" w="med" len="med"/>
            </a:ln>
            <a:effectLst/>
          </p:spPr>
        </p:cxnSp>
      </p:grpSp>
      <p:sp>
        <p:nvSpPr>
          <p:cNvPr id="29" name="TextBox 28"/>
          <p:cNvSpPr txBox="1"/>
          <p:nvPr/>
        </p:nvSpPr>
        <p:spPr>
          <a:xfrm>
            <a:off x="2642710" y="4933890"/>
            <a:ext cx="2249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prstClr val="black"/>
                </a:solidFill>
                <a:latin typeface="Gill Sans MT"/>
              </a:rPr>
              <a:t>Chrome Browser</a:t>
            </a:r>
            <a:endParaRPr lang="en-US" sz="3600" b="1" dirty="0">
              <a:solidFill>
                <a:prstClr val="black"/>
              </a:solidFill>
              <a:latin typeface="Gill Sans M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559044" y="4854714"/>
            <a:ext cx="251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prstClr val="black"/>
                </a:solidFill>
                <a:latin typeface="Gill Sans MT"/>
              </a:rPr>
              <a:t>Video Playback and Capture</a:t>
            </a:r>
            <a:endParaRPr lang="en-US" sz="3600" b="1" dirty="0">
              <a:solidFill>
                <a:prstClr val="black"/>
              </a:solidFill>
              <a:latin typeface="Gill Sans M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01644" y="4854714"/>
            <a:ext cx="19520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2000" b="1" dirty="0" err="1">
                <a:solidFill>
                  <a:prstClr val="black"/>
                </a:solidFill>
                <a:latin typeface="Gill Sans MT"/>
              </a:rPr>
              <a:t>TensorFlow</a:t>
            </a:r>
            <a:r>
              <a:rPr lang="en-US" sz="2000" b="1" dirty="0">
                <a:solidFill>
                  <a:prstClr val="black"/>
                </a:solidFill>
                <a:latin typeface="Gill Sans MT"/>
              </a:rPr>
              <a:t> Mobile</a:t>
            </a:r>
            <a:endParaRPr lang="en-US" sz="3600" b="1" dirty="0">
              <a:solidFill>
                <a:prstClr val="black"/>
              </a:solidFill>
              <a:latin typeface="Gill Sans MT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158244" y="5715000"/>
            <a:ext cx="9144000" cy="892552"/>
          </a:xfrm>
          <a:prstGeom prst="rect">
            <a:avLst/>
          </a:prstGeom>
          <a:solidFill>
            <a:srgbClr val="777777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</a:rPr>
              <a:t>PIM core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 and 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</a:rPr>
              <a:t>PIM accelerator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 reduces</a:t>
            </a:r>
            <a:b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</a:b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 </a:t>
            </a:r>
            <a:r>
              <a:rPr kumimoji="0" lang="en-US" sz="2600" b="1" i="0" u="sng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</a:rPr>
              <a:t>energy consumption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ill Sans MT"/>
              </a:rPr>
              <a:t> 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on average by 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</a:rPr>
              <a:t>49.1%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rPr>
              <a:t> and 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</a:rPr>
              <a:t>55.4%</a:t>
            </a:r>
          </a:p>
        </p:txBody>
      </p:sp>
      <p:sp>
        <p:nvSpPr>
          <p:cNvPr id="33" name="Rounded Rectangle 32"/>
          <p:cNvSpPr/>
          <p:nvPr/>
        </p:nvSpPr>
        <p:spPr bwMode="auto">
          <a:xfrm>
            <a:off x="2077944" y="2228672"/>
            <a:ext cx="762000" cy="1653778"/>
          </a:xfrm>
          <a:prstGeom prst="roundRect">
            <a:avLst/>
          </a:prstGeom>
          <a:solidFill>
            <a:sysClr val="window" lastClr="FFFFFF">
              <a:alpha val="0"/>
            </a:sysClr>
          </a:solidFill>
          <a:ln w="57150" cap="flat" cmpd="sng" algn="ctr">
            <a:solidFill>
              <a:srgbClr val="C000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defTabSz="91440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64E"/>
              </a:buClr>
              <a:buSzTx/>
              <a:buFont typeface="Tahoma" pitchFamily="34" charset="0"/>
              <a:buNone/>
              <a:tabLst/>
              <a:defRPr/>
            </a:pPr>
            <a:endParaRPr kumimoji="1" lang="en-US" sz="2400" b="1" i="0" u="none" strike="noStrike" kern="0" cap="none" spc="0" normalizeH="0" baseline="0" noProof="0">
              <a:ln>
                <a:noFill/>
              </a:ln>
              <a:solidFill>
                <a:srgbClr val="07164E"/>
              </a:solidFill>
              <a:effectLst/>
              <a:uLnTx/>
              <a:uFillTx/>
              <a:latin typeface="Lucida Sans" pitchFamily="34" charset="0"/>
              <a:ea typeface="굴림" pitchFamily="34" charset="-127"/>
              <a:cs typeface="Tahoma" pitchFamily="34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2382744" y="3905072"/>
            <a:ext cx="1676400" cy="91440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/>
          </a:ln>
          <a:effectLst/>
        </p:spPr>
      </p:cxnSp>
      <p:grpSp>
        <p:nvGrpSpPr>
          <p:cNvPr id="35" name="Group 34"/>
          <p:cNvGrpSpPr/>
          <p:nvPr/>
        </p:nvGrpSpPr>
        <p:grpSpPr>
          <a:xfrm>
            <a:off x="1691644" y="4724400"/>
            <a:ext cx="8452900" cy="1143000"/>
            <a:chOff x="-153065" y="679005"/>
            <a:chExt cx="10073325" cy="795961"/>
          </a:xfrm>
        </p:grpSpPr>
        <p:sp>
          <p:nvSpPr>
            <p:cNvPr id="36" name="Rounded Rectangle 35"/>
            <p:cNvSpPr/>
            <p:nvPr/>
          </p:nvSpPr>
          <p:spPr bwMode="auto">
            <a:xfrm>
              <a:off x="-153065" y="679005"/>
              <a:ext cx="10073325" cy="795961"/>
            </a:xfrm>
            <a:prstGeom prst="roundRect">
              <a:avLst/>
            </a:prstGeom>
            <a:solidFill>
              <a:sysClr val="window" lastClr="FFFFFF"/>
            </a:solidFill>
            <a:ln w="76200" cap="flat" cmpd="sng" algn="ctr">
              <a:solidFill>
                <a:srgbClr val="1F497D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285750" marR="0" lvl="0" indent="-285750" defTabSz="914400" eaLnBrk="1" fontAlgn="base" latinLnBrk="1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>
                  <a:srgbClr val="07164E"/>
                </a:buClr>
                <a:buSzTx/>
                <a:buFont typeface="Tahoma" pitchFamily="34" charset="0"/>
                <a:buNone/>
                <a:tabLst/>
                <a:defRPr/>
              </a:pPr>
              <a:endParaRPr kumimoji="1" lang="en-US" sz="2400" b="1" i="0" u="none" strike="noStrike" kern="0" cap="none" spc="0" normalizeH="0" baseline="0" noProof="0">
                <a:ln>
                  <a:noFill/>
                </a:ln>
                <a:solidFill>
                  <a:srgbClr val="07164E"/>
                </a:solidFill>
                <a:effectLst/>
                <a:uLnTx/>
                <a:uFillTx/>
                <a:latin typeface="Lucida Sans" pitchFamily="34" charset="0"/>
                <a:ea typeface="굴림" pitchFamily="34" charset="-127"/>
                <a:cs typeface="Tahoma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22234" y="785133"/>
              <a:ext cx="9742221" cy="57868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ill Sans MT"/>
                </a:rPr>
                <a:t>77.7%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</a:rPr>
                <a:t> and 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ill Sans MT"/>
                </a:rPr>
                <a:t>82.6% 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</a:rPr>
                <a:t>of energy reduction for 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ill Sans MT"/>
                </a:rPr>
                <a:t>texture tiling 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</a:rPr>
                <a:t>and 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Gill Sans MT"/>
                </a:rPr>
                <a:t>packing 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</a:rPr>
                <a:t>comes from eliminating 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Gill Sans MT"/>
                </a:rPr>
                <a:t>data movement</a:t>
              </a:r>
              <a:endParaRPr kumimoji="0" lang="en-US" sz="2400" b="1" i="0" u="sng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</a:endParaRPr>
            </a:p>
          </p:txBody>
        </p:sp>
      </p:grpSp>
      <p:sp>
        <p:nvSpPr>
          <p:cNvPr id="38" name="Rounded Rectangle 37"/>
          <p:cNvSpPr/>
          <p:nvPr/>
        </p:nvSpPr>
        <p:spPr bwMode="auto">
          <a:xfrm>
            <a:off x="5730244" y="2286000"/>
            <a:ext cx="762000" cy="1653778"/>
          </a:xfrm>
          <a:prstGeom prst="roundRect">
            <a:avLst/>
          </a:prstGeom>
          <a:solidFill>
            <a:sysClr val="window" lastClr="FFFFFF">
              <a:alpha val="0"/>
            </a:sysClr>
          </a:solidFill>
          <a:ln w="57150" cap="flat" cmpd="sng" algn="ctr">
            <a:solidFill>
              <a:srgbClr val="C000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defTabSz="91440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64E"/>
              </a:buClr>
              <a:buSzTx/>
              <a:buFont typeface="Tahoma" pitchFamily="34" charset="0"/>
              <a:buNone/>
              <a:tabLst/>
              <a:defRPr/>
            </a:pPr>
            <a:endParaRPr kumimoji="1" lang="en-US" sz="2400" b="1" i="0" u="none" strike="noStrike" kern="0" cap="none" spc="0" normalizeH="0" baseline="0" noProof="0">
              <a:ln>
                <a:noFill/>
              </a:ln>
              <a:solidFill>
                <a:srgbClr val="07164E"/>
              </a:solidFill>
              <a:effectLst/>
              <a:uLnTx/>
              <a:uFillTx/>
              <a:latin typeface="Lucida Sans" pitchFamily="34" charset="0"/>
              <a:ea typeface="굴림" pitchFamily="34" charset="-127"/>
              <a:cs typeface="Tahoma" pitchFamily="34" charset="0"/>
            </a:endParaRPr>
          </a:p>
        </p:txBody>
      </p:sp>
      <p:cxnSp>
        <p:nvCxnSpPr>
          <p:cNvPr id="39" name="Straight Arrow Connector 38"/>
          <p:cNvCxnSpPr>
            <a:endCxn id="36" idx="0"/>
          </p:cNvCxnSpPr>
          <p:nvPr/>
        </p:nvCxnSpPr>
        <p:spPr>
          <a:xfrm flipH="1">
            <a:off x="5918094" y="3962400"/>
            <a:ext cx="193150" cy="762000"/>
          </a:xfrm>
          <a:prstGeom prst="straightConnector1">
            <a:avLst/>
          </a:prstGeom>
          <a:noFill/>
          <a:ln w="38100" cap="flat" cmpd="sng" algn="ctr">
            <a:solidFill>
              <a:sysClr val="windowText" lastClr="000000"/>
            </a:solidFill>
            <a:prstDash val="solid"/>
            <a:headEnd type="none" w="med" len="med"/>
            <a:tailEnd type="arrow"/>
          </a:ln>
          <a:effectLst/>
        </p:spPr>
      </p:cxnSp>
      <p:sp>
        <p:nvSpPr>
          <p:cNvPr id="40" name="Rounded Rectangle 39"/>
          <p:cNvSpPr/>
          <p:nvPr/>
        </p:nvSpPr>
        <p:spPr bwMode="auto">
          <a:xfrm>
            <a:off x="2230344" y="2537222"/>
            <a:ext cx="762000" cy="1653778"/>
          </a:xfrm>
          <a:prstGeom prst="roundRect">
            <a:avLst/>
          </a:prstGeom>
          <a:solidFill>
            <a:sysClr val="window" lastClr="FFFFFF">
              <a:alpha val="0"/>
            </a:sysClr>
          </a:solidFill>
          <a:ln w="57150" cap="flat" cmpd="sng" algn="ctr">
            <a:solidFill>
              <a:srgbClr val="C000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defTabSz="91440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64E"/>
              </a:buClr>
              <a:buSzTx/>
              <a:buFont typeface="Tahoma" pitchFamily="34" charset="0"/>
              <a:buNone/>
              <a:tabLst/>
              <a:defRPr/>
            </a:pPr>
            <a:endParaRPr kumimoji="1" lang="en-US" sz="2400" b="1" i="0" u="none" strike="noStrike" kern="0" cap="none" spc="0" normalizeH="0" baseline="0" noProof="0">
              <a:ln>
                <a:noFill/>
              </a:ln>
              <a:solidFill>
                <a:srgbClr val="07164E"/>
              </a:solidFill>
              <a:effectLst/>
              <a:uLnTx/>
              <a:uFillTx/>
              <a:latin typeface="Lucida Sans" pitchFamily="34" charset="0"/>
              <a:ea typeface="굴림" pitchFamily="34" charset="-127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2402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3" grpId="1" animBg="1"/>
      <p:bldP spid="38" grpId="0" animBg="1"/>
      <p:bldP spid="38" grpId="1" animBg="1"/>
      <p:bldP spid="40" grpId="0" animBg="1"/>
      <p:bldP spid="40" grpId="1" animBg="1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102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1005844" y="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Gill Sans MT"/>
                <a:ea typeface="+mj-ea"/>
                <a:cs typeface="+mj-cs"/>
              </a:rPr>
              <a:t>Normalized Runtime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65000"/>
                  <a:lumOff val="35000"/>
                </a:sysClr>
              </a:solidFill>
              <a:effectLst/>
              <a:uLnTx/>
              <a:uFillTx/>
              <a:latin typeface="Gill Sans MT"/>
              <a:ea typeface="+mj-ea"/>
              <a:cs typeface="+mj-cs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V="1">
            <a:off x="1844044" y="4114800"/>
            <a:ext cx="0" cy="576072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>
          <a:xfrm flipV="1">
            <a:off x="10012684" y="4102608"/>
            <a:ext cx="0" cy="576072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>
          <a:xfrm flipV="1">
            <a:off x="5934460" y="4114800"/>
            <a:ext cx="0" cy="576072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>
          <a:xfrm flipV="1">
            <a:off x="8997700" y="4114800"/>
            <a:ext cx="0" cy="576072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headEnd type="none" w="med" len="med"/>
            <a:tailEnd type="none" w="med" len="med"/>
          </a:ln>
          <a:effectLst/>
        </p:spPr>
      </p:cxnSp>
      <p:grpSp>
        <p:nvGrpSpPr>
          <p:cNvPr id="23" name="Group 22"/>
          <p:cNvGrpSpPr/>
          <p:nvPr/>
        </p:nvGrpSpPr>
        <p:grpSpPr>
          <a:xfrm>
            <a:off x="1005844" y="1371600"/>
            <a:ext cx="9296400" cy="3962400"/>
            <a:chOff x="0" y="1371600"/>
            <a:chExt cx="9296400" cy="3962400"/>
          </a:xfrm>
        </p:grpSpPr>
        <p:graphicFrame>
          <p:nvGraphicFramePr>
            <p:cNvPr id="24" name="Chart 23"/>
            <p:cNvGraphicFramePr>
              <a:graphicFrameLocks/>
            </p:cNvGraphicFramePr>
            <p:nvPr>
              <p:extLst/>
            </p:nvPr>
          </p:nvGraphicFramePr>
          <p:xfrm>
            <a:off x="0" y="1371600"/>
            <a:ext cx="9051365" cy="3657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25" name="TextBox 24"/>
            <p:cNvSpPr txBox="1"/>
            <p:nvPr/>
          </p:nvSpPr>
          <p:spPr>
            <a:xfrm>
              <a:off x="1829227" y="4724400"/>
              <a:ext cx="20569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</a:rPr>
                <a:t>Chrome Browser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257800" y="4687669"/>
              <a:ext cx="22038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</a:rPr>
                <a:t>Video Playback and Capture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7772400" y="4648200"/>
              <a:ext cx="1524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</a:rPr>
                <a:t>TensorFlow</a:t>
              </a: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/>
                </a:rPr>
                <a:t> Mobile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005844" y="5360650"/>
            <a:ext cx="9144000" cy="963950"/>
            <a:chOff x="1867295" y="5514549"/>
            <a:chExt cx="6500483" cy="377220"/>
          </a:xfrm>
        </p:grpSpPr>
        <p:sp>
          <p:nvSpPr>
            <p:cNvPr id="29" name="Rectangle 28"/>
            <p:cNvSpPr/>
            <p:nvPr/>
          </p:nvSpPr>
          <p:spPr>
            <a:xfrm>
              <a:off x="1867295" y="5514549"/>
              <a:ext cx="6019801" cy="2161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endParaRPr 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Gill Sans MT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886403" y="5566577"/>
              <a:ext cx="6481375" cy="325192"/>
            </a:xfrm>
            <a:prstGeom prst="rect">
              <a:avLst/>
            </a:prstGeom>
            <a:solidFill>
              <a:srgbClr val="E4E4E4"/>
            </a:solidFill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prstClr val="black"/>
                  </a:solidFill>
                  <a:latin typeface="Gill Sans MT"/>
                </a:rPr>
                <a:t>Offloading these kernels to </a:t>
              </a:r>
              <a:r>
                <a:rPr lang="en-US" sz="2400" b="1" dirty="0">
                  <a:solidFill>
                    <a:srgbClr val="0000FF"/>
                  </a:solidFill>
                  <a:latin typeface="Gill Sans MT"/>
                </a:rPr>
                <a:t>PIM core</a:t>
              </a:r>
              <a:r>
                <a:rPr lang="en-US" sz="2400" b="1" dirty="0">
                  <a:solidFill>
                    <a:prstClr val="black"/>
                  </a:solidFill>
                  <a:latin typeface="Gill Sans MT"/>
                </a:rPr>
                <a:t> and </a:t>
              </a:r>
              <a:r>
                <a:rPr lang="en-US" sz="2400" b="1" dirty="0">
                  <a:solidFill>
                    <a:srgbClr val="0000FF"/>
                  </a:solidFill>
                  <a:latin typeface="Gill Sans MT"/>
                </a:rPr>
                <a:t>PIM accelerator</a:t>
              </a:r>
              <a:r>
                <a:rPr lang="en-US" sz="2400" b="1" dirty="0">
                  <a:solidFill>
                    <a:prstClr val="black"/>
                  </a:solidFill>
                  <a:latin typeface="Gill Sans MT"/>
                </a:rPr>
                <a:t> improves </a:t>
              </a:r>
              <a:r>
                <a:rPr lang="en-US" sz="2400" b="1" dirty="0">
                  <a:solidFill>
                    <a:srgbClr val="C00000"/>
                  </a:solidFill>
                  <a:latin typeface="Gill Sans MT"/>
                </a:rPr>
                <a:t>performance </a:t>
              </a:r>
              <a:r>
                <a:rPr lang="en-US" sz="2400" b="1" dirty="0">
                  <a:solidFill>
                    <a:prstClr val="black"/>
                  </a:solidFill>
                  <a:latin typeface="Gill Sans MT"/>
                </a:rPr>
                <a:t>on average by </a:t>
              </a:r>
              <a:r>
                <a:rPr lang="en-US" sz="2400" b="1" dirty="0">
                  <a:solidFill>
                    <a:srgbClr val="0000FF"/>
                  </a:solidFill>
                  <a:latin typeface="Gill Sans MT"/>
                </a:rPr>
                <a:t>44.6%</a:t>
              </a:r>
              <a:r>
                <a:rPr lang="en-US" sz="2400" b="1" dirty="0">
                  <a:solidFill>
                    <a:prstClr val="black"/>
                  </a:solidFill>
                  <a:latin typeface="Gill Sans MT"/>
                </a:rPr>
                <a:t> and </a:t>
              </a:r>
              <a:r>
                <a:rPr lang="en-US" sz="2400" b="1" dirty="0">
                  <a:solidFill>
                    <a:srgbClr val="0000FF"/>
                  </a:solidFill>
                  <a:latin typeface="Gill Sans MT"/>
                </a:rPr>
                <a:t>54.2%</a:t>
              </a:r>
            </a:p>
          </p:txBody>
        </p:sp>
      </p:grpSp>
      <p:sp>
        <p:nvSpPr>
          <p:cNvPr id="31" name="Rounded Rectangle 30"/>
          <p:cNvSpPr/>
          <p:nvPr/>
        </p:nvSpPr>
        <p:spPr bwMode="auto">
          <a:xfrm>
            <a:off x="2148844" y="2209800"/>
            <a:ext cx="762000" cy="1653778"/>
          </a:xfrm>
          <a:prstGeom prst="roundRect">
            <a:avLst/>
          </a:prstGeom>
          <a:solidFill>
            <a:sysClr val="window" lastClr="FFFFFF">
              <a:alpha val="0"/>
            </a:sysClr>
          </a:solidFill>
          <a:ln w="57150" cap="flat" cmpd="sng" algn="ctr">
            <a:solidFill>
              <a:srgbClr val="C000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defTabSz="91440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64E"/>
              </a:buClr>
              <a:buSzTx/>
              <a:buFont typeface="Tahoma" pitchFamily="34" charset="0"/>
              <a:buNone/>
              <a:tabLst/>
              <a:defRPr/>
            </a:pPr>
            <a:endParaRPr kumimoji="1" lang="en-US" sz="2400" b="1" i="0" u="none" strike="noStrike" kern="0" cap="none" spc="0" normalizeH="0" baseline="0" noProof="0">
              <a:ln>
                <a:noFill/>
              </a:ln>
              <a:solidFill>
                <a:srgbClr val="07164E"/>
              </a:solidFill>
              <a:effectLst/>
              <a:uLnTx/>
              <a:uFillTx/>
              <a:latin typeface="Lucida Sans" pitchFamily="34" charset="0"/>
              <a:ea typeface="굴림" pitchFamily="34" charset="-127"/>
              <a:cs typeface="Tahoma" pitchFamily="34" charset="0"/>
            </a:endParaRPr>
          </a:p>
        </p:txBody>
      </p:sp>
      <p:sp>
        <p:nvSpPr>
          <p:cNvPr id="32" name="Rounded Rectangle 31"/>
          <p:cNvSpPr/>
          <p:nvPr/>
        </p:nvSpPr>
        <p:spPr bwMode="auto">
          <a:xfrm>
            <a:off x="4130044" y="2057400"/>
            <a:ext cx="762000" cy="1653778"/>
          </a:xfrm>
          <a:prstGeom prst="roundRect">
            <a:avLst/>
          </a:prstGeom>
          <a:solidFill>
            <a:sysClr val="window" lastClr="FFFFFF">
              <a:alpha val="0"/>
            </a:sysClr>
          </a:solidFill>
          <a:ln w="57150" cap="flat" cmpd="sng" algn="ctr">
            <a:solidFill>
              <a:srgbClr val="C00000"/>
            </a:solidFill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defTabSz="91440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7164E"/>
              </a:buClr>
              <a:buSzTx/>
              <a:buFont typeface="Tahoma" pitchFamily="34" charset="0"/>
              <a:buNone/>
              <a:tabLst/>
              <a:defRPr/>
            </a:pPr>
            <a:endParaRPr kumimoji="1" lang="en-US" sz="2400" b="1" i="0" u="none" strike="noStrike" kern="0" cap="none" spc="0" normalizeH="0" baseline="0" noProof="0">
              <a:ln>
                <a:noFill/>
              </a:ln>
              <a:solidFill>
                <a:srgbClr val="07164E"/>
              </a:solidFill>
              <a:effectLst/>
              <a:uLnTx/>
              <a:uFillTx/>
              <a:latin typeface="Lucida Sans" pitchFamily="34" charset="0"/>
              <a:ea typeface="굴림" pitchFamily="34" charset="-127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1352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103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64" name="Title 1"/>
          <p:cNvSpPr txBox="1">
            <a:spLocks/>
          </p:cNvSpPr>
          <p:nvPr/>
        </p:nvSpPr>
        <p:spPr>
          <a:xfrm>
            <a:off x="1478164" y="188640"/>
            <a:ext cx="8824080" cy="7234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accent5">
                    <a:lumMod val="50000"/>
                  </a:schemeClr>
                </a:solidFill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+mj-cs"/>
              </a:rPr>
              <a:t>Truly Distributed GPU Processing with PIM?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cxnSp>
        <p:nvCxnSpPr>
          <p:cNvPr id="65" name="Straight Connector 64"/>
          <p:cNvCxnSpPr/>
          <p:nvPr/>
        </p:nvCxnSpPr>
        <p:spPr>
          <a:xfrm flipV="1">
            <a:off x="7296963" y="4775741"/>
            <a:ext cx="470522" cy="58749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cxnSp>
        <p:nvCxnSpPr>
          <p:cNvPr id="66" name="Straight Connector 65"/>
          <p:cNvCxnSpPr/>
          <p:nvPr/>
        </p:nvCxnSpPr>
        <p:spPr>
          <a:xfrm>
            <a:off x="6809024" y="5890254"/>
            <a:ext cx="958461" cy="49710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sp>
        <p:nvSpPr>
          <p:cNvPr id="67" name="Rectangle 66"/>
          <p:cNvSpPr/>
          <p:nvPr/>
        </p:nvSpPr>
        <p:spPr>
          <a:xfrm>
            <a:off x="7769938" y="4751545"/>
            <a:ext cx="1867144" cy="1635809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Gill Sans MT" panose="020B0502020104020203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8074916" y="4790055"/>
            <a:ext cx="1257187" cy="572041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srgbClr val="0070C0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 SM</a:t>
            </a:r>
          </a:p>
        </p:txBody>
      </p:sp>
      <p:sp>
        <p:nvSpPr>
          <p:cNvPr id="69" name="Rectangle 68"/>
          <p:cNvSpPr/>
          <p:nvPr/>
        </p:nvSpPr>
        <p:spPr>
          <a:xfrm>
            <a:off x="7852557" y="5441830"/>
            <a:ext cx="1696999" cy="266755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Crossbar switch</a:t>
            </a:r>
          </a:p>
        </p:txBody>
      </p:sp>
      <p:sp>
        <p:nvSpPr>
          <p:cNvPr id="70" name="Rectangle 69"/>
          <p:cNvSpPr/>
          <p:nvPr/>
        </p:nvSpPr>
        <p:spPr>
          <a:xfrm>
            <a:off x="7841544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sp>
        <p:nvSpPr>
          <p:cNvPr id="71" name="Rectangle 70"/>
          <p:cNvSpPr/>
          <p:nvPr/>
        </p:nvSpPr>
        <p:spPr>
          <a:xfrm>
            <a:off x="8497838" y="5809890"/>
            <a:ext cx="4326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s-IS" sz="12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….</a:t>
            </a:r>
            <a:endParaRPr lang="en-US" sz="12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  <p:cxnSp>
        <p:nvCxnSpPr>
          <p:cNvPr id="72" name="Straight Connector 71"/>
          <p:cNvCxnSpPr/>
          <p:nvPr/>
        </p:nvCxnSpPr>
        <p:spPr>
          <a:xfrm flipH="1">
            <a:off x="8701057" y="5362096"/>
            <a:ext cx="2452" cy="79735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3" name="Straight Connector 72"/>
          <p:cNvCxnSpPr/>
          <p:nvPr/>
        </p:nvCxnSpPr>
        <p:spPr>
          <a:xfrm>
            <a:off x="8125929" y="5705587"/>
            <a:ext cx="0" cy="100947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4" name="Straight Connector 73"/>
          <p:cNvCxnSpPr/>
          <p:nvPr/>
        </p:nvCxnSpPr>
        <p:spPr>
          <a:xfrm>
            <a:off x="9233775" y="5709738"/>
            <a:ext cx="0" cy="8586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75" name="Rectangle 74"/>
          <p:cNvSpPr/>
          <p:nvPr/>
        </p:nvSpPr>
        <p:spPr>
          <a:xfrm>
            <a:off x="8999420" y="5806534"/>
            <a:ext cx="568770" cy="495619"/>
          </a:xfrm>
          <a:prstGeom prst="rect">
            <a:avLst/>
          </a:prstGeom>
          <a:solidFill>
            <a:sysClr val="window" lastClr="FFFFFF"/>
          </a:solidFill>
          <a:ln w="63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algn="ctr">
              <a:defRPr/>
            </a:pPr>
            <a:r>
              <a:rPr lang="en-US" sz="1400" b="1" kern="0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Vault Ctrl</a:t>
            </a:r>
          </a:p>
        </p:txBody>
      </p:sp>
      <p:cxnSp>
        <p:nvCxnSpPr>
          <p:cNvPr id="76" name="Straight Connector 75"/>
          <p:cNvCxnSpPr/>
          <p:nvPr/>
        </p:nvCxnSpPr>
        <p:spPr>
          <a:xfrm flipV="1">
            <a:off x="3554367" y="5320670"/>
            <a:ext cx="706042" cy="270898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7" name="Straight Connector 76"/>
          <p:cNvCxnSpPr/>
          <p:nvPr/>
        </p:nvCxnSpPr>
        <p:spPr>
          <a:xfrm flipV="1">
            <a:off x="5783476" y="4614246"/>
            <a:ext cx="589727" cy="230089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8" name="Straight Connector 77"/>
          <p:cNvCxnSpPr/>
          <p:nvPr/>
        </p:nvCxnSpPr>
        <p:spPr>
          <a:xfrm flipH="1">
            <a:off x="2831704" y="4656586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79" name="Straight Connector 78"/>
          <p:cNvCxnSpPr/>
          <p:nvPr/>
        </p:nvCxnSpPr>
        <p:spPr>
          <a:xfrm flipH="1">
            <a:off x="6373203" y="4640370"/>
            <a:ext cx="506351" cy="79297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0" name="Straight Connector 79"/>
          <p:cNvCxnSpPr/>
          <p:nvPr/>
        </p:nvCxnSpPr>
        <p:spPr>
          <a:xfrm>
            <a:off x="3456244" y="5691560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1" name="Straight Connector 80"/>
          <p:cNvCxnSpPr/>
          <p:nvPr/>
        </p:nvCxnSpPr>
        <p:spPr>
          <a:xfrm>
            <a:off x="4144878" y="4277055"/>
            <a:ext cx="2713462" cy="7124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2" name="Straight Connector 81"/>
          <p:cNvCxnSpPr/>
          <p:nvPr/>
        </p:nvCxnSpPr>
        <p:spPr>
          <a:xfrm>
            <a:off x="3990275" y="4439837"/>
            <a:ext cx="581884" cy="312226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cxnSp>
        <p:nvCxnSpPr>
          <p:cNvPr id="83" name="Straight Connector 82"/>
          <p:cNvCxnSpPr/>
          <p:nvPr/>
        </p:nvCxnSpPr>
        <p:spPr>
          <a:xfrm>
            <a:off x="5493103" y="5182180"/>
            <a:ext cx="1081108" cy="474857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grpSp>
        <p:nvGrpSpPr>
          <p:cNvPr id="84" name="Group 83"/>
          <p:cNvGrpSpPr/>
          <p:nvPr/>
        </p:nvGrpSpPr>
        <p:grpSpPr>
          <a:xfrm>
            <a:off x="2836309" y="3773893"/>
            <a:ext cx="1386451" cy="904640"/>
            <a:chOff x="1783056" y="1197864"/>
            <a:chExt cx="1207032" cy="713232"/>
          </a:xfrm>
        </p:grpSpPr>
        <p:sp>
          <p:nvSpPr>
            <p:cNvPr id="85" name="Cube 84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6" name="Cube 85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7" name="Cube 86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8" name="Cube 87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2339272" y="4994760"/>
            <a:ext cx="1386451" cy="904640"/>
            <a:chOff x="1783056" y="1140582"/>
            <a:chExt cx="1844298" cy="1027220"/>
          </a:xfrm>
        </p:grpSpPr>
        <p:sp>
          <p:nvSpPr>
            <p:cNvPr id="90" name="Cube 89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1" name="Cube 90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2" name="Cube 91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3" name="Cube 92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94" name="Cube 93"/>
          <p:cNvSpPr/>
          <p:nvPr/>
        </p:nvSpPr>
        <p:spPr>
          <a:xfrm>
            <a:off x="4075203" y="4598547"/>
            <a:ext cx="1906529" cy="723107"/>
          </a:xfrm>
          <a:prstGeom prst="cube">
            <a:avLst>
              <a:gd name="adj" fmla="val 93596"/>
            </a:avLst>
          </a:prstGeom>
          <a:solidFill>
            <a:srgbClr val="009C48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5" name="Cube 94"/>
          <p:cNvSpPr/>
          <p:nvPr/>
        </p:nvSpPr>
        <p:spPr>
          <a:xfrm>
            <a:off x="4182889" y="4633607"/>
            <a:ext cx="1674497" cy="614583"/>
          </a:xfrm>
          <a:prstGeom prst="cube">
            <a:avLst>
              <a:gd name="adj" fmla="val 93596"/>
            </a:avLst>
          </a:prstGeom>
          <a:solidFill>
            <a:srgbClr val="E7E6E6"/>
          </a:solidFill>
          <a:ln w="3175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  <a:scene3d>
            <a:camera prst="orthographicFront"/>
            <a:lightRig rig="threePt" dir="t"/>
          </a:scene3d>
          <a:sp3d prstMaterial="dkEdge"/>
        </p:spPr>
        <p:txBody>
          <a:bodyPr rtlCol="0" anchor="ctr"/>
          <a:lstStyle/>
          <a:p>
            <a:pPr algn="ctr">
              <a:defRPr/>
            </a:pPr>
            <a:endParaRPr lang="en-US" kern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96" name="Group 95"/>
          <p:cNvGrpSpPr/>
          <p:nvPr/>
        </p:nvGrpSpPr>
        <p:grpSpPr>
          <a:xfrm>
            <a:off x="6373203" y="3751874"/>
            <a:ext cx="1386451" cy="904640"/>
            <a:chOff x="1783056" y="1197864"/>
            <a:chExt cx="1207032" cy="713232"/>
          </a:xfrm>
        </p:grpSpPr>
        <p:sp>
          <p:nvSpPr>
            <p:cNvPr id="97" name="Cube 96"/>
            <p:cNvSpPr/>
            <p:nvPr/>
          </p:nvSpPr>
          <p:spPr>
            <a:xfrm>
              <a:off x="1783056" y="1453323"/>
              <a:ext cx="1207032" cy="457773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8" name="Cube 97"/>
            <p:cNvSpPr/>
            <p:nvPr/>
          </p:nvSpPr>
          <p:spPr>
            <a:xfrm>
              <a:off x="1853464" y="1390000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9" name="Cube 98"/>
            <p:cNvSpPr/>
            <p:nvPr/>
          </p:nvSpPr>
          <p:spPr>
            <a:xfrm>
              <a:off x="1853464" y="1293932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0" name="Cube 99"/>
            <p:cNvSpPr/>
            <p:nvPr/>
          </p:nvSpPr>
          <p:spPr>
            <a:xfrm>
              <a:off x="1853464" y="1197864"/>
              <a:ext cx="1075171" cy="419678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5900227" y="4992400"/>
            <a:ext cx="1386451" cy="904640"/>
            <a:chOff x="1783056" y="1140582"/>
            <a:chExt cx="1844298" cy="1027220"/>
          </a:xfrm>
        </p:grpSpPr>
        <p:sp>
          <p:nvSpPr>
            <p:cNvPr id="102" name="Cube 101"/>
            <p:cNvSpPr/>
            <p:nvPr/>
          </p:nvSpPr>
          <p:spPr>
            <a:xfrm>
              <a:off x="1783056" y="1508502"/>
              <a:ext cx="1844298" cy="659300"/>
            </a:xfrm>
            <a:prstGeom prst="cube">
              <a:avLst>
                <a:gd name="adj" fmla="val 85440"/>
              </a:avLst>
            </a:prstGeom>
            <a:solidFill>
              <a:srgbClr val="4472C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3" name="Cube 102"/>
            <p:cNvSpPr/>
            <p:nvPr/>
          </p:nvSpPr>
          <p:spPr>
            <a:xfrm>
              <a:off x="1890637" y="1417303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4" name="Cube 103"/>
            <p:cNvSpPr/>
            <p:nvPr/>
          </p:nvSpPr>
          <p:spPr>
            <a:xfrm>
              <a:off x="1890637" y="127894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5" name="Cube 104"/>
            <p:cNvSpPr/>
            <p:nvPr/>
          </p:nvSpPr>
          <p:spPr>
            <a:xfrm>
              <a:off x="1890637" y="1140582"/>
              <a:ext cx="1642820" cy="604434"/>
            </a:xfrm>
            <a:prstGeom prst="cube">
              <a:avLst>
                <a:gd name="adj" fmla="val 85440"/>
              </a:avLst>
            </a:prstGeom>
            <a:solidFill>
              <a:srgbClr val="FFC834"/>
            </a:solidFill>
            <a:ln w="3175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 prstMaterial="dkEdge"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</p:grpSp>
      <p:sp>
        <p:nvSpPr>
          <p:cNvPr id="106" name="Rectangle 105"/>
          <p:cNvSpPr/>
          <p:nvPr/>
        </p:nvSpPr>
        <p:spPr>
          <a:xfrm>
            <a:off x="7873922" y="4198561"/>
            <a:ext cx="13598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Logic layer</a:t>
            </a:r>
          </a:p>
        </p:txBody>
      </p:sp>
      <p:cxnSp>
        <p:nvCxnSpPr>
          <p:cNvPr id="107" name="Straight Arrow Connector 106"/>
          <p:cNvCxnSpPr/>
          <p:nvPr/>
        </p:nvCxnSpPr>
        <p:spPr>
          <a:xfrm flipH="1" flipV="1">
            <a:off x="7602982" y="4361170"/>
            <a:ext cx="270940" cy="32578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grpSp>
        <p:nvGrpSpPr>
          <p:cNvPr id="108" name="Group 107"/>
          <p:cNvGrpSpPr/>
          <p:nvPr/>
        </p:nvGrpSpPr>
        <p:grpSpPr>
          <a:xfrm>
            <a:off x="4638706" y="4652814"/>
            <a:ext cx="1131475" cy="165803"/>
            <a:chOff x="3727519" y="1965605"/>
            <a:chExt cx="985052" cy="130722"/>
          </a:xfrm>
        </p:grpSpPr>
        <p:sp>
          <p:nvSpPr>
            <p:cNvPr id="109" name="Parallelogram 108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0" name="Parallelogram 109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1" name="Parallelogram 110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4466570" y="4838059"/>
            <a:ext cx="1131475" cy="165803"/>
            <a:chOff x="3727519" y="1965605"/>
            <a:chExt cx="985052" cy="130722"/>
          </a:xfrm>
        </p:grpSpPr>
        <p:sp>
          <p:nvSpPr>
            <p:cNvPr id="113" name="Parallelogram 112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4" name="Parallelogram 113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5" name="Parallelogram 114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116" name="Group 115"/>
          <p:cNvGrpSpPr/>
          <p:nvPr/>
        </p:nvGrpSpPr>
        <p:grpSpPr>
          <a:xfrm>
            <a:off x="4294434" y="5023303"/>
            <a:ext cx="1131475" cy="165803"/>
            <a:chOff x="3727519" y="1965605"/>
            <a:chExt cx="985052" cy="130722"/>
          </a:xfrm>
        </p:grpSpPr>
        <p:sp>
          <p:nvSpPr>
            <p:cNvPr id="117" name="Parallelogram 116"/>
            <p:cNvSpPr/>
            <p:nvPr/>
          </p:nvSpPr>
          <p:spPr>
            <a:xfrm>
              <a:off x="372751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8" name="Parallelogram 117"/>
            <p:cNvSpPr/>
            <p:nvPr/>
          </p:nvSpPr>
          <p:spPr>
            <a:xfrm>
              <a:off x="4026628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9" name="Parallelogram 118"/>
            <p:cNvSpPr/>
            <p:nvPr/>
          </p:nvSpPr>
          <p:spPr>
            <a:xfrm>
              <a:off x="4318939" y="1965605"/>
              <a:ext cx="393632" cy="130722"/>
            </a:xfrm>
            <a:prstGeom prst="parallelogram">
              <a:avLst>
                <a:gd name="adj" fmla="val 107885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</p:grpSp>
      <p:cxnSp>
        <p:nvCxnSpPr>
          <p:cNvPr id="120" name="Straight Arrow Connector 119"/>
          <p:cNvCxnSpPr/>
          <p:nvPr/>
        </p:nvCxnSpPr>
        <p:spPr>
          <a:xfrm flipH="1">
            <a:off x="5601788" y="3668380"/>
            <a:ext cx="852288" cy="984377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sysDot"/>
            <a:miter lim="800000"/>
            <a:tailEnd type="triangle"/>
          </a:ln>
          <a:effectLst/>
        </p:spPr>
      </p:cxnSp>
      <p:sp>
        <p:nvSpPr>
          <p:cNvPr id="121" name="Rectangle 120"/>
          <p:cNvSpPr/>
          <p:nvPr/>
        </p:nvSpPr>
        <p:spPr>
          <a:xfrm>
            <a:off x="4116043" y="5359799"/>
            <a:ext cx="160533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Main GPU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2120561" y="2973192"/>
            <a:ext cx="279815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3D-stacked memory</a:t>
            </a:r>
          </a:p>
          <a:p>
            <a:r>
              <a:rPr lang="en-US" sz="20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(memory stack)</a:t>
            </a:r>
          </a:p>
        </p:txBody>
      </p:sp>
      <p:pic>
        <p:nvPicPr>
          <p:cNvPr id="123" name="Picture 2" descr="http://www.mathworks.com/cmsimages/76061_wl_CUDA_code2_wl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38" b="31908"/>
          <a:stretch/>
        </p:blipFill>
        <p:spPr bwMode="auto">
          <a:xfrm>
            <a:off x="6879554" y="1768993"/>
            <a:ext cx="3245771" cy="1653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4" name="Rectangle 123"/>
          <p:cNvSpPr/>
          <p:nvPr/>
        </p:nvSpPr>
        <p:spPr>
          <a:xfrm>
            <a:off x="5501782" y="3345588"/>
            <a:ext cx="33855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SM </a:t>
            </a:r>
            <a:r>
              <a:rPr lang="en-US" sz="1600" b="1">
                <a:solidFill>
                  <a:prstClr val="black"/>
                </a:solidFill>
                <a:latin typeface="Gill Sans MT" panose="020B0502020104020203" pitchFamily="34" charset="0"/>
                <a:ea typeface="Times New Roman" charset="0"/>
                <a:cs typeface="Times New Roman" charset="0"/>
              </a:rPr>
              <a:t>(Streaming Multiprocessor)</a:t>
            </a:r>
            <a:endParaRPr lang="en-US" sz="1600" b="1" dirty="0">
              <a:solidFill>
                <a:prstClr val="black"/>
              </a:solidFill>
              <a:latin typeface="Gill Sans MT" panose="020B0502020104020203" pitchFamily="34" charset="0"/>
              <a:ea typeface="Times New Roman" charset="0"/>
              <a:cs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996659"/>
      </p:ext>
    </p:extLst>
  </p:cSld>
  <p:clrMapOvr>
    <a:masterClrMapping/>
  </p:clrMapOvr>
  <p:transition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104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Accelerating GPU Execution with PIM (I)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1124744"/>
            <a:ext cx="8807896" cy="5123656"/>
          </a:xfrm>
        </p:spPr>
        <p:txBody>
          <a:bodyPr/>
          <a:lstStyle/>
          <a:p>
            <a:r>
              <a:rPr lang="en-US" sz="2000" dirty="0"/>
              <a:t>Kevin Hsieh, </a:t>
            </a:r>
            <a:r>
              <a:rPr lang="en-US" sz="2000" dirty="0" err="1"/>
              <a:t>Eiman</a:t>
            </a:r>
            <a:r>
              <a:rPr lang="en-US" sz="2000" dirty="0"/>
              <a:t> </a:t>
            </a:r>
            <a:r>
              <a:rPr lang="en-US" sz="2000" dirty="0" err="1"/>
              <a:t>Ebrahimi</a:t>
            </a:r>
            <a:r>
              <a:rPr lang="en-US" sz="2000" dirty="0"/>
              <a:t>, </a:t>
            </a:r>
            <a:r>
              <a:rPr lang="en-US" sz="2000" dirty="0" err="1"/>
              <a:t>Gwangsun</a:t>
            </a:r>
            <a:r>
              <a:rPr lang="en-US" sz="2000" dirty="0"/>
              <a:t> Kim, </a:t>
            </a:r>
            <a:r>
              <a:rPr lang="en-US" sz="2000" dirty="0" err="1"/>
              <a:t>Niladrish</a:t>
            </a:r>
            <a:r>
              <a:rPr lang="en-US" sz="2000" dirty="0"/>
              <a:t> </a:t>
            </a:r>
            <a:r>
              <a:rPr lang="en-US" sz="2000" dirty="0" err="1"/>
              <a:t>Chatterjee</a:t>
            </a:r>
            <a:r>
              <a:rPr lang="en-US" sz="2000" dirty="0"/>
              <a:t>, Mike O'Connor, </a:t>
            </a:r>
            <a:r>
              <a:rPr lang="en-US" sz="2000" dirty="0" err="1"/>
              <a:t>Nandita</a:t>
            </a:r>
            <a:r>
              <a:rPr lang="en-US" sz="2000" dirty="0"/>
              <a:t> </a:t>
            </a:r>
            <a:r>
              <a:rPr lang="en-US" sz="2000" dirty="0" err="1"/>
              <a:t>Vijaykumar</a:t>
            </a:r>
            <a:r>
              <a:rPr lang="en-US" sz="2000" dirty="0"/>
              <a:t>, Onur Mutlu, and Stephen W. </a:t>
            </a:r>
            <a:r>
              <a:rPr lang="en-US" sz="2000" dirty="0" err="1"/>
              <a:t>Keckler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"Transparent Offloading and Mapping (TOM): Enabling Programmer-Transparent Near-Data Processing in GPU Systems"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43rd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Seoul, South Korea, June 2016.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Lightning Session Slides (pptx)</a:t>
            </a:r>
            <a:r>
              <a:rPr lang="en-US" sz="2000" dirty="0"/>
              <a:t> 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4366" y="4111315"/>
            <a:ext cx="11126485" cy="226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215656"/>
      </p:ext>
    </p:extLst>
  </p:cSld>
  <p:clrMapOvr>
    <a:masterClrMapping/>
  </p:clrMapOvr>
  <p:transition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105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Accelerating Linked Data Structures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1095375"/>
            <a:ext cx="8610600" cy="2405633"/>
          </a:xfrm>
        </p:spPr>
        <p:txBody>
          <a:bodyPr/>
          <a:lstStyle/>
          <a:p>
            <a:r>
              <a:rPr lang="en-US" sz="2000" dirty="0"/>
              <a:t>Kevin Hsieh, Samira Khan, </a:t>
            </a:r>
            <a:r>
              <a:rPr lang="en-US" sz="2000" dirty="0" err="1"/>
              <a:t>Nandita</a:t>
            </a:r>
            <a:r>
              <a:rPr lang="en-US" sz="2000" dirty="0"/>
              <a:t> </a:t>
            </a:r>
            <a:r>
              <a:rPr lang="en-US" sz="2000" dirty="0" err="1"/>
              <a:t>Vijaykumar</a:t>
            </a:r>
            <a:r>
              <a:rPr lang="en-US" sz="2000" dirty="0"/>
              <a:t>, Kevin K. Chang, Amirali Boroumand, </a:t>
            </a:r>
            <a:r>
              <a:rPr lang="en-US" sz="2000" dirty="0" err="1"/>
              <a:t>Saugata</a:t>
            </a:r>
            <a:r>
              <a:rPr lang="en-US" sz="2000" dirty="0"/>
              <a:t> </a:t>
            </a:r>
            <a:r>
              <a:rPr lang="en-US" sz="2000" dirty="0" err="1"/>
              <a:t>Ghose</a:t>
            </a:r>
            <a:r>
              <a:rPr lang="en-US" sz="2000" dirty="0"/>
              <a:t>, and Onur Mutlu,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"Accelerating Pointer Chasing in 3D-Stacked Memory: Challenges, Mechanisms, Evaluation"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3"/>
              </a:rPr>
              <a:t>34th IEEE International Conference on Computer Design</a:t>
            </a:r>
            <a:r>
              <a:rPr lang="en-US" sz="2000" i="1" dirty="0"/>
              <a:t> (</a:t>
            </a:r>
            <a:r>
              <a:rPr lang="en-US" sz="2000" b="1" i="1" dirty="0"/>
              <a:t>ICCD</a:t>
            </a:r>
            <a:r>
              <a:rPr lang="en-US" sz="2000" i="1" dirty="0"/>
              <a:t>)</a:t>
            </a:r>
            <a:r>
              <a:rPr lang="en-US" sz="2000" dirty="0"/>
              <a:t>, Phoenix, AZ, USA, October 2016.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244" y="3861048"/>
            <a:ext cx="9144000" cy="226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794583"/>
      </p:ext>
    </p:extLst>
  </p:cSld>
  <p:clrMapOvr>
    <a:masterClrMapping/>
  </p:clrMapOvr>
  <p:transition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106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91644" y="152400"/>
            <a:ext cx="8610600" cy="1066800"/>
          </a:xfrm>
        </p:spPr>
        <p:txBody>
          <a:bodyPr/>
          <a:lstStyle/>
          <a:p>
            <a:r>
              <a:rPr lang="en-US" dirty="0"/>
              <a:t>Two Key Questions in 3D-Stacked PIM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91644" y="1196752"/>
            <a:ext cx="8610600" cy="5051648"/>
          </a:xfrm>
        </p:spPr>
        <p:txBody>
          <a:bodyPr/>
          <a:lstStyle/>
          <a:p>
            <a:r>
              <a:rPr lang="en-US" dirty="0"/>
              <a:t>How can we accelerate important applications if we use         </a:t>
            </a:r>
            <a:r>
              <a:rPr lang="en-US" dirty="0">
                <a:solidFill>
                  <a:srgbClr val="0000FF"/>
                </a:solidFill>
              </a:rPr>
              <a:t>3D-stacked memory as a coarse-grained accelerator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what is the architecture and programming model?</a:t>
            </a:r>
          </a:p>
          <a:p>
            <a:pPr lvl="1"/>
            <a:r>
              <a:rPr lang="en-US" dirty="0"/>
              <a:t>what are the mechanisms for acceleration?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What is the </a:t>
            </a:r>
            <a:r>
              <a:rPr lang="en-US" dirty="0">
                <a:solidFill>
                  <a:srgbClr val="0000FF"/>
                </a:solidFill>
              </a:rPr>
              <a:t>minimal processing-in-memory support </a:t>
            </a:r>
            <a:r>
              <a:rPr lang="en-US" dirty="0"/>
              <a:t>we can provide?</a:t>
            </a:r>
          </a:p>
          <a:p>
            <a:pPr lvl="1"/>
            <a:r>
              <a:rPr lang="en-US" dirty="0"/>
              <a:t>without changing the system significantly</a:t>
            </a:r>
          </a:p>
          <a:p>
            <a:pPr lvl="1"/>
            <a:r>
              <a:rPr lang="en-US" dirty="0"/>
              <a:t>while achieving significant benefits</a:t>
            </a:r>
          </a:p>
        </p:txBody>
      </p:sp>
      <p:sp>
        <p:nvSpPr>
          <p:cNvPr id="5" name="Rectangle 4"/>
          <p:cNvSpPr/>
          <p:nvPr/>
        </p:nvSpPr>
        <p:spPr>
          <a:xfrm>
            <a:off x="2002596" y="3645024"/>
            <a:ext cx="8280920" cy="792088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3441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107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PEI: PIM-Enabled Instructions (Ideas)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908720"/>
            <a:ext cx="8915400" cy="5339680"/>
          </a:xfrm>
        </p:spPr>
        <p:txBody>
          <a:bodyPr/>
          <a:lstStyle/>
          <a:p>
            <a:r>
              <a:rPr lang="en-US" sz="2200" dirty="0">
                <a:solidFill>
                  <a:srgbClr val="0000FF"/>
                </a:solidFill>
              </a:rPr>
              <a:t>Goal: </a:t>
            </a:r>
            <a:r>
              <a:rPr lang="en-US" sz="2200" dirty="0"/>
              <a:t>Develop mechanisms to get the most out of near-data processing with </a:t>
            </a:r>
            <a:r>
              <a:rPr lang="en-US" sz="2200" dirty="0">
                <a:solidFill>
                  <a:schemeClr val="accent2">
                    <a:lumMod val="75000"/>
                  </a:schemeClr>
                </a:solidFill>
              </a:rPr>
              <a:t>minimal cost</a:t>
            </a:r>
            <a:r>
              <a:rPr lang="en-US" sz="2200" dirty="0"/>
              <a:t>, </a:t>
            </a:r>
            <a:r>
              <a:rPr lang="en-US" sz="2200" dirty="0">
                <a:solidFill>
                  <a:srgbClr val="2C6123"/>
                </a:solidFill>
              </a:rPr>
              <a:t>minimal changes to the system</a:t>
            </a:r>
            <a:r>
              <a:rPr lang="en-US" sz="2200" dirty="0"/>
              <a:t>, </a:t>
            </a:r>
            <a:r>
              <a:rPr lang="en-US" sz="2200" dirty="0">
                <a:solidFill>
                  <a:srgbClr val="2C6123"/>
                </a:solidFill>
              </a:rPr>
              <a:t>no changes to the programming model</a:t>
            </a:r>
          </a:p>
          <a:p>
            <a:endParaRPr lang="en-US" sz="700" dirty="0"/>
          </a:p>
          <a:p>
            <a:r>
              <a:rPr lang="en-US" sz="2200" dirty="0">
                <a:solidFill>
                  <a:srgbClr val="0000FF"/>
                </a:solidFill>
              </a:rPr>
              <a:t>Key Idea 1: </a:t>
            </a:r>
            <a:r>
              <a:rPr lang="en-US" altLang="ko-KR" sz="2200" dirty="0"/>
              <a:t>Expose each PIM operation as a </a:t>
            </a:r>
            <a:r>
              <a:rPr lang="en-US" altLang="ko-KR" sz="2200" dirty="0">
                <a:solidFill>
                  <a:srgbClr val="FF0000"/>
                </a:solidFill>
              </a:rPr>
              <a:t>cache-coherent, virtually-addressed host processor instruction </a:t>
            </a:r>
            <a:r>
              <a:rPr lang="en-US" altLang="ko-KR" sz="2200" dirty="0">
                <a:solidFill>
                  <a:srgbClr val="000000"/>
                </a:solidFill>
              </a:rPr>
              <a:t>(called PEI) </a:t>
            </a:r>
            <a:r>
              <a:rPr lang="en-US" altLang="ko-KR" sz="2200" dirty="0"/>
              <a:t>that operates on </a:t>
            </a:r>
            <a:r>
              <a:rPr lang="en-US" altLang="ko-KR" sz="2200" dirty="0">
                <a:solidFill>
                  <a:srgbClr val="FF0000"/>
                </a:solidFill>
              </a:rPr>
              <a:t>only a single cache block</a:t>
            </a:r>
          </a:p>
          <a:p>
            <a:pPr lvl="1"/>
            <a:r>
              <a:rPr lang="en-US" altLang="ko-KR" sz="1800" dirty="0">
                <a:solidFill>
                  <a:srgbClr val="000000"/>
                </a:solidFill>
              </a:rPr>
              <a:t>e.g., </a:t>
            </a:r>
            <a:r>
              <a:rPr lang="en-US" altLang="ko-KR" sz="1800" dirty="0">
                <a:solidFill>
                  <a:srgbClr val="000000"/>
                </a:solidFill>
                <a:latin typeface="Calibri"/>
                <a:ea typeface="나눔고딕"/>
              </a:rPr>
              <a:t>__</a:t>
            </a:r>
            <a:r>
              <a:rPr lang="en-US" altLang="ko-KR" sz="1800" dirty="0" err="1">
                <a:solidFill>
                  <a:srgbClr val="000000"/>
                </a:solidFill>
                <a:latin typeface="Calibri"/>
                <a:ea typeface="나눔고딕"/>
              </a:rPr>
              <a:t>pim_add</a:t>
            </a:r>
            <a:r>
              <a:rPr lang="en-US" altLang="ko-KR" sz="1800" dirty="0">
                <a:solidFill>
                  <a:srgbClr val="000000"/>
                </a:solidFill>
                <a:latin typeface="Calibri"/>
                <a:ea typeface="나눔고딕"/>
              </a:rPr>
              <a:t>(&amp;</a:t>
            </a:r>
            <a:r>
              <a:rPr lang="en-US" altLang="ko-KR" sz="1800" dirty="0" err="1">
                <a:solidFill>
                  <a:srgbClr val="000000"/>
                </a:solidFill>
                <a:latin typeface="Calibri"/>
                <a:ea typeface="나눔고딕"/>
              </a:rPr>
              <a:t>w.next_rank</a:t>
            </a:r>
            <a:r>
              <a:rPr lang="en-US" altLang="ko-KR" sz="1800" dirty="0">
                <a:solidFill>
                  <a:srgbClr val="000000"/>
                </a:solidFill>
                <a:latin typeface="Calibri"/>
                <a:ea typeface="나눔고딕"/>
              </a:rPr>
              <a:t>, value) </a:t>
            </a:r>
            <a:r>
              <a:rPr lang="en-US" altLang="ko-KR" sz="1800" dirty="0">
                <a:solidFill>
                  <a:srgbClr val="000000"/>
                </a:solidFill>
                <a:latin typeface="Calibri"/>
                <a:ea typeface="나눔고딕"/>
                <a:sym typeface="Wingdings"/>
              </a:rPr>
              <a:t> </a:t>
            </a:r>
            <a:r>
              <a:rPr lang="en-US" altLang="ko-KR" sz="1800" dirty="0" err="1">
                <a:solidFill>
                  <a:srgbClr val="000000"/>
                </a:solidFill>
                <a:latin typeface="Calibri"/>
                <a:ea typeface="나눔고딕"/>
              </a:rPr>
              <a:t>pim.add</a:t>
            </a:r>
            <a:r>
              <a:rPr lang="en-US" altLang="ko-KR" sz="1800" dirty="0">
                <a:solidFill>
                  <a:srgbClr val="000000"/>
                </a:solidFill>
                <a:latin typeface="Calibri"/>
                <a:ea typeface="나눔고딕"/>
              </a:rPr>
              <a:t> r1, (r2)</a:t>
            </a:r>
            <a:endParaRPr lang="ko-KR" altLang="en-US" sz="1800" dirty="0">
              <a:solidFill>
                <a:srgbClr val="000000"/>
              </a:solidFill>
              <a:latin typeface="Calibri"/>
              <a:ea typeface="나눔고딕"/>
            </a:endParaRPr>
          </a:p>
          <a:p>
            <a:pPr lvl="1"/>
            <a:r>
              <a:rPr lang="en-US" altLang="ko-KR" sz="1800" dirty="0">
                <a:solidFill>
                  <a:srgbClr val="000000"/>
                </a:solidFill>
              </a:rPr>
              <a:t>No changes sequential execution/programming model</a:t>
            </a:r>
          </a:p>
          <a:p>
            <a:pPr lvl="1"/>
            <a:r>
              <a:rPr lang="en-US" altLang="ko-KR" sz="1800" dirty="0">
                <a:solidFill>
                  <a:srgbClr val="000000"/>
                </a:solidFill>
              </a:rPr>
              <a:t>No changes to virtual memory</a:t>
            </a:r>
          </a:p>
          <a:p>
            <a:pPr lvl="1"/>
            <a:r>
              <a:rPr lang="en-US" altLang="ko-KR" sz="1800" dirty="0">
                <a:solidFill>
                  <a:srgbClr val="000000"/>
                </a:solidFill>
              </a:rPr>
              <a:t>Minimal changes to cache coherence</a:t>
            </a:r>
          </a:p>
          <a:p>
            <a:pPr lvl="1"/>
            <a:r>
              <a:rPr lang="en-US" altLang="ko-KR" sz="1800" dirty="0">
                <a:solidFill>
                  <a:srgbClr val="000000"/>
                </a:solidFill>
              </a:rPr>
              <a:t>No need for data mapping: Each PEI restricted to a single memory module</a:t>
            </a:r>
          </a:p>
          <a:p>
            <a:pPr lvl="1"/>
            <a:endParaRPr lang="en-US" altLang="ko-KR" sz="700" dirty="0">
              <a:solidFill>
                <a:srgbClr val="FF0000"/>
              </a:solidFill>
            </a:endParaRPr>
          </a:p>
          <a:p>
            <a:r>
              <a:rPr lang="en-US" altLang="ko-KR" sz="2200" dirty="0">
                <a:solidFill>
                  <a:srgbClr val="0000FF"/>
                </a:solidFill>
              </a:rPr>
              <a:t>Key Idea 2: </a:t>
            </a:r>
            <a:r>
              <a:rPr lang="en-US" altLang="ko-KR" sz="2200" dirty="0">
                <a:solidFill>
                  <a:srgbClr val="FF0000"/>
                </a:solidFill>
              </a:rPr>
              <a:t>Dynamically decide where to execute a PEI </a:t>
            </a:r>
            <a:r>
              <a:rPr lang="en-US" altLang="ko-KR" sz="2200" dirty="0"/>
              <a:t>(i.e., the host processor or PIM accelerator) based on simple locality characteristics and simple hardware predictors</a:t>
            </a:r>
          </a:p>
          <a:p>
            <a:pPr lvl="1"/>
            <a:r>
              <a:rPr lang="en-US" altLang="ko-KR" sz="1800" dirty="0"/>
              <a:t>Execute each operation at the location that provides the best performance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9961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108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PEI: PIM-Enabled Instructions (Example)</a:t>
            </a:r>
          </a:p>
        </p:txBody>
      </p:sp>
      <p:sp>
        <p:nvSpPr>
          <p:cNvPr id="4" name="내용 개체 틀 5"/>
          <p:cNvSpPr>
            <a:spLocks noGrp="1"/>
          </p:cNvSpPr>
          <p:nvPr>
            <p:ph idx="1"/>
          </p:nvPr>
        </p:nvSpPr>
        <p:spPr>
          <a:xfrm>
            <a:off x="1265748" y="4405920"/>
            <a:ext cx="9036496" cy="2029198"/>
          </a:xfrm>
        </p:spPr>
        <p:txBody>
          <a:bodyPr>
            <a:normAutofit fontScale="92500"/>
          </a:bodyPr>
          <a:lstStyle/>
          <a:p>
            <a:r>
              <a:rPr lang="en-US" altLang="ko-KR" dirty="0"/>
              <a:t>Executed either in memory or in the processor: dynamic decision</a:t>
            </a:r>
          </a:p>
          <a:p>
            <a:pPr lvl="1"/>
            <a:r>
              <a:rPr lang="en-US" altLang="ko-KR" dirty="0"/>
              <a:t>Low-cost locality monitoring for a single instruction</a:t>
            </a:r>
          </a:p>
          <a:p>
            <a:r>
              <a:rPr lang="en-US" altLang="ko-KR" dirty="0"/>
              <a:t>Cache-coherent, virtually-addressed, single cache block only</a:t>
            </a:r>
          </a:p>
          <a:p>
            <a:r>
              <a:rPr lang="en-US" altLang="ko-KR" dirty="0"/>
              <a:t>Atomic between different PEIs</a:t>
            </a:r>
          </a:p>
          <a:p>
            <a:r>
              <a:rPr lang="en-US" altLang="ko-KR" i="1" dirty="0"/>
              <a:t>Not</a:t>
            </a:r>
            <a:r>
              <a:rPr lang="en-US" altLang="ko-KR" dirty="0"/>
              <a:t> atomic with normal instructions (use </a:t>
            </a:r>
            <a:r>
              <a:rPr lang="en-US" altLang="ko-KR" i="1" dirty="0" err="1"/>
              <a:t>pfence</a:t>
            </a:r>
            <a:r>
              <a:rPr lang="en-US" altLang="ko-KR" i="1" dirty="0"/>
              <a:t> </a:t>
            </a:r>
            <a:r>
              <a:rPr lang="en-US" altLang="ko-KR" dirty="0"/>
              <a:t>for ordering)</a:t>
            </a:r>
          </a:p>
        </p:txBody>
      </p:sp>
      <p:sp>
        <p:nvSpPr>
          <p:cNvPr id="5" name="직사각형 6"/>
          <p:cNvSpPr/>
          <p:nvPr/>
        </p:nvSpPr>
        <p:spPr>
          <a:xfrm>
            <a:off x="1193740" y="3266043"/>
            <a:ext cx="1265058" cy="395409"/>
          </a:xfrm>
          <a:prstGeom prst="rect">
            <a:avLst/>
          </a:prstGeom>
          <a:gradFill rotWithShape="1">
            <a:gsLst>
              <a:gs pos="0">
                <a:srgbClr val="FAA43A">
                  <a:tint val="50000"/>
                  <a:satMod val="300000"/>
                </a:srgbClr>
              </a:gs>
              <a:gs pos="35000">
                <a:srgbClr val="FAA43A">
                  <a:tint val="37000"/>
                  <a:satMod val="300000"/>
                </a:srgbClr>
              </a:gs>
              <a:gs pos="100000">
                <a:srgbClr val="FAA43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AA43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sp>
        <p:nvSpPr>
          <p:cNvPr id="6" name="직사각형 3"/>
          <p:cNvSpPr/>
          <p:nvPr/>
        </p:nvSpPr>
        <p:spPr>
          <a:xfrm>
            <a:off x="1728556" y="2050872"/>
            <a:ext cx="4423701" cy="395409"/>
          </a:xfrm>
          <a:prstGeom prst="rect">
            <a:avLst/>
          </a:prstGeom>
          <a:gradFill rotWithShape="1">
            <a:gsLst>
              <a:gs pos="0">
                <a:srgbClr val="FAA43A">
                  <a:tint val="50000"/>
                  <a:satMod val="300000"/>
                </a:srgbClr>
              </a:gs>
              <a:gs pos="35000">
                <a:srgbClr val="FAA43A">
                  <a:tint val="37000"/>
                  <a:satMod val="300000"/>
                </a:srgbClr>
              </a:gs>
              <a:gs pos="100000">
                <a:srgbClr val="FAA43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FAA43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sp>
        <p:nvSpPr>
          <p:cNvPr id="7" name="내용 개체 틀 4"/>
          <p:cNvSpPr txBox="1">
            <a:spLocks/>
          </p:cNvSpPr>
          <p:nvPr/>
        </p:nvSpPr>
        <p:spPr>
          <a:xfrm>
            <a:off x="1207296" y="780844"/>
            <a:ext cx="7578044" cy="2936188"/>
          </a:xfrm>
          <a:prstGeom prst="rect">
            <a:avLst/>
          </a:prstGeom>
        </p:spPr>
        <p:txBody>
          <a:bodyPr vert="horz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ts val="5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for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(v: </a:t>
            </a: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graph.vertices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) {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   value = weight * </a:t>
            </a: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v.rank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;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   for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(w: </a:t>
            </a: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v.successors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) {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       __</a:t>
            </a: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pim_add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(&amp;</a:t>
            </a: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w.next_rank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, value);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   }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}</a:t>
            </a:r>
          </a:p>
          <a:p>
            <a:pPr marL="0" marR="0" lvl="0" indent="0" algn="l" defTabSz="914400" rtl="0" eaLnBrk="1" fontAlgn="auto" latinLnBrk="1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ko-KR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pfence</a:t>
            </a:r>
            <a:r>
              <a:rPr kumimoji="0" lang="en-US" altLang="ko-KR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();</a:t>
            </a:r>
          </a:p>
        </p:txBody>
      </p:sp>
      <p:sp>
        <p:nvSpPr>
          <p:cNvPr id="8" name="직사각형 2"/>
          <p:cNvSpPr/>
          <p:nvPr/>
        </p:nvSpPr>
        <p:spPr>
          <a:xfrm>
            <a:off x="6707452" y="1375516"/>
            <a:ext cx="2005880" cy="38303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AA43A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pim.add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 r1, (r2)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cxnSp>
        <p:nvCxnSpPr>
          <p:cNvPr id="9" name="구부러진 연결선 8"/>
          <p:cNvCxnSpPr>
            <a:stCxn id="6" idx="3"/>
            <a:endCxn id="8" idx="1"/>
          </p:cNvCxnSpPr>
          <p:nvPr/>
        </p:nvCxnSpPr>
        <p:spPr>
          <a:xfrm flipV="1">
            <a:off x="6152257" y="1567032"/>
            <a:ext cx="555195" cy="681545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FAA43A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sp>
        <p:nvSpPr>
          <p:cNvPr id="10" name="직사각형 11"/>
          <p:cNvSpPr/>
          <p:nvPr/>
        </p:nvSpPr>
        <p:spPr>
          <a:xfrm>
            <a:off x="3024700" y="2927345"/>
            <a:ext cx="1080120" cy="383032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FAA43A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rPr>
              <a:t>pfence</a:t>
            </a:r>
            <a:endParaRPr kumimoji="0" lang="ko-KR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나눔고딕"/>
              <a:cs typeface="+mn-cs"/>
            </a:endParaRPr>
          </a:p>
        </p:txBody>
      </p:sp>
      <p:cxnSp>
        <p:nvCxnSpPr>
          <p:cNvPr id="11" name="구부러진 연결선 12"/>
          <p:cNvCxnSpPr>
            <a:stCxn id="5" idx="3"/>
            <a:endCxn id="10" idx="1"/>
          </p:cNvCxnSpPr>
          <p:nvPr/>
        </p:nvCxnSpPr>
        <p:spPr>
          <a:xfrm flipV="1">
            <a:off x="2458798" y="3118861"/>
            <a:ext cx="565902" cy="344887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FAA43A">
                <a:shade val="95000"/>
                <a:satMod val="105000"/>
              </a:srgbClr>
            </a:solidFill>
            <a:prstDash val="solid"/>
            <a:tailEnd type="triangle"/>
          </a:ln>
          <a:effectLst/>
        </p:spPr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6268" y="2494084"/>
            <a:ext cx="4176464" cy="2015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446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109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915400" cy="1066800"/>
          </a:xfrm>
        </p:spPr>
        <p:txBody>
          <a:bodyPr/>
          <a:lstStyle/>
          <a:p>
            <a:r>
              <a:rPr lang="en-US" dirty="0"/>
              <a:t>Example (Abstract) PEI </a:t>
            </a:r>
            <a:r>
              <a:rPr lang="en-US" dirty="0" err="1"/>
              <a:t>uArchitecture</a:t>
            </a:r>
            <a:endParaRPr lang="en-US" dirty="0"/>
          </a:p>
        </p:txBody>
      </p:sp>
      <p:grpSp>
        <p:nvGrpSpPr>
          <p:cNvPr id="4" name="그룹 10"/>
          <p:cNvGrpSpPr/>
          <p:nvPr/>
        </p:nvGrpSpPr>
        <p:grpSpPr>
          <a:xfrm>
            <a:off x="1581788" y="1484784"/>
            <a:ext cx="8296912" cy="3795716"/>
            <a:chOff x="423544" y="1700808"/>
            <a:chExt cx="8296912" cy="3795716"/>
          </a:xfrm>
        </p:grpSpPr>
        <p:grpSp>
          <p:nvGrpSpPr>
            <p:cNvPr id="5" name="그룹 71"/>
            <p:cNvGrpSpPr/>
            <p:nvPr/>
          </p:nvGrpSpPr>
          <p:grpSpPr>
            <a:xfrm>
              <a:off x="5469069" y="3564693"/>
              <a:ext cx="439232" cy="440414"/>
              <a:chOff x="5366086" y="3927445"/>
              <a:chExt cx="414687" cy="405259"/>
            </a:xfrm>
          </p:grpSpPr>
          <p:grpSp>
            <p:nvGrpSpPr>
              <p:cNvPr id="27" name="그룹 67"/>
              <p:cNvGrpSpPr/>
              <p:nvPr/>
            </p:nvGrpSpPr>
            <p:grpSpPr>
              <a:xfrm>
                <a:off x="5366086" y="3927445"/>
                <a:ext cx="414686" cy="128337"/>
                <a:chOff x="5366087" y="3927445"/>
                <a:chExt cx="414686" cy="128337"/>
              </a:xfrm>
            </p:grpSpPr>
            <p:cxnSp>
              <p:nvCxnSpPr>
                <p:cNvPr id="31" name="직선 화살표 연결선 65"/>
                <p:cNvCxnSpPr/>
                <p:nvPr/>
              </p:nvCxnSpPr>
              <p:spPr>
                <a:xfrm>
                  <a:off x="5366087" y="3927445"/>
                  <a:ext cx="414686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tailEnd type="triangle"/>
                </a:ln>
                <a:effectLst/>
              </p:spPr>
            </p:cxnSp>
            <p:cxnSp>
              <p:nvCxnSpPr>
                <p:cNvPr id="32" name="직선 화살표 연결선 66"/>
                <p:cNvCxnSpPr/>
                <p:nvPr/>
              </p:nvCxnSpPr>
              <p:spPr>
                <a:xfrm>
                  <a:off x="5366087" y="4055782"/>
                  <a:ext cx="414686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tailEnd type="triangle"/>
                </a:ln>
                <a:effectLst/>
              </p:spPr>
            </p:cxnSp>
          </p:grpSp>
          <p:grpSp>
            <p:nvGrpSpPr>
              <p:cNvPr id="28" name="그룹 68"/>
              <p:cNvGrpSpPr/>
              <p:nvPr/>
            </p:nvGrpSpPr>
            <p:grpSpPr>
              <a:xfrm rot="10800000">
                <a:off x="5366087" y="4204367"/>
                <a:ext cx="414686" cy="128337"/>
                <a:chOff x="5366087" y="3927445"/>
                <a:chExt cx="414686" cy="128337"/>
              </a:xfrm>
            </p:grpSpPr>
            <p:cxnSp>
              <p:nvCxnSpPr>
                <p:cNvPr id="29" name="직선 화살표 연결선 69"/>
                <p:cNvCxnSpPr/>
                <p:nvPr/>
              </p:nvCxnSpPr>
              <p:spPr>
                <a:xfrm>
                  <a:off x="5366087" y="3927445"/>
                  <a:ext cx="414686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tailEnd type="triangle"/>
                </a:ln>
                <a:effectLst/>
              </p:spPr>
            </p:cxnSp>
            <p:cxnSp>
              <p:nvCxnSpPr>
                <p:cNvPr id="30" name="직선 화살표 연결선 70"/>
                <p:cNvCxnSpPr/>
                <p:nvPr/>
              </p:nvCxnSpPr>
              <p:spPr>
                <a:xfrm>
                  <a:off x="5366087" y="4055782"/>
                  <a:ext cx="414686" cy="0"/>
                </a:xfrm>
                <a:prstGeom prst="straightConnector1">
                  <a:avLst/>
                </a:prstGeom>
                <a:noFill/>
                <a:ln w="28575" cap="flat" cmpd="sng" algn="ctr">
                  <a:solidFill>
                    <a:srgbClr val="5DA5DA">
                      <a:shade val="95000"/>
                      <a:satMod val="105000"/>
                    </a:srgbClr>
                  </a:solidFill>
                  <a:prstDash val="solid"/>
                  <a:tailEnd type="triangle"/>
                </a:ln>
                <a:effectLst/>
              </p:spPr>
            </p:cxnSp>
          </p:grpSp>
        </p:grpSp>
        <p:sp>
          <p:nvSpPr>
            <p:cNvPr id="6" name="직사각형 58"/>
            <p:cNvSpPr/>
            <p:nvPr/>
          </p:nvSpPr>
          <p:spPr>
            <a:xfrm>
              <a:off x="5919729" y="2155683"/>
              <a:ext cx="2800727" cy="3244511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7" name="직사각형 5"/>
            <p:cNvSpPr/>
            <p:nvPr/>
          </p:nvSpPr>
          <p:spPr>
            <a:xfrm>
              <a:off x="528146" y="2153493"/>
              <a:ext cx="1523913" cy="751839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Out-Of-Order Core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8" name="직사각형 6"/>
            <p:cNvSpPr/>
            <p:nvPr/>
          </p:nvSpPr>
          <p:spPr>
            <a:xfrm rot="16200000">
              <a:off x="1785869" y="2674009"/>
              <a:ext cx="1451683" cy="405659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L1 Cache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9" name="직사각형 7"/>
            <p:cNvSpPr/>
            <p:nvPr/>
          </p:nvSpPr>
          <p:spPr>
            <a:xfrm rot="16200000">
              <a:off x="2448352" y="2674009"/>
              <a:ext cx="1451683" cy="405659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L2 Cache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10" name="직사각형 8"/>
            <p:cNvSpPr/>
            <p:nvPr/>
          </p:nvSpPr>
          <p:spPr>
            <a:xfrm rot="16200000">
              <a:off x="3494376" y="2290467"/>
              <a:ext cx="1451683" cy="1172742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Last-Level Cache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11" name="직사각형 9"/>
            <p:cNvSpPr/>
            <p:nvPr/>
          </p:nvSpPr>
          <p:spPr>
            <a:xfrm rot="16200000">
              <a:off x="3638205" y="3576204"/>
              <a:ext cx="3256073" cy="405658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HMC Controller</a:t>
              </a:r>
              <a:endPara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cxnSp>
          <p:nvCxnSpPr>
            <p:cNvPr id="12" name="직선 화살표 연결선 16"/>
            <p:cNvCxnSpPr>
              <a:stCxn id="9" idx="2"/>
              <a:endCxn id="10" idx="0"/>
            </p:cNvCxnSpPr>
            <p:nvPr/>
          </p:nvCxnSpPr>
          <p:spPr>
            <a:xfrm>
              <a:off x="3377023" y="2876838"/>
              <a:ext cx="256823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13" name="직선 화살표 연결선 19"/>
            <p:cNvCxnSpPr>
              <a:stCxn id="10" idx="2"/>
            </p:cNvCxnSpPr>
            <p:nvPr/>
          </p:nvCxnSpPr>
          <p:spPr>
            <a:xfrm>
              <a:off x="4806589" y="2876838"/>
              <a:ext cx="256823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sp>
          <p:nvSpPr>
            <p:cNvPr id="14" name="직사각형 22"/>
            <p:cNvSpPr/>
            <p:nvPr/>
          </p:nvSpPr>
          <p:spPr>
            <a:xfrm rot="16200000">
              <a:off x="4776084" y="3576203"/>
              <a:ext cx="2967762" cy="405658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Network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15" name="직사각형 23"/>
            <p:cNvSpPr/>
            <p:nvPr/>
          </p:nvSpPr>
          <p:spPr>
            <a:xfrm>
              <a:off x="7580086" y="2292964"/>
              <a:ext cx="1000900" cy="647236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46800" rIns="46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DRAM Controller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16" name="직사각형 24"/>
            <p:cNvSpPr/>
            <p:nvPr/>
          </p:nvSpPr>
          <p:spPr>
            <a:xfrm>
              <a:off x="7580086" y="3155933"/>
              <a:ext cx="1000900" cy="647236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46800" rIns="46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DRAM Controller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sp>
          <p:nvSpPr>
            <p:cNvPr id="17" name="직사각형 25"/>
            <p:cNvSpPr/>
            <p:nvPr/>
          </p:nvSpPr>
          <p:spPr>
            <a:xfrm>
              <a:off x="7580086" y="4620365"/>
              <a:ext cx="1000900" cy="647236"/>
            </a:xfrm>
            <a:prstGeom prst="rect">
              <a:avLst/>
            </a:prstGeom>
            <a:gradFill rotWithShape="1">
              <a:gsLst>
                <a:gs pos="0">
                  <a:srgbClr val="5DA5DA">
                    <a:tint val="50000"/>
                    <a:satMod val="300000"/>
                  </a:srgbClr>
                </a:gs>
                <a:gs pos="35000">
                  <a:srgbClr val="5DA5DA">
                    <a:tint val="37000"/>
                    <a:satMod val="300000"/>
                  </a:srgbClr>
                </a:gs>
                <a:gs pos="100000">
                  <a:srgbClr val="5DA5D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46800" rIns="46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DRAM Controller</a:t>
              </a:r>
              <a:endPara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cxnSp>
          <p:nvCxnSpPr>
            <p:cNvPr id="18" name="직선 화살표 연결선 47"/>
            <p:cNvCxnSpPr/>
            <p:nvPr/>
          </p:nvCxnSpPr>
          <p:spPr>
            <a:xfrm>
              <a:off x="6471514" y="2442875"/>
              <a:ext cx="1108572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19" name="직선 화살표 연결선 49"/>
            <p:cNvCxnSpPr/>
            <p:nvPr/>
          </p:nvCxnSpPr>
          <p:spPr>
            <a:xfrm>
              <a:off x="6471514" y="3297127"/>
              <a:ext cx="1108572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20" name="직선 화살표 연결선 50"/>
            <p:cNvCxnSpPr/>
            <p:nvPr/>
          </p:nvCxnSpPr>
          <p:spPr>
            <a:xfrm>
              <a:off x="6471514" y="4761560"/>
              <a:ext cx="1108572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sp>
          <p:nvSpPr>
            <p:cNvPr id="21" name="TextBox 20"/>
            <p:cNvSpPr txBox="1"/>
            <p:nvPr/>
          </p:nvSpPr>
          <p:spPr>
            <a:xfrm>
              <a:off x="423544" y="1700808"/>
              <a:ext cx="1889856" cy="4348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Host Processor</a:t>
              </a:r>
              <a:endPara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6084168" y="1700808"/>
              <a:ext cx="243713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3D-stacked Memory </a:t>
              </a:r>
              <a:endPara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  <p:cxnSp>
          <p:nvCxnSpPr>
            <p:cNvPr id="23" name="직선 연결선 63"/>
            <p:cNvCxnSpPr/>
            <p:nvPr/>
          </p:nvCxnSpPr>
          <p:spPr>
            <a:xfrm>
              <a:off x="5694399" y="1700808"/>
              <a:ext cx="0" cy="3795716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>
                  <a:shade val="95000"/>
                  <a:satMod val="105000"/>
                </a:sysClr>
              </a:solidFill>
              <a:prstDash val="dash"/>
            </a:ln>
            <a:effectLst/>
          </p:spPr>
        </p:cxnSp>
        <p:cxnSp>
          <p:nvCxnSpPr>
            <p:cNvPr id="24" name="직선 화살표 연결선 73"/>
            <p:cNvCxnSpPr>
              <a:stCxn id="8" idx="2"/>
              <a:endCxn id="9" idx="0"/>
            </p:cNvCxnSpPr>
            <p:nvPr/>
          </p:nvCxnSpPr>
          <p:spPr>
            <a:xfrm>
              <a:off x="2714541" y="2876838"/>
              <a:ext cx="256823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25" name="직선 화살표 연결선 76"/>
            <p:cNvCxnSpPr>
              <a:stCxn id="7" idx="3"/>
            </p:cNvCxnSpPr>
            <p:nvPr/>
          </p:nvCxnSpPr>
          <p:spPr>
            <a:xfrm flipV="1">
              <a:off x="2052058" y="2529412"/>
              <a:ext cx="256823" cy="1"/>
            </a:xfrm>
            <a:prstGeom prst="straightConnector1">
              <a:avLst/>
            </a:prstGeom>
            <a:noFill/>
            <a:ln w="9525" cap="flat" cmpd="sng" algn="ctr">
              <a:solidFill>
                <a:srgbClr val="5DA5D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sp>
          <p:nvSpPr>
            <p:cNvPr id="26" name="TextBox 25"/>
            <p:cNvSpPr txBox="1"/>
            <p:nvPr/>
          </p:nvSpPr>
          <p:spPr>
            <a:xfrm rot="5400000">
              <a:off x="7443271" y="3823188"/>
              <a:ext cx="308618" cy="635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3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rPr>
                <a:t>…</a:t>
              </a:r>
              <a:endParaRPr kumimoji="0" lang="ko-KR" altLang="en-US" sz="3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endParaRPr>
            </a:p>
          </p:txBody>
        </p:sp>
      </p:grpSp>
      <p:grpSp>
        <p:nvGrpSpPr>
          <p:cNvPr id="33" name="그룹 4"/>
          <p:cNvGrpSpPr/>
          <p:nvPr/>
        </p:nvGrpSpPr>
        <p:grpSpPr>
          <a:xfrm>
            <a:off x="1686390" y="2372025"/>
            <a:ext cx="7051940" cy="2810303"/>
            <a:chOff x="528146" y="2588049"/>
            <a:chExt cx="7051940" cy="2810303"/>
          </a:xfrm>
        </p:grpSpPr>
        <p:cxnSp>
          <p:nvCxnSpPr>
            <p:cNvPr id="34" name="직선 화살표 연결선 13"/>
            <p:cNvCxnSpPr>
              <a:stCxn id="7" idx="2"/>
              <a:endCxn id="37" idx="0"/>
            </p:cNvCxnSpPr>
            <p:nvPr/>
          </p:nvCxnSpPr>
          <p:spPr>
            <a:xfrm flipH="1">
              <a:off x="1290103" y="2905332"/>
              <a:ext cx="1051561" cy="240596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35" name="직선 화살표 연결선 12"/>
            <p:cNvCxnSpPr/>
            <p:nvPr/>
          </p:nvCxnSpPr>
          <p:spPr>
            <a:xfrm flipV="1">
              <a:off x="2052058" y="3378788"/>
              <a:ext cx="256822" cy="1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36" name="직선 화살표 연결선 21"/>
            <p:cNvCxnSpPr/>
            <p:nvPr/>
          </p:nvCxnSpPr>
          <p:spPr>
            <a:xfrm>
              <a:off x="4806589" y="4639986"/>
              <a:ext cx="256823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sp>
          <p:nvSpPr>
            <p:cNvPr id="37" name="직사각형 26"/>
            <p:cNvSpPr/>
            <p:nvPr/>
          </p:nvSpPr>
          <p:spPr>
            <a:xfrm>
              <a:off x="528146" y="3145928"/>
              <a:ext cx="1523913" cy="455466"/>
            </a:xfrm>
            <a:prstGeom prst="rect">
              <a:avLst/>
            </a:prstGeom>
            <a:gradFill rotWithShape="1">
              <a:gsLst>
                <a:gs pos="0">
                  <a:srgbClr val="FAA43A">
                    <a:tint val="50000"/>
                    <a:satMod val="300000"/>
                  </a:srgbClr>
                </a:gs>
                <a:gs pos="35000">
                  <a:srgbClr val="FAA43A">
                    <a:tint val="37000"/>
                    <a:satMod val="300000"/>
                  </a:srgbClr>
                </a:gs>
                <a:gs pos="100000">
                  <a:srgbClr val="FAA43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PCU </a:t>
              </a:r>
              <a:r>
                <a:rPr kumimoji="0" lang="en-US" altLang="ko-KR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rPr>
                <a:t>(PEI Computation Unit)</a:t>
              </a:r>
              <a:endParaRPr kumimoji="0" lang="ko-KR" alt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나눔고딕"/>
                <a:cs typeface="+mn-cs"/>
              </a:endParaRPr>
            </a:p>
          </p:txBody>
        </p:sp>
        <p:grpSp>
          <p:nvGrpSpPr>
            <p:cNvPr id="38" name="그룹 38"/>
            <p:cNvGrpSpPr/>
            <p:nvPr/>
          </p:nvGrpSpPr>
          <p:grpSpPr>
            <a:xfrm>
              <a:off x="6462794" y="4910763"/>
              <a:ext cx="1117292" cy="352151"/>
              <a:chOff x="6280489" y="5166067"/>
              <a:chExt cx="1028106" cy="324041"/>
            </a:xfrm>
          </p:grpSpPr>
          <p:sp>
            <p:nvSpPr>
              <p:cNvPr id="54" name="직사각형 29"/>
              <p:cNvSpPr/>
              <p:nvPr/>
            </p:nvSpPr>
            <p:spPr>
              <a:xfrm>
                <a:off x="6490448" y="5166067"/>
                <a:ext cx="600164" cy="324041"/>
              </a:xfrm>
              <a:prstGeom prst="rect">
                <a:avLst/>
              </a:prstGeom>
              <a:gradFill rotWithShape="1">
                <a:gsLst>
                  <a:gs pos="0">
                    <a:srgbClr val="FAA43A">
                      <a:tint val="50000"/>
                      <a:satMod val="300000"/>
                    </a:srgbClr>
                  </a:gs>
                  <a:gs pos="35000">
                    <a:srgbClr val="FAA43A">
                      <a:tint val="37000"/>
                      <a:satMod val="300000"/>
                    </a:srgbClr>
                  </a:gs>
                  <a:gs pos="100000">
                    <a:srgbClr val="FAA43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rPr>
                  <a:t>PCU</a:t>
                </a:r>
                <a:endParaRPr kumimoji="0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cxnSp>
            <p:nvCxnSpPr>
              <p:cNvPr id="55" name="직선 화살표 연결선 30"/>
              <p:cNvCxnSpPr>
                <a:endCxn id="54" idx="1"/>
              </p:cNvCxnSpPr>
              <p:nvPr/>
            </p:nvCxnSpPr>
            <p:spPr>
              <a:xfrm>
                <a:off x="6280489" y="5328087"/>
                <a:ext cx="209959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56" name="직선 화살표 연결선 33"/>
              <p:cNvCxnSpPr>
                <a:stCxn id="54" idx="3"/>
              </p:cNvCxnSpPr>
              <p:nvPr/>
            </p:nvCxnSpPr>
            <p:spPr>
              <a:xfrm flipV="1">
                <a:off x="7090612" y="5328087"/>
                <a:ext cx="217983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</p:grpSp>
        <p:grpSp>
          <p:nvGrpSpPr>
            <p:cNvPr id="39" name="그룹 39"/>
            <p:cNvGrpSpPr/>
            <p:nvPr/>
          </p:nvGrpSpPr>
          <p:grpSpPr>
            <a:xfrm>
              <a:off x="6462794" y="3451018"/>
              <a:ext cx="1117292" cy="352151"/>
              <a:chOff x="6280489" y="5166067"/>
              <a:chExt cx="1028106" cy="324041"/>
            </a:xfrm>
          </p:grpSpPr>
          <p:sp>
            <p:nvSpPr>
              <p:cNvPr id="51" name="직사각형 40"/>
              <p:cNvSpPr/>
              <p:nvPr/>
            </p:nvSpPr>
            <p:spPr>
              <a:xfrm>
                <a:off x="6490448" y="5166067"/>
                <a:ext cx="600164" cy="324041"/>
              </a:xfrm>
              <a:prstGeom prst="rect">
                <a:avLst/>
              </a:prstGeom>
              <a:gradFill rotWithShape="1">
                <a:gsLst>
                  <a:gs pos="0">
                    <a:srgbClr val="FAA43A">
                      <a:tint val="50000"/>
                      <a:satMod val="300000"/>
                    </a:srgbClr>
                  </a:gs>
                  <a:gs pos="35000">
                    <a:srgbClr val="FAA43A">
                      <a:tint val="37000"/>
                      <a:satMod val="300000"/>
                    </a:srgbClr>
                  </a:gs>
                  <a:gs pos="100000">
                    <a:srgbClr val="FAA43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rPr>
                  <a:t>PCU</a:t>
                </a:r>
                <a:endParaRPr kumimoji="0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cxnSp>
            <p:nvCxnSpPr>
              <p:cNvPr id="52" name="직선 화살표 연결선 41"/>
              <p:cNvCxnSpPr>
                <a:endCxn id="51" idx="1"/>
              </p:cNvCxnSpPr>
              <p:nvPr/>
            </p:nvCxnSpPr>
            <p:spPr>
              <a:xfrm>
                <a:off x="6280489" y="5328087"/>
                <a:ext cx="209959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53" name="직선 화살표 연결선 42"/>
              <p:cNvCxnSpPr>
                <a:stCxn id="51" idx="3"/>
              </p:cNvCxnSpPr>
              <p:nvPr/>
            </p:nvCxnSpPr>
            <p:spPr>
              <a:xfrm flipV="1">
                <a:off x="7090612" y="5328087"/>
                <a:ext cx="217983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</p:grpSp>
        <p:grpSp>
          <p:nvGrpSpPr>
            <p:cNvPr id="40" name="그룹 43"/>
            <p:cNvGrpSpPr/>
            <p:nvPr/>
          </p:nvGrpSpPr>
          <p:grpSpPr>
            <a:xfrm>
              <a:off x="6462794" y="2588049"/>
              <a:ext cx="1117292" cy="352151"/>
              <a:chOff x="6280489" y="5166067"/>
              <a:chExt cx="1028106" cy="324041"/>
            </a:xfrm>
          </p:grpSpPr>
          <p:sp>
            <p:nvSpPr>
              <p:cNvPr id="48" name="직사각형 44"/>
              <p:cNvSpPr/>
              <p:nvPr/>
            </p:nvSpPr>
            <p:spPr>
              <a:xfrm>
                <a:off x="6490448" y="5166067"/>
                <a:ext cx="600164" cy="324041"/>
              </a:xfrm>
              <a:prstGeom prst="rect">
                <a:avLst/>
              </a:prstGeom>
              <a:gradFill rotWithShape="1">
                <a:gsLst>
                  <a:gs pos="0">
                    <a:srgbClr val="FAA43A">
                      <a:tint val="50000"/>
                      <a:satMod val="300000"/>
                    </a:srgbClr>
                  </a:gs>
                  <a:gs pos="35000">
                    <a:srgbClr val="FAA43A">
                      <a:tint val="37000"/>
                      <a:satMod val="300000"/>
                    </a:srgbClr>
                  </a:gs>
                  <a:gs pos="100000">
                    <a:srgbClr val="FAA43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8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rPr>
                  <a:t>PCU</a:t>
                </a:r>
                <a:endParaRPr kumimoji="0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cxnSp>
            <p:nvCxnSpPr>
              <p:cNvPr id="49" name="직선 화살표 연결선 45"/>
              <p:cNvCxnSpPr>
                <a:endCxn id="48" idx="1"/>
              </p:cNvCxnSpPr>
              <p:nvPr/>
            </p:nvCxnSpPr>
            <p:spPr>
              <a:xfrm>
                <a:off x="6280489" y="5328087"/>
                <a:ext cx="209959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  <p:cxnSp>
            <p:nvCxnSpPr>
              <p:cNvPr id="50" name="직선 화살표 연결선 46"/>
              <p:cNvCxnSpPr>
                <a:stCxn id="48" idx="3"/>
              </p:cNvCxnSpPr>
              <p:nvPr/>
            </p:nvCxnSpPr>
            <p:spPr>
              <a:xfrm flipV="1">
                <a:off x="7090612" y="5328087"/>
                <a:ext cx="217983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  <a:headEnd type="triangle"/>
                <a:tailEnd type="triangle"/>
              </a:ln>
              <a:effectLst/>
            </p:spPr>
          </p:cxnSp>
        </p:grpSp>
        <p:grpSp>
          <p:nvGrpSpPr>
            <p:cNvPr id="41" name="그룹 88"/>
            <p:cNvGrpSpPr/>
            <p:nvPr/>
          </p:nvGrpSpPr>
          <p:grpSpPr>
            <a:xfrm>
              <a:off x="2219290" y="3777938"/>
              <a:ext cx="2578579" cy="1620414"/>
              <a:chOff x="2187914" y="3870654"/>
              <a:chExt cx="2578579" cy="1620414"/>
            </a:xfrm>
          </p:grpSpPr>
          <p:sp>
            <p:nvSpPr>
              <p:cNvPr id="44" name="직사각형 57"/>
              <p:cNvSpPr/>
              <p:nvPr/>
            </p:nvSpPr>
            <p:spPr>
              <a:xfrm>
                <a:off x="3600945" y="3974336"/>
                <a:ext cx="1165548" cy="1516732"/>
              </a:xfrm>
              <a:prstGeom prst="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5" name="직사각형 54"/>
              <p:cNvSpPr/>
              <p:nvPr/>
            </p:nvSpPr>
            <p:spPr>
              <a:xfrm>
                <a:off x="3715794" y="4078938"/>
                <a:ext cx="946096" cy="592747"/>
              </a:xfrm>
              <a:prstGeom prst="rect">
                <a:avLst/>
              </a:prstGeom>
              <a:gradFill rotWithShape="1">
                <a:gsLst>
                  <a:gs pos="0">
                    <a:srgbClr val="FAA43A">
                      <a:tint val="50000"/>
                      <a:satMod val="300000"/>
                    </a:srgbClr>
                  </a:gs>
                  <a:gs pos="35000">
                    <a:srgbClr val="FAA43A">
                      <a:tint val="37000"/>
                      <a:satMod val="300000"/>
                    </a:srgbClr>
                  </a:gs>
                  <a:gs pos="100000">
                    <a:srgbClr val="FAA43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lIns="46800" rIns="46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rPr>
                  <a:t>PIM Directory</a:t>
                </a:r>
                <a:endParaRPr kumimoji="0" lang="ko-KR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6" name="직사각형 55"/>
              <p:cNvSpPr/>
              <p:nvPr/>
            </p:nvSpPr>
            <p:spPr>
              <a:xfrm>
                <a:off x="3715794" y="4793720"/>
                <a:ext cx="946096" cy="592747"/>
              </a:xfrm>
              <a:prstGeom prst="rect">
                <a:avLst/>
              </a:prstGeom>
              <a:gradFill rotWithShape="1">
                <a:gsLst>
                  <a:gs pos="0">
                    <a:srgbClr val="FAA43A">
                      <a:tint val="50000"/>
                      <a:satMod val="300000"/>
                    </a:srgbClr>
                  </a:gs>
                  <a:gs pos="35000">
                    <a:srgbClr val="FAA43A">
                      <a:tint val="37000"/>
                      <a:satMod val="300000"/>
                    </a:srgbClr>
                  </a:gs>
                  <a:gs pos="100000">
                    <a:srgbClr val="FAA43A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FAA43A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16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/>
                    <a:ea typeface="나눔고딕"/>
                    <a:cs typeface="+mn-cs"/>
                  </a:rPr>
                  <a:t>Locality Monitor</a:t>
                </a:r>
                <a:endParaRPr kumimoji="0" lang="ko-KR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libri"/>
                  <a:ea typeface="나눔고딕"/>
                  <a:cs typeface="+mn-cs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187914" y="3870654"/>
                <a:ext cx="1459178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PMU</a:t>
                </a:r>
                <a:r>
                  <a:rPr kumimoji="0" lang="en-US" altLang="ko-KR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 (PEI</a:t>
                </a:r>
              </a:p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ko-KR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Mgmt</a:t>
                </a:r>
                <a:r>
                  <a:rPr kumimoji="0" lang="en-US" altLang="ko-KR" sz="2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Tahoma"/>
                    <a:ea typeface="+mn-ea"/>
                    <a:cs typeface="+mn-cs"/>
                  </a:rPr>
                  <a:t> Unit)</a:t>
                </a:r>
                <a:endParaRPr kumimoji="0" lang="ko-KR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ahoma"/>
                  <a:ea typeface="+mn-ea"/>
                  <a:cs typeface="+mn-cs"/>
                </a:endParaRPr>
              </a:p>
            </p:txBody>
          </p:sp>
        </p:grpSp>
        <p:cxnSp>
          <p:nvCxnSpPr>
            <p:cNvPr id="42" name="직선 화살표 연결선 82"/>
            <p:cNvCxnSpPr>
              <a:stCxn id="44" idx="0"/>
              <a:endCxn id="10" idx="1"/>
            </p:cNvCxnSpPr>
            <p:nvPr/>
          </p:nvCxnSpPr>
          <p:spPr>
            <a:xfrm flipV="1">
              <a:off x="4215095" y="3602680"/>
              <a:ext cx="1056684" cy="278940"/>
            </a:xfrm>
            <a:prstGeom prst="straightConnector1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  <p:cxnSp>
          <p:nvCxnSpPr>
            <p:cNvPr id="43" name="구부러진 연결선 86"/>
            <p:cNvCxnSpPr>
              <a:stCxn id="37" idx="2"/>
              <a:endCxn id="44" idx="1"/>
            </p:cNvCxnSpPr>
            <p:nvPr/>
          </p:nvCxnSpPr>
          <p:spPr>
            <a:xfrm rot="16200000" flipH="1">
              <a:off x="1941916" y="2949581"/>
              <a:ext cx="1038592" cy="2342218"/>
            </a:xfrm>
            <a:prstGeom prst="curvedConnector2">
              <a:avLst/>
            </a:prstGeom>
            <a:noFill/>
            <a:ln w="9525" cap="flat" cmpd="sng" algn="ctr">
              <a:solidFill>
                <a:srgbClr val="FAA43A">
                  <a:shade val="95000"/>
                  <a:satMod val="105000"/>
                </a:srgbClr>
              </a:solidFill>
              <a:prstDash val="solid"/>
              <a:headEnd type="triangle"/>
              <a:tailEnd type="triangle"/>
            </a:ln>
            <a:effectLst/>
          </p:spPr>
        </p:cxnSp>
      </p:grpSp>
      <p:sp>
        <p:nvSpPr>
          <p:cNvPr id="57" name="TextBox 56"/>
          <p:cNvSpPr txBox="1"/>
          <p:nvPr/>
        </p:nvSpPr>
        <p:spPr>
          <a:xfrm>
            <a:off x="3836639" y="5651976"/>
            <a:ext cx="3787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Example PEI </a:t>
            </a:r>
            <a:r>
              <a:rPr kumimoji="0" lang="en-US" altLang="ko-KR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uArchitecture</a:t>
            </a:r>
            <a:endParaRPr kumimoji="0" lang="ko-KR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64536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110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PEI: Initial Evaluation Results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65748" y="980728"/>
            <a:ext cx="9036496" cy="5051648"/>
          </a:xfrm>
        </p:spPr>
        <p:txBody>
          <a:bodyPr/>
          <a:lstStyle/>
          <a:p>
            <a:r>
              <a:rPr lang="en-US" altLang="ko-KR" dirty="0"/>
              <a:t>Initial evaluations with </a:t>
            </a:r>
            <a:r>
              <a:rPr lang="en-US" altLang="ko-KR" dirty="0">
                <a:solidFill>
                  <a:srgbClr val="FF0000"/>
                </a:solidFill>
              </a:rPr>
              <a:t>10 emerging data-intensive workloads</a:t>
            </a:r>
          </a:p>
          <a:p>
            <a:pPr lvl="1"/>
            <a:r>
              <a:rPr lang="en-US" altLang="ko-KR" sz="2000" dirty="0">
                <a:solidFill>
                  <a:srgbClr val="0000FF"/>
                </a:solidFill>
              </a:rPr>
              <a:t>Large-scale graph processing</a:t>
            </a:r>
          </a:p>
          <a:p>
            <a:pPr lvl="1"/>
            <a:r>
              <a:rPr lang="en-US" altLang="ko-KR" sz="2000" dirty="0">
                <a:solidFill>
                  <a:srgbClr val="0000FF"/>
                </a:solidFill>
              </a:rPr>
              <a:t>In-memory data analytics</a:t>
            </a:r>
          </a:p>
          <a:p>
            <a:pPr lvl="1"/>
            <a:r>
              <a:rPr lang="en-US" altLang="ko-KR" sz="2000" dirty="0">
                <a:solidFill>
                  <a:srgbClr val="0000FF"/>
                </a:solidFill>
              </a:rPr>
              <a:t>Machine learning and data mining</a:t>
            </a:r>
          </a:p>
          <a:p>
            <a:pPr lvl="1"/>
            <a:r>
              <a:rPr lang="en-US" altLang="ko-KR" sz="2000" dirty="0"/>
              <a:t>Three input sets (small, medium, large)                                                  for each workload</a:t>
            </a:r>
            <a:r>
              <a:rPr lang="ko-KR" altLang="en-US" sz="2000" dirty="0"/>
              <a:t> </a:t>
            </a:r>
            <a:r>
              <a:rPr lang="en-US" altLang="ko-KR" sz="2000" dirty="0"/>
              <a:t>to analyze the impact                                            of data locality</a:t>
            </a:r>
          </a:p>
          <a:p>
            <a:pPr lvl="1"/>
            <a:endParaRPr lang="en-US" altLang="ko-KR" dirty="0"/>
          </a:p>
          <a:p>
            <a:r>
              <a:rPr lang="en-US" altLang="ko-KR" dirty="0"/>
              <a:t>Pin-based cycle-level x86-64 simulation</a:t>
            </a:r>
            <a:endParaRPr lang="ko-KR" altLang="en-US" dirty="0"/>
          </a:p>
          <a:p>
            <a:pPr marL="344487" lvl="1" indent="0">
              <a:buNone/>
            </a:pPr>
            <a:endParaRPr lang="en-US" altLang="ko-KR" dirty="0">
              <a:solidFill>
                <a:srgbClr val="FF0000"/>
              </a:solidFill>
            </a:endParaRP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altLang="ko-KR" sz="2400" b="1" dirty="0">
                <a:solidFill>
                  <a:srgbClr val="2C6123"/>
                </a:solidFill>
              </a:rPr>
              <a:t>Performance Improvement and Energy Reduction: </a:t>
            </a:r>
          </a:p>
          <a:p>
            <a:pPr marL="695325" lvl="2" indent="-342900"/>
            <a:r>
              <a:rPr lang="en-US" altLang="ko-KR" dirty="0">
                <a:solidFill>
                  <a:srgbClr val="0000FF"/>
                </a:solidFill>
              </a:rPr>
              <a:t>47% average speedup with large input data sets</a:t>
            </a:r>
          </a:p>
          <a:p>
            <a:pPr marL="695325" lvl="2" indent="-342900"/>
            <a:r>
              <a:rPr lang="en-US" altLang="ko-KR" dirty="0"/>
              <a:t>32% speedup with small input data sets</a:t>
            </a:r>
          </a:p>
          <a:p>
            <a:pPr marL="695325" lvl="2" indent="-342900"/>
            <a:r>
              <a:rPr lang="en-US" altLang="ko-KR" dirty="0">
                <a:solidFill>
                  <a:srgbClr val="0000FF"/>
                </a:solidFill>
              </a:rPr>
              <a:t>25% avg. energy reduction in a single node with large input data sets</a:t>
            </a:r>
          </a:p>
          <a:p>
            <a:pPr lvl="1"/>
            <a:endParaRPr lang="en-US" altLang="ko-KR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3804" y="1899397"/>
            <a:ext cx="3632944" cy="2033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773574"/>
      </p:ext>
    </p:extLst>
  </p:cSld>
  <p:clrMapOvr>
    <a:masterClrMapping/>
  </p:clrMapOvr>
  <p:transition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111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Simpler PIM: PIM-Enabled Instructions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1052736"/>
            <a:ext cx="8610600" cy="5195664"/>
          </a:xfrm>
        </p:spPr>
        <p:txBody>
          <a:bodyPr/>
          <a:lstStyle/>
          <a:p>
            <a:r>
              <a:rPr lang="en-US" dirty="0" err="1"/>
              <a:t>Junwhan</a:t>
            </a:r>
            <a:r>
              <a:rPr lang="en-US" dirty="0"/>
              <a:t> </a:t>
            </a:r>
            <a:r>
              <a:rPr lang="en-US" dirty="0" err="1"/>
              <a:t>Ahn</a:t>
            </a:r>
            <a:r>
              <a:rPr lang="en-US" dirty="0"/>
              <a:t>, </a:t>
            </a:r>
            <a:r>
              <a:rPr lang="en-US" dirty="0" err="1"/>
              <a:t>Sungjoo</a:t>
            </a:r>
            <a:r>
              <a:rPr lang="en-US" dirty="0"/>
              <a:t> </a:t>
            </a:r>
            <a:r>
              <a:rPr lang="en-US" dirty="0" err="1"/>
              <a:t>Yoo</a:t>
            </a:r>
            <a:r>
              <a:rPr lang="en-US" dirty="0"/>
              <a:t>, Onur Mutlu, and </a:t>
            </a:r>
            <a:r>
              <a:rPr lang="en-US" dirty="0" err="1"/>
              <a:t>Kiyoung</a:t>
            </a:r>
            <a:r>
              <a:rPr lang="en-US" dirty="0"/>
              <a:t> Choi,</a:t>
            </a:r>
            <a:br>
              <a:rPr lang="en-US" dirty="0"/>
            </a:br>
            <a:r>
              <a:rPr lang="en-US" b="1" dirty="0">
                <a:hlinkClick r:id="rId2"/>
              </a:rPr>
              <a:t>"PIM-Enabled Instructions: A Low-Overhead, Locality-Aware Processing-in-Memory Architecture"</a:t>
            </a:r>
            <a:br>
              <a:rPr lang="en-US" dirty="0"/>
            </a:br>
            <a:r>
              <a:rPr lang="en-US" i="1" dirty="0"/>
              <a:t>Proceedings of the </a:t>
            </a:r>
            <a:r>
              <a:rPr lang="en-US" i="1" dirty="0">
                <a:hlinkClick r:id="rId3"/>
              </a:rPr>
              <a:t>42nd International Symposium on Computer Architecture</a:t>
            </a:r>
            <a:r>
              <a:rPr lang="en-US" i="1" dirty="0"/>
              <a:t> (</a:t>
            </a:r>
            <a:r>
              <a:rPr lang="en-US" b="1" i="1" dirty="0"/>
              <a:t>ISCA</a:t>
            </a:r>
            <a:r>
              <a:rPr lang="en-US" i="1" dirty="0"/>
              <a:t>)</a:t>
            </a:r>
            <a:r>
              <a:rPr lang="en-US" dirty="0"/>
              <a:t>, Portland, OR, June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Slides (pdf)</a:t>
            </a:r>
            <a:r>
              <a:rPr lang="en-US" dirty="0"/>
              <a:t>] [</a:t>
            </a:r>
            <a:r>
              <a:rPr lang="en-US" dirty="0">
                <a:hlinkClick r:id="rId5"/>
              </a:rPr>
              <a:t>Lightning Session Slides (pdf)</a:t>
            </a:r>
            <a:r>
              <a:rPr lang="en-US" dirty="0"/>
              <a:t>] 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8244" y="4177496"/>
            <a:ext cx="9144000" cy="227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506292"/>
      </p:ext>
    </p:extLst>
  </p:cSld>
  <p:clrMapOvr>
    <a:masterClrMapping/>
  </p:clrMapOvr>
  <p:transition/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112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21732" y="152400"/>
            <a:ext cx="9167936" cy="1066800"/>
          </a:xfrm>
        </p:spPr>
        <p:txBody>
          <a:bodyPr/>
          <a:lstStyle/>
          <a:p>
            <a:r>
              <a:rPr lang="en-US" dirty="0"/>
              <a:t>Efficient Automatic Data Coherence Support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1371600"/>
            <a:ext cx="8610600" cy="4876800"/>
          </a:xfrm>
        </p:spPr>
        <p:txBody>
          <a:bodyPr/>
          <a:lstStyle/>
          <a:p>
            <a:r>
              <a:rPr lang="en-US" dirty="0" err="1"/>
              <a:t>Amirali</a:t>
            </a:r>
            <a:r>
              <a:rPr lang="en-US" dirty="0"/>
              <a:t> Boroumand, </a:t>
            </a:r>
            <a:r>
              <a:rPr lang="en-US" dirty="0" err="1"/>
              <a:t>Saugata</a:t>
            </a:r>
            <a:r>
              <a:rPr lang="en-US" dirty="0"/>
              <a:t> </a:t>
            </a:r>
            <a:r>
              <a:rPr lang="en-US" dirty="0" err="1"/>
              <a:t>Ghose</a:t>
            </a:r>
            <a:r>
              <a:rPr lang="en-US" dirty="0"/>
              <a:t>, </a:t>
            </a:r>
            <a:r>
              <a:rPr lang="en-US" dirty="0" err="1"/>
              <a:t>Minesh</a:t>
            </a:r>
            <a:r>
              <a:rPr lang="en-US" dirty="0"/>
              <a:t> Patel, </a:t>
            </a:r>
            <a:r>
              <a:rPr lang="en-US" dirty="0" err="1"/>
              <a:t>Hasan</a:t>
            </a:r>
            <a:r>
              <a:rPr lang="en-US" dirty="0"/>
              <a:t> Hassan, Brandon Lucia, Kevin Hsieh, Krishna T. </a:t>
            </a:r>
            <a:r>
              <a:rPr lang="en-US" dirty="0" err="1"/>
              <a:t>Malladi</a:t>
            </a:r>
            <a:r>
              <a:rPr lang="en-US" dirty="0"/>
              <a:t>, </a:t>
            </a:r>
            <a:r>
              <a:rPr lang="en-US" dirty="0" err="1"/>
              <a:t>Hongzhong</a:t>
            </a:r>
            <a:r>
              <a:rPr lang="en-US" dirty="0"/>
              <a:t> </a:t>
            </a:r>
            <a:r>
              <a:rPr lang="en-US" dirty="0" err="1"/>
              <a:t>Zheng</a:t>
            </a:r>
            <a:r>
              <a:rPr lang="en-US" dirty="0"/>
              <a:t>, and Onur Mutlu,</a:t>
            </a:r>
            <a:br>
              <a:rPr lang="en-US" dirty="0"/>
            </a:br>
            <a:r>
              <a:rPr lang="en-US" b="1" dirty="0">
                <a:hlinkClick r:id="rId2"/>
              </a:rPr>
              <a:t>"LazyPIM: An Efficient Cache Coherence Mechanism for Processing-in-Memory"</a:t>
            </a:r>
            <a:br>
              <a:rPr lang="en-US" dirty="0"/>
            </a:br>
            <a:r>
              <a:rPr lang="en-US" i="1" dirty="0">
                <a:hlinkClick r:id="rId3"/>
              </a:rPr>
              <a:t>IEEE Computer Architecture Letters</a:t>
            </a:r>
            <a:r>
              <a:rPr lang="en-US" i="1" dirty="0"/>
              <a:t> (</a:t>
            </a:r>
            <a:r>
              <a:rPr lang="en-US" b="1" i="1" dirty="0"/>
              <a:t>CAL</a:t>
            </a:r>
            <a:r>
              <a:rPr lang="en-US" i="1" dirty="0"/>
              <a:t>)</a:t>
            </a:r>
            <a:r>
              <a:rPr lang="en-US" dirty="0"/>
              <a:t>, June 2016.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8244" y="4581128"/>
            <a:ext cx="9144000" cy="108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41496"/>
      </p:ext>
    </p:extLst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113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915400" cy="1066800"/>
          </a:xfrm>
        </p:spPr>
        <p:txBody>
          <a:bodyPr/>
          <a:lstStyle/>
          <a:p>
            <a:r>
              <a:rPr lang="en-US" dirty="0"/>
              <a:t>Challenge and Opportunity for Future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158244" y="1772816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Computing Architectures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with 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0432FF"/>
                </a:solidFill>
              </a:rPr>
              <a:t>Minimal Data Movement</a:t>
            </a:r>
          </a:p>
        </p:txBody>
      </p:sp>
    </p:spTree>
    <p:extLst>
      <p:ext uri="{BB962C8B-B14F-4D97-AF65-F5344CB8AC3E}">
        <p14:creationId xmlns:p14="http://schemas.microsoft.com/office/powerpoint/2010/main" val="880773297"/>
      </p:ext>
    </p:extLst>
  </p:cSld>
  <p:clrMapOvr>
    <a:masterClrMapping/>
  </p:clrMapOvr>
  <p:transition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114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91644" y="152400"/>
            <a:ext cx="8610600" cy="1066800"/>
          </a:xfrm>
        </p:spPr>
        <p:txBody>
          <a:bodyPr/>
          <a:lstStyle/>
          <a:p>
            <a:pPr eaLnBrk="1" hangingPunct="1"/>
            <a:r>
              <a:rPr lang="en-US" dirty="0">
                <a:latin typeface="Garamond" charset="0"/>
                <a:ea typeface="ＭＳ Ｐゴシック" charset="0"/>
                <a:cs typeface="ＭＳ Ｐゴシック" charset="0"/>
              </a:rPr>
              <a:t>Agenda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91644" y="1447800"/>
            <a:ext cx="8610600" cy="4876800"/>
          </a:xfrm>
        </p:spPr>
        <p:txBody>
          <a:bodyPr/>
          <a:lstStyle/>
          <a:p>
            <a:pPr eaLnBrk="1" hangingPunct="1"/>
            <a:r>
              <a:rPr lang="en-US" dirty="0">
                <a:solidFill>
                  <a:srgbClr val="000000"/>
                </a:solidFill>
                <a:latin typeface="Tahoma" charset="0"/>
                <a:ea typeface="ＭＳ Ｐゴシック" charset="0"/>
                <a:cs typeface="ＭＳ Ｐゴシック" charset="0"/>
              </a:rPr>
              <a:t>Major Trends Affecting Main Memory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The Need for Intelligent Memory Controllers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Bottom Up: Push from Circuits and Devices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Top Down: Pull from Systems and Applications</a:t>
            </a:r>
            <a:r>
              <a:rPr lang="en-US" dirty="0">
                <a:solidFill>
                  <a:srgbClr val="0432FF"/>
                </a:solidFill>
                <a:latin typeface="Tahoma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Processing in Memory: Two Directions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Minimally Changing Memory Chips</a:t>
            </a:r>
          </a:p>
          <a:p>
            <a:pPr lvl="1" eaLnBrk="1" hangingPunct="1"/>
            <a:r>
              <a:rPr lang="en-US" dirty="0">
                <a:latin typeface="Tahoma" charset="0"/>
                <a:ea typeface="ＭＳ Ｐゴシック" charset="0"/>
                <a:cs typeface="ＭＳ Ｐゴシック" charset="0"/>
              </a:rPr>
              <a:t>Exploiting 3D-Stacked Memory</a:t>
            </a: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How to Enable Adoption of Processing in Memory</a:t>
            </a:r>
          </a:p>
          <a:p>
            <a:pPr eaLnBrk="1" hangingPunct="1"/>
            <a:r>
              <a:rPr lang="en-US" dirty="0">
                <a:solidFill>
                  <a:srgbClr val="0000FF"/>
                </a:solidFill>
                <a:latin typeface="Tahoma" charset="0"/>
                <a:ea typeface="ＭＳ Ｐゴシック" charset="0"/>
                <a:cs typeface="ＭＳ Ｐゴシック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2174361302"/>
      </p:ext>
    </p:extLst>
  </p:cSld>
  <p:clrMapOvr>
    <a:masterClrMapping/>
  </p:clrMapOvr>
  <p:transition/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096BAB-925E-464D-8476-CD2FB2182577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91644" y="152400"/>
            <a:ext cx="8610600" cy="1066800"/>
          </a:xfrm>
        </p:spPr>
        <p:txBody>
          <a:bodyPr/>
          <a:lstStyle/>
          <a:p>
            <a:r>
              <a:rPr lang="en-US" dirty="0"/>
              <a:t>Barriers to Adoption of PIM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91644" y="1371600"/>
            <a:ext cx="8610600" cy="4876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1. Functionality of and applications for PIM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2. Ease of programming (interfaces and compiler/HW support)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3. System support: coherence &amp; virtual memory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4. Runtime systems for adaptive scheduling, data mapping, access/sharing control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5. Infrastructures to assess benefits and feasibility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2586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116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610600" cy="1066800"/>
          </a:xfrm>
        </p:spPr>
        <p:txBody>
          <a:bodyPr/>
          <a:lstStyle/>
          <a:p>
            <a:r>
              <a:rPr lang="en-US" dirty="0"/>
              <a:t>Concluding Remarks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37756" y="1187605"/>
            <a:ext cx="8964488" cy="5193723"/>
          </a:xfrm>
        </p:spPr>
        <p:txBody>
          <a:bodyPr/>
          <a:lstStyle/>
          <a:p>
            <a:r>
              <a:rPr lang="en-US" dirty="0"/>
              <a:t>It is time to design </a:t>
            </a:r>
            <a:r>
              <a:rPr lang="en-US" dirty="0">
                <a:solidFill>
                  <a:srgbClr val="008000"/>
                </a:solidFill>
              </a:rPr>
              <a:t>principled system architectures </a:t>
            </a:r>
            <a:r>
              <a:rPr lang="en-US" dirty="0"/>
              <a:t>to solve the </a:t>
            </a:r>
            <a:r>
              <a:rPr lang="en-US" dirty="0">
                <a:solidFill>
                  <a:srgbClr val="008000"/>
                </a:solidFill>
              </a:rPr>
              <a:t>memory </a:t>
            </a:r>
            <a:r>
              <a:rPr lang="en-US" dirty="0">
                <a:solidFill>
                  <a:schemeClr val="accent2"/>
                </a:solidFill>
              </a:rPr>
              <a:t>problem</a:t>
            </a:r>
          </a:p>
          <a:p>
            <a:endParaRPr lang="en-US" sz="2000" dirty="0"/>
          </a:p>
          <a:p>
            <a:r>
              <a:rPr lang="en-US" dirty="0">
                <a:solidFill>
                  <a:srgbClr val="FF0000"/>
                </a:solidFill>
              </a:rPr>
              <a:t>Design complete systems to be balanced, high-performance, and energy-efficient</a:t>
            </a:r>
            <a:r>
              <a:rPr lang="en-US" dirty="0"/>
              <a:t>, i.e., </a:t>
            </a:r>
            <a:r>
              <a:rPr lang="en-US" dirty="0">
                <a:solidFill>
                  <a:srgbClr val="0000FF"/>
                </a:solidFill>
              </a:rPr>
              <a:t>data-centric (or memory-centric)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Enable computation capability inside and close to memory</a:t>
            </a:r>
          </a:p>
          <a:p>
            <a:endParaRPr lang="en-US" sz="2000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This </a:t>
            </a:r>
            <a:r>
              <a:rPr lang="en-US" dirty="0">
                <a:solidFill>
                  <a:srgbClr val="000000"/>
                </a:solidFill>
              </a:rPr>
              <a:t>can</a:t>
            </a:r>
          </a:p>
          <a:p>
            <a:pPr lvl="1"/>
            <a:r>
              <a:rPr lang="en-US" dirty="0"/>
              <a:t>Lead to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orders-of-magnitude </a:t>
            </a:r>
            <a:r>
              <a:rPr lang="en-US" dirty="0"/>
              <a:t>improvements </a:t>
            </a:r>
          </a:p>
          <a:p>
            <a:pPr lvl="1"/>
            <a:r>
              <a:rPr lang="en-US" b="1" dirty="0">
                <a:solidFill>
                  <a:srgbClr val="2C6123"/>
                </a:solidFill>
              </a:rPr>
              <a:t>Enable new applications &amp; computing platforms</a:t>
            </a:r>
          </a:p>
          <a:p>
            <a:pPr lvl="1"/>
            <a:r>
              <a:rPr lang="is-IS" b="1" dirty="0">
                <a:solidFill>
                  <a:srgbClr val="2C6123"/>
                </a:solidFill>
              </a:rPr>
              <a:t>Enable better understanding of nature</a:t>
            </a:r>
          </a:p>
          <a:p>
            <a:pPr lvl="1"/>
            <a:r>
              <a:rPr lang="is-IS" b="1" dirty="0">
                <a:solidFill>
                  <a:srgbClr val="2C6123"/>
                </a:solidFill>
              </a:rPr>
              <a:t>…</a:t>
            </a:r>
            <a:endParaRPr lang="en-US" b="1" dirty="0">
              <a:solidFill>
                <a:srgbClr val="2C6123"/>
              </a:solidFill>
            </a:endParaRPr>
          </a:p>
          <a:p>
            <a:pPr lvl="1"/>
            <a:endParaRPr lang="en-US" sz="2000" dirty="0"/>
          </a:p>
          <a:p>
            <a:endParaRPr lang="en-US" dirty="0">
              <a:solidFill>
                <a:srgbClr val="0000FF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5748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117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494348" y="152400"/>
            <a:ext cx="8807896" cy="1066800"/>
          </a:xfrm>
        </p:spPr>
        <p:txBody>
          <a:bodyPr/>
          <a:lstStyle/>
          <a:p>
            <a:r>
              <a:rPr lang="en-US" sz="3600" dirty="0"/>
              <a:t>The Future of Processing in Memory is Bright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494348" y="1115597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2C6123"/>
                </a:solidFill>
              </a:rPr>
              <a:t>Regardless of challenges </a:t>
            </a:r>
          </a:p>
          <a:p>
            <a:pPr lvl="1"/>
            <a:r>
              <a:rPr lang="en-US" dirty="0">
                <a:solidFill>
                  <a:srgbClr val="2C6123"/>
                </a:solidFill>
              </a:rPr>
              <a:t>in underlying technology and overlying problems/requirements 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4767348" y="4338414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00"/>
                </a:solidFill>
                <a:latin typeface="Tahoma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4767348" y="3966939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00"/>
                </a:solidFill>
                <a:latin typeface="Tahoma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4764173" y="3302620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4764173" y="2931145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4764173" y="2564432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4767348" y="4711476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>
              <a:defRPr/>
            </a:pPr>
            <a:r>
              <a:rPr lang="en-US" sz="1750" dirty="0">
                <a:solidFill>
                  <a:srgbClr val="000000"/>
                </a:solidFill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>
              <a:defRPr/>
            </a:pPr>
            <a:endParaRPr lang="en-US" sz="1750" dirty="0">
              <a:solidFill>
                <a:srgbClr val="000000"/>
              </a:solidFill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4767348" y="5082951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4767348" y="3644552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>
                <a:solidFill>
                  <a:srgbClr val="000000"/>
                </a:solidFill>
                <a:latin typeface="Tahoma" charset="0"/>
              </a:rPr>
              <a:t>System Software</a:t>
            </a:r>
          </a:p>
        </p:txBody>
      </p:sp>
      <p:sp>
        <p:nvSpPr>
          <p:cNvPr id="13" name="Text Box 23"/>
          <p:cNvSpPr txBox="1">
            <a:spLocks noChangeAspect="1" noChangeArrowheads="1"/>
          </p:cNvSpPr>
          <p:nvPr/>
        </p:nvSpPr>
        <p:spPr bwMode="auto">
          <a:xfrm>
            <a:off x="4768936" y="5438551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>
                <a:solidFill>
                  <a:srgbClr val="000000"/>
                </a:solidFill>
                <a:latin typeface="Tahoma" charset="0"/>
              </a:rPr>
              <a:t>Electrons</a:t>
            </a:r>
          </a:p>
        </p:txBody>
      </p:sp>
      <p:sp>
        <p:nvSpPr>
          <p:cNvPr id="14" name="Rounded Rectangle 13"/>
          <p:cNvSpPr>
            <a:spLocks noChangeArrowheads="1"/>
          </p:cNvSpPr>
          <p:nvPr/>
        </p:nvSpPr>
        <p:spPr bwMode="auto">
          <a:xfrm rot="5400000">
            <a:off x="4658744" y="3041612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89276" y="2780928"/>
            <a:ext cx="2579552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Can enable:</a:t>
            </a:r>
          </a:p>
          <a:p>
            <a:endParaRPr lang="en-US" dirty="0"/>
          </a:p>
          <a:p>
            <a:r>
              <a:rPr lang="en-US" dirty="0"/>
              <a:t>- Orders of magnitude </a:t>
            </a:r>
          </a:p>
          <a:p>
            <a:r>
              <a:rPr lang="en-US" dirty="0"/>
              <a:t>improvements</a:t>
            </a:r>
          </a:p>
          <a:p>
            <a:endParaRPr lang="en-US" dirty="0"/>
          </a:p>
          <a:p>
            <a:r>
              <a:rPr lang="en-US" dirty="0"/>
              <a:t>- New applications and </a:t>
            </a:r>
          </a:p>
          <a:p>
            <a:r>
              <a:rPr lang="en-US" dirty="0"/>
              <a:t>computing systems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92340" y="2852936"/>
            <a:ext cx="285366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Yet, we have to</a:t>
            </a:r>
          </a:p>
          <a:p>
            <a:endParaRPr lang="en-US" dirty="0"/>
          </a:p>
          <a:p>
            <a:r>
              <a:rPr lang="en-US" dirty="0"/>
              <a:t>- Think across the stack</a:t>
            </a:r>
          </a:p>
          <a:p>
            <a:endParaRPr lang="en-US" dirty="0"/>
          </a:p>
          <a:p>
            <a:r>
              <a:rPr lang="en-US" dirty="0"/>
              <a:t>- Design enabling systems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847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118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58244" y="152400"/>
            <a:ext cx="9144000" cy="1066800"/>
          </a:xfrm>
        </p:spPr>
        <p:txBody>
          <a:bodyPr/>
          <a:lstStyle/>
          <a:p>
            <a:r>
              <a:rPr lang="en-US" sz="3800" dirty="0"/>
              <a:t>If In Doubt, See Other Doubtful Technologies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06316" y="980728"/>
            <a:ext cx="8610600" cy="4876800"/>
          </a:xfrm>
        </p:spPr>
        <p:txBody>
          <a:bodyPr/>
          <a:lstStyle/>
          <a:p>
            <a:r>
              <a:rPr lang="en-US" dirty="0"/>
              <a:t>A very “doubtful” emerging technology </a:t>
            </a:r>
          </a:p>
          <a:p>
            <a:pPr lvl="1"/>
            <a:r>
              <a:rPr lang="en-US" dirty="0"/>
              <a:t>for at least two decades</a:t>
            </a:r>
          </a:p>
        </p:txBody>
      </p:sp>
      <p:sp>
        <p:nvSpPr>
          <p:cNvPr id="5" name="Rectangle 4">
            <a:hlinkClick r:id="rId2"/>
          </p:cNvPr>
          <p:cNvSpPr/>
          <p:nvPr/>
        </p:nvSpPr>
        <p:spPr>
          <a:xfrm>
            <a:off x="2597388" y="6453336"/>
            <a:ext cx="6048672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ts val="450"/>
              </a:spcBef>
            </a:pPr>
            <a:r>
              <a:rPr lang="en-US" sz="2100" b="1" dirty="0">
                <a:solidFill>
                  <a:srgbClr val="0000FF"/>
                </a:solidFill>
                <a:latin typeface="Adobe Garamond Pro" panose="02020502060506020403" pitchFamily="18" charset="0"/>
                <a:hlinkClick r:id="rId2"/>
              </a:rPr>
              <a:t>https://arxiv.org/pdf/1706.08642</a:t>
            </a:r>
            <a:r>
              <a:rPr lang="en-US" sz="2100" b="1" dirty="0">
                <a:solidFill>
                  <a:srgbClr val="0000FF"/>
                </a:solidFill>
                <a:latin typeface="Adobe Garamond Pro" panose="02020502060506020403" pitchFamily="18" charset="0"/>
              </a:rPr>
              <a:t>  </a:t>
            </a:r>
          </a:p>
        </p:txBody>
      </p:sp>
      <p:pic>
        <p:nvPicPr>
          <p:cNvPr id="6" name="Picture 2" descr="ttps://pbs.twimg.com/media/DKHLt24W0AAE5Fd.jpg:lar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78" y="1855679"/>
            <a:ext cx="7411230" cy="4527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74547" y="2132856"/>
            <a:ext cx="3874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Proceedings of the IEEE, Sept. 2017</a:t>
            </a:r>
          </a:p>
        </p:txBody>
      </p:sp>
    </p:spTree>
    <p:extLst>
      <p:ext uri="{BB962C8B-B14F-4D97-AF65-F5344CB8AC3E}">
        <p14:creationId xmlns:p14="http://schemas.microsoft.com/office/powerpoint/2010/main" val="32117794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119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386844" y="152400"/>
            <a:ext cx="8807896" cy="1066800"/>
          </a:xfrm>
        </p:spPr>
        <p:txBody>
          <a:bodyPr/>
          <a:lstStyle/>
          <a:p>
            <a:r>
              <a:rPr lang="en-US" dirty="0"/>
              <a:t>For Some Open Problems, See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386844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1700" dirty="0"/>
              <a:t>Saugata Ghose, Kevin Hsieh, Amirali Boroumand, </a:t>
            </a:r>
            <a:r>
              <a:rPr lang="en-US" sz="1700" dirty="0" err="1"/>
              <a:t>Rachata</a:t>
            </a:r>
            <a:r>
              <a:rPr lang="en-US" sz="1700" dirty="0"/>
              <a:t> </a:t>
            </a:r>
            <a:r>
              <a:rPr lang="en-US" sz="1700" dirty="0" err="1"/>
              <a:t>Ausavarungnirun</a:t>
            </a:r>
            <a:r>
              <a:rPr lang="en-US" sz="1700" dirty="0"/>
              <a:t>, Onur Mutlu,</a:t>
            </a:r>
            <a:br>
              <a:rPr lang="en-US" sz="1700" dirty="0"/>
            </a:br>
            <a:r>
              <a:rPr lang="en-US" sz="1700" b="1" dirty="0">
                <a:hlinkClick r:id="rId2"/>
              </a:rPr>
              <a:t>"Enabling the Adoption of Processing-in-Memory: Challenges, Mechanisms, Future Research Directions"</a:t>
            </a:r>
            <a:r>
              <a:rPr lang="en-US" sz="1700" dirty="0"/>
              <a:t> </a:t>
            </a:r>
            <a:br>
              <a:rPr lang="en-US" sz="1700" dirty="0"/>
            </a:br>
            <a:r>
              <a:rPr lang="en-US" sz="1700" i="1" dirty="0"/>
              <a:t>Invited Book Chapter</a:t>
            </a:r>
            <a:r>
              <a:rPr lang="en-US" sz="1700" dirty="0"/>
              <a:t>, to appear in 2018. 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3"/>
              </a:rPr>
              <a:t>Preliminary arxiv.org version</a:t>
            </a:r>
            <a:r>
              <a:rPr lang="en-US" sz="1700" dirty="0"/>
              <a:t>]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AD2022-F9DE-D14F-A45A-D41DA60EB2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5804" y="980728"/>
            <a:ext cx="8589976" cy="33669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FA0A5EF-3A3C-1949-B5F9-3039EB9E1909}"/>
              </a:ext>
            </a:extLst>
          </p:cNvPr>
          <p:cNvSpPr txBox="1"/>
          <p:nvPr/>
        </p:nvSpPr>
        <p:spPr>
          <a:xfrm>
            <a:off x="3642012" y="6381328"/>
            <a:ext cx="47420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https://arxiv.org/pdf/1802.00320.pdf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5865442"/>
      </p:ext>
    </p:extLst>
  </p:cSld>
  <p:clrMapOvr>
    <a:masterClrMapping/>
  </p:clrMapOvr>
  <p:transition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E096BAB-925E-464D-8476-CD2FB2182577}" type="slidenum">
              <a:rPr lang="en-US" sz="1600">
                <a:solidFill>
                  <a:srgbClr val="000000"/>
                </a:solidFill>
                <a:latin typeface="Garamond" charset="0"/>
              </a:rPr>
              <a:pPr eaLnBrk="1" hangingPunct="1"/>
              <a:t>120</a:t>
            </a:fld>
            <a:endParaRPr lang="en-US" sz="1600" dirty="0">
              <a:solidFill>
                <a:srgbClr val="000000"/>
              </a:solidFill>
              <a:latin typeface="Garamond" charset="0"/>
            </a:endParaRPr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691644" y="152400"/>
            <a:ext cx="8610600" cy="1066800"/>
          </a:xfrm>
        </p:spPr>
        <p:txBody>
          <a:bodyPr/>
          <a:lstStyle/>
          <a:p>
            <a:r>
              <a:rPr lang="en-US" dirty="0"/>
              <a:t>Accelerated Memory Course (~6.5 hours)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691643" y="1124744"/>
            <a:ext cx="9662161" cy="5123656"/>
          </a:xfrm>
        </p:spPr>
        <p:txBody>
          <a:bodyPr/>
          <a:lstStyle/>
          <a:p>
            <a:r>
              <a:rPr lang="en-US" dirty="0">
                <a:solidFill>
                  <a:srgbClr val="0000FF"/>
                </a:solidFill>
              </a:rPr>
              <a:t>ACACES 2018 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Memory Systems and Memory-Centric Computing Systems</a:t>
            </a:r>
          </a:p>
          <a:p>
            <a:pPr lvl="1"/>
            <a:r>
              <a:rPr lang="en-US" dirty="0"/>
              <a:t>Taught by Onur Mutlu on July 9-13, 2018</a:t>
            </a:r>
          </a:p>
          <a:p>
            <a:pPr lvl="1"/>
            <a:r>
              <a:rPr lang="en-US" dirty="0"/>
              <a:t>~6.5 hours of lectures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Website for the Course: including Videos, Slides, Papers</a:t>
            </a:r>
          </a:p>
          <a:p>
            <a:pPr lvl="1"/>
            <a:r>
              <a:rPr lang="en-US" dirty="0">
                <a:hlinkClick r:id="rId2"/>
              </a:rPr>
              <a:t>https://people.inf.ethz.ch/omutlu/acaces2018.html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hlinkClick r:id="rId3"/>
              </a:rPr>
              <a:t>https://www.youtube.com/playlist?list=PL5Q2soXY2Zi-HXxomthrpDpMJm05P6J9x</a:t>
            </a:r>
            <a:r>
              <a:rPr lang="en-US" dirty="0"/>
              <a:t> </a:t>
            </a:r>
          </a:p>
          <a:p>
            <a:pPr lvl="1"/>
            <a:endParaRPr lang="en-US" dirty="0">
              <a:hlinkClick r:id="rId4"/>
            </a:endParaRPr>
          </a:p>
          <a:p>
            <a:r>
              <a:rPr lang="en-US" dirty="0">
                <a:solidFill>
                  <a:srgbClr val="0000FF"/>
                </a:solidFill>
              </a:rPr>
              <a:t>All Papers are at:</a:t>
            </a:r>
          </a:p>
          <a:p>
            <a:pPr lvl="1"/>
            <a:r>
              <a:rPr lang="en-US" dirty="0">
                <a:hlinkClick r:id="rId4"/>
              </a:rPr>
              <a:t>https://people.inf.ethz.ch/omutlu/projects.htm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Final lecture notes and readings (for all topics)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066557"/>
      </p:ext>
    </p:extLst>
  </p:cSld>
  <p:clrMapOvr>
    <a:masterClrMapping/>
  </p:clrMapOvr>
  <p:transition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195" y="1325878"/>
            <a:ext cx="10515610" cy="4183160"/>
          </a:xfrm>
        </p:spPr>
        <p:txBody>
          <a:bodyPr/>
          <a:lstStyle/>
          <a:p>
            <a:pPr algn="ctr" eaLnBrk="1" hangingPunct="1"/>
            <a:br>
              <a:rPr lang="en-US" sz="3200" b="1" dirty="0">
                <a:solidFill>
                  <a:srgbClr val="1A5712"/>
                </a:solidFill>
              </a:rPr>
            </a:br>
            <a:br>
              <a:rPr lang="en-US" sz="3200" b="1" dirty="0">
                <a:solidFill>
                  <a:srgbClr val="1A5712"/>
                </a:solidFill>
              </a:rPr>
            </a:br>
            <a:br>
              <a:rPr lang="en-US" sz="3200" b="1" dirty="0">
                <a:solidFill>
                  <a:srgbClr val="1A5712"/>
                </a:solidFill>
              </a:rPr>
            </a:br>
            <a:br>
              <a:rPr lang="en-US" sz="3200" b="1" dirty="0">
                <a:solidFill>
                  <a:srgbClr val="1A5712"/>
                </a:solidFill>
              </a:rPr>
            </a:br>
            <a:br>
              <a:rPr lang="en-US" sz="3200" b="1" dirty="0">
                <a:solidFill>
                  <a:srgbClr val="1A5712"/>
                </a:solidFill>
              </a:rPr>
            </a:br>
            <a:br>
              <a:rPr lang="en-US" sz="3200" b="1" dirty="0">
                <a:solidFill>
                  <a:srgbClr val="1A5712"/>
                </a:solidFill>
              </a:rPr>
            </a:br>
            <a:br>
              <a:rPr lang="en-US" sz="3200" b="1" dirty="0">
                <a:solidFill>
                  <a:srgbClr val="1A5712"/>
                </a:solidFill>
              </a:rPr>
            </a:br>
            <a:r>
              <a:rPr lang="en-US" sz="3200" b="1" dirty="0">
                <a:solidFill>
                  <a:srgbClr val="1A5712"/>
                </a:solidFill>
              </a:rPr>
              <a:t>Processing Data Where It Makes Sense </a:t>
            </a:r>
            <a:br>
              <a:rPr lang="en-US" sz="3200" b="1" dirty="0">
                <a:solidFill>
                  <a:srgbClr val="1A5712"/>
                </a:solidFill>
              </a:rPr>
            </a:br>
            <a:r>
              <a:rPr lang="en-US" sz="3200" b="1" dirty="0">
                <a:solidFill>
                  <a:srgbClr val="1A5712"/>
                </a:solidFill>
              </a:rPr>
              <a:t>in Modern Computing Systems:</a:t>
            </a:r>
            <a:br>
              <a:rPr lang="en-US" sz="3200" b="1" dirty="0">
                <a:solidFill>
                  <a:srgbClr val="1A5712"/>
                </a:solidFill>
              </a:rPr>
            </a:br>
            <a:r>
              <a:rPr lang="en-US" sz="3200" b="1" dirty="0">
                <a:solidFill>
                  <a:srgbClr val="FF0000"/>
                </a:solidFill>
              </a:rPr>
              <a:t>Enabling In-Memory Computation</a:t>
            </a:r>
            <a:br>
              <a:rPr lang="en-US" sz="3200" dirty="0">
                <a:solidFill>
                  <a:schemeClr val="tx1"/>
                </a:solidFill>
              </a:rPr>
            </a:br>
            <a:br>
              <a:rPr lang="en-US" altLang="fr-FR" sz="2000" dirty="0"/>
            </a:br>
            <a:r>
              <a:rPr lang="de-DE" altLang="fr-FR" sz="2400" dirty="0">
                <a:solidFill>
                  <a:srgbClr val="0000FF"/>
                </a:solidFill>
              </a:rPr>
              <a:t>Onur Mutlu</a:t>
            </a:r>
            <a:br>
              <a:rPr lang="de-DE" altLang="fr-FR" sz="2400" dirty="0"/>
            </a:br>
            <a:r>
              <a:rPr lang="de-DE" altLang="fr-FR" sz="2000" dirty="0" err="1"/>
              <a:t>omutlu@gmail.com</a:t>
            </a:r>
            <a:r>
              <a:rPr lang="de-DE" altLang="fr-FR" sz="2000" dirty="0"/>
              <a:t> </a:t>
            </a:r>
            <a:br>
              <a:rPr lang="de-DE" altLang="fr-FR" sz="2000" dirty="0"/>
            </a:br>
            <a:r>
              <a:rPr lang="de-DE" altLang="fr-FR" sz="2000" dirty="0"/>
              <a:t>https://</a:t>
            </a:r>
            <a:r>
              <a:rPr lang="de-DE" altLang="fr-FR" sz="2000" dirty="0" err="1"/>
              <a:t>people.inf.ethz.ch</a:t>
            </a:r>
            <a:r>
              <a:rPr lang="de-DE" altLang="fr-FR" sz="2000" dirty="0"/>
              <a:t>/omutlu</a:t>
            </a:r>
            <a:br>
              <a:rPr lang="de-DE" altLang="fr-FR" sz="2400" dirty="0"/>
            </a:br>
            <a:br>
              <a:rPr lang="en-US" altLang="fr-FR" sz="2400" dirty="0"/>
            </a:br>
            <a:r>
              <a:rPr lang="en-US" altLang="fr-FR" sz="2400" dirty="0"/>
              <a:t>Feb. 21</a:t>
            </a:r>
            <a:r>
              <a:rPr lang="en-US" altLang="fr-FR" sz="2400" baseline="30000" dirty="0"/>
              <a:t>st</a:t>
            </a:r>
            <a:r>
              <a:rPr lang="en-US" altLang="fr-FR" sz="2400" dirty="0"/>
              <a:t> 2019</a:t>
            </a:r>
            <a:br>
              <a:rPr lang="en-US" altLang="fr-FR" sz="2400" dirty="0"/>
            </a:br>
            <a:endParaRPr lang="en-US" altLang="fr-FR" sz="2400" dirty="0"/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2124075" y="322263"/>
            <a:ext cx="7512050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3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sp>
        <p:nvSpPr>
          <p:cNvPr id="10244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D957E1-574D-4CA8-B5F7-67A921809931}" type="slidenum">
              <a:rPr kumimoji="0" lang="en-US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 panose="020B060403050404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121</a:t>
            </a:fld>
            <a:endParaRPr kumimoji="0" lang="en-US" altLang="fr-FR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 panose="020B0604030504040204" pitchFamily="34" charset="0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84106" y="5300774"/>
            <a:ext cx="2261086" cy="654223"/>
          </a:xfrm>
          <a:prstGeom prst="rect">
            <a:avLst/>
          </a:prstGeom>
        </p:spPr>
      </p:pic>
      <p:pic>
        <p:nvPicPr>
          <p:cNvPr id="8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2" t="19970" r="7940" b="18111"/>
          <a:stretch/>
        </p:blipFill>
        <p:spPr bwMode="auto">
          <a:xfrm>
            <a:off x="4785628" y="5204710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Burgundy_CMU_JPG_Logo.jpg">
            <a:extLst>
              <a:ext uri="{FF2B5EF4-FFF2-40B4-BE49-F238E27FC236}">
                <a16:creationId xmlns:a16="http://schemas.microsoft.com/office/drawing/2014/main" id="{FDEF4BF8-4C42-2C48-ACA7-CAA3C1B63ED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70032" y="5204710"/>
            <a:ext cx="253218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82934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rofile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005CB8"/>
      </a:accent2>
      <a:accent3>
        <a:srgbClr val="FFFFFF"/>
      </a:accent3>
      <a:accent4>
        <a:srgbClr val="000000"/>
      </a:accent4>
      <a:accent5>
        <a:srgbClr val="CED5DD"/>
      </a:accent5>
      <a:accent6>
        <a:srgbClr val="00264C"/>
      </a:accent6>
      <a:hlink>
        <a:srgbClr val="005CB8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69900" marR="0" indent="-469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 typeface="Wingdings" pitchFamily="2" charset="2"/>
          <a:buChar char="o"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ＭＳ Ｐゴシック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69900" marR="0" indent="-46990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>
            <a:schemeClr val="accent2"/>
          </a:buClr>
          <a:buSzTx/>
          <a:buFont typeface="Wingdings" pitchFamily="2" charset="2"/>
          <a:buChar char="o"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  <a:ea typeface="ＭＳ Ｐゴシック" pitchFamily="50" charset="-128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FDC600"/>
    </a:accent1>
    <a:accent2>
      <a:srgbClr val="C00000"/>
    </a:accent2>
    <a:accent3>
      <a:srgbClr val="0061FF"/>
    </a:accent3>
    <a:accent4>
      <a:srgbClr val="3C3C3C"/>
    </a:accent4>
    <a:accent5>
      <a:srgbClr val="009900"/>
    </a:accent5>
    <a:accent6>
      <a:srgbClr val="777777"/>
    </a:accent6>
    <a:hlink>
      <a:srgbClr val="0000FF"/>
    </a:hlink>
    <a:folHlink>
      <a:srgbClr val="800080"/>
    </a:folHlink>
  </a:clrScheme>
  <a:fontScheme name="Sesha">
    <a:majorFont>
      <a:latin typeface="Myriad Pro Cond"/>
      <a:ea typeface=""/>
      <a:cs typeface=""/>
    </a:majorFont>
    <a:minorFont>
      <a:latin typeface="Myriad Pro Cond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기본">
    <a:dk1>
      <a:sysClr val="windowText" lastClr="000000"/>
    </a:dk1>
    <a:lt1>
      <a:sysClr val="window" lastClr="FFFFFF"/>
    </a:lt1>
    <a:dk2>
      <a:srgbClr val="1B6AA3"/>
    </a:dk2>
    <a:lt2>
      <a:srgbClr val="FFFFFF"/>
    </a:lt2>
    <a:accent1>
      <a:srgbClr val="5DA5DA"/>
    </a:accent1>
    <a:accent2>
      <a:srgbClr val="FAA43A"/>
    </a:accent2>
    <a:accent3>
      <a:srgbClr val="60BD68"/>
    </a:accent3>
    <a:accent4>
      <a:srgbClr val="F17CB0"/>
    </a:accent4>
    <a:accent5>
      <a:srgbClr val="B2912F"/>
    </a:accent5>
    <a:accent6>
      <a:srgbClr val="307D99"/>
    </a:accent6>
    <a:hlink>
      <a:srgbClr val="0563C1"/>
    </a:hlink>
    <a:folHlink>
      <a:srgbClr val="954F72"/>
    </a:folHlink>
  </a:clrScheme>
  <a:fontScheme name="Calibri - 나눔고딕">
    <a:majorFont>
      <a:latin typeface="Calibri"/>
      <a:ea typeface="나눔고딕"/>
      <a:cs typeface=""/>
    </a:majorFont>
    <a:minorFont>
      <a:latin typeface="Calibri"/>
      <a:ea typeface="나눔고딕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기본">
    <a:dk1>
      <a:sysClr val="windowText" lastClr="000000"/>
    </a:dk1>
    <a:lt1>
      <a:sysClr val="window" lastClr="FFFFFF"/>
    </a:lt1>
    <a:dk2>
      <a:srgbClr val="1B6AA3"/>
    </a:dk2>
    <a:lt2>
      <a:srgbClr val="FFFFFF"/>
    </a:lt2>
    <a:accent1>
      <a:srgbClr val="5DA5DA"/>
    </a:accent1>
    <a:accent2>
      <a:srgbClr val="FAA43A"/>
    </a:accent2>
    <a:accent3>
      <a:srgbClr val="60BD68"/>
    </a:accent3>
    <a:accent4>
      <a:srgbClr val="F17CB0"/>
    </a:accent4>
    <a:accent5>
      <a:srgbClr val="B2912F"/>
    </a:accent5>
    <a:accent6>
      <a:srgbClr val="307D99"/>
    </a:accent6>
    <a:hlink>
      <a:srgbClr val="0563C1"/>
    </a:hlink>
    <a:folHlink>
      <a:srgbClr val="954F72"/>
    </a:folHlink>
  </a:clrScheme>
  <a:fontScheme name="Calibri - 나눔고딕">
    <a:majorFont>
      <a:latin typeface="Calibri"/>
      <a:ea typeface="나눔고딕"/>
      <a:cs typeface=""/>
    </a:majorFont>
    <a:minorFont>
      <a:latin typeface="Calibri"/>
      <a:ea typeface="나눔고딕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기본">
    <a:dk1>
      <a:sysClr val="windowText" lastClr="000000"/>
    </a:dk1>
    <a:lt1>
      <a:sysClr val="window" lastClr="FFFFFF"/>
    </a:lt1>
    <a:dk2>
      <a:srgbClr val="1B6AA3"/>
    </a:dk2>
    <a:lt2>
      <a:srgbClr val="FFFFFF"/>
    </a:lt2>
    <a:accent1>
      <a:srgbClr val="5DA5DA"/>
    </a:accent1>
    <a:accent2>
      <a:srgbClr val="FAA43A"/>
    </a:accent2>
    <a:accent3>
      <a:srgbClr val="60BD68"/>
    </a:accent3>
    <a:accent4>
      <a:srgbClr val="F17CB0"/>
    </a:accent4>
    <a:accent5>
      <a:srgbClr val="B2912F"/>
    </a:accent5>
    <a:accent6>
      <a:srgbClr val="307D99"/>
    </a:accent6>
    <a:hlink>
      <a:srgbClr val="0563C1"/>
    </a:hlink>
    <a:folHlink>
      <a:srgbClr val="954F72"/>
    </a:folHlink>
  </a:clrScheme>
  <a:fontScheme name="Calibri - 나눔고딕">
    <a:majorFont>
      <a:latin typeface="Calibri"/>
      <a:ea typeface="나눔고딕"/>
      <a:cs typeface=""/>
    </a:majorFont>
    <a:minorFont>
      <a:latin typeface="Calibri"/>
      <a:ea typeface="나눔고딕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기본">
    <a:dk1>
      <a:sysClr val="windowText" lastClr="000000"/>
    </a:dk1>
    <a:lt1>
      <a:sysClr val="window" lastClr="FFFFFF"/>
    </a:lt1>
    <a:dk2>
      <a:srgbClr val="1B6AA3"/>
    </a:dk2>
    <a:lt2>
      <a:srgbClr val="FFFFFF"/>
    </a:lt2>
    <a:accent1>
      <a:srgbClr val="5DA5DA"/>
    </a:accent1>
    <a:accent2>
      <a:srgbClr val="FAA43A"/>
    </a:accent2>
    <a:accent3>
      <a:srgbClr val="60BD68"/>
    </a:accent3>
    <a:accent4>
      <a:srgbClr val="F17CB0"/>
    </a:accent4>
    <a:accent5>
      <a:srgbClr val="B2912F"/>
    </a:accent5>
    <a:accent6>
      <a:srgbClr val="307D99"/>
    </a:accent6>
    <a:hlink>
      <a:srgbClr val="0563C1"/>
    </a:hlink>
    <a:folHlink>
      <a:srgbClr val="954F72"/>
    </a:folHlink>
  </a:clrScheme>
  <a:fontScheme name="Calibri - 나눔고딕">
    <a:majorFont>
      <a:latin typeface="Calibri"/>
      <a:ea typeface="나눔고딕"/>
      <a:cs typeface=""/>
    </a:majorFont>
    <a:minorFont>
      <a:latin typeface="Calibri"/>
      <a:ea typeface="나눔고딕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FDC600"/>
    </a:accent1>
    <a:accent2>
      <a:srgbClr val="C00000"/>
    </a:accent2>
    <a:accent3>
      <a:srgbClr val="0061FF"/>
    </a:accent3>
    <a:accent4>
      <a:srgbClr val="3C3C3C"/>
    </a:accent4>
    <a:accent5>
      <a:srgbClr val="00B3B3"/>
    </a:accent5>
    <a:accent6>
      <a:srgbClr val="777777"/>
    </a:accent6>
    <a:hlink>
      <a:srgbClr val="0000FF"/>
    </a:hlink>
    <a:folHlink>
      <a:srgbClr val="800080"/>
    </a:folHlink>
  </a:clrScheme>
  <a:fontScheme name="Urban Pop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FDC600"/>
    </a:accent1>
    <a:accent2>
      <a:srgbClr val="C00000"/>
    </a:accent2>
    <a:accent3>
      <a:srgbClr val="0061FF"/>
    </a:accent3>
    <a:accent4>
      <a:srgbClr val="3C3C3C"/>
    </a:accent4>
    <a:accent5>
      <a:srgbClr val="00B3B3"/>
    </a:accent5>
    <a:accent6>
      <a:srgbClr val="777777"/>
    </a:accent6>
    <a:hlink>
      <a:srgbClr val="0000FF"/>
    </a:hlink>
    <a:folHlink>
      <a:srgbClr val="800080"/>
    </a:folHlink>
  </a:clrScheme>
  <a:fontScheme name="Urban Pop">
    <a:maj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휴먼매직체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ajorFont>
    <a:minorFont>
      <a:latin typeface="Gill Sans MT"/>
      <a:ea typeface=""/>
      <a:cs typeface=""/>
      <a:font script="Grek" typeface="Corbel"/>
      <a:font script="Cyrl" typeface="Corbel"/>
      <a:font script="Jpan" typeface="HGｺﾞｼｯｸE"/>
      <a:font script="Hang" typeface="HY엽서L"/>
      <a:font script="Hans" typeface="华文中宋"/>
      <a:font script="Hant" typeface="微軟正黑體"/>
      <a:font script="Arab" typeface="Majalla UI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191286</TotalTime>
  <Words>5459</Words>
  <Application>Microsoft Macintosh PowerPoint</Application>
  <PresentationFormat>Widescreen</PresentationFormat>
  <Paragraphs>1250</Paragraphs>
  <Slides>121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121</vt:i4>
      </vt:variant>
    </vt:vector>
  </HeadingPairs>
  <TitlesOfParts>
    <vt:vector size="150" baseType="lpstr">
      <vt:lpstr>굴림</vt:lpstr>
      <vt:lpstr>ＭＳ Ｐゴシック</vt:lpstr>
      <vt:lpstr>ＭＳ Ｐゴシック</vt:lpstr>
      <vt:lpstr>ヒラギノ角ゴ ProN W3</vt:lpstr>
      <vt:lpstr>ヒラギノ角ゴ ProN W6</vt:lpstr>
      <vt:lpstr>Adobe Garamond Pro</vt:lpstr>
      <vt:lpstr>Arial</vt:lpstr>
      <vt:lpstr>Calibri</vt:lpstr>
      <vt:lpstr>Calibri Light</vt:lpstr>
      <vt:lpstr>Cambria</vt:lpstr>
      <vt:lpstr>Cambria Math</vt:lpstr>
      <vt:lpstr>Corbel</vt:lpstr>
      <vt:lpstr>Courier New</vt:lpstr>
      <vt:lpstr>Futura Medium</vt:lpstr>
      <vt:lpstr>Garamond</vt:lpstr>
      <vt:lpstr>Gill Sans</vt:lpstr>
      <vt:lpstr>Gill Sans MT</vt:lpstr>
      <vt:lpstr>Lucida Sans</vt:lpstr>
      <vt:lpstr>Myriad Pro Bold Cond</vt:lpstr>
      <vt:lpstr>Myriad Pro Cond</vt:lpstr>
      <vt:lpstr>나눔고딕</vt:lpstr>
      <vt:lpstr>Tahoma</vt:lpstr>
      <vt:lpstr>Times New Roman</vt:lpstr>
      <vt:lpstr>Verdana</vt:lpstr>
      <vt:lpstr>Vista Sans OT Medium</vt:lpstr>
      <vt:lpstr>Wingdings</vt:lpstr>
      <vt:lpstr>16_Edge</vt:lpstr>
      <vt:lpstr>Profile</vt:lpstr>
      <vt:lpstr>4_Office Theme</vt:lpstr>
      <vt:lpstr>       Processing Data Where It Makes Sense  in Modern Computing Systems: Enabling In-Memory Computation  Onur Mutlu omutlu@gmail.com  https://people.inf.ethz.ch/omutlu  Feb. 21st 2019 </vt:lpstr>
      <vt:lpstr>The Main Memory System</vt:lpstr>
      <vt:lpstr>Memory System: A Shared Resource View</vt:lpstr>
      <vt:lpstr>State of the Main Memory System</vt:lpstr>
      <vt:lpstr>Major Trends Affecting Main Memory (I)</vt:lpstr>
      <vt:lpstr>Major Trends Affecting Main Memory (II)</vt:lpstr>
      <vt:lpstr>Example: The Memory Capacity Gap</vt:lpstr>
      <vt:lpstr>Capacity, Bandwidth &amp; Latency of a DRAM Chip</vt:lpstr>
      <vt:lpstr>DRAM Is Critical for Performance (Server)</vt:lpstr>
      <vt:lpstr>PowerPoint Presentation</vt:lpstr>
      <vt:lpstr>Major Trends Affecting Main Memory (III)</vt:lpstr>
      <vt:lpstr>Energy Waste in Mobile Devices</vt:lpstr>
      <vt:lpstr>Major Trends Affecting Main Memory (IV)</vt:lpstr>
      <vt:lpstr>Major Trends Affecting Main Memory (V)</vt:lpstr>
      <vt:lpstr>Major Trend: Hybrid Main Memory</vt:lpstr>
      <vt:lpstr>Foreshadowing</vt:lpstr>
      <vt:lpstr>Call for Intelligent Memory Controllers</vt:lpstr>
      <vt:lpstr>Agenda</vt:lpstr>
      <vt:lpstr>The DRAM Scaling Problem</vt:lpstr>
      <vt:lpstr>As Memory Scales, It Becomes Unreliable</vt:lpstr>
      <vt:lpstr>Large-Scale Failure Analysis of DRAM Chips</vt:lpstr>
      <vt:lpstr>Infrastructures to Understand Such Issues</vt:lpstr>
      <vt:lpstr>Infrastructures to Understand Such Issues</vt:lpstr>
      <vt:lpstr>SoftMC: Open Source DRAM Infrastructure</vt:lpstr>
      <vt:lpstr>Data Retention in Memory [Liu et al., ISCA 2013]</vt:lpstr>
      <vt:lpstr>A Curious Discovery [Kim et al., ISCA 2014]</vt:lpstr>
      <vt:lpstr>DRAM RowHammer</vt:lpstr>
      <vt:lpstr>PowerPoint Presentation</vt:lpstr>
      <vt:lpstr>Most DRAM Modules Are Vulnerable</vt:lpstr>
      <vt:lpstr>Recent DRAM Is More Vulnerable</vt:lpstr>
      <vt:lpstr>A Simple Program Can Induce Many Errors</vt:lpstr>
      <vt:lpstr>PowerPoint Presentation</vt:lpstr>
      <vt:lpstr>One Can Take Over an Otherwise-Secure System</vt:lpstr>
      <vt:lpstr>RowHammer Security Attack Example</vt:lpstr>
      <vt:lpstr>Security Implications</vt:lpstr>
      <vt:lpstr>More Security Implications (I)</vt:lpstr>
      <vt:lpstr>More Security Implications (II)</vt:lpstr>
      <vt:lpstr>More Security Implications (III)</vt:lpstr>
      <vt:lpstr>Apple’s Patch for RowHammer</vt:lpstr>
      <vt:lpstr>PowerPoint Presentation</vt:lpstr>
      <vt:lpstr>PowerPoint Presentation</vt:lpstr>
      <vt:lpstr>Probabilistic Activation in Real Life</vt:lpstr>
      <vt:lpstr>More on RowHammer Analysis</vt:lpstr>
      <vt:lpstr>PowerPoint Presentation</vt:lpstr>
      <vt:lpstr>Call for Intelligent Memory Controllers</vt:lpstr>
      <vt:lpstr>Aside: Intelligent Controller for NAND Flash</vt:lpstr>
      <vt:lpstr>Aside: Intelligent Controller for NAND Flash</vt:lpstr>
      <vt:lpstr>Takeaway</vt:lpstr>
      <vt:lpstr>Agenda</vt:lpstr>
      <vt:lpstr>Three Key Systems Trends</vt:lpstr>
      <vt:lpstr>The Problem</vt:lpstr>
      <vt:lpstr>A Computing System</vt:lpstr>
      <vt:lpstr>Today’s Computing Systems</vt:lpstr>
      <vt:lpstr>Yet …</vt:lpstr>
      <vt:lpstr>The Performance Perspective</vt:lpstr>
      <vt:lpstr>The Performance Perspective (Today)</vt:lpstr>
      <vt:lpstr>Perils of Processor-Centric Design</vt:lpstr>
      <vt:lpstr>Perils of Processor-Centric Design</vt:lpstr>
      <vt:lpstr>The Energy Perspective</vt:lpstr>
      <vt:lpstr>Data Movement vs. Computation Energy</vt:lpstr>
      <vt:lpstr>Energy Waste in Mobile Devices</vt:lpstr>
      <vt:lpstr>We Need A Paradigm Shift To …</vt:lpstr>
      <vt:lpstr>Goal: Processing Inside Memory</vt:lpstr>
      <vt:lpstr>PowerPoint Presentation</vt:lpstr>
      <vt:lpstr>Approach 1: Minimally Changing DRAM</vt:lpstr>
      <vt:lpstr>Starting Simple: Data Copy and Initialization</vt:lpstr>
      <vt:lpstr>PowerPoint Presentation</vt:lpstr>
      <vt:lpstr>Future Systems: In-Memory Copy</vt:lpstr>
      <vt:lpstr>RowClone: In-DRAM Row Copy</vt:lpstr>
      <vt:lpstr>PowerPoint Presentation</vt:lpstr>
      <vt:lpstr>More on RowClone</vt:lpstr>
      <vt:lpstr>Memory as an Accelerator</vt:lpstr>
      <vt:lpstr>In-Memory Bulk Bitwise Operations</vt:lpstr>
      <vt:lpstr>In-DRAM AND/OR: Triple Row Activation</vt:lpstr>
      <vt:lpstr>In-DRAM NOT: Dual Contact Cell</vt:lpstr>
      <vt:lpstr>PowerPoint Presentation</vt:lpstr>
      <vt:lpstr>Bulk Bitwise Operations in Workloads</vt:lpstr>
      <vt:lpstr>Performance: Bitmap Index on Ambit</vt:lpstr>
      <vt:lpstr>Performance: BitWeaving on Ambit</vt:lpstr>
      <vt:lpstr>More on Ambit</vt:lpstr>
      <vt:lpstr>PowerPoint Presentation</vt:lpstr>
      <vt:lpstr>Opportunity: 3D-Stacked Logic+Memory</vt:lpstr>
      <vt:lpstr>DRAM Landscape (circa 2015)</vt:lpstr>
      <vt:lpstr>Two Key Questions in 3D-Stacked PIM</vt:lpstr>
      <vt:lpstr>Graph Processing</vt:lpstr>
      <vt:lpstr>Key Bottlenecks in Graph Processing</vt:lpstr>
      <vt:lpstr>Tesseract System for Graph Processing</vt:lpstr>
      <vt:lpstr>Evaluated Systems</vt:lpstr>
      <vt:lpstr>Tesseract Graph Processing Performance</vt:lpstr>
      <vt:lpstr>Tesseract Graph Processing Performance</vt:lpstr>
      <vt:lpstr>Tesseract Graph Processing System Energy</vt:lpstr>
      <vt:lpstr>More on Tesseract</vt:lpstr>
      <vt:lpstr>PIM for Mobile Devices: Function Offloading</vt:lpstr>
      <vt:lpstr>Mobile Devices</vt:lpstr>
      <vt:lpstr>Popular Consumer Workloads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Accelerating GPU Execution with PIM (I)</vt:lpstr>
      <vt:lpstr>Accelerating Linked Data Structures</vt:lpstr>
      <vt:lpstr>Two Key Questions in 3D-Stacked PIM</vt:lpstr>
      <vt:lpstr>PEI: PIM-Enabled Instructions (Ideas)</vt:lpstr>
      <vt:lpstr>PEI: PIM-Enabled Instructions (Example)</vt:lpstr>
      <vt:lpstr>Example (Abstract) PEI uArchitecture</vt:lpstr>
      <vt:lpstr>PEI: Initial Evaluation Results</vt:lpstr>
      <vt:lpstr>Simpler PIM: PIM-Enabled Instructions</vt:lpstr>
      <vt:lpstr>Efficient Automatic Data Coherence Support</vt:lpstr>
      <vt:lpstr>Challenge and Opportunity for Future</vt:lpstr>
      <vt:lpstr>Agenda</vt:lpstr>
      <vt:lpstr>Barriers to Adoption of PIM</vt:lpstr>
      <vt:lpstr>Concluding Remarks</vt:lpstr>
      <vt:lpstr>The Future of Processing in Memory is Bright</vt:lpstr>
      <vt:lpstr>If In Doubt, See Other Doubtful Technologies</vt:lpstr>
      <vt:lpstr>For Some Open Problems, See</vt:lpstr>
      <vt:lpstr>Accelerated Memory Course (~6.5 hours)</vt:lpstr>
      <vt:lpstr>       Processing Data Where It Makes Sense  in Modern Computing Systems: Enabling In-Memory Computation  Onur Mutlu omutlu@gmail.com  https://people.inf.ethz.ch/omutlu  Feb. 21st 2019 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Onur Mutlu</cp:lastModifiedBy>
  <cp:revision>2764</cp:revision>
  <cp:lastPrinted>2017-12-05T03:30:35Z</cp:lastPrinted>
  <dcterms:created xsi:type="dcterms:W3CDTF">2010-10-08T20:41:54Z</dcterms:created>
  <dcterms:modified xsi:type="dcterms:W3CDTF">2019-02-22T01:00:46Z</dcterms:modified>
</cp:coreProperties>
</file>