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9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theme/theme40.xml" ContentType="application/vnd.openxmlformats-officedocument.theme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41.xml" ContentType="application/vnd.openxmlformats-officedocument.theme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3.xml" ContentType="application/vnd.openxmlformats-officedocument.theme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theme/theme44.xml" ContentType="application/vnd.openxmlformats-officedocument.theme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theme/theme45.xml" ContentType="application/vnd.openxmlformats-officedocument.theme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6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7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theme/theme48.xml" ContentType="application/vnd.openxmlformats-officedocument.theme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theme/theme49.xml" ContentType="application/vnd.openxmlformats-officedocument.theme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theme/theme50.xml" ContentType="application/vnd.openxmlformats-officedocument.theme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theme/theme53.xml" ContentType="application/vnd.openxmlformats-officedocument.theme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theme/theme54.xml" ContentType="application/vnd.openxmlformats-officedocument.theme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theme/theme55.xml" ContentType="application/vnd.openxmlformats-officedocument.theme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theme/theme56.xml" ContentType="application/vnd.openxmlformats-officedocument.theme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theme/theme57.xml" ContentType="application/vnd.openxmlformats-officedocument.theme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theme/theme58.xml" ContentType="application/vnd.openxmlformats-officedocument.theme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theme/theme59.xml" ContentType="application/vnd.openxmlformats-officedocument.theme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theme/theme60.xml" ContentType="application/vnd.openxmlformats-officedocument.theme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theme/theme61.xml" ContentType="application/vnd.openxmlformats-officedocument.theme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theme/theme62.xml" ContentType="application/vnd.openxmlformats-officedocument.theme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theme/theme63.xml" ContentType="application/vnd.openxmlformats-officedocument.theme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4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theme/theme65.xml" ContentType="application/vnd.openxmlformats-officedocument.theme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theme/theme66.xml" ContentType="application/vnd.openxmlformats-officedocument.theme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theme/theme67.xml" ContentType="application/vnd.openxmlformats-officedocument.theme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theme/theme68.xml" ContentType="application/vnd.openxmlformats-officedocument.theme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theme/theme69.xml" ContentType="application/vnd.openxmlformats-officedocument.theme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theme/theme70.xml" ContentType="application/vnd.openxmlformats-officedocument.theme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theme/theme71.xml" ContentType="application/vnd.openxmlformats-officedocument.theme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theme/theme72.xml" ContentType="application/vnd.openxmlformats-officedocument.theme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theme/theme73.xml" ContentType="application/vnd.openxmlformats-officedocument.theme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theme/theme74.xml" ContentType="application/vnd.openxmlformats-officedocument.theme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85" r:id="rId37"/>
    <p:sldMasterId id="2147488097" r:id="rId38"/>
    <p:sldMasterId id="2147488249" r:id="rId39"/>
    <p:sldMasterId id="2147488265" r:id="rId40"/>
    <p:sldMasterId id="2147488289" r:id="rId41"/>
    <p:sldMasterId id="2147488302" r:id="rId42"/>
    <p:sldMasterId id="2147488317" r:id="rId43"/>
    <p:sldMasterId id="2147488329" r:id="rId44"/>
    <p:sldMasterId id="2147488341" r:id="rId45"/>
    <p:sldMasterId id="2147488354" r:id="rId46"/>
    <p:sldMasterId id="2147488367" r:id="rId47"/>
    <p:sldMasterId id="2147488393" r:id="rId48"/>
    <p:sldMasterId id="2147488406" r:id="rId49"/>
    <p:sldMasterId id="2147488418" r:id="rId50"/>
    <p:sldMasterId id="2147488436" r:id="rId51"/>
    <p:sldMasterId id="2147488449" r:id="rId52"/>
    <p:sldMasterId id="2147488461" r:id="rId53"/>
    <p:sldMasterId id="2147488474" r:id="rId54"/>
    <p:sldMasterId id="2147488486" r:id="rId55"/>
    <p:sldMasterId id="2147488498" r:id="rId56"/>
    <p:sldMasterId id="2147488511" r:id="rId57"/>
    <p:sldMasterId id="2147488523" r:id="rId58"/>
    <p:sldMasterId id="2147488536" r:id="rId59"/>
    <p:sldMasterId id="2147488548" r:id="rId60"/>
    <p:sldMasterId id="2147488560" r:id="rId61"/>
    <p:sldMasterId id="2147488572" r:id="rId62"/>
    <p:sldMasterId id="2147488577" r:id="rId63"/>
    <p:sldMasterId id="2147488589" r:id="rId64"/>
    <p:sldMasterId id="2147488601" r:id="rId65"/>
    <p:sldMasterId id="2147488614" r:id="rId66"/>
    <p:sldMasterId id="2147488627" r:id="rId67"/>
    <p:sldMasterId id="2147488639" r:id="rId68"/>
    <p:sldMasterId id="2147488651" r:id="rId69"/>
    <p:sldMasterId id="2147488663" r:id="rId70"/>
    <p:sldMasterId id="2147488676" r:id="rId71"/>
    <p:sldMasterId id="2147488689" r:id="rId72"/>
    <p:sldMasterId id="2147488702" r:id="rId73"/>
    <p:sldMasterId id="2147488705" r:id="rId74"/>
    <p:sldMasterId id="2147488708" r:id="rId75"/>
  </p:sldMasterIdLst>
  <p:notesMasterIdLst>
    <p:notesMasterId r:id="rId369"/>
  </p:notesMasterIdLst>
  <p:handoutMasterIdLst>
    <p:handoutMasterId r:id="rId370"/>
  </p:handoutMasterIdLst>
  <p:sldIdLst>
    <p:sldId id="4681" r:id="rId76"/>
    <p:sldId id="4142" r:id="rId77"/>
    <p:sldId id="5906" r:id="rId78"/>
    <p:sldId id="6073" r:id="rId79"/>
    <p:sldId id="6074" r:id="rId80"/>
    <p:sldId id="6075" r:id="rId81"/>
    <p:sldId id="6076" r:id="rId82"/>
    <p:sldId id="6077" r:id="rId83"/>
    <p:sldId id="5176" r:id="rId84"/>
    <p:sldId id="6078" r:id="rId85"/>
    <p:sldId id="6079" r:id="rId86"/>
    <p:sldId id="5643" r:id="rId87"/>
    <p:sldId id="6080" r:id="rId88"/>
    <p:sldId id="6081" r:id="rId89"/>
    <p:sldId id="6082" r:id="rId90"/>
    <p:sldId id="6097" r:id="rId91"/>
    <p:sldId id="6209" r:id="rId92"/>
    <p:sldId id="6083" r:id="rId93"/>
    <p:sldId id="6091" r:id="rId94"/>
    <p:sldId id="6092" r:id="rId95"/>
    <p:sldId id="6284" r:id="rId96"/>
    <p:sldId id="6285" r:id="rId97"/>
    <p:sldId id="6084" r:id="rId98"/>
    <p:sldId id="6085" r:id="rId99"/>
    <p:sldId id="6086" r:id="rId100"/>
    <p:sldId id="6087" r:id="rId101"/>
    <p:sldId id="6090" r:id="rId102"/>
    <p:sldId id="5981" r:id="rId103"/>
    <p:sldId id="2577" r:id="rId104"/>
    <p:sldId id="2578" r:id="rId105"/>
    <p:sldId id="5835" r:id="rId106"/>
    <p:sldId id="5715" r:id="rId107"/>
    <p:sldId id="5966" r:id="rId108"/>
    <p:sldId id="6042" r:id="rId109"/>
    <p:sldId id="5965" r:id="rId110"/>
    <p:sldId id="5964" r:id="rId111"/>
    <p:sldId id="5967" r:id="rId112"/>
    <p:sldId id="5168" r:id="rId113"/>
    <p:sldId id="5284" r:id="rId114"/>
    <p:sldId id="6043" r:id="rId115"/>
    <p:sldId id="5197" r:id="rId116"/>
    <p:sldId id="5971" r:id="rId117"/>
    <p:sldId id="2593" r:id="rId118"/>
    <p:sldId id="5578" r:id="rId119"/>
    <p:sldId id="5579" r:id="rId120"/>
    <p:sldId id="2606" r:id="rId121"/>
    <p:sldId id="2652" r:id="rId122"/>
    <p:sldId id="2603" r:id="rId123"/>
    <p:sldId id="5973" r:id="rId124"/>
    <p:sldId id="5607" r:id="rId125"/>
    <p:sldId id="6089" r:id="rId126"/>
    <p:sldId id="5972" r:id="rId127"/>
    <p:sldId id="6093" r:id="rId128"/>
    <p:sldId id="6037" r:id="rId129"/>
    <p:sldId id="6039" r:id="rId130"/>
    <p:sldId id="6034" r:id="rId131"/>
    <p:sldId id="5840" r:id="rId132"/>
    <p:sldId id="5898" r:id="rId133"/>
    <p:sldId id="5962" r:id="rId134"/>
    <p:sldId id="5974" r:id="rId135"/>
    <p:sldId id="5216" r:id="rId136"/>
    <p:sldId id="5215" r:id="rId137"/>
    <p:sldId id="5200" r:id="rId138"/>
    <p:sldId id="3730" r:id="rId139"/>
    <p:sldId id="2694" r:id="rId140"/>
    <p:sldId id="4689" r:id="rId141"/>
    <p:sldId id="5238" r:id="rId142"/>
    <p:sldId id="5254" r:id="rId143"/>
    <p:sldId id="3792" r:id="rId144"/>
    <p:sldId id="6063" r:id="rId145"/>
    <p:sldId id="6064" r:id="rId146"/>
    <p:sldId id="5540" r:id="rId147"/>
    <p:sldId id="5978" r:id="rId148"/>
    <p:sldId id="5259" r:id="rId149"/>
    <p:sldId id="5852" r:id="rId150"/>
    <p:sldId id="5543" r:id="rId151"/>
    <p:sldId id="6046" r:id="rId152"/>
    <p:sldId id="5627" r:id="rId153"/>
    <p:sldId id="6068" r:id="rId154"/>
    <p:sldId id="3773" r:id="rId155"/>
    <p:sldId id="4901" r:id="rId156"/>
    <p:sldId id="4278" r:id="rId157"/>
    <p:sldId id="6050" r:id="rId158"/>
    <p:sldId id="6051" r:id="rId159"/>
    <p:sldId id="5351" r:id="rId160"/>
    <p:sldId id="6227" r:id="rId161"/>
    <p:sldId id="5157" r:id="rId162"/>
    <p:sldId id="5870" r:id="rId163"/>
    <p:sldId id="5869" r:id="rId164"/>
    <p:sldId id="6225" r:id="rId165"/>
    <p:sldId id="6065" r:id="rId166"/>
    <p:sldId id="6062" r:id="rId167"/>
    <p:sldId id="5982" r:id="rId168"/>
    <p:sldId id="5983" r:id="rId169"/>
    <p:sldId id="5843" r:id="rId170"/>
    <p:sldId id="5984" r:id="rId171"/>
    <p:sldId id="6226" r:id="rId172"/>
    <p:sldId id="5976" r:id="rId173"/>
    <p:sldId id="5879" r:id="rId174"/>
    <p:sldId id="5993" r:id="rId175"/>
    <p:sldId id="5992" r:id="rId176"/>
    <p:sldId id="5987" r:id="rId177"/>
    <p:sldId id="6094" r:id="rId178"/>
    <p:sldId id="1201" r:id="rId179"/>
    <p:sldId id="5783" r:id="rId180"/>
    <p:sldId id="5791" r:id="rId181"/>
    <p:sldId id="6282" r:id="rId182"/>
    <p:sldId id="5792" r:id="rId183"/>
    <p:sldId id="5808" r:id="rId184"/>
    <p:sldId id="6283" r:id="rId185"/>
    <p:sldId id="5986" r:id="rId186"/>
    <p:sldId id="6066" r:id="rId187"/>
    <p:sldId id="5471" r:id="rId188"/>
    <p:sldId id="6095" r:id="rId189"/>
    <p:sldId id="6096" r:id="rId190"/>
    <p:sldId id="5053" r:id="rId191"/>
    <p:sldId id="4929" r:id="rId192"/>
    <p:sldId id="4930" r:id="rId193"/>
    <p:sldId id="5644" r:id="rId194"/>
    <p:sldId id="5369" r:id="rId195"/>
    <p:sldId id="6228" r:id="rId196"/>
    <p:sldId id="6237" r:id="rId197"/>
    <p:sldId id="6236" r:id="rId198"/>
    <p:sldId id="6238" r:id="rId199"/>
    <p:sldId id="6230" r:id="rId200"/>
    <p:sldId id="6234" r:id="rId201"/>
    <p:sldId id="6235" r:id="rId202"/>
    <p:sldId id="6231" r:id="rId203"/>
    <p:sldId id="6232" r:id="rId204"/>
    <p:sldId id="6239" r:id="rId205"/>
    <p:sldId id="6272" r:id="rId206"/>
    <p:sldId id="6240" r:id="rId207"/>
    <p:sldId id="6273" r:id="rId208"/>
    <p:sldId id="6241" r:id="rId209"/>
    <p:sldId id="6242" r:id="rId210"/>
    <p:sldId id="6243" r:id="rId211"/>
    <p:sldId id="6244" r:id="rId212"/>
    <p:sldId id="6245" r:id="rId213"/>
    <p:sldId id="6246" r:id="rId214"/>
    <p:sldId id="6262" r:id="rId215"/>
    <p:sldId id="6247" r:id="rId216"/>
    <p:sldId id="6263" r:id="rId217"/>
    <p:sldId id="6264" r:id="rId218"/>
    <p:sldId id="6248" r:id="rId219"/>
    <p:sldId id="6275" r:id="rId220"/>
    <p:sldId id="6249" r:id="rId221"/>
    <p:sldId id="6250" r:id="rId222"/>
    <p:sldId id="6276" r:id="rId223"/>
    <p:sldId id="6277" r:id="rId224"/>
    <p:sldId id="6251" r:id="rId225"/>
    <p:sldId id="6252" r:id="rId226"/>
    <p:sldId id="6278" r:id="rId227"/>
    <p:sldId id="6253" r:id="rId228"/>
    <p:sldId id="6279" r:id="rId229"/>
    <p:sldId id="6254" r:id="rId230"/>
    <p:sldId id="6255" r:id="rId231"/>
    <p:sldId id="6256" r:id="rId232"/>
    <p:sldId id="6257" r:id="rId233"/>
    <p:sldId id="6258" r:id="rId234"/>
    <p:sldId id="6259" r:id="rId235"/>
    <p:sldId id="6260" r:id="rId236"/>
    <p:sldId id="6271" r:id="rId237"/>
    <p:sldId id="6210" r:id="rId238"/>
    <p:sldId id="6280" r:id="rId239"/>
    <p:sldId id="6281" r:id="rId240"/>
    <p:sldId id="6274" r:id="rId241"/>
    <p:sldId id="6265" r:id="rId242"/>
    <p:sldId id="6266" r:id="rId243"/>
    <p:sldId id="6218" r:id="rId244"/>
    <p:sldId id="6267" r:id="rId245"/>
    <p:sldId id="6268" r:id="rId246"/>
    <p:sldId id="6269" r:id="rId247"/>
    <p:sldId id="6270" r:id="rId248"/>
    <p:sldId id="5209" r:id="rId249"/>
    <p:sldId id="6261" r:id="rId250"/>
    <p:sldId id="6233" r:id="rId251"/>
    <p:sldId id="5370" r:id="rId252"/>
    <p:sldId id="5371" r:id="rId253"/>
    <p:sldId id="5219" r:id="rId254"/>
    <p:sldId id="5374" r:id="rId255"/>
    <p:sldId id="5376" r:id="rId256"/>
    <p:sldId id="6291" r:id="rId257"/>
    <p:sldId id="5379" r:id="rId258"/>
    <p:sldId id="5378" r:id="rId259"/>
    <p:sldId id="3301" r:id="rId260"/>
    <p:sldId id="3285" r:id="rId261"/>
    <p:sldId id="5380" r:id="rId262"/>
    <p:sldId id="3286" r:id="rId263"/>
    <p:sldId id="5381" r:id="rId264"/>
    <p:sldId id="3287" r:id="rId265"/>
    <p:sldId id="5382" r:id="rId266"/>
    <p:sldId id="5383" r:id="rId267"/>
    <p:sldId id="5384" r:id="rId268"/>
    <p:sldId id="5373" r:id="rId269"/>
    <p:sldId id="5385" r:id="rId270"/>
    <p:sldId id="5386" r:id="rId271"/>
    <p:sldId id="5372" r:id="rId272"/>
    <p:sldId id="5388" r:id="rId273"/>
    <p:sldId id="5389" r:id="rId274"/>
    <p:sldId id="5391" r:id="rId275"/>
    <p:sldId id="5393" r:id="rId276"/>
    <p:sldId id="5390" r:id="rId277"/>
    <p:sldId id="5394" r:id="rId278"/>
    <p:sldId id="5395" r:id="rId279"/>
    <p:sldId id="5404" r:id="rId280"/>
    <p:sldId id="5405" r:id="rId281"/>
    <p:sldId id="5681" r:id="rId282"/>
    <p:sldId id="5516" r:id="rId283"/>
    <p:sldId id="3696" r:id="rId284"/>
    <p:sldId id="5590" r:id="rId285"/>
    <p:sldId id="5591" r:id="rId286"/>
    <p:sldId id="5670" r:id="rId287"/>
    <p:sldId id="5208" r:id="rId288"/>
    <p:sldId id="5235" r:id="rId289"/>
    <p:sldId id="4850" r:id="rId290"/>
    <p:sldId id="4848" r:id="rId291"/>
    <p:sldId id="6286" r:id="rId292"/>
    <p:sldId id="5865" r:id="rId293"/>
    <p:sldId id="5817" r:id="rId294"/>
    <p:sldId id="5872" r:id="rId295"/>
    <p:sldId id="6287" r:id="rId296"/>
    <p:sldId id="4648" r:id="rId297"/>
    <p:sldId id="5760" r:id="rId298"/>
    <p:sldId id="6288" r:id="rId299"/>
    <p:sldId id="5671" r:id="rId300"/>
    <p:sldId id="5406" r:id="rId301"/>
    <p:sldId id="4145" r:id="rId302"/>
    <p:sldId id="3583" r:id="rId303"/>
    <p:sldId id="3614" r:id="rId304"/>
    <p:sldId id="5499" r:id="rId305"/>
    <p:sldId id="3720" r:id="rId306"/>
    <p:sldId id="3602" r:id="rId307"/>
    <p:sldId id="6289" r:id="rId308"/>
    <p:sldId id="5645" r:id="rId309"/>
    <p:sldId id="6290" r:id="rId310"/>
    <p:sldId id="5603" r:id="rId311"/>
    <p:sldId id="3828" r:id="rId312"/>
    <p:sldId id="3838" r:id="rId313"/>
    <p:sldId id="5689" r:id="rId314"/>
    <p:sldId id="627" r:id="rId315"/>
    <p:sldId id="4906" r:id="rId316"/>
    <p:sldId id="4827" r:id="rId317"/>
    <p:sldId id="5692" r:id="rId318"/>
    <p:sldId id="3726" r:id="rId319"/>
    <p:sldId id="3728" r:id="rId320"/>
    <p:sldId id="3763" r:id="rId321"/>
    <p:sldId id="3147" r:id="rId322"/>
    <p:sldId id="5646" r:id="rId323"/>
    <p:sldId id="4688" r:id="rId324"/>
    <p:sldId id="5213" r:id="rId325"/>
    <p:sldId id="5693" r:id="rId326"/>
    <p:sldId id="5694" r:id="rId327"/>
    <p:sldId id="5396" r:id="rId328"/>
    <p:sldId id="5672" r:id="rId329"/>
    <p:sldId id="5399" r:id="rId330"/>
    <p:sldId id="5398" r:id="rId331"/>
    <p:sldId id="5400" r:id="rId332"/>
    <p:sldId id="5697" r:id="rId333"/>
    <p:sldId id="5401" r:id="rId334"/>
    <p:sldId id="5402" r:id="rId335"/>
    <p:sldId id="5403" r:id="rId336"/>
    <p:sldId id="5696" r:id="rId337"/>
    <p:sldId id="5359" r:id="rId338"/>
    <p:sldId id="5683" r:id="rId339"/>
    <p:sldId id="5508" r:id="rId340"/>
    <p:sldId id="5518" r:id="rId341"/>
    <p:sldId id="5415" r:id="rId342"/>
    <p:sldId id="5522" r:id="rId343"/>
    <p:sldId id="5682" r:id="rId344"/>
    <p:sldId id="5441" r:id="rId345"/>
    <p:sldId id="5481" r:id="rId346"/>
    <p:sldId id="5483" r:id="rId347"/>
    <p:sldId id="5196" r:id="rId348"/>
    <p:sldId id="5195" r:id="rId349"/>
    <p:sldId id="5442" r:id="rId350"/>
    <p:sldId id="5523" r:id="rId351"/>
    <p:sldId id="5524" r:id="rId352"/>
    <p:sldId id="5525" r:id="rId353"/>
    <p:sldId id="5513" r:id="rId354"/>
    <p:sldId id="5587" r:id="rId355"/>
    <p:sldId id="5511" r:id="rId356"/>
    <p:sldId id="5512" r:id="rId357"/>
    <p:sldId id="5589" r:id="rId358"/>
    <p:sldId id="5527" r:id="rId359"/>
    <p:sldId id="5531" r:id="rId360"/>
    <p:sldId id="5684" r:id="rId361"/>
    <p:sldId id="5078" r:id="rId362"/>
    <p:sldId id="5685" r:id="rId363"/>
    <p:sldId id="5686" r:id="rId364"/>
    <p:sldId id="5687" r:id="rId365"/>
    <p:sldId id="5688" r:id="rId366"/>
    <p:sldId id="5605" r:id="rId367"/>
    <p:sldId id="5606" r:id="rId36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00FF"/>
    <a:srgbClr val="FF00C4"/>
    <a:srgbClr val="1A5712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18" autoAdjust="0"/>
    <p:restoredTop sz="99433" autoAdjust="0"/>
  </p:normalViewPr>
  <p:slideViewPr>
    <p:cSldViewPr>
      <p:cViewPr varScale="1">
        <p:scale>
          <a:sx n="187" d="100"/>
          <a:sy n="187" d="100"/>
        </p:scale>
        <p:origin x="33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42.xml"/><Relationship Id="rId299" Type="http://schemas.openxmlformats.org/officeDocument/2006/relationships/slide" Target="slides/slide224.xml"/><Relationship Id="rId21" Type="http://schemas.openxmlformats.org/officeDocument/2006/relationships/slideMaster" Target="slideMasters/slideMaster21.xml"/><Relationship Id="rId63" Type="http://schemas.openxmlformats.org/officeDocument/2006/relationships/slideMaster" Target="slideMasters/slideMaster63.xml"/><Relationship Id="rId159" Type="http://schemas.openxmlformats.org/officeDocument/2006/relationships/slide" Target="slides/slide84.xml"/><Relationship Id="rId324" Type="http://schemas.openxmlformats.org/officeDocument/2006/relationships/slide" Target="slides/slide249.xml"/><Relationship Id="rId366" Type="http://schemas.openxmlformats.org/officeDocument/2006/relationships/slide" Target="slides/slide291.xml"/><Relationship Id="rId170" Type="http://schemas.openxmlformats.org/officeDocument/2006/relationships/slide" Target="slides/slide95.xml"/><Relationship Id="rId226" Type="http://schemas.openxmlformats.org/officeDocument/2006/relationships/slide" Target="slides/slide151.xml"/><Relationship Id="rId268" Type="http://schemas.openxmlformats.org/officeDocument/2006/relationships/slide" Target="slides/slide193.xml"/><Relationship Id="rId32" Type="http://schemas.openxmlformats.org/officeDocument/2006/relationships/slideMaster" Target="slideMasters/slideMaster32.xml"/><Relationship Id="rId74" Type="http://schemas.openxmlformats.org/officeDocument/2006/relationships/slideMaster" Target="slideMasters/slideMaster74.xml"/><Relationship Id="rId128" Type="http://schemas.openxmlformats.org/officeDocument/2006/relationships/slide" Target="slides/slide53.xml"/><Relationship Id="rId335" Type="http://schemas.openxmlformats.org/officeDocument/2006/relationships/slide" Target="slides/slide260.xml"/><Relationship Id="rId5" Type="http://schemas.openxmlformats.org/officeDocument/2006/relationships/slideMaster" Target="slideMasters/slideMaster5.xml"/><Relationship Id="rId181" Type="http://schemas.openxmlformats.org/officeDocument/2006/relationships/slide" Target="slides/slide106.xml"/><Relationship Id="rId237" Type="http://schemas.openxmlformats.org/officeDocument/2006/relationships/slide" Target="slides/slide162.xml"/><Relationship Id="rId279" Type="http://schemas.openxmlformats.org/officeDocument/2006/relationships/slide" Target="slides/slide204.xml"/><Relationship Id="rId43" Type="http://schemas.openxmlformats.org/officeDocument/2006/relationships/slideMaster" Target="slideMasters/slideMaster43.xml"/><Relationship Id="rId139" Type="http://schemas.openxmlformats.org/officeDocument/2006/relationships/slide" Target="slides/slide64.xml"/><Relationship Id="rId290" Type="http://schemas.openxmlformats.org/officeDocument/2006/relationships/slide" Target="slides/slide215.xml"/><Relationship Id="rId304" Type="http://schemas.openxmlformats.org/officeDocument/2006/relationships/slide" Target="slides/slide229.xml"/><Relationship Id="rId346" Type="http://schemas.openxmlformats.org/officeDocument/2006/relationships/slide" Target="slides/slide271.xml"/><Relationship Id="rId85" Type="http://schemas.openxmlformats.org/officeDocument/2006/relationships/slide" Target="slides/slide10.xml"/><Relationship Id="rId150" Type="http://schemas.openxmlformats.org/officeDocument/2006/relationships/slide" Target="slides/slide75.xml"/><Relationship Id="rId192" Type="http://schemas.openxmlformats.org/officeDocument/2006/relationships/slide" Target="slides/slide117.xml"/><Relationship Id="rId206" Type="http://schemas.openxmlformats.org/officeDocument/2006/relationships/slide" Target="slides/slide131.xml"/><Relationship Id="rId248" Type="http://schemas.openxmlformats.org/officeDocument/2006/relationships/slide" Target="slides/slide173.xml"/><Relationship Id="rId12" Type="http://schemas.openxmlformats.org/officeDocument/2006/relationships/slideMaster" Target="slideMasters/slideMaster12.xml"/><Relationship Id="rId108" Type="http://schemas.openxmlformats.org/officeDocument/2006/relationships/slide" Target="slides/slide33.xml"/><Relationship Id="rId315" Type="http://schemas.openxmlformats.org/officeDocument/2006/relationships/slide" Target="slides/slide240.xml"/><Relationship Id="rId357" Type="http://schemas.openxmlformats.org/officeDocument/2006/relationships/slide" Target="slides/slide282.xml"/><Relationship Id="rId54" Type="http://schemas.openxmlformats.org/officeDocument/2006/relationships/slideMaster" Target="slideMasters/slideMaster54.xml"/><Relationship Id="rId96" Type="http://schemas.openxmlformats.org/officeDocument/2006/relationships/slide" Target="slides/slide21.xml"/><Relationship Id="rId161" Type="http://schemas.openxmlformats.org/officeDocument/2006/relationships/slide" Target="slides/slide86.xml"/><Relationship Id="rId217" Type="http://schemas.openxmlformats.org/officeDocument/2006/relationships/slide" Target="slides/slide142.xml"/><Relationship Id="rId259" Type="http://schemas.openxmlformats.org/officeDocument/2006/relationships/slide" Target="slides/slide184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44.xml"/><Relationship Id="rId270" Type="http://schemas.openxmlformats.org/officeDocument/2006/relationships/slide" Target="slides/slide195.xml"/><Relationship Id="rId326" Type="http://schemas.openxmlformats.org/officeDocument/2006/relationships/slide" Target="slides/slide251.xml"/><Relationship Id="rId65" Type="http://schemas.openxmlformats.org/officeDocument/2006/relationships/slideMaster" Target="slideMasters/slideMaster65.xml"/><Relationship Id="rId130" Type="http://schemas.openxmlformats.org/officeDocument/2006/relationships/slide" Target="slides/slide55.xml"/><Relationship Id="rId368" Type="http://schemas.openxmlformats.org/officeDocument/2006/relationships/slide" Target="slides/slide293.xml"/><Relationship Id="rId172" Type="http://schemas.openxmlformats.org/officeDocument/2006/relationships/slide" Target="slides/slide97.xml"/><Relationship Id="rId228" Type="http://schemas.openxmlformats.org/officeDocument/2006/relationships/slide" Target="slides/slide153.xml"/><Relationship Id="rId281" Type="http://schemas.openxmlformats.org/officeDocument/2006/relationships/slide" Target="slides/slide206.xml"/><Relationship Id="rId337" Type="http://schemas.openxmlformats.org/officeDocument/2006/relationships/slide" Target="slides/slide262.xml"/><Relationship Id="rId34" Type="http://schemas.openxmlformats.org/officeDocument/2006/relationships/slideMaster" Target="slideMasters/slideMaster34.xml"/><Relationship Id="rId76" Type="http://schemas.openxmlformats.org/officeDocument/2006/relationships/slide" Target="slides/slide1.xml"/><Relationship Id="rId141" Type="http://schemas.openxmlformats.org/officeDocument/2006/relationships/slide" Target="slides/slide66.xml"/><Relationship Id="rId7" Type="http://schemas.openxmlformats.org/officeDocument/2006/relationships/slideMaster" Target="slideMasters/slideMaster7.xml"/><Relationship Id="rId183" Type="http://schemas.openxmlformats.org/officeDocument/2006/relationships/slide" Target="slides/slide108.xml"/><Relationship Id="rId239" Type="http://schemas.openxmlformats.org/officeDocument/2006/relationships/slide" Target="slides/slide164.xml"/><Relationship Id="rId250" Type="http://schemas.openxmlformats.org/officeDocument/2006/relationships/slide" Target="slides/slide175.xml"/><Relationship Id="rId292" Type="http://schemas.openxmlformats.org/officeDocument/2006/relationships/slide" Target="slides/slide217.xml"/><Relationship Id="rId306" Type="http://schemas.openxmlformats.org/officeDocument/2006/relationships/slide" Target="slides/slide231.xml"/><Relationship Id="rId45" Type="http://schemas.openxmlformats.org/officeDocument/2006/relationships/slideMaster" Target="slideMasters/slideMaster45.xml"/><Relationship Id="rId87" Type="http://schemas.openxmlformats.org/officeDocument/2006/relationships/slide" Target="slides/slide12.xml"/><Relationship Id="rId110" Type="http://schemas.openxmlformats.org/officeDocument/2006/relationships/slide" Target="slides/slide35.xml"/><Relationship Id="rId348" Type="http://schemas.openxmlformats.org/officeDocument/2006/relationships/slide" Target="slides/slide273.xml"/><Relationship Id="rId152" Type="http://schemas.openxmlformats.org/officeDocument/2006/relationships/slide" Target="slides/slide77.xml"/><Relationship Id="rId194" Type="http://schemas.openxmlformats.org/officeDocument/2006/relationships/slide" Target="slides/slide119.xml"/><Relationship Id="rId208" Type="http://schemas.openxmlformats.org/officeDocument/2006/relationships/slide" Target="slides/slide133.xml"/><Relationship Id="rId261" Type="http://schemas.openxmlformats.org/officeDocument/2006/relationships/slide" Target="slides/slide186.xml"/><Relationship Id="rId14" Type="http://schemas.openxmlformats.org/officeDocument/2006/relationships/slideMaster" Target="slideMasters/slideMaster14.xml"/><Relationship Id="rId56" Type="http://schemas.openxmlformats.org/officeDocument/2006/relationships/slideMaster" Target="slideMasters/slideMaster56.xml"/><Relationship Id="rId317" Type="http://schemas.openxmlformats.org/officeDocument/2006/relationships/slide" Target="slides/slide242.xml"/><Relationship Id="rId359" Type="http://schemas.openxmlformats.org/officeDocument/2006/relationships/slide" Target="slides/slide284.xml"/><Relationship Id="rId98" Type="http://schemas.openxmlformats.org/officeDocument/2006/relationships/slide" Target="slides/slide23.xml"/><Relationship Id="rId121" Type="http://schemas.openxmlformats.org/officeDocument/2006/relationships/slide" Target="slides/slide46.xml"/><Relationship Id="rId163" Type="http://schemas.openxmlformats.org/officeDocument/2006/relationships/slide" Target="slides/slide88.xml"/><Relationship Id="rId219" Type="http://schemas.openxmlformats.org/officeDocument/2006/relationships/slide" Target="slides/slide144.xml"/><Relationship Id="rId370" Type="http://schemas.openxmlformats.org/officeDocument/2006/relationships/handoutMaster" Target="handoutMasters/handoutMaster1.xml"/><Relationship Id="rId230" Type="http://schemas.openxmlformats.org/officeDocument/2006/relationships/slide" Target="slides/slide155.xml"/><Relationship Id="rId25" Type="http://schemas.openxmlformats.org/officeDocument/2006/relationships/slideMaster" Target="slideMasters/slideMaster25.xml"/><Relationship Id="rId67" Type="http://schemas.openxmlformats.org/officeDocument/2006/relationships/slideMaster" Target="slideMasters/slideMaster67.xml"/><Relationship Id="rId272" Type="http://schemas.openxmlformats.org/officeDocument/2006/relationships/slide" Target="slides/slide197.xml"/><Relationship Id="rId328" Type="http://schemas.openxmlformats.org/officeDocument/2006/relationships/slide" Target="slides/slide253.xml"/><Relationship Id="rId132" Type="http://schemas.openxmlformats.org/officeDocument/2006/relationships/slide" Target="slides/slide57.xml"/><Relationship Id="rId174" Type="http://schemas.openxmlformats.org/officeDocument/2006/relationships/slide" Target="slides/slide99.xml"/><Relationship Id="rId241" Type="http://schemas.openxmlformats.org/officeDocument/2006/relationships/slide" Target="slides/slide166.xml"/><Relationship Id="rId36" Type="http://schemas.openxmlformats.org/officeDocument/2006/relationships/slideMaster" Target="slideMasters/slideMaster36.xml"/><Relationship Id="rId283" Type="http://schemas.openxmlformats.org/officeDocument/2006/relationships/slide" Target="slides/slide208.xml"/><Relationship Id="rId339" Type="http://schemas.openxmlformats.org/officeDocument/2006/relationships/slide" Target="slides/slide264.xml"/><Relationship Id="rId78" Type="http://schemas.openxmlformats.org/officeDocument/2006/relationships/slide" Target="slides/slide3.xml"/><Relationship Id="rId99" Type="http://schemas.openxmlformats.org/officeDocument/2006/relationships/slide" Target="slides/slide24.xml"/><Relationship Id="rId101" Type="http://schemas.openxmlformats.org/officeDocument/2006/relationships/slide" Target="slides/slide26.xml"/><Relationship Id="rId122" Type="http://schemas.openxmlformats.org/officeDocument/2006/relationships/slide" Target="slides/slide47.xml"/><Relationship Id="rId143" Type="http://schemas.openxmlformats.org/officeDocument/2006/relationships/slide" Target="slides/slide68.xml"/><Relationship Id="rId164" Type="http://schemas.openxmlformats.org/officeDocument/2006/relationships/slide" Target="slides/slide89.xml"/><Relationship Id="rId185" Type="http://schemas.openxmlformats.org/officeDocument/2006/relationships/slide" Target="slides/slide110.xml"/><Relationship Id="rId350" Type="http://schemas.openxmlformats.org/officeDocument/2006/relationships/slide" Target="slides/slide275.xml"/><Relationship Id="rId371" Type="http://schemas.openxmlformats.org/officeDocument/2006/relationships/presProps" Target="presProps.xml"/><Relationship Id="rId9" Type="http://schemas.openxmlformats.org/officeDocument/2006/relationships/slideMaster" Target="slideMasters/slideMaster9.xml"/><Relationship Id="rId210" Type="http://schemas.openxmlformats.org/officeDocument/2006/relationships/slide" Target="slides/slide135.xml"/><Relationship Id="rId26" Type="http://schemas.openxmlformats.org/officeDocument/2006/relationships/slideMaster" Target="slideMasters/slideMaster26.xml"/><Relationship Id="rId231" Type="http://schemas.openxmlformats.org/officeDocument/2006/relationships/slide" Target="slides/slide156.xml"/><Relationship Id="rId252" Type="http://schemas.openxmlformats.org/officeDocument/2006/relationships/slide" Target="slides/slide177.xml"/><Relationship Id="rId273" Type="http://schemas.openxmlformats.org/officeDocument/2006/relationships/slide" Target="slides/slide198.xml"/><Relationship Id="rId294" Type="http://schemas.openxmlformats.org/officeDocument/2006/relationships/slide" Target="slides/slide219.xml"/><Relationship Id="rId308" Type="http://schemas.openxmlformats.org/officeDocument/2006/relationships/slide" Target="slides/slide233.xml"/><Relationship Id="rId329" Type="http://schemas.openxmlformats.org/officeDocument/2006/relationships/slide" Target="slides/slide254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" Target="slides/slide14.xml"/><Relationship Id="rId112" Type="http://schemas.openxmlformats.org/officeDocument/2006/relationships/slide" Target="slides/slide37.xml"/><Relationship Id="rId133" Type="http://schemas.openxmlformats.org/officeDocument/2006/relationships/slide" Target="slides/slide58.xml"/><Relationship Id="rId154" Type="http://schemas.openxmlformats.org/officeDocument/2006/relationships/slide" Target="slides/slide79.xml"/><Relationship Id="rId175" Type="http://schemas.openxmlformats.org/officeDocument/2006/relationships/slide" Target="slides/slide100.xml"/><Relationship Id="rId340" Type="http://schemas.openxmlformats.org/officeDocument/2006/relationships/slide" Target="slides/slide265.xml"/><Relationship Id="rId361" Type="http://schemas.openxmlformats.org/officeDocument/2006/relationships/slide" Target="slides/slide286.xml"/><Relationship Id="rId196" Type="http://schemas.openxmlformats.org/officeDocument/2006/relationships/slide" Target="slides/slide121.xml"/><Relationship Id="rId200" Type="http://schemas.openxmlformats.org/officeDocument/2006/relationships/slide" Target="slides/slide125.xml"/><Relationship Id="rId16" Type="http://schemas.openxmlformats.org/officeDocument/2006/relationships/slideMaster" Target="slideMasters/slideMaster16.xml"/><Relationship Id="rId221" Type="http://schemas.openxmlformats.org/officeDocument/2006/relationships/slide" Target="slides/slide146.xml"/><Relationship Id="rId242" Type="http://schemas.openxmlformats.org/officeDocument/2006/relationships/slide" Target="slides/slide167.xml"/><Relationship Id="rId263" Type="http://schemas.openxmlformats.org/officeDocument/2006/relationships/slide" Target="slides/slide188.xml"/><Relationship Id="rId284" Type="http://schemas.openxmlformats.org/officeDocument/2006/relationships/slide" Target="slides/slide209.xml"/><Relationship Id="rId319" Type="http://schemas.openxmlformats.org/officeDocument/2006/relationships/slide" Target="slides/slide244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4.xml"/><Relationship Id="rId102" Type="http://schemas.openxmlformats.org/officeDocument/2006/relationships/slide" Target="slides/slide27.xml"/><Relationship Id="rId123" Type="http://schemas.openxmlformats.org/officeDocument/2006/relationships/slide" Target="slides/slide48.xml"/><Relationship Id="rId144" Type="http://schemas.openxmlformats.org/officeDocument/2006/relationships/slide" Target="slides/slide69.xml"/><Relationship Id="rId330" Type="http://schemas.openxmlformats.org/officeDocument/2006/relationships/slide" Target="slides/slide255.xml"/><Relationship Id="rId90" Type="http://schemas.openxmlformats.org/officeDocument/2006/relationships/slide" Target="slides/slide15.xml"/><Relationship Id="rId165" Type="http://schemas.openxmlformats.org/officeDocument/2006/relationships/slide" Target="slides/slide90.xml"/><Relationship Id="rId186" Type="http://schemas.openxmlformats.org/officeDocument/2006/relationships/slide" Target="slides/slide111.xml"/><Relationship Id="rId351" Type="http://schemas.openxmlformats.org/officeDocument/2006/relationships/slide" Target="slides/slide276.xml"/><Relationship Id="rId372" Type="http://schemas.openxmlformats.org/officeDocument/2006/relationships/viewProps" Target="viewProps.xml"/><Relationship Id="rId211" Type="http://schemas.openxmlformats.org/officeDocument/2006/relationships/slide" Target="slides/slide136.xml"/><Relationship Id="rId232" Type="http://schemas.openxmlformats.org/officeDocument/2006/relationships/slide" Target="slides/slide157.xml"/><Relationship Id="rId253" Type="http://schemas.openxmlformats.org/officeDocument/2006/relationships/slide" Target="slides/slide178.xml"/><Relationship Id="rId274" Type="http://schemas.openxmlformats.org/officeDocument/2006/relationships/slide" Target="slides/slide199.xml"/><Relationship Id="rId295" Type="http://schemas.openxmlformats.org/officeDocument/2006/relationships/slide" Target="slides/slide220.xml"/><Relationship Id="rId309" Type="http://schemas.openxmlformats.org/officeDocument/2006/relationships/slide" Target="slides/slide234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Master" Target="slideMasters/slideMaster69.xml"/><Relationship Id="rId113" Type="http://schemas.openxmlformats.org/officeDocument/2006/relationships/slide" Target="slides/slide38.xml"/><Relationship Id="rId134" Type="http://schemas.openxmlformats.org/officeDocument/2006/relationships/slide" Target="slides/slide59.xml"/><Relationship Id="rId320" Type="http://schemas.openxmlformats.org/officeDocument/2006/relationships/slide" Target="slides/slide245.xml"/><Relationship Id="rId80" Type="http://schemas.openxmlformats.org/officeDocument/2006/relationships/slide" Target="slides/slide5.xml"/><Relationship Id="rId155" Type="http://schemas.openxmlformats.org/officeDocument/2006/relationships/slide" Target="slides/slide80.xml"/><Relationship Id="rId176" Type="http://schemas.openxmlformats.org/officeDocument/2006/relationships/slide" Target="slides/slide101.xml"/><Relationship Id="rId197" Type="http://schemas.openxmlformats.org/officeDocument/2006/relationships/slide" Target="slides/slide122.xml"/><Relationship Id="rId341" Type="http://schemas.openxmlformats.org/officeDocument/2006/relationships/slide" Target="slides/slide266.xml"/><Relationship Id="rId362" Type="http://schemas.openxmlformats.org/officeDocument/2006/relationships/slide" Target="slides/slide287.xml"/><Relationship Id="rId201" Type="http://schemas.openxmlformats.org/officeDocument/2006/relationships/slide" Target="slides/slide126.xml"/><Relationship Id="rId222" Type="http://schemas.openxmlformats.org/officeDocument/2006/relationships/slide" Target="slides/slide147.xml"/><Relationship Id="rId243" Type="http://schemas.openxmlformats.org/officeDocument/2006/relationships/slide" Target="slides/slide168.xml"/><Relationship Id="rId264" Type="http://schemas.openxmlformats.org/officeDocument/2006/relationships/slide" Target="slides/slide189.xml"/><Relationship Id="rId285" Type="http://schemas.openxmlformats.org/officeDocument/2006/relationships/slide" Target="slides/slide210.xml"/><Relationship Id="rId17" Type="http://schemas.openxmlformats.org/officeDocument/2006/relationships/slideMaster" Target="slideMasters/slideMaster17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28.xml"/><Relationship Id="rId124" Type="http://schemas.openxmlformats.org/officeDocument/2006/relationships/slide" Target="slides/slide49.xml"/><Relationship Id="rId310" Type="http://schemas.openxmlformats.org/officeDocument/2006/relationships/slide" Target="slides/slide235.xml"/><Relationship Id="rId70" Type="http://schemas.openxmlformats.org/officeDocument/2006/relationships/slideMaster" Target="slideMasters/slideMaster70.xml"/><Relationship Id="rId91" Type="http://schemas.openxmlformats.org/officeDocument/2006/relationships/slide" Target="slides/slide16.xml"/><Relationship Id="rId145" Type="http://schemas.openxmlformats.org/officeDocument/2006/relationships/slide" Target="slides/slide70.xml"/><Relationship Id="rId166" Type="http://schemas.openxmlformats.org/officeDocument/2006/relationships/slide" Target="slides/slide91.xml"/><Relationship Id="rId187" Type="http://schemas.openxmlformats.org/officeDocument/2006/relationships/slide" Target="slides/slide112.xml"/><Relationship Id="rId331" Type="http://schemas.openxmlformats.org/officeDocument/2006/relationships/slide" Target="slides/slide256.xml"/><Relationship Id="rId352" Type="http://schemas.openxmlformats.org/officeDocument/2006/relationships/slide" Target="slides/slide277.xml"/><Relationship Id="rId37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137.xml"/><Relationship Id="rId233" Type="http://schemas.openxmlformats.org/officeDocument/2006/relationships/slide" Target="slides/slide158.xml"/><Relationship Id="rId254" Type="http://schemas.openxmlformats.org/officeDocument/2006/relationships/slide" Target="slides/slide179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39.xml"/><Relationship Id="rId275" Type="http://schemas.openxmlformats.org/officeDocument/2006/relationships/slide" Target="slides/slide200.xml"/><Relationship Id="rId296" Type="http://schemas.openxmlformats.org/officeDocument/2006/relationships/slide" Target="slides/slide221.xml"/><Relationship Id="rId300" Type="http://schemas.openxmlformats.org/officeDocument/2006/relationships/slide" Target="slides/slide225.xml"/><Relationship Id="rId60" Type="http://schemas.openxmlformats.org/officeDocument/2006/relationships/slideMaster" Target="slideMasters/slideMaster60.xml"/><Relationship Id="rId81" Type="http://schemas.openxmlformats.org/officeDocument/2006/relationships/slide" Target="slides/slide6.xml"/><Relationship Id="rId135" Type="http://schemas.openxmlformats.org/officeDocument/2006/relationships/slide" Target="slides/slide60.xml"/><Relationship Id="rId156" Type="http://schemas.openxmlformats.org/officeDocument/2006/relationships/slide" Target="slides/slide81.xml"/><Relationship Id="rId177" Type="http://schemas.openxmlformats.org/officeDocument/2006/relationships/slide" Target="slides/slide102.xml"/><Relationship Id="rId198" Type="http://schemas.openxmlformats.org/officeDocument/2006/relationships/slide" Target="slides/slide123.xml"/><Relationship Id="rId321" Type="http://schemas.openxmlformats.org/officeDocument/2006/relationships/slide" Target="slides/slide246.xml"/><Relationship Id="rId342" Type="http://schemas.openxmlformats.org/officeDocument/2006/relationships/slide" Target="slides/slide267.xml"/><Relationship Id="rId363" Type="http://schemas.openxmlformats.org/officeDocument/2006/relationships/slide" Target="slides/slide288.xml"/><Relationship Id="rId202" Type="http://schemas.openxmlformats.org/officeDocument/2006/relationships/slide" Target="slides/slide127.xml"/><Relationship Id="rId223" Type="http://schemas.openxmlformats.org/officeDocument/2006/relationships/slide" Target="slides/slide148.xml"/><Relationship Id="rId244" Type="http://schemas.openxmlformats.org/officeDocument/2006/relationships/slide" Target="slides/slide169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265" Type="http://schemas.openxmlformats.org/officeDocument/2006/relationships/slide" Target="slides/slide190.xml"/><Relationship Id="rId286" Type="http://schemas.openxmlformats.org/officeDocument/2006/relationships/slide" Target="slides/slide211.xml"/><Relationship Id="rId50" Type="http://schemas.openxmlformats.org/officeDocument/2006/relationships/slideMaster" Target="slideMasters/slideMaster50.xml"/><Relationship Id="rId104" Type="http://schemas.openxmlformats.org/officeDocument/2006/relationships/slide" Target="slides/slide29.xml"/><Relationship Id="rId125" Type="http://schemas.openxmlformats.org/officeDocument/2006/relationships/slide" Target="slides/slide50.xml"/><Relationship Id="rId146" Type="http://schemas.openxmlformats.org/officeDocument/2006/relationships/slide" Target="slides/slide71.xml"/><Relationship Id="rId167" Type="http://schemas.openxmlformats.org/officeDocument/2006/relationships/slide" Target="slides/slide92.xml"/><Relationship Id="rId188" Type="http://schemas.openxmlformats.org/officeDocument/2006/relationships/slide" Target="slides/slide113.xml"/><Relationship Id="rId311" Type="http://schemas.openxmlformats.org/officeDocument/2006/relationships/slide" Target="slides/slide236.xml"/><Relationship Id="rId332" Type="http://schemas.openxmlformats.org/officeDocument/2006/relationships/slide" Target="slides/slide257.xml"/><Relationship Id="rId353" Type="http://schemas.openxmlformats.org/officeDocument/2006/relationships/slide" Target="slides/slide278.xml"/><Relationship Id="rId374" Type="http://schemas.openxmlformats.org/officeDocument/2006/relationships/tableStyles" Target="tableStyles.xml"/><Relationship Id="rId71" Type="http://schemas.openxmlformats.org/officeDocument/2006/relationships/slideMaster" Target="slideMasters/slideMaster71.xml"/><Relationship Id="rId92" Type="http://schemas.openxmlformats.org/officeDocument/2006/relationships/slide" Target="slides/slide17.xml"/><Relationship Id="rId213" Type="http://schemas.openxmlformats.org/officeDocument/2006/relationships/slide" Target="slides/slide138.xml"/><Relationship Id="rId234" Type="http://schemas.openxmlformats.org/officeDocument/2006/relationships/slide" Target="slides/slide15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55" Type="http://schemas.openxmlformats.org/officeDocument/2006/relationships/slide" Target="slides/slide180.xml"/><Relationship Id="rId276" Type="http://schemas.openxmlformats.org/officeDocument/2006/relationships/slide" Target="slides/slide201.xml"/><Relationship Id="rId297" Type="http://schemas.openxmlformats.org/officeDocument/2006/relationships/slide" Target="slides/slide222.xml"/><Relationship Id="rId40" Type="http://schemas.openxmlformats.org/officeDocument/2006/relationships/slideMaster" Target="slideMasters/slideMaster40.xml"/><Relationship Id="rId115" Type="http://schemas.openxmlformats.org/officeDocument/2006/relationships/slide" Target="slides/slide40.xml"/><Relationship Id="rId136" Type="http://schemas.openxmlformats.org/officeDocument/2006/relationships/slide" Target="slides/slide61.xml"/><Relationship Id="rId157" Type="http://schemas.openxmlformats.org/officeDocument/2006/relationships/slide" Target="slides/slide82.xml"/><Relationship Id="rId178" Type="http://schemas.openxmlformats.org/officeDocument/2006/relationships/slide" Target="slides/slide103.xml"/><Relationship Id="rId301" Type="http://schemas.openxmlformats.org/officeDocument/2006/relationships/slide" Target="slides/slide226.xml"/><Relationship Id="rId322" Type="http://schemas.openxmlformats.org/officeDocument/2006/relationships/slide" Target="slides/slide247.xml"/><Relationship Id="rId343" Type="http://schemas.openxmlformats.org/officeDocument/2006/relationships/slide" Target="slides/slide268.xml"/><Relationship Id="rId364" Type="http://schemas.openxmlformats.org/officeDocument/2006/relationships/slide" Target="slides/slide289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7.xml"/><Relationship Id="rId199" Type="http://schemas.openxmlformats.org/officeDocument/2006/relationships/slide" Target="slides/slide124.xml"/><Relationship Id="rId203" Type="http://schemas.openxmlformats.org/officeDocument/2006/relationships/slide" Target="slides/slide128.xml"/><Relationship Id="rId19" Type="http://schemas.openxmlformats.org/officeDocument/2006/relationships/slideMaster" Target="slideMasters/slideMaster19.xml"/><Relationship Id="rId224" Type="http://schemas.openxmlformats.org/officeDocument/2006/relationships/slide" Target="slides/slide149.xml"/><Relationship Id="rId245" Type="http://schemas.openxmlformats.org/officeDocument/2006/relationships/slide" Target="slides/slide170.xml"/><Relationship Id="rId266" Type="http://schemas.openxmlformats.org/officeDocument/2006/relationships/slide" Target="slides/slide191.xml"/><Relationship Id="rId287" Type="http://schemas.openxmlformats.org/officeDocument/2006/relationships/slide" Target="slides/slide212.xml"/><Relationship Id="rId30" Type="http://schemas.openxmlformats.org/officeDocument/2006/relationships/slideMaster" Target="slideMasters/slideMaster30.xml"/><Relationship Id="rId105" Type="http://schemas.openxmlformats.org/officeDocument/2006/relationships/slide" Target="slides/slide30.xml"/><Relationship Id="rId126" Type="http://schemas.openxmlformats.org/officeDocument/2006/relationships/slide" Target="slides/slide51.xml"/><Relationship Id="rId147" Type="http://schemas.openxmlformats.org/officeDocument/2006/relationships/slide" Target="slides/slide72.xml"/><Relationship Id="rId168" Type="http://schemas.openxmlformats.org/officeDocument/2006/relationships/slide" Target="slides/slide93.xml"/><Relationship Id="rId312" Type="http://schemas.openxmlformats.org/officeDocument/2006/relationships/slide" Target="slides/slide237.xml"/><Relationship Id="rId333" Type="http://schemas.openxmlformats.org/officeDocument/2006/relationships/slide" Target="slides/slide258.xml"/><Relationship Id="rId354" Type="http://schemas.openxmlformats.org/officeDocument/2006/relationships/slide" Target="slides/slide279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" Target="slides/slide18.xml"/><Relationship Id="rId189" Type="http://schemas.openxmlformats.org/officeDocument/2006/relationships/slide" Target="slides/slide114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39.xml"/><Relationship Id="rId235" Type="http://schemas.openxmlformats.org/officeDocument/2006/relationships/slide" Target="slides/slide160.xml"/><Relationship Id="rId256" Type="http://schemas.openxmlformats.org/officeDocument/2006/relationships/slide" Target="slides/slide181.xml"/><Relationship Id="rId277" Type="http://schemas.openxmlformats.org/officeDocument/2006/relationships/slide" Target="slides/slide202.xml"/><Relationship Id="rId298" Type="http://schemas.openxmlformats.org/officeDocument/2006/relationships/slide" Target="slides/slide223.xml"/><Relationship Id="rId116" Type="http://schemas.openxmlformats.org/officeDocument/2006/relationships/slide" Target="slides/slide41.xml"/><Relationship Id="rId137" Type="http://schemas.openxmlformats.org/officeDocument/2006/relationships/slide" Target="slides/slide62.xml"/><Relationship Id="rId158" Type="http://schemas.openxmlformats.org/officeDocument/2006/relationships/slide" Target="slides/slide83.xml"/><Relationship Id="rId302" Type="http://schemas.openxmlformats.org/officeDocument/2006/relationships/slide" Target="slides/slide227.xml"/><Relationship Id="rId323" Type="http://schemas.openxmlformats.org/officeDocument/2006/relationships/slide" Target="slides/slide248.xml"/><Relationship Id="rId344" Type="http://schemas.openxmlformats.org/officeDocument/2006/relationships/slide" Target="slides/slide269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8.xml"/><Relationship Id="rId179" Type="http://schemas.openxmlformats.org/officeDocument/2006/relationships/slide" Target="slides/slide104.xml"/><Relationship Id="rId365" Type="http://schemas.openxmlformats.org/officeDocument/2006/relationships/slide" Target="slides/slide290.xml"/><Relationship Id="rId190" Type="http://schemas.openxmlformats.org/officeDocument/2006/relationships/slide" Target="slides/slide115.xml"/><Relationship Id="rId204" Type="http://schemas.openxmlformats.org/officeDocument/2006/relationships/slide" Target="slides/slide129.xml"/><Relationship Id="rId225" Type="http://schemas.openxmlformats.org/officeDocument/2006/relationships/slide" Target="slides/slide150.xml"/><Relationship Id="rId246" Type="http://schemas.openxmlformats.org/officeDocument/2006/relationships/slide" Target="slides/slide171.xml"/><Relationship Id="rId267" Type="http://schemas.openxmlformats.org/officeDocument/2006/relationships/slide" Target="slides/slide192.xml"/><Relationship Id="rId288" Type="http://schemas.openxmlformats.org/officeDocument/2006/relationships/slide" Target="slides/slide213.xml"/><Relationship Id="rId106" Type="http://schemas.openxmlformats.org/officeDocument/2006/relationships/slide" Target="slides/slide31.xml"/><Relationship Id="rId127" Type="http://schemas.openxmlformats.org/officeDocument/2006/relationships/slide" Target="slides/slide52.xml"/><Relationship Id="rId313" Type="http://schemas.openxmlformats.org/officeDocument/2006/relationships/slide" Target="slides/slide238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94" Type="http://schemas.openxmlformats.org/officeDocument/2006/relationships/slide" Target="slides/slide19.xml"/><Relationship Id="rId148" Type="http://schemas.openxmlformats.org/officeDocument/2006/relationships/slide" Target="slides/slide73.xml"/><Relationship Id="rId169" Type="http://schemas.openxmlformats.org/officeDocument/2006/relationships/slide" Target="slides/slide94.xml"/><Relationship Id="rId334" Type="http://schemas.openxmlformats.org/officeDocument/2006/relationships/slide" Target="slides/slide259.xml"/><Relationship Id="rId355" Type="http://schemas.openxmlformats.org/officeDocument/2006/relationships/slide" Target="slides/slide280.xml"/><Relationship Id="rId4" Type="http://schemas.openxmlformats.org/officeDocument/2006/relationships/slideMaster" Target="slideMasters/slideMaster4.xml"/><Relationship Id="rId180" Type="http://schemas.openxmlformats.org/officeDocument/2006/relationships/slide" Target="slides/slide105.xml"/><Relationship Id="rId215" Type="http://schemas.openxmlformats.org/officeDocument/2006/relationships/slide" Target="slides/slide140.xml"/><Relationship Id="rId236" Type="http://schemas.openxmlformats.org/officeDocument/2006/relationships/slide" Target="slides/slide161.xml"/><Relationship Id="rId257" Type="http://schemas.openxmlformats.org/officeDocument/2006/relationships/slide" Target="slides/slide182.xml"/><Relationship Id="rId278" Type="http://schemas.openxmlformats.org/officeDocument/2006/relationships/slide" Target="slides/slide203.xml"/><Relationship Id="rId303" Type="http://schemas.openxmlformats.org/officeDocument/2006/relationships/slide" Target="slides/slide228.xml"/><Relationship Id="rId42" Type="http://schemas.openxmlformats.org/officeDocument/2006/relationships/slideMaster" Target="slideMasters/slideMaster42.xml"/><Relationship Id="rId84" Type="http://schemas.openxmlformats.org/officeDocument/2006/relationships/slide" Target="slides/slide9.xml"/><Relationship Id="rId138" Type="http://schemas.openxmlformats.org/officeDocument/2006/relationships/slide" Target="slides/slide63.xml"/><Relationship Id="rId345" Type="http://schemas.openxmlformats.org/officeDocument/2006/relationships/slide" Target="slides/slide270.xml"/><Relationship Id="rId191" Type="http://schemas.openxmlformats.org/officeDocument/2006/relationships/slide" Target="slides/slide116.xml"/><Relationship Id="rId205" Type="http://schemas.openxmlformats.org/officeDocument/2006/relationships/slide" Target="slides/slide130.xml"/><Relationship Id="rId247" Type="http://schemas.openxmlformats.org/officeDocument/2006/relationships/slide" Target="slides/slide172.xml"/><Relationship Id="rId107" Type="http://schemas.openxmlformats.org/officeDocument/2006/relationships/slide" Target="slides/slide32.xml"/><Relationship Id="rId289" Type="http://schemas.openxmlformats.org/officeDocument/2006/relationships/slide" Target="slides/slide214.xml"/><Relationship Id="rId11" Type="http://schemas.openxmlformats.org/officeDocument/2006/relationships/slideMaster" Target="slideMasters/slideMaster11.xml"/><Relationship Id="rId53" Type="http://schemas.openxmlformats.org/officeDocument/2006/relationships/slideMaster" Target="slideMasters/slideMaster53.xml"/><Relationship Id="rId149" Type="http://schemas.openxmlformats.org/officeDocument/2006/relationships/slide" Target="slides/slide74.xml"/><Relationship Id="rId314" Type="http://schemas.openxmlformats.org/officeDocument/2006/relationships/slide" Target="slides/slide239.xml"/><Relationship Id="rId356" Type="http://schemas.openxmlformats.org/officeDocument/2006/relationships/slide" Target="slides/slide281.xml"/><Relationship Id="rId95" Type="http://schemas.openxmlformats.org/officeDocument/2006/relationships/slide" Target="slides/slide20.xml"/><Relationship Id="rId160" Type="http://schemas.openxmlformats.org/officeDocument/2006/relationships/slide" Target="slides/slide85.xml"/><Relationship Id="rId216" Type="http://schemas.openxmlformats.org/officeDocument/2006/relationships/slide" Target="slides/slide141.xml"/><Relationship Id="rId258" Type="http://schemas.openxmlformats.org/officeDocument/2006/relationships/slide" Target="slides/slide183.xml"/><Relationship Id="rId22" Type="http://schemas.openxmlformats.org/officeDocument/2006/relationships/slideMaster" Target="slideMasters/slideMaster22.xml"/><Relationship Id="rId64" Type="http://schemas.openxmlformats.org/officeDocument/2006/relationships/slideMaster" Target="slideMasters/slideMaster64.xml"/><Relationship Id="rId118" Type="http://schemas.openxmlformats.org/officeDocument/2006/relationships/slide" Target="slides/slide43.xml"/><Relationship Id="rId325" Type="http://schemas.openxmlformats.org/officeDocument/2006/relationships/slide" Target="slides/slide250.xml"/><Relationship Id="rId367" Type="http://schemas.openxmlformats.org/officeDocument/2006/relationships/slide" Target="slides/slide292.xml"/><Relationship Id="rId171" Type="http://schemas.openxmlformats.org/officeDocument/2006/relationships/slide" Target="slides/slide96.xml"/><Relationship Id="rId227" Type="http://schemas.openxmlformats.org/officeDocument/2006/relationships/slide" Target="slides/slide152.xml"/><Relationship Id="rId269" Type="http://schemas.openxmlformats.org/officeDocument/2006/relationships/slide" Target="slides/slide194.xml"/><Relationship Id="rId33" Type="http://schemas.openxmlformats.org/officeDocument/2006/relationships/slideMaster" Target="slideMasters/slideMaster33.xml"/><Relationship Id="rId129" Type="http://schemas.openxmlformats.org/officeDocument/2006/relationships/slide" Target="slides/slide54.xml"/><Relationship Id="rId280" Type="http://schemas.openxmlformats.org/officeDocument/2006/relationships/slide" Target="slides/slide205.xml"/><Relationship Id="rId336" Type="http://schemas.openxmlformats.org/officeDocument/2006/relationships/slide" Target="slides/slide261.xml"/><Relationship Id="rId75" Type="http://schemas.openxmlformats.org/officeDocument/2006/relationships/slideMaster" Target="slideMasters/slideMaster75.xml"/><Relationship Id="rId140" Type="http://schemas.openxmlformats.org/officeDocument/2006/relationships/slide" Target="slides/slide65.xml"/><Relationship Id="rId182" Type="http://schemas.openxmlformats.org/officeDocument/2006/relationships/slide" Target="slides/slide107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163.xml"/><Relationship Id="rId291" Type="http://schemas.openxmlformats.org/officeDocument/2006/relationships/slide" Target="slides/slide216.xml"/><Relationship Id="rId305" Type="http://schemas.openxmlformats.org/officeDocument/2006/relationships/slide" Target="slides/slide230.xml"/><Relationship Id="rId347" Type="http://schemas.openxmlformats.org/officeDocument/2006/relationships/slide" Target="slides/slide272.xml"/><Relationship Id="rId44" Type="http://schemas.openxmlformats.org/officeDocument/2006/relationships/slideMaster" Target="slideMasters/slideMaster44.xml"/><Relationship Id="rId86" Type="http://schemas.openxmlformats.org/officeDocument/2006/relationships/slide" Target="slides/slide11.xml"/><Relationship Id="rId151" Type="http://schemas.openxmlformats.org/officeDocument/2006/relationships/slide" Target="slides/slide76.xml"/><Relationship Id="rId193" Type="http://schemas.openxmlformats.org/officeDocument/2006/relationships/slide" Target="slides/slide118.xml"/><Relationship Id="rId207" Type="http://schemas.openxmlformats.org/officeDocument/2006/relationships/slide" Target="slides/slide132.xml"/><Relationship Id="rId249" Type="http://schemas.openxmlformats.org/officeDocument/2006/relationships/slide" Target="slides/slide174.xml"/><Relationship Id="rId13" Type="http://schemas.openxmlformats.org/officeDocument/2006/relationships/slideMaster" Target="slideMasters/slideMaster13.xml"/><Relationship Id="rId109" Type="http://schemas.openxmlformats.org/officeDocument/2006/relationships/slide" Target="slides/slide34.xml"/><Relationship Id="rId260" Type="http://schemas.openxmlformats.org/officeDocument/2006/relationships/slide" Target="slides/slide185.xml"/><Relationship Id="rId316" Type="http://schemas.openxmlformats.org/officeDocument/2006/relationships/slide" Target="slides/slide241.xml"/><Relationship Id="rId55" Type="http://schemas.openxmlformats.org/officeDocument/2006/relationships/slideMaster" Target="slideMasters/slideMaster55.xml"/><Relationship Id="rId97" Type="http://schemas.openxmlformats.org/officeDocument/2006/relationships/slide" Target="slides/slide22.xml"/><Relationship Id="rId120" Type="http://schemas.openxmlformats.org/officeDocument/2006/relationships/slide" Target="slides/slide45.xml"/><Relationship Id="rId358" Type="http://schemas.openxmlformats.org/officeDocument/2006/relationships/slide" Target="slides/slide283.xml"/><Relationship Id="rId162" Type="http://schemas.openxmlformats.org/officeDocument/2006/relationships/slide" Target="slides/slide87.xml"/><Relationship Id="rId218" Type="http://schemas.openxmlformats.org/officeDocument/2006/relationships/slide" Target="slides/slide143.xml"/><Relationship Id="rId271" Type="http://schemas.openxmlformats.org/officeDocument/2006/relationships/slide" Target="slides/slide196.xml"/><Relationship Id="rId24" Type="http://schemas.openxmlformats.org/officeDocument/2006/relationships/slideMaster" Target="slideMasters/slideMaster24.xml"/><Relationship Id="rId66" Type="http://schemas.openxmlformats.org/officeDocument/2006/relationships/slideMaster" Target="slideMasters/slideMaster66.xml"/><Relationship Id="rId131" Type="http://schemas.openxmlformats.org/officeDocument/2006/relationships/slide" Target="slides/slide56.xml"/><Relationship Id="rId327" Type="http://schemas.openxmlformats.org/officeDocument/2006/relationships/slide" Target="slides/slide252.xml"/><Relationship Id="rId369" Type="http://schemas.openxmlformats.org/officeDocument/2006/relationships/notesMaster" Target="notesMasters/notesMaster1.xml"/><Relationship Id="rId173" Type="http://schemas.openxmlformats.org/officeDocument/2006/relationships/slide" Target="slides/slide98.xml"/><Relationship Id="rId229" Type="http://schemas.openxmlformats.org/officeDocument/2006/relationships/slide" Target="slides/slide154.xml"/><Relationship Id="rId240" Type="http://schemas.openxmlformats.org/officeDocument/2006/relationships/slide" Target="slides/slide165.xml"/><Relationship Id="rId35" Type="http://schemas.openxmlformats.org/officeDocument/2006/relationships/slideMaster" Target="slideMasters/slideMaster35.xml"/><Relationship Id="rId77" Type="http://schemas.openxmlformats.org/officeDocument/2006/relationships/slide" Target="slides/slide2.xml"/><Relationship Id="rId100" Type="http://schemas.openxmlformats.org/officeDocument/2006/relationships/slide" Target="slides/slide25.xml"/><Relationship Id="rId282" Type="http://schemas.openxmlformats.org/officeDocument/2006/relationships/slide" Target="slides/slide207.xml"/><Relationship Id="rId338" Type="http://schemas.openxmlformats.org/officeDocument/2006/relationships/slide" Target="slides/slide263.xml"/><Relationship Id="rId8" Type="http://schemas.openxmlformats.org/officeDocument/2006/relationships/slideMaster" Target="slideMasters/slideMaster8.xml"/><Relationship Id="rId142" Type="http://schemas.openxmlformats.org/officeDocument/2006/relationships/slide" Target="slides/slide67.xml"/><Relationship Id="rId184" Type="http://schemas.openxmlformats.org/officeDocument/2006/relationships/slide" Target="slides/slide109.xml"/><Relationship Id="rId251" Type="http://schemas.openxmlformats.org/officeDocument/2006/relationships/slide" Target="slides/slide176.xml"/><Relationship Id="rId46" Type="http://schemas.openxmlformats.org/officeDocument/2006/relationships/slideMaster" Target="slideMasters/slideMaster46.xml"/><Relationship Id="rId293" Type="http://schemas.openxmlformats.org/officeDocument/2006/relationships/slide" Target="slides/slide218.xml"/><Relationship Id="rId307" Type="http://schemas.openxmlformats.org/officeDocument/2006/relationships/slide" Target="slides/slide232.xml"/><Relationship Id="rId349" Type="http://schemas.openxmlformats.org/officeDocument/2006/relationships/slide" Target="slides/slide274.xml"/><Relationship Id="rId88" Type="http://schemas.openxmlformats.org/officeDocument/2006/relationships/slide" Target="slides/slide13.xml"/><Relationship Id="rId111" Type="http://schemas.openxmlformats.org/officeDocument/2006/relationships/slide" Target="slides/slide36.xml"/><Relationship Id="rId153" Type="http://schemas.openxmlformats.org/officeDocument/2006/relationships/slide" Target="slides/slide78.xml"/><Relationship Id="rId195" Type="http://schemas.openxmlformats.org/officeDocument/2006/relationships/slide" Target="slides/slide120.xml"/><Relationship Id="rId209" Type="http://schemas.openxmlformats.org/officeDocument/2006/relationships/slide" Target="slides/slide134.xml"/><Relationship Id="rId360" Type="http://schemas.openxmlformats.org/officeDocument/2006/relationships/slide" Target="slides/slide285.xml"/><Relationship Id="rId220" Type="http://schemas.openxmlformats.org/officeDocument/2006/relationships/slide" Target="slides/slide145.xml"/><Relationship Id="rId15" Type="http://schemas.openxmlformats.org/officeDocument/2006/relationships/slideMaster" Target="slideMasters/slideMaster15.xml"/><Relationship Id="rId57" Type="http://schemas.openxmlformats.org/officeDocument/2006/relationships/slideMaster" Target="slideMasters/slideMaster57.xml"/><Relationship Id="rId262" Type="http://schemas.openxmlformats.org/officeDocument/2006/relationships/slide" Target="slides/slide187.xml"/><Relationship Id="rId318" Type="http://schemas.openxmlformats.org/officeDocument/2006/relationships/slide" Target="slides/slide2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6/29/21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6/29/21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2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82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505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52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19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10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06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1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30CAE-0500-D746-8294-14AF06FA1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112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92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402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653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 SO-DIMMs -&gt; 200 DRAM chips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E9FE4A-0C21-4AC7-A29F-491DBFD0D03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214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9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5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38493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7593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1686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1546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0087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4261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9879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662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80870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8050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437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7791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2730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363991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95798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77526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42591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22759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14445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173657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74163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836092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768300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90250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16926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620327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16708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148198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254456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410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739737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19852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931789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232633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8207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09047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3497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16374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0852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86413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04194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34888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9747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4269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54738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7129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80366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99104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7202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2290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36662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85194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83267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13566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27749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94233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44920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9184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8B44AC5F-686F-284E-A21C-05165FDECB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35482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707199-5A47-A049-8D5E-F0A177A45C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03104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12D22-0559-334F-BA3A-5B27327807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23708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637AC-6B28-F643-9D2E-95C9FD64AA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00105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2356A-5AF2-F049-8E48-3CD312F066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30201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E7C01C-51B9-B84A-B14C-CB44A3C4A5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19187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813CC4-71FD-774F-A216-95B1DD7E32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94153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2EFFBA-F379-2244-BA2E-9AA07B9D04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74440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4B95E-0B1A-E54D-99AD-FD05E02570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49986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4CE19-BEF9-714A-B106-3A57F2E3CA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37739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CD46D2-A282-914E-8E4F-370B644A62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7281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CF79C-58D9-8C41-8566-B0C580CA5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23541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106298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557742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32090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280344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222210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6135875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429334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5483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93720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391754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636450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64672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714B2CC6-BCAC-1643-AB78-C2ADF490D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0751B17A-BF36-4842-B734-E23F1865B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28F08601-02AD-6D40-B66A-AFD9E5D6095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055B2BB-4A1A-D34E-80ED-672CDAF1A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F15F5C2-BAE1-1849-939C-51DA7DCD9A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013B461-D351-8C4C-8D06-99189598B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E858C0F-DBE4-7F41-93EF-EEDB90BFFB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530889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20C456-BAB2-674B-9279-F74D1E6BAEB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7C3D555-B1CA-AC40-8B14-51B307E08C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EC082-DB60-894D-A65F-EC5CC660E7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5976462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D8824E4-CBD0-324D-B203-16810E3CD2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883843B-4311-F64D-ABF4-8C528A44005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ABF82-8CD4-944F-9794-F4BB55EAA6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355560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FDEB397-DCF4-E046-9CEF-3C1373D51A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E8B1ECD-5EF8-C347-8080-250C482995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531F1-CE42-F44C-9E97-BCF6159B0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534077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A77F40A4-3E89-1B45-BEBF-0AA9EDBC37F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7B6CB434-7272-F144-B3EB-748B298E8A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0034D-4554-BD42-802B-E49E3DC77C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554966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533EA543-58EC-1145-A87A-818F11E2CB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17CD2823-E242-7D44-9F36-68BECE5A08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AF0954-8371-A644-8944-406A45A852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96071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D401DBD6-0D40-914C-A4A9-0E1A056209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8D2885C7-A8DE-944D-A733-91FB1D23A9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BB2226-A9FA-DB47-9CF0-2E287A3896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4966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6F3099B0-B9D2-8449-B33E-AE3FA8363DE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D5B7DF8-5103-1B42-996C-8AA394272A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74C63-9CEC-E640-98D8-DC688D3DD9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250536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A500CE77-FA0E-B448-AA17-55A6703F6BA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B609F3A-95A7-5841-8128-4F348A5B51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733DC-D3FD-4841-8A7A-4F4AB73A1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378628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CD27D1-ECFD-F447-88C4-5B5CD7C644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FB4D705-4483-1248-A730-79BF1918AC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17078-9EBE-8343-B263-FE4EDA0B86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560237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7F7E7C7-D54C-7E42-B902-18631D0E50C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0C1EF86-4B10-0E4B-87A4-4C31410E3E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EAFA2-6AF3-564D-8551-0ACDAB9DDF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2926939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C90C948-2B96-0640-82B2-1E954D9CB72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E2E6134-7558-6D42-88BC-6E9B9E7448A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436F3-25BF-5246-8097-CFB6BF81F5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203523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of 20</a:t>
            </a:r>
          </a:p>
        </p:txBody>
      </p:sp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330248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237744"/>
            <a:ext cx="2724912" cy="242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2" t="8336" r="18132" b="7593"/>
          <a:stretch/>
        </p:blipFill>
        <p:spPr>
          <a:xfrm>
            <a:off x="5133697" y="74711"/>
            <a:ext cx="668418" cy="5348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540" y="185680"/>
            <a:ext cx="1212897" cy="34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92837"/>
      </p:ext>
    </p:extLst>
  </p:cSld>
  <p:clrMapOvr>
    <a:masterClrMapping/>
  </p:clrMapOvr>
  <p:transition>
    <p:fade/>
  </p:transition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640250261"/>
      </p:ext>
    </p:extLst>
  </p:cSld>
  <p:clrMapOvr>
    <a:masterClrMapping/>
  </p:clrMapOvr>
  <p:transition>
    <p:fade/>
  </p:transition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53340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2125416355"/>
      </p:ext>
    </p:extLst>
  </p:cSld>
  <p:clrMapOvr>
    <a:masterClrMapping/>
  </p:clrMapOvr>
  <p:transition>
    <p:fade/>
  </p:transition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1571320400"/>
      </p:ext>
    </p:extLst>
  </p:cSld>
  <p:clrMapOvr>
    <a:masterClrMapping/>
  </p:clrMapOvr>
  <p:transition>
    <p:fade/>
  </p:transition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769382702"/>
      </p:ext>
    </p:extLst>
  </p:cSld>
  <p:clrMapOvr>
    <a:masterClrMapping/>
  </p:clrMapOvr>
  <p:transition>
    <p:fade/>
  </p:transition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972404807"/>
      </p:ext>
    </p:extLst>
  </p:cSld>
  <p:clrMapOvr>
    <a:masterClrMapping/>
  </p:clrMapOvr>
  <p:transition>
    <p:fade/>
  </p:transition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330679214"/>
      </p:ext>
    </p:extLst>
  </p:cSld>
  <p:clrMapOvr>
    <a:masterClrMapping/>
  </p:clrMapOvr>
  <p:transition>
    <p:fade/>
  </p:transition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4052170168"/>
      </p:ext>
    </p:extLst>
  </p:cSld>
  <p:clrMapOvr>
    <a:masterClrMapping/>
  </p:clrMapOvr>
  <p:transition>
    <p:fade/>
  </p:transition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1974449612"/>
      </p:ext>
    </p:extLst>
  </p:cSld>
  <p:clrMapOvr>
    <a:masterClrMapping/>
  </p:clrMapOvr>
  <p:transition>
    <p:fade/>
  </p:transition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208195689"/>
      </p:ext>
    </p:extLst>
  </p:cSld>
  <p:clrMapOvr>
    <a:masterClrMapping/>
  </p:clrMapOvr>
  <p:transition>
    <p:fade/>
  </p:transition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of 20</a:t>
            </a:r>
          </a:p>
        </p:txBody>
      </p:sp>
    </p:spTree>
    <p:extLst>
      <p:ext uri="{BB962C8B-B14F-4D97-AF65-F5344CB8AC3E}">
        <p14:creationId xmlns:p14="http://schemas.microsoft.com/office/powerpoint/2010/main" val="383863675"/>
      </p:ext>
    </p:extLst>
  </p:cSld>
  <p:clrMapOvr>
    <a:masterClrMapping/>
  </p:clrMapOvr>
  <p:transition>
    <p:fade/>
  </p:transition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242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3450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28921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54356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74422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97606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50643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84759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43178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23547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70163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9854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127351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201087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61495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325989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371110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417577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298339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769514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2788083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362044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543700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674451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243570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370728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636089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62057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001935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617241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316647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20840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066663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101569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40898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56788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04849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40018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79608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17637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93631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6934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34199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951568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06996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28184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31090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57222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75735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20253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10257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19040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33612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87323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66075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48008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14630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90996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25047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36844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93032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13351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08868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22779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04909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57465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6237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7863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42140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3EC4547-E2B1-9B4F-845F-F274F3C62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0424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4180-6920-9C42-9DA1-4829E0437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49019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30D3C-7D80-0940-9C38-883CA56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58722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9F32B-3CEF-984C-BBF2-963F764B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79514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34898-7376-D942-82A4-9987F9AC7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63288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E4D29-6AD3-F447-89DA-A4F13DC75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28595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A4055-98B6-5F49-80DA-F6F7DEF7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1288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ECD9-3D5F-7F4F-998D-56B78CDE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64597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5131-7DE5-1D4D-A3CF-3D0607171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27929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B6F9A-1324-4947-8B68-D47C274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60468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1EA7-F64C-644A-BE34-B5A402A87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06699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C4A1C-A8E8-3C42-88AB-792537E5F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08496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37103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1025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4069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39881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82006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79291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8202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55651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47020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4687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15534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A5B10A7F-6E2B-DF43-A9DD-587FC3B1C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E124A21-256A-214A-858F-6F1F640C1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3291D86-C053-994F-9C65-61C3BBDF08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A9F757-1E1D-FB4D-9657-8038E5752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B191AB-93C0-B746-9A16-AB887F5EF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8B8C56-9DC2-B942-AC3C-5712297C2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B41E30-FED2-964A-A502-4548F5341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078372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AFCF4EE-64BD-ED42-A728-8538A9CC45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BA465D6-392C-A840-99E8-A101FDBB8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0E41-6335-3B40-AB06-F5B4D651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41003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87D0CC8-A728-474E-8EA2-D3D33100BB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9E6714F-DDFC-BF4A-9B9B-B1B3169BD1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5DC8-6A60-8743-84E0-F9B1859C93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824111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C513766-21A4-1841-8D84-9DEC2C98A1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C0B5731-0938-314B-8A0C-A7D1D1E3C3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C5831-217D-1D42-A4E9-D178417659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445631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1030B9F-74C8-BA42-9629-67E65C531E1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1A5D4E4-3E05-D74C-B0FD-1B0521EE631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527A-8705-464F-AB2C-E8AFEEBC4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142285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7FBC6B4-E1B4-6747-B551-2553BC0FA2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BCF98A2B-A1DF-844A-B49F-373B31956E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30EE7-83EE-974A-812A-EC3A3D34D5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19231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4F6A5A5D-D8B0-EA40-9D0E-B672EE7332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038CA15E-9091-2A43-9ABB-B1F5CF26E5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D958-5665-CC45-A720-71DD2C6FFC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830870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552D084-E6B5-EE42-9CF0-C45A99BFD1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81F7AED-C7F7-D44A-AA37-E13E56C0E6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05381-C545-EB4F-89BC-DBF676F41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007370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87F337F-9E45-CF4A-8668-831511FD22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50E8CCC-8A9F-1F4B-B077-3318DC6D21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2C790-09D8-724B-829E-6F383B11C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414574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0F8240-B4B1-4F46-A150-55CEC3A202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B435B94-9496-9944-A13C-56FF3C8D9B5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EB838-9766-D74E-856C-64A6598CF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358072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1FC1C67-D5B5-EF4C-9FDD-10727417E4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64F57E6-475F-5A47-8892-1784FC87BE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9B17-05CD-354C-9B49-2602F01610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124893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153FACA-D88E-2F44-8C4A-C01A5AD299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547CE239-BF15-BF4F-9B5B-0BC946D49C4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D5C03-1E15-054B-B764-20E3822322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138258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245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49216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03999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08018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3308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2499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4275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68669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1635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61516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76316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94475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016572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566092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777788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085574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848099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514757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445755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619115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8769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21951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45577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47507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71711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99834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97694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28411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03478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72360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8794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05354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00384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164308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5"/>
            <a:ext cx="8987623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3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783" indent="-228594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60" y="6413144"/>
            <a:ext cx="1080120" cy="3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01355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8335255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5207969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272471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869800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7483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333954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848407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382730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624793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1003394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42325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363404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956013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410295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520148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8850247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703738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677881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863340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082592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496155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931928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329435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17816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1422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43074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93673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99124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08336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86670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3124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64439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30230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5066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81814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41962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22515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63959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61689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87337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22230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52682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166427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26443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42524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1736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28111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60024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26724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11417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015970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070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56440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91981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52578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66585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31652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908457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8331"/>
      </p:ext>
    </p:extLst>
  </p:cSld>
  <p:clrMapOvr>
    <a:masterClrMapping/>
  </p:clrMapOvr>
  <p:transition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14124"/>
      </p:ext>
    </p:extLst>
  </p:cSld>
  <p:clrMapOvr>
    <a:masterClrMapping/>
  </p:clrMapOvr>
  <p:transition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23254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57223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05606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0758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42758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03682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57246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21281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6407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14882"/>
      </p:ext>
    </p:extLst>
  </p:cSld>
  <p:clrMapOvr>
    <a:masterClrMapping/>
  </p:clrMapOvr>
  <p:transition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8772542"/>
      </p:ext>
    </p:extLst>
  </p:cSld>
  <p:clrMapOvr>
    <a:masterClrMapping/>
  </p:clrMapOvr>
  <p:transition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671422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658391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935826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711146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6465364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350097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2812124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7017645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688705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6366127"/>
      </p:ext>
    </p:extLst>
  </p:cSld>
  <p:clrMapOvr>
    <a:masterClrMapping/>
  </p:clrMapOvr>
  <p:transition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7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7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8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6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5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7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8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4087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4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16300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56831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75522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27885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41728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39279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32031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60382"/>
      </p:ext>
    </p:extLst>
  </p:cSld>
  <p:clrMapOvr>
    <a:masterClrMapping/>
  </p:clrMapOvr>
  <p:transition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26890"/>
      </p:ext>
    </p:extLst>
  </p:cSld>
  <p:clrMapOvr>
    <a:masterClrMapping/>
  </p:clrMapOvr>
  <p:transition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818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38538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191726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04639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221413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545033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227442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630700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70258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456675"/>
      </p:ext>
    </p:extLst>
  </p:cSld>
  <p:clrMapOvr>
    <a:masterClrMapping/>
  </p:clrMapOvr>
  <p:transition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020223"/>
      </p:ext>
    </p:extLst>
  </p:cSld>
  <p:clrMapOvr>
    <a:masterClrMapping/>
  </p:clrMapOvr>
  <p:transition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305562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31691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84654229"/>
      </p:ext>
    </p:extLst>
  </p:cSld>
  <p:clrMapOvr>
    <a:masterClrMapping/>
  </p:clrMapOvr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6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5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042436"/>
      </p:ext>
    </p:extLst>
  </p:cSld>
  <p:clrMapOvr>
    <a:masterClrMapping/>
  </p:clrMapOvr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99AED6-79BC-4446-BC9E-2F1AC7B383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023789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198C375A-5227-0144-9C68-C314CEC44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438547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45667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07777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19093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88326"/>
      </p:ext>
    </p:extLst>
  </p:cSld>
  <p:clrMapOvr>
    <a:masterClrMapping/>
  </p:clrMapOvr>
  <p:transition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16955"/>
      </p:ext>
    </p:extLst>
  </p:cSld>
  <p:clrMapOvr>
    <a:masterClrMapping/>
  </p:clrMapOvr>
  <p:transition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5541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42686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525815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34740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98988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4399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959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image" Target="../media/image1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1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40.xml"/><Relationship Id="rId12" Type="http://schemas.openxmlformats.org/officeDocument/2006/relationships/slideLayout" Target="../slideLayouts/slideLayout445.xml"/><Relationship Id="rId2" Type="http://schemas.openxmlformats.org/officeDocument/2006/relationships/slideLayout" Target="../slideLayouts/slideLayout435.xml"/><Relationship Id="rId1" Type="http://schemas.openxmlformats.org/officeDocument/2006/relationships/slideLayout" Target="../slideLayouts/slideLayout434.xml"/><Relationship Id="rId6" Type="http://schemas.openxmlformats.org/officeDocument/2006/relationships/slideLayout" Target="../slideLayouts/slideLayout439.xml"/><Relationship Id="rId11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38.xml"/><Relationship Id="rId10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37.xml"/><Relationship Id="rId9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8.xml"/><Relationship Id="rId7" Type="http://schemas.openxmlformats.org/officeDocument/2006/relationships/slideLayout" Target="../slideLayouts/slideLayout452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7.xml"/><Relationship Id="rId1" Type="http://schemas.openxmlformats.org/officeDocument/2006/relationships/slideLayout" Target="../slideLayouts/slideLayout446.xml"/><Relationship Id="rId6" Type="http://schemas.openxmlformats.org/officeDocument/2006/relationships/slideLayout" Target="../slideLayouts/slideLayout451.xml"/><Relationship Id="rId11" Type="http://schemas.openxmlformats.org/officeDocument/2006/relationships/slideLayout" Target="../slideLayouts/slideLayout456.xml"/><Relationship Id="rId5" Type="http://schemas.openxmlformats.org/officeDocument/2006/relationships/slideLayout" Target="../slideLayouts/slideLayout450.xml"/><Relationship Id="rId10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9.xml"/><Relationship Id="rId9" Type="http://schemas.openxmlformats.org/officeDocument/2006/relationships/slideLayout" Target="../slideLayouts/slideLayout454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0.xml"/><Relationship Id="rId7" Type="http://schemas.openxmlformats.org/officeDocument/2006/relationships/slideLayout" Target="../slideLayouts/slideLayout474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9.xml"/><Relationship Id="rId1" Type="http://schemas.openxmlformats.org/officeDocument/2006/relationships/slideLayout" Target="../slideLayouts/slideLayout468.xml"/><Relationship Id="rId6" Type="http://schemas.openxmlformats.org/officeDocument/2006/relationships/slideLayout" Target="../slideLayouts/slideLayout473.xml"/><Relationship Id="rId11" Type="http://schemas.openxmlformats.org/officeDocument/2006/relationships/slideLayout" Target="../slideLayouts/slideLayout478.xml"/><Relationship Id="rId5" Type="http://schemas.openxmlformats.org/officeDocument/2006/relationships/slideLayout" Target="../slideLayouts/slideLayout472.xml"/><Relationship Id="rId10" Type="http://schemas.openxmlformats.org/officeDocument/2006/relationships/slideLayout" Target="../slideLayouts/slideLayout477.xml"/><Relationship Id="rId4" Type="http://schemas.openxmlformats.org/officeDocument/2006/relationships/slideLayout" Target="../slideLayouts/slideLayout471.xml"/><Relationship Id="rId9" Type="http://schemas.openxmlformats.org/officeDocument/2006/relationships/slideLayout" Target="../slideLayouts/slideLayout476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6.xml"/><Relationship Id="rId13" Type="http://schemas.openxmlformats.org/officeDocument/2006/relationships/theme" Target="../theme/theme45.xml"/><Relationship Id="rId3" Type="http://schemas.openxmlformats.org/officeDocument/2006/relationships/slideLayout" Target="../slideLayouts/slideLayout481.xml"/><Relationship Id="rId7" Type="http://schemas.openxmlformats.org/officeDocument/2006/relationships/slideLayout" Target="../slideLayouts/slideLayout485.xml"/><Relationship Id="rId12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80.xml"/><Relationship Id="rId1" Type="http://schemas.openxmlformats.org/officeDocument/2006/relationships/slideLayout" Target="../slideLayouts/slideLayout479.xml"/><Relationship Id="rId6" Type="http://schemas.openxmlformats.org/officeDocument/2006/relationships/slideLayout" Target="../slideLayouts/slideLayout484.xml"/><Relationship Id="rId11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83.xml"/><Relationship Id="rId10" Type="http://schemas.openxmlformats.org/officeDocument/2006/relationships/slideLayout" Target="../slideLayouts/slideLayout488.xml"/><Relationship Id="rId4" Type="http://schemas.openxmlformats.org/officeDocument/2006/relationships/slideLayout" Target="../slideLayouts/slideLayout482.xml"/><Relationship Id="rId9" Type="http://schemas.openxmlformats.org/officeDocument/2006/relationships/slideLayout" Target="../slideLayouts/slideLayout487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8.xml"/><Relationship Id="rId13" Type="http://schemas.openxmlformats.org/officeDocument/2006/relationships/theme" Target="../theme/theme46.xml"/><Relationship Id="rId3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7.xml"/><Relationship Id="rId12" Type="http://schemas.openxmlformats.org/officeDocument/2006/relationships/slideLayout" Target="../slideLayouts/slideLayout502.xml"/><Relationship Id="rId2" Type="http://schemas.openxmlformats.org/officeDocument/2006/relationships/slideLayout" Target="../slideLayouts/slideLayout492.xml"/><Relationship Id="rId1" Type="http://schemas.openxmlformats.org/officeDocument/2006/relationships/slideLayout" Target="../slideLayouts/slideLayout491.xml"/><Relationship Id="rId6" Type="http://schemas.openxmlformats.org/officeDocument/2006/relationships/slideLayout" Target="../slideLayouts/slideLayout496.xml"/><Relationship Id="rId11" Type="http://schemas.openxmlformats.org/officeDocument/2006/relationships/slideLayout" Target="../slideLayouts/slideLayout501.xml"/><Relationship Id="rId5" Type="http://schemas.openxmlformats.org/officeDocument/2006/relationships/slideLayout" Target="../slideLayouts/slideLayout495.xml"/><Relationship Id="rId10" Type="http://schemas.openxmlformats.org/officeDocument/2006/relationships/slideLayout" Target="../slideLayouts/slideLayout500.xml"/><Relationship Id="rId4" Type="http://schemas.openxmlformats.org/officeDocument/2006/relationships/slideLayout" Target="../slideLayouts/slideLayout494.xml"/><Relationship Id="rId9" Type="http://schemas.openxmlformats.org/officeDocument/2006/relationships/slideLayout" Target="../slideLayouts/slideLayout499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13" Type="http://schemas.openxmlformats.org/officeDocument/2006/relationships/theme" Target="../theme/theme47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slideLayout" Target="../slideLayouts/slideLayout514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2.xml"/><Relationship Id="rId13" Type="http://schemas.openxmlformats.org/officeDocument/2006/relationships/theme" Target="../theme/theme48.xml"/><Relationship Id="rId3" Type="http://schemas.openxmlformats.org/officeDocument/2006/relationships/slideLayout" Target="../slideLayouts/slideLayout517.xml"/><Relationship Id="rId7" Type="http://schemas.openxmlformats.org/officeDocument/2006/relationships/slideLayout" Target="../slideLayouts/slideLayout521.xml"/><Relationship Id="rId12" Type="http://schemas.openxmlformats.org/officeDocument/2006/relationships/slideLayout" Target="../slideLayouts/slideLayout526.xml"/><Relationship Id="rId2" Type="http://schemas.openxmlformats.org/officeDocument/2006/relationships/slideLayout" Target="../slideLayouts/slideLayout516.xml"/><Relationship Id="rId1" Type="http://schemas.openxmlformats.org/officeDocument/2006/relationships/slideLayout" Target="../slideLayouts/slideLayout515.xml"/><Relationship Id="rId6" Type="http://schemas.openxmlformats.org/officeDocument/2006/relationships/slideLayout" Target="../slideLayouts/slideLayout520.xml"/><Relationship Id="rId11" Type="http://schemas.openxmlformats.org/officeDocument/2006/relationships/slideLayout" Target="../slideLayouts/slideLayout525.xml"/><Relationship Id="rId5" Type="http://schemas.openxmlformats.org/officeDocument/2006/relationships/slideLayout" Target="../slideLayouts/slideLayout519.xml"/><Relationship Id="rId10" Type="http://schemas.openxmlformats.org/officeDocument/2006/relationships/slideLayout" Target="../slideLayouts/slideLayout524.xml"/><Relationship Id="rId4" Type="http://schemas.openxmlformats.org/officeDocument/2006/relationships/slideLayout" Target="../slideLayouts/slideLayout518.xml"/><Relationship Id="rId9" Type="http://schemas.openxmlformats.org/officeDocument/2006/relationships/slideLayout" Target="../slideLayouts/slideLayout523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29.xml"/><Relationship Id="rId7" Type="http://schemas.openxmlformats.org/officeDocument/2006/relationships/slideLayout" Target="../slideLayouts/slideLayout533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8.xml"/><Relationship Id="rId1" Type="http://schemas.openxmlformats.org/officeDocument/2006/relationships/slideLayout" Target="../slideLayouts/slideLayout527.xml"/><Relationship Id="rId6" Type="http://schemas.openxmlformats.org/officeDocument/2006/relationships/slideLayout" Target="../slideLayouts/slideLayout532.xml"/><Relationship Id="rId11" Type="http://schemas.openxmlformats.org/officeDocument/2006/relationships/slideLayout" Target="../slideLayouts/slideLayout537.xml"/><Relationship Id="rId5" Type="http://schemas.openxmlformats.org/officeDocument/2006/relationships/slideLayout" Target="../slideLayouts/slideLayout531.xml"/><Relationship Id="rId10" Type="http://schemas.openxmlformats.org/officeDocument/2006/relationships/slideLayout" Target="../slideLayouts/slideLayout536.xml"/><Relationship Id="rId4" Type="http://schemas.openxmlformats.org/officeDocument/2006/relationships/slideLayout" Target="../slideLayouts/slideLayout530.xml"/><Relationship Id="rId9" Type="http://schemas.openxmlformats.org/officeDocument/2006/relationships/slideLayout" Target="../slideLayouts/slideLayout535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5.xml"/><Relationship Id="rId13" Type="http://schemas.openxmlformats.org/officeDocument/2006/relationships/theme" Target="../theme/theme50.xml"/><Relationship Id="rId3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44.xml"/><Relationship Id="rId12" Type="http://schemas.openxmlformats.org/officeDocument/2006/relationships/slideLayout" Target="../slideLayouts/slideLayout549.xml"/><Relationship Id="rId2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38.xml"/><Relationship Id="rId6" Type="http://schemas.openxmlformats.org/officeDocument/2006/relationships/slideLayout" Target="../slideLayouts/slideLayout543.xml"/><Relationship Id="rId11" Type="http://schemas.openxmlformats.org/officeDocument/2006/relationships/slideLayout" Target="../slideLayouts/slideLayout548.xml"/><Relationship Id="rId5" Type="http://schemas.openxmlformats.org/officeDocument/2006/relationships/slideLayout" Target="../slideLayouts/slideLayout542.xml"/><Relationship Id="rId10" Type="http://schemas.openxmlformats.org/officeDocument/2006/relationships/slideLayout" Target="../slideLayouts/slideLayout547.xml"/><Relationship Id="rId4" Type="http://schemas.openxmlformats.org/officeDocument/2006/relationships/slideLayout" Target="../slideLayouts/slideLayout541.xml"/><Relationship Id="rId9" Type="http://schemas.openxmlformats.org/officeDocument/2006/relationships/slideLayout" Target="../slideLayouts/slideLayout546.xml"/><Relationship Id="rId14" Type="http://schemas.openxmlformats.org/officeDocument/2006/relationships/image" Target="../media/image1.png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7.xml"/><Relationship Id="rId13" Type="http://schemas.openxmlformats.org/officeDocument/2006/relationships/theme" Target="../theme/theme51.xml"/><Relationship Id="rId3" Type="http://schemas.openxmlformats.org/officeDocument/2006/relationships/slideLayout" Target="../slideLayouts/slideLayout552.xml"/><Relationship Id="rId7" Type="http://schemas.openxmlformats.org/officeDocument/2006/relationships/slideLayout" Target="../slideLayouts/slideLayout556.xml"/><Relationship Id="rId12" Type="http://schemas.openxmlformats.org/officeDocument/2006/relationships/slideLayout" Target="../slideLayouts/slideLayout561.xml"/><Relationship Id="rId2" Type="http://schemas.openxmlformats.org/officeDocument/2006/relationships/slideLayout" Target="../slideLayouts/slideLayout551.xml"/><Relationship Id="rId1" Type="http://schemas.openxmlformats.org/officeDocument/2006/relationships/slideLayout" Target="../slideLayouts/slideLayout550.xml"/><Relationship Id="rId6" Type="http://schemas.openxmlformats.org/officeDocument/2006/relationships/slideLayout" Target="../slideLayouts/slideLayout555.xml"/><Relationship Id="rId11" Type="http://schemas.openxmlformats.org/officeDocument/2006/relationships/slideLayout" Target="../slideLayouts/slideLayout560.xml"/><Relationship Id="rId5" Type="http://schemas.openxmlformats.org/officeDocument/2006/relationships/slideLayout" Target="../slideLayouts/slideLayout554.xml"/><Relationship Id="rId10" Type="http://schemas.openxmlformats.org/officeDocument/2006/relationships/slideLayout" Target="../slideLayouts/slideLayout559.xml"/><Relationship Id="rId4" Type="http://schemas.openxmlformats.org/officeDocument/2006/relationships/slideLayout" Target="../slideLayouts/slideLayout553.xml"/><Relationship Id="rId9" Type="http://schemas.openxmlformats.org/officeDocument/2006/relationships/slideLayout" Target="../slideLayouts/slideLayout558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13" Type="http://schemas.openxmlformats.org/officeDocument/2006/relationships/theme" Target="../theme/theme53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slideLayout" Target="../slideLayouts/slideLayout584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7.xml"/><Relationship Id="rId7" Type="http://schemas.openxmlformats.org/officeDocument/2006/relationships/slideLayout" Target="../slideLayouts/slideLayout591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6.xml"/><Relationship Id="rId1" Type="http://schemas.openxmlformats.org/officeDocument/2006/relationships/slideLayout" Target="../slideLayouts/slideLayout585.xml"/><Relationship Id="rId6" Type="http://schemas.openxmlformats.org/officeDocument/2006/relationships/slideLayout" Target="../slideLayouts/slideLayout590.xml"/><Relationship Id="rId11" Type="http://schemas.openxmlformats.org/officeDocument/2006/relationships/slideLayout" Target="../slideLayouts/slideLayout595.xml"/><Relationship Id="rId5" Type="http://schemas.openxmlformats.org/officeDocument/2006/relationships/slideLayout" Target="../slideLayouts/slideLayout589.xml"/><Relationship Id="rId10" Type="http://schemas.openxmlformats.org/officeDocument/2006/relationships/slideLayout" Target="../slideLayouts/slideLayout594.xml"/><Relationship Id="rId4" Type="http://schemas.openxmlformats.org/officeDocument/2006/relationships/slideLayout" Target="../slideLayouts/slideLayout588.xml"/><Relationship Id="rId9" Type="http://schemas.openxmlformats.org/officeDocument/2006/relationships/slideLayout" Target="../slideLayouts/slideLayout593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8.xml"/><Relationship Id="rId7" Type="http://schemas.openxmlformats.org/officeDocument/2006/relationships/slideLayout" Target="../slideLayouts/slideLayout602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7.xml"/><Relationship Id="rId1" Type="http://schemas.openxmlformats.org/officeDocument/2006/relationships/slideLayout" Target="../slideLayouts/slideLayout596.xml"/><Relationship Id="rId6" Type="http://schemas.openxmlformats.org/officeDocument/2006/relationships/slideLayout" Target="../slideLayouts/slideLayout601.xml"/><Relationship Id="rId11" Type="http://schemas.openxmlformats.org/officeDocument/2006/relationships/slideLayout" Target="../slideLayouts/slideLayout606.xml"/><Relationship Id="rId5" Type="http://schemas.openxmlformats.org/officeDocument/2006/relationships/slideLayout" Target="../slideLayouts/slideLayout600.xml"/><Relationship Id="rId10" Type="http://schemas.openxmlformats.org/officeDocument/2006/relationships/slideLayout" Target="../slideLayouts/slideLayout605.xml"/><Relationship Id="rId4" Type="http://schemas.openxmlformats.org/officeDocument/2006/relationships/slideLayout" Target="../slideLayouts/slideLayout599.xml"/><Relationship Id="rId9" Type="http://schemas.openxmlformats.org/officeDocument/2006/relationships/slideLayout" Target="../slideLayouts/slideLayout604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4.xml"/><Relationship Id="rId13" Type="http://schemas.openxmlformats.org/officeDocument/2006/relationships/theme" Target="../theme/theme56.xml"/><Relationship Id="rId3" Type="http://schemas.openxmlformats.org/officeDocument/2006/relationships/slideLayout" Target="../slideLayouts/slideLayout609.xml"/><Relationship Id="rId7" Type="http://schemas.openxmlformats.org/officeDocument/2006/relationships/slideLayout" Target="../slideLayouts/slideLayout613.xml"/><Relationship Id="rId12" Type="http://schemas.openxmlformats.org/officeDocument/2006/relationships/slideLayout" Target="../slideLayouts/slideLayout618.xml"/><Relationship Id="rId2" Type="http://schemas.openxmlformats.org/officeDocument/2006/relationships/slideLayout" Target="../slideLayouts/slideLayout608.xml"/><Relationship Id="rId1" Type="http://schemas.openxmlformats.org/officeDocument/2006/relationships/slideLayout" Target="../slideLayouts/slideLayout607.xml"/><Relationship Id="rId6" Type="http://schemas.openxmlformats.org/officeDocument/2006/relationships/slideLayout" Target="../slideLayouts/slideLayout612.xml"/><Relationship Id="rId11" Type="http://schemas.openxmlformats.org/officeDocument/2006/relationships/slideLayout" Target="../slideLayouts/slideLayout617.xml"/><Relationship Id="rId5" Type="http://schemas.openxmlformats.org/officeDocument/2006/relationships/slideLayout" Target="../slideLayouts/slideLayout611.xml"/><Relationship Id="rId10" Type="http://schemas.openxmlformats.org/officeDocument/2006/relationships/slideLayout" Target="../slideLayouts/slideLayout616.xml"/><Relationship Id="rId4" Type="http://schemas.openxmlformats.org/officeDocument/2006/relationships/slideLayout" Target="../slideLayouts/slideLayout610.xml"/><Relationship Id="rId9" Type="http://schemas.openxmlformats.org/officeDocument/2006/relationships/slideLayout" Target="../slideLayouts/slideLayout615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1.xml"/><Relationship Id="rId7" Type="http://schemas.openxmlformats.org/officeDocument/2006/relationships/slideLayout" Target="../slideLayouts/slideLayout625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20.xml"/><Relationship Id="rId1" Type="http://schemas.openxmlformats.org/officeDocument/2006/relationships/slideLayout" Target="../slideLayouts/slideLayout619.xml"/><Relationship Id="rId6" Type="http://schemas.openxmlformats.org/officeDocument/2006/relationships/slideLayout" Target="../slideLayouts/slideLayout624.xml"/><Relationship Id="rId11" Type="http://schemas.openxmlformats.org/officeDocument/2006/relationships/slideLayout" Target="../slideLayouts/slideLayout629.xml"/><Relationship Id="rId5" Type="http://schemas.openxmlformats.org/officeDocument/2006/relationships/slideLayout" Target="../slideLayouts/slideLayout623.xml"/><Relationship Id="rId10" Type="http://schemas.openxmlformats.org/officeDocument/2006/relationships/slideLayout" Target="../slideLayouts/slideLayout628.xml"/><Relationship Id="rId4" Type="http://schemas.openxmlformats.org/officeDocument/2006/relationships/slideLayout" Target="../slideLayouts/slideLayout622.xml"/><Relationship Id="rId9" Type="http://schemas.openxmlformats.org/officeDocument/2006/relationships/slideLayout" Target="../slideLayouts/slideLayout627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7.xml"/><Relationship Id="rId13" Type="http://schemas.openxmlformats.org/officeDocument/2006/relationships/theme" Target="../theme/theme58.xml"/><Relationship Id="rId3" Type="http://schemas.openxmlformats.org/officeDocument/2006/relationships/slideLayout" Target="../slideLayouts/slideLayout632.xml"/><Relationship Id="rId7" Type="http://schemas.openxmlformats.org/officeDocument/2006/relationships/slideLayout" Target="../slideLayouts/slideLayout636.xml"/><Relationship Id="rId12" Type="http://schemas.openxmlformats.org/officeDocument/2006/relationships/slideLayout" Target="../slideLayouts/slideLayout641.xml"/><Relationship Id="rId2" Type="http://schemas.openxmlformats.org/officeDocument/2006/relationships/slideLayout" Target="../slideLayouts/slideLayout631.xml"/><Relationship Id="rId1" Type="http://schemas.openxmlformats.org/officeDocument/2006/relationships/slideLayout" Target="../slideLayouts/slideLayout630.xml"/><Relationship Id="rId6" Type="http://schemas.openxmlformats.org/officeDocument/2006/relationships/slideLayout" Target="../slideLayouts/slideLayout635.xml"/><Relationship Id="rId11" Type="http://schemas.openxmlformats.org/officeDocument/2006/relationships/slideLayout" Target="../slideLayouts/slideLayout640.xml"/><Relationship Id="rId5" Type="http://schemas.openxmlformats.org/officeDocument/2006/relationships/slideLayout" Target="../slideLayouts/slideLayout634.xml"/><Relationship Id="rId10" Type="http://schemas.openxmlformats.org/officeDocument/2006/relationships/slideLayout" Target="../slideLayouts/slideLayout639.xml"/><Relationship Id="rId4" Type="http://schemas.openxmlformats.org/officeDocument/2006/relationships/slideLayout" Target="../slideLayouts/slideLayout633.xml"/><Relationship Id="rId9" Type="http://schemas.openxmlformats.org/officeDocument/2006/relationships/slideLayout" Target="../slideLayouts/slideLayout638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4.xml"/><Relationship Id="rId7" Type="http://schemas.openxmlformats.org/officeDocument/2006/relationships/slideLayout" Target="../slideLayouts/slideLayout648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3.xml"/><Relationship Id="rId1" Type="http://schemas.openxmlformats.org/officeDocument/2006/relationships/slideLayout" Target="../slideLayouts/slideLayout642.xml"/><Relationship Id="rId6" Type="http://schemas.openxmlformats.org/officeDocument/2006/relationships/slideLayout" Target="../slideLayouts/slideLayout647.xml"/><Relationship Id="rId11" Type="http://schemas.openxmlformats.org/officeDocument/2006/relationships/slideLayout" Target="../slideLayouts/slideLayout652.xml"/><Relationship Id="rId5" Type="http://schemas.openxmlformats.org/officeDocument/2006/relationships/slideLayout" Target="../slideLayouts/slideLayout646.xml"/><Relationship Id="rId10" Type="http://schemas.openxmlformats.org/officeDocument/2006/relationships/slideLayout" Target="../slideLayouts/slideLayout651.xml"/><Relationship Id="rId4" Type="http://schemas.openxmlformats.org/officeDocument/2006/relationships/slideLayout" Target="../slideLayouts/slideLayout645.xml"/><Relationship Id="rId9" Type="http://schemas.openxmlformats.org/officeDocument/2006/relationships/slideLayout" Target="../slideLayouts/slideLayout650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55.xml"/><Relationship Id="rId7" Type="http://schemas.openxmlformats.org/officeDocument/2006/relationships/slideLayout" Target="../slideLayouts/slideLayout659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4.xml"/><Relationship Id="rId1" Type="http://schemas.openxmlformats.org/officeDocument/2006/relationships/slideLayout" Target="../slideLayouts/slideLayout653.xml"/><Relationship Id="rId6" Type="http://schemas.openxmlformats.org/officeDocument/2006/relationships/slideLayout" Target="../slideLayouts/slideLayout658.xml"/><Relationship Id="rId11" Type="http://schemas.openxmlformats.org/officeDocument/2006/relationships/slideLayout" Target="../slideLayouts/slideLayout663.xml"/><Relationship Id="rId5" Type="http://schemas.openxmlformats.org/officeDocument/2006/relationships/slideLayout" Target="../slideLayouts/slideLayout657.xml"/><Relationship Id="rId10" Type="http://schemas.openxmlformats.org/officeDocument/2006/relationships/slideLayout" Target="../slideLayouts/slideLayout662.xml"/><Relationship Id="rId4" Type="http://schemas.openxmlformats.org/officeDocument/2006/relationships/slideLayout" Target="../slideLayouts/slideLayout656.xml"/><Relationship Id="rId9" Type="http://schemas.openxmlformats.org/officeDocument/2006/relationships/slideLayout" Target="../slideLayouts/slideLayout661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6.xml"/><Relationship Id="rId7" Type="http://schemas.openxmlformats.org/officeDocument/2006/relationships/slideLayout" Target="../slideLayouts/slideLayout670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5.xml"/><Relationship Id="rId1" Type="http://schemas.openxmlformats.org/officeDocument/2006/relationships/slideLayout" Target="../slideLayouts/slideLayout664.xml"/><Relationship Id="rId6" Type="http://schemas.openxmlformats.org/officeDocument/2006/relationships/slideLayout" Target="../slideLayouts/slideLayout669.xml"/><Relationship Id="rId11" Type="http://schemas.openxmlformats.org/officeDocument/2006/relationships/slideLayout" Target="../slideLayouts/slideLayout674.xml"/><Relationship Id="rId5" Type="http://schemas.openxmlformats.org/officeDocument/2006/relationships/slideLayout" Target="../slideLayouts/slideLayout668.xml"/><Relationship Id="rId10" Type="http://schemas.openxmlformats.org/officeDocument/2006/relationships/slideLayout" Target="../slideLayouts/slideLayout673.xml"/><Relationship Id="rId4" Type="http://schemas.openxmlformats.org/officeDocument/2006/relationships/slideLayout" Target="../slideLayouts/slideLayout667.xml"/><Relationship Id="rId9" Type="http://schemas.openxmlformats.org/officeDocument/2006/relationships/slideLayout" Target="../slideLayouts/slideLayout672.xml"/></Relationships>
</file>

<file path=ppt/slideMasters/_rels/slideMaster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7.xml"/><Relationship Id="rId2" Type="http://schemas.openxmlformats.org/officeDocument/2006/relationships/slideLayout" Target="../slideLayouts/slideLayout676.xml"/><Relationship Id="rId1" Type="http://schemas.openxmlformats.org/officeDocument/2006/relationships/slideLayout" Target="../slideLayouts/slideLayout675.xml"/><Relationship Id="rId5" Type="http://schemas.openxmlformats.org/officeDocument/2006/relationships/theme" Target="../theme/theme62.xml"/><Relationship Id="rId4" Type="http://schemas.openxmlformats.org/officeDocument/2006/relationships/slideLayout" Target="../slideLayouts/slideLayout678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5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0.xml"/><Relationship Id="rId1" Type="http://schemas.openxmlformats.org/officeDocument/2006/relationships/slideLayout" Target="../slideLayouts/slideLayout679.xml"/><Relationship Id="rId6" Type="http://schemas.openxmlformats.org/officeDocument/2006/relationships/slideLayout" Target="../slideLayouts/slideLayout684.xml"/><Relationship Id="rId11" Type="http://schemas.openxmlformats.org/officeDocument/2006/relationships/slideLayout" Target="../slideLayouts/slideLayout689.xml"/><Relationship Id="rId5" Type="http://schemas.openxmlformats.org/officeDocument/2006/relationships/slideLayout" Target="../slideLayouts/slideLayout683.xml"/><Relationship Id="rId10" Type="http://schemas.openxmlformats.org/officeDocument/2006/relationships/slideLayout" Target="../slideLayouts/slideLayout688.xml"/><Relationship Id="rId4" Type="http://schemas.openxmlformats.org/officeDocument/2006/relationships/slideLayout" Target="../slideLayouts/slideLayout682.xml"/><Relationship Id="rId9" Type="http://schemas.openxmlformats.org/officeDocument/2006/relationships/slideLayout" Target="../slideLayouts/slideLayout687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6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1.xml"/><Relationship Id="rId1" Type="http://schemas.openxmlformats.org/officeDocument/2006/relationships/slideLayout" Target="../slideLayouts/slideLayout690.xml"/><Relationship Id="rId6" Type="http://schemas.openxmlformats.org/officeDocument/2006/relationships/slideLayout" Target="../slideLayouts/slideLayout695.xml"/><Relationship Id="rId11" Type="http://schemas.openxmlformats.org/officeDocument/2006/relationships/slideLayout" Target="../slideLayouts/slideLayout700.xml"/><Relationship Id="rId5" Type="http://schemas.openxmlformats.org/officeDocument/2006/relationships/slideLayout" Target="../slideLayouts/slideLayout694.xml"/><Relationship Id="rId10" Type="http://schemas.openxmlformats.org/officeDocument/2006/relationships/slideLayout" Target="../slideLayouts/slideLayout699.xml"/><Relationship Id="rId4" Type="http://schemas.openxmlformats.org/officeDocument/2006/relationships/slideLayout" Target="../slideLayouts/slideLayout693.xml"/><Relationship Id="rId9" Type="http://schemas.openxmlformats.org/officeDocument/2006/relationships/slideLayout" Target="../slideLayouts/slideLayout698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theme" Target="../theme/theme65.xml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slideLayout" Target="../slideLayouts/slideLayout712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Relationship Id="rId14" Type="http://schemas.openxmlformats.org/officeDocument/2006/relationships/image" Target="../media/image1.png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0.xml"/><Relationship Id="rId13" Type="http://schemas.openxmlformats.org/officeDocument/2006/relationships/theme" Target="../theme/theme66.xml"/><Relationship Id="rId3" Type="http://schemas.openxmlformats.org/officeDocument/2006/relationships/slideLayout" Target="../slideLayouts/slideLayout715.xml"/><Relationship Id="rId7" Type="http://schemas.openxmlformats.org/officeDocument/2006/relationships/slideLayout" Target="../slideLayouts/slideLayout719.xml"/><Relationship Id="rId12" Type="http://schemas.openxmlformats.org/officeDocument/2006/relationships/slideLayout" Target="../slideLayouts/slideLayout724.xml"/><Relationship Id="rId2" Type="http://schemas.openxmlformats.org/officeDocument/2006/relationships/slideLayout" Target="../slideLayouts/slideLayout714.xml"/><Relationship Id="rId1" Type="http://schemas.openxmlformats.org/officeDocument/2006/relationships/slideLayout" Target="../slideLayouts/slideLayout713.xml"/><Relationship Id="rId6" Type="http://schemas.openxmlformats.org/officeDocument/2006/relationships/slideLayout" Target="../slideLayouts/slideLayout718.xml"/><Relationship Id="rId11" Type="http://schemas.openxmlformats.org/officeDocument/2006/relationships/slideLayout" Target="../slideLayouts/slideLayout723.xml"/><Relationship Id="rId5" Type="http://schemas.openxmlformats.org/officeDocument/2006/relationships/slideLayout" Target="../slideLayouts/slideLayout717.xml"/><Relationship Id="rId10" Type="http://schemas.openxmlformats.org/officeDocument/2006/relationships/slideLayout" Target="../slideLayouts/slideLayout722.xml"/><Relationship Id="rId4" Type="http://schemas.openxmlformats.org/officeDocument/2006/relationships/slideLayout" Target="../slideLayouts/slideLayout716.xml"/><Relationship Id="rId9" Type="http://schemas.openxmlformats.org/officeDocument/2006/relationships/slideLayout" Target="../slideLayouts/slideLayout721.xml"/><Relationship Id="rId14" Type="http://schemas.openxmlformats.org/officeDocument/2006/relationships/image" Target="../media/image1.png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7.xml"/><Relationship Id="rId7" Type="http://schemas.openxmlformats.org/officeDocument/2006/relationships/slideLayout" Target="../slideLayouts/slideLayout731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6.xml"/><Relationship Id="rId1" Type="http://schemas.openxmlformats.org/officeDocument/2006/relationships/slideLayout" Target="../slideLayouts/slideLayout725.xml"/><Relationship Id="rId6" Type="http://schemas.openxmlformats.org/officeDocument/2006/relationships/slideLayout" Target="../slideLayouts/slideLayout730.xml"/><Relationship Id="rId11" Type="http://schemas.openxmlformats.org/officeDocument/2006/relationships/slideLayout" Target="../slideLayouts/slideLayout735.xml"/><Relationship Id="rId5" Type="http://schemas.openxmlformats.org/officeDocument/2006/relationships/slideLayout" Target="../slideLayouts/slideLayout729.xml"/><Relationship Id="rId10" Type="http://schemas.openxmlformats.org/officeDocument/2006/relationships/slideLayout" Target="../slideLayouts/slideLayout734.xml"/><Relationship Id="rId4" Type="http://schemas.openxmlformats.org/officeDocument/2006/relationships/slideLayout" Target="../slideLayouts/slideLayout728.xml"/><Relationship Id="rId9" Type="http://schemas.openxmlformats.org/officeDocument/2006/relationships/slideLayout" Target="../slideLayouts/slideLayout733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38.xml"/><Relationship Id="rId7" Type="http://schemas.openxmlformats.org/officeDocument/2006/relationships/slideLayout" Target="../slideLayouts/slideLayout742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7.xml"/><Relationship Id="rId1" Type="http://schemas.openxmlformats.org/officeDocument/2006/relationships/slideLayout" Target="../slideLayouts/slideLayout736.xml"/><Relationship Id="rId6" Type="http://schemas.openxmlformats.org/officeDocument/2006/relationships/slideLayout" Target="../slideLayouts/slideLayout741.xml"/><Relationship Id="rId11" Type="http://schemas.openxmlformats.org/officeDocument/2006/relationships/slideLayout" Target="../slideLayouts/slideLayout746.xml"/><Relationship Id="rId5" Type="http://schemas.openxmlformats.org/officeDocument/2006/relationships/slideLayout" Target="../slideLayouts/slideLayout740.xml"/><Relationship Id="rId10" Type="http://schemas.openxmlformats.org/officeDocument/2006/relationships/slideLayout" Target="../slideLayouts/slideLayout745.xml"/><Relationship Id="rId4" Type="http://schemas.openxmlformats.org/officeDocument/2006/relationships/slideLayout" Target="../slideLayouts/slideLayout739.xml"/><Relationship Id="rId9" Type="http://schemas.openxmlformats.org/officeDocument/2006/relationships/slideLayout" Target="../slideLayouts/slideLayout744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4.xml"/><Relationship Id="rId3" Type="http://schemas.openxmlformats.org/officeDocument/2006/relationships/slideLayout" Target="../slideLayouts/slideLayout749.xml"/><Relationship Id="rId7" Type="http://schemas.openxmlformats.org/officeDocument/2006/relationships/slideLayout" Target="../slideLayouts/slideLayout753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48.xml"/><Relationship Id="rId1" Type="http://schemas.openxmlformats.org/officeDocument/2006/relationships/slideLayout" Target="../slideLayouts/slideLayout747.xml"/><Relationship Id="rId6" Type="http://schemas.openxmlformats.org/officeDocument/2006/relationships/slideLayout" Target="../slideLayouts/slideLayout752.xml"/><Relationship Id="rId11" Type="http://schemas.openxmlformats.org/officeDocument/2006/relationships/slideLayout" Target="../slideLayouts/slideLayout757.xml"/><Relationship Id="rId5" Type="http://schemas.openxmlformats.org/officeDocument/2006/relationships/slideLayout" Target="../slideLayouts/slideLayout751.xml"/><Relationship Id="rId10" Type="http://schemas.openxmlformats.org/officeDocument/2006/relationships/slideLayout" Target="../slideLayouts/slideLayout756.xml"/><Relationship Id="rId4" Type="http://schemas.openxmlformats.org/officeDocument/2006/relationships/slideLayout" Target="../slideLayouts/slideLayout750.xml"/><Relationship Id="rId9" Type="http://schemas.openxmlformats.org/officeDocument/2006/relationships/slideLayout" Target="../slideLayouts/slideLayout755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5.xml"/><Relationship Id="rId13" Type="http://schemas.openxmlformats.org/officeDocument/2006/relationships/theme" Target="../theme/theme70.xml"/><Relationship Id="rId3" Type="http://schemas.openxmlformats.org/officeDocument/2006/relationships/slideLayout" Target="../slideLayouts/slideLayout760.xml"/><Relationship Id="rId7" Type="http://schemas.openxmlformats.org/officeDocument/2006/relationships/slideLayout" Target="../slideLayouts/slideLayout764.xml"/><Relationship Id="rId12" Type="http://schemas.openxmlformats.org/officeDocument/2006/relationships/slideLayout" Target="../slideLayouts/slideLayout769.xml"/><Relationship Id="rId2" Type="http://schemas.openxmlformats.org/officeDocument/2006/relationships/slideLayout" Target="../slideLayouts/slideLayout759.xml"/><Relationship Id="rId1" Type="http://schemas.openxmlformats.org/officeDocument/2006/relationships/slideLayout" Target="../slideLayouts/slideLayout758.xml"/><Relationship Id="rId6" Type="http://schemas.openxmlformats.org/officeDocument/2006/relationships/slideLayout" Target="../slideLayouts/slideLayout763.xml"/><Relationship Id="rId11" Type="http://schemas.openxmlformats.org/officeDocument/2006/relationships/slideLayout" Target="../slideLayouts/slideLayout768.xml"/><Relationship Id="rId5" Type="http://schemas.openxmlformats.org/officeDocument/2006/relationships/slideLayout" Target="../slideLayouts/slideLayout762.xml"/><Relationship Id="rId10" Type="http://schemas.openxmlformats.org/officeDocument/2006/relationships/slideLayout" Target="../slideLayouts/slideLayout767.xml"/><Relationship Id="rId4" Type="http://schemas.openxmlformats.org/officeDocument/2006/relationships/slideLayout" Target="../slideLayouts/slideLayout761.xml"/><Relationship Id="rId9" Type="http://schemas.openxmlformats.org/officeDocument/2006/relationships/slideLayout" Target="../slideLayouts/slideLayout766.xml"/><Relationship Id="rId14" Type="http://schemas.openxmlformats.org/officeDocument/2006/relationships/image" Target="../media/image1.png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7.xml"/><Relationship Id="rId13" Type="http://schemas.openxmlformats.org/officeDocument/2006/relationships/theme" Target="../theme/theme71.xml"/><Relationship Id="rId3" Type="http://schemas.openxmlformats.org/officeDocument/2006/relationships/slideLayout" Target="../slideLayouts/slideLayout772.xml"/><Relationship Id="rId7" Type="http://schemas.openxmlformats.org/officeDocument/2006/relationships/slideLayout" Target="../slideLayouts/slideLayout776.xml"/><Relationship Id="rId12" Type="http://schemas.openxmlformats.org/officeDocument/2006/relationships/slideLayout" Target="../slideLayouts/slideLayout781.xml"/><Relationship Id="rId2" Type="http://schemas.openxmlformats.org/officeDocument/2006/relationships/slideLayout" Target="../slideLayouts/slideLayout771.xml"/><Relationship Id="rId1" Type="http://schemas.openxmlformats.org/officeDocument/2006/relationships/slideLayout" Target="../slideLayouts/slideLayout770.xml"/><Relationship Id="rId6" Type="http://schemas.openxmlformats.org/officeDocument/2006/relationships/slideLayout" Target="../slideLayouts/slideLayout775.xml"/><Relationship Id="rId11" Type="http://schemas.openxmlformats.org/officeDocument/2006/relationships/slideLayout" Target="../slideLayouts/slideLayout780.xml"/><Relationship Id="rId5" Type="http://schemas.openxmlformats.org/officeDocument/2006/relationships/slideLayout" Target="../slideLayouts/slideLayout774.xml"/><Relationship Id="rId10" Type="http://schemas.openxmlformats.org/officeDocument/2006/relationships/slideLayout" Target="../slideLayouts/slideLayout779.xml"/><Relationship Id="rId4" Type="http://schemas.openxmlformats.org/officeDocument/2006/relationships/slideLayout" Target="../slideLayouts/slideLayout773.xml"/><Relationship Id="rId9" Type="http://schemas.openxmlformats.org/officeDocument/2006/relationships/slideLayout" Target="../slideLayouts/slideLayout778.xml"/><Relationship Id="rId14" Type="http://schemas.openxmlformats.org/officeDocument/2006/relationships/image" Target="../media/image1.png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9.xml"/><Relationship Id="rId13" Type="http://schemas.openxmlformats.org/officeDocument/2006/relationships/theme" Target="../theme/theme72.xml"/><Relationship Id="rId3" Type="http://schemas.openxmlformats.org/officeDocument/2006/relationships/slideLayout" Target="../slideLayouts/slideLayout784.xml"/><Relationship Id="rId7" Type="http://schemas.openxmlformats.org/officeDocument/2006/relationships/slideLayout" Target="../slideLayouts/slideLayout788.xml"/><Relationship Id="rId12" Type="http://schemas.openxmlformats.org/officeDocument/2006/relationships/slideLayout" Target="../slideLayouts/slideLayout793.xml"/><Relationship Id="rId2" Type="http://schemas.openxmlformats.org/officeDocument/2006/relationships/slideLayout" Target="../slideLayouts/slideLayout783.xml"/><Relationship Id="rId1" Type="http://schemas.openxmlformats.org/officeDocument/2006/relationships/slideLayout" Target="../slideLayouts/slideLayout782.xml"/><Relationship Id="rId6" Type="http://schemas.openxmlformats.org/officeDocument/2006/relationships/slideLayout" Target="../slideLayouts/slideLayout787.xml"/><Relationship Id="rId11" Type="http://schemas.openxmlformats.org/officeDocument/2006/relationships/slideLayout" Target="../slideLayouts/slideLayout792.xml"/><Relationship Id="rId5" Type="http://schemas.openxmlformats.org/officeDocument/2006/relationships/slideLayout" Target="../slideLayouts/slideLayout786.xml"/><Relationship Id="rId10" Type="http://schemas.openxmlformats.org/officeDocument/2006/relationships/slideLayout" Target="../slideLayouts/slideLayout791.xml"/><Relationship Id="rId4" Type="http://schemas.openxmlformats.org/officeDocument/2006/relationships/slideLayout" Target="../slideLayouts/slideLayout785.xml"/><Relationship Id="rId9" Type="http://schemas.openxmlformats.org/officeDocument/2006/relationships/slideLayout" Target="../slideLayouts/slideLayout790.xml"/></Relationships>
</file>

<file path=ppt/slideMasters/_rels/slideMaster73.xml.rels><?xml version="1.0" encoding="UTF-8" standalone="yes"?>
<Relationships xmlns="http://schemas.openxmlformats.org/package/2006/relationships"><Relationship Id="rId3" Type="http://schemas.openxmlformats.org/officeDocument/2006/relationships/theme" Target="../theme/theme73.xml"/><Relationship Id="rId2" Type="http://schemas.openxmlformats.org/officeDocument/2006/relationships/slideLayout" Target="../slideLayouts/slideLayout795.xml"/><Relationship Id="rId1" Type="http://schemas.openxmlformats.org/officeDocument/2006/relationships/slideLayout" Target="../slideLayouts/slideLayout794.xml"/></Relationships>
</file>

<file path=ppt/slideMasters/_rels/slideMaster74.xml.rels><?xml version="1.0" encoding="UTF-8" standalone="yes"?>
<Relationships xmlns="http://schemas.openxmlformats.org/package/2006/relationships"><Relationship Id="rId3" Type="http://schemas.openxmlformats.org/officeDocument/2006/relationships/theme" Target="../theme/theme74.xml"/><Relationship Id="rId2" Type="http://schemas.openxmlformats.org/officeDocument/2006/relationships/slideLayout" Target="../slideLayouts/slideLayout797.xml"/><Relationship Id="rId1" Type="http://schemas.openxmlformats.org/officeDocument/2006/relationships/slideLayout" Target="../slideLayouts/slideLayout796.xml"/></Relationships>
</file>

<file path=ppt/slideMasters/_rels/slideMaster7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5.xml"/><Relationship Id="rId13" Type="http://schemas.openxmlformats.org/officeDocument/2006/relationships/theme" Target="../theme/theme75.xml"/><Relationship Id="rId3" Type="http://schemas.openxmlformats.org/officeDocument/2006/relationships/slideLayout" Target="../slideLayouts/slideLayout800.xml"/><Relationship Id="rId7" Type="http://schemas.openxmlformats.org/officeDocument/2006/relationships/slideLayout" Target="../slideLayouts/slideLayout804.xml"/><Relationship Id="rId12" Type="http://schemas.openxmlformats.org/officeDocument/2006/relationships/slideLayout" Target="../slideLayouts/slideLayout809.xml"/><Relationship Id="rId2" Type="http://schemas.openxmlformats.org/officeDocument/2006/relationships/slideLayout" Target="../slideLayouts/slideLayout799.xml"/><Relationship Id="rId1" Type="http://schemas.openxmlformats.org/officeDocument/2006/relationships/slideLayout" Target="../slideLayouts/slideLayout798.xml"/><Relationship Id="rId6" Type="http://schemas.openxmlformats.org/officeDocument/2006/relationships/slideLayout" Target="../slideLayouts/slideLayout803.xml"/><Relationship Id="rId11" Type="http://schemas.openxmlformats.org/officeDocument/2006/relationships/slideLayout" Target="../slideLayouts/slideLayout808.xml"/><Relationship Id="rId5" Type="http://schemas.openxmlformats.org/officeDocument/2006/relationships/slideLayout" Target="../slideLayouts/slideLayout802.xml"/><Relationship Id="rId10" Type="http://schemas.openxmlformats.org/officeDocument/2006/relationships/slideLayout" Target="../slideLayouts/slideLayout807.xml"/><Relationship Id="rId4" Type="http://schemas.openxmlformats.org/officeDocument/2006/relationships/slideLayout" Target="../slideLayouts/slideLayout801.xml"/><Relationship Id="rId9" Type="http://schemas.openxmlformats.org/officeDocument/2006/relationships/slideLayout" Target="../slideLayouts/slideLayout80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2021. 6. 29.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6/29/21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7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50" r:id="rId1"/>
    <p:sldLayoutId id="2147488251" r:id="rId2"/>
    <p:sldLayoutId id="2147488252" r:id="rId3"/>
    <p:sldLayoutId id="2147488253" r:id="rId4"/>
    <p:sldLayoutId id="2147488254" r:id="rId5"/>
    <p:sldLayoutId id="2147488255" r:id="rId6"/>
    <p:sldLayoutId id="2147488256" r:id="rId7"/>
    <p:sldLayoutId id="2147488257" r:id="rId8"/>
    <p:sldLayoutId id="2147488258" r:id="rId9"/>
    <p:sldLayoutId id="2147488259" r:id="rId10"/>
    <p:sldLayoutId id="2147488260" r:id="rId11"/>
    <p:sldLayoutId id="214748826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3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  <p:sldLayoutId id="2147488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1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8" r:id="rId1"/>
    <p:sldLayoutId id="2147488319" r:id="rId2"/>
    <p:sldLayoutId id="2147488320" r:id="rId3"/>
    <p:sldLayoutId id="2147488321" r:id="rId4"/>
    <p:sldLayoutId id="2147488322" r:id="rId5"/>
    <p:sldLayoutId id="2147488323" r:id="rId6"/>
    <p:sldLayoutId id="2147488324" r:id="rId7"/>
    <p:sldLayoutId id="2147488325" r:id="rId8"/>
    <p:sldLayoutId id="2147488326" r:id="rId9"/>
    <p:sldLayoutId id="2147488327" r:id="rId10"/>
    <p:sldLayoutId id="214748832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0" r:id="rId1"/>
    <p:sldLayoutId id="2147488331" r:id="rId2"/>
    <p:sldLayoutId id="2147488332" r:id="rId3"/>
    <p:sldLayoutId id="2147488333" r:id="rId4"/>
    <p:sldLayoutId id="2147488334" r:id="rId5"/>
    <p:sldLayoutId id="2147488335" r:id="rId6"/>
    <p:sldLayoutId id="2147488336" r:id="rId7"/>
    <p:sldLayoutId id="2147488337" r:id="rId8"/>
    <p:sldLayoutId id="2147488338" r:id="rId9"/>
    <p:sldLayoutId id="2147488339" r:id="rId10"/>
    <p:sldLayoutId id="21474883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2" r:id="rId1"/>
    <p:sldLayoutId id="2147488343" r:id="rId2"/>
    <p:sldLayoutId id="2147488344" r:id="rId3"/>
    <p:sldLayoutId id="2147488345" r:id="rId4"/>
    <p:sldLayoutId id="2147488346" r:id="rId5"/>
    <p:sldLayoutId id="2147488347" r:id="rId6"/>
    <p:sldLayoutId id="2147488348" r:id="rId7"/>
    <p:sldLayoutId id="2147488349" r:id="rId8"/>
    <p:sldLayoutId id="2147488350" r:id="rId9"/>
    <p:sldLayoutId id="2147488351" r:id="rId10"/>
    <p:sldLayoutId id="2147488352" r:id="rId11"/>
    <p:sldLayoutId id="214748835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D8553D-F350-6E4C-8D6D-016E350A2257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7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55" r:id="rId1"/>
    <p:sldLayoutId id="2147488356" r:id="rId2"/>
    <p:sldLayoutId id="2147488357" r:id="rId3"/>
    <p:sldLayoutId id="2147488358" r:id="rId4"/>
    <p:sldLayoutId id="2147488359" r:id="rId5"/>
    <p:sldLayoutId id="2147488360" r:id="rId6"/>
    <p:sldLayoutId id="2147488361" r:id="rId7"/>
    <p:sldLayoutId id="2147488362" r:id="rId8"/>
    <p:sldLayoutId id="2147488363" r:id="rId9"/>
    <p:sldLayoutId id="2147488364" r:id="rId10"/>
    <p:sldLayoutId id="2147488365" r:id="rId11"/>
    <p:sldLayoutId id="214748836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119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68" r:id="rId1"/>
    <p:sldLayoutId id="2147488369" r:id="rId2"/>
    <p:sldLayoutId id="2147488370" r:id="rId3"/>
    <p:sldLayoutId id="2147488371" r:id="rId4"/>
    <p:sldLayoutId id="2147488372" r:id="rId5"/>
    <p:sldLayoutId id="2147488373" r:id="rId6"/>
    <p:sldLayoutId id="2147488374" r:id="rId7"/>
    <p:sldLayoutId id="2147488375" r:id="rId8"/>
    <p:sldLayoutId id="2147488376" r:id="rId9"/>
    <p:sldLayoutId id="2147488377" r:id="rId10"/>
    <p:sldLayoutId id="2147488378" r:id="rId11"/>
    <p:sldLayoutId id="2147488379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E6597FE0-60A1-034A-A636-36595A800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D0B67E57-9F41-B942-81B9-9C49558CA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BE90E2-0FA9-C945-9333-68CC9FE4F5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191BEC63-1DEA-0847-B8BC-002CCC743F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fld id="{764B09B3-2352-4B45-BFD9-B15BF150B2F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3B64EC2B-D863-2044-B2D5-E738C6E47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A5047C56-8C24-0345-894A-0C4BCF3C536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3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94" r:id="rId1"/>
    <p:sldLayoutId id="2147488395" r:id="rId2"/>
    <p:sldLayoutId id="2147488396" r:id="rId3"/>
    <p:sldLayoutId id="2147488397" r:id="rId4"/>
    <p:sldLayoutId id="2147488398" r:id="rId5"/>
    <p:sldLayoutId id="2147488399" r:id="rId6"/>
    <p:sldLayoutId id="2147488400" r:id="rId7"/>
    <p:sldLayoutId id="2147488401" r:id="rId8"/>
    <p:sldLayoutId id="2147488402" r:id="rId9"/>
    <p:sldLayoutId id="2147488403" r:id="rId10"/>
    <p:sldLayoutId id="2147488404" r:id="rId11"/>
    <p:sldLayoutId id="214748840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/>
              <a:t> of 20</a:t>
            </a:r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78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07" r:id="rId1"/>
    <p:sldLayoutId id="2147488408" r:id="rId2"/>
    <p:sldLayoutId id="2147488409" r:id="rId3"/>
    <p:sldLayoutId id="2147488410" r:id="rId4"/>
    <p:sldLayoutId id="2147488411" r:id="rId5"/>
    <p:sldLayoutId id="2147488412" r:id="rId6"/>
    <p:sldLayoutId id="2147488413" r:id="rId7"/>
    <p:sldLayoutId id="2147488414" r:id="rId8"/>
    <p:sldLayoutId id="2147488415" r:id="rId9"/>
    <p:sldLayoutId id="2147488416" r:id="rId10"/>
    <p:sldLayoutId id="2147488417" r:id="rId1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3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19" r:id="rId1"/>
    <p:sldLayoutId id="2147488420" r:id="rId2"/>
    <p:sldLayoutId id="2147488421" r:id="rId3"/>
    <p:sldLayoutId id="2147488422" r:id="rId4"/>
    <p:sldLayoutId id="2147488423" r:id="rId5"/>
    <p:sldLayoutId id="2147488424" r:id="rId6"/>
    <p:sldLayoutId id="2147488425" r:id="rId7"/>
    <p:sldLayoutId id="2147488426" r:id="rId8"/>
    <p:sldLayoutId id="2147488427" r:id="rId9"/>
    <p:sldLayoutId id="2147488428" r:id="rId10"/>
    <p:sldLayoutId id="2147488429" r:id="rId11"/>
    <p:sldLayoutId id="214748843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376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37" r:id="rId1"/>
    <p:sldLayoutId id="2147488438" r:id="rId2"/>
    <p:sldLayoutId id="2147488439" r:id="rId3"/>
    <p:sldLayoutId id="2147488440" r:id="rId4"/>
    <p:sldLayoutId id="2147488441" r:id="rId5"/>
    <p:sldLayoutId id="2147488442" r:id="rId6"/>
    <p:sldLayoutId id="2147488443" r:id="rId7"/>
    <p:sldLayoutId id="2147488444" r:id="rId8"/>
    <p:sldLayoutId id="2147488445" r:id="rId9"/>
    <p:sldLayoutId id="2147488446" r:id="rId10"/>
    <p:sldLayoutId id="2147488447" r:id="rId11"/>
    <p:sldLayoutId id="2147488448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2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50" r:id="rId1"/>
    <p:sldLayoutId id="2147488451" r:id="rId2"/>
    <p:sldLayoutId id="2147488452" r:id="rId3"/>
    <p:sldLayoutId id="2147488453" r:id="rId4"/>
    <p:sldLayoutId id="2147488454" r:id="rId5"/>
    <p:sldLayoutId id="2147488455" r:id="rId6"/>
    <p:sldLayoutId id="2147488456" r:id="rId7"/>
    <p:sldLayoutId id="2147488457" r:id="rId8"/>
    <p:sldLayoutId id="2147488458" r:id="rId9"/>
    <p:sldLayoutId id="2147488459" r:id="rId10"/>
    <p:sldLayoutId id="214748846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5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62" r:id="rId1"/>
    <p:sldLayoutId id="2147488463" r:id="rId2"/>
    <p:sldLayoutId id="2147488464" r:id="rId3"/>
    <p:sldLayoutId id="2147488465" r:id="rId4"/>
    <p:sldLayoutId id="2147488466" r:id="rId5"/>
    <p:sldLayoutId id="2147488467" r:id="rId6"/>
    <p:sldLayoutId id="2147488468" r:id="rId7"/>
    <p:sldLayoutId id="2147488469" r:id="rId8"/>
    <p:sldLayoutId id="2147488470" r:id="rId9"/>
    <p:sldLayoutId id="2147488471" r:id="rId10"/>
    <p:sldLayoutId id="2147488472" r:id="rId11"/>
    <p:sldLayoutId id="2147488473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3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75" r:id="rId1"/>
    <p:sldLayoutId id="2147488476" r:id="rId2"/>
    <p:sldLayoutId id="2147488477" r:id="rId3"/>
    <p:sldLayoutId id="2147488478" r:id="rId4"/>
    <p:sldLayoutId id="2147488479" r:id="rId5"/>
    <p:sldLayoutId id="2147488480" r:id="rId6"/>
    <p:sldLayoutId id="2147488481" r:id="rId7"/>
    <p:sldLayoutId id="2147488482" r:id="rId8"/>
    <p:sldLayoutId id="2147488483" r:id="rId9"/>
    <p:sldLayoutId id="2147488484" r:id="rId10"/>
    <p:sldLayoutId id="2147488485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8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87" r:id="rId1"/>
    <p:sldLayoutId id="2147488488" r:id="rId2"/>
    <p:sldLayoutId id="2147488489" r:id="rId3"/>
    <p:sldLayoutId id="2147488490" r:id="rId4"/>
    <p:sldLayoutId id="2147488491" r:id="rId5"/>
    <p:sldLayoutId id="2147488492" r:id="rId6"/>
    <p:sldLayoutId id="2147488493" r:id="rId7"/>
    <p:sldLayoutId id="2147488494" r:id="rId8"/>
    <p:sldLayoutId id="2147488495" r:id="rId9"/>
    <p:sldLayoutId id="2147488496" r:id="rId10"/>
    <p:sldLayoutId id="214748849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eaLnBrk="1" hangingPunct="1">
              <a:defRPr/>
            </a:pPr>
            <a:fld id="{A22E6346-468B-3E4F-8804-5358276127F2}" type="slidenum">
              <a:rPr lang="en-US">
                <a:ea typeface="ＭＳ Ｐゴシック" charset="0"/>
              </a:rPr>
              <a:pPr eaLnBrk="1" hangingPunct="1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99" r:id="rId1"/>
    <p:sldLayoutId id="2147488500" r:id="rId2"/>
    <p:sldLayoutId id="2147488501" r:id="rId3"/>
    <p:sldLayoutId id="2147488502" r:id="rId4"/>
    <p:sldLayoutId id="2147488503" r:id="rId5"/>
    <p:sldLayoutId id="2147488504" r:id="rId6"/>
    <p:sldLayoutId id="2147488505" r:id="rId7"/>
    <p:sldLayoutId id="2147488506" r:id="rId8"/>
    <p:sldLayoutId id="2147488507" r:id="rId9"/>
    <p:sldLayoutId id="2147488508" r:id="rId10"/>
    <p:sldLayoutId id="2147488509" r:id="rId11"/>
    <p:sldLayoutId id="214748851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1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12" r:id="rId1"/>
    <p:sldLayoutId id="2147488513" r:id="rId2"/>
    <p:sldLayoutId id="2147488514" r:id="rId3"/>
    <p:sldLayoutId id="2147488515" r:id="rId4"/>
    <p:sldLayoutId id="2147488516" r:id="rId5"/>
    <p:sldLayoutId id="2147488517" r:id="rId6"/>
    <p:sldLayoutId id="2147488518" r:id="rId7"/>
    <p:sldLayoutId id="2147488519" r:id="rId8"/>
    <p:sldLayoutId id="2147488520" r:id="rId9"/>
    <p:sldLayoutId id="2147488521" r:id="rId10"/>
    <p:sldLayoutId id="214748852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F2FD62F1-4322-FA41-9FE8-9C15618AB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9ABFBF01-C1DC-8A4F-9787-A8F523F00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09DAC3ED-2B52-FD49-9C3A-138F321E7A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2F73250A-5446-8D4D-AF84-268C87EFE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075A99F5-1B4A-094D-A5C5-B231686DB56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24" r:id="rId1"/>
    <p:sldLayoutId id="2147488525" r:id="rId2"/>
    <p:sldLayoutId id="2147488526" r:id="rId3"/>
    <p:sldLayoutId id="2147488527" r:id="rId4"/>
    <p:sldLayoutId id="2147488528" r:id="rId5"/>
    <p:sldLayoutId id="2147488529" r:id="rId6"/>
    <p:sldLayoutId id="2147488530" r:id="rId7"/>
    <p:sldLayoutId id="2147488531" r:id="rId8"/>
    <p:sldLayoutId id="2147488532" r:id="rId9"/>
    <p:sldLayoutId id="2147488533" r:id="rId10"/>
    <p:sldLayoutId id="2147488534" r:id="rId11"/>
    <p:sldLayoutId id="214748853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37" r:id="rId1"/>
    <p:sldLayoutId id="2147488538" r:id="rId2"/>
    <p:sldLayoutId id="2147488539" r:id="rId3"/>
    <p:sldLayoutId id="2147488540" r:id="rId4"/>
    <p:sldLayoutId id="2147488541" r:id="rId5"/>
    <p:sldLayoutId id="2147488542" r:id="rId6"/>
    <p:sldLayoutId id="2147488543" r:id="rId7"/>
    <p:sldLayoutId id="2147488544" r:id="rId8"/>
    <p:sldLayoutId id="2147488545" r:id="rId9"/>
    <p:sldLayoutId id="2147488546" r:id="rId10"/>
    <p:sldLayoutId id="214748854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49" r:id="rId1"/>
    <p:sldLayoutId id="2147488550" r:id="rId2"/>
    <p:sldLayoutId id="2147488551" r:id="rId3"/>
    <p:sldLayoutId id="2147488552" r:id="rId4"/>
    <p:sldLayoutId id="2147488553" r:id="rId5"/>
    <p:sldLayoutId id="2147488554" r:id="rId6"/>
    <p:sldLayoutId id="2147488555" r:id="rId7"/>
    <p:sldLayoutId id="2147488556" r:id="rId8"/>
    <p:sldLayoutId id="2147488557" r:id="rId9"/>
    <p:sldLayoutId id="2147488558" r:id="rId10"/>
    <p:sldLayoutId id="21474885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5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1" r:id="rId1"/>
    <p:sldLayoutId id="2147488562" r:id="rId2"/>
    <p:sldLayoutId id="2147488563" r:id="rId3"/>
    <p:sldLayoutId id="2147488564" r:id="rId4"/>
    <p:sldLayoutId id="2147488565" r:id="rId5"/>
    <p:sldLayoutId id="2147488566" r:id="rId6"/>
    <p:sldLayoutId id="2147488567" r:id="rId7"/>
    <p:sldLayoutId id="2147488568" r:id="rId8"/>
    <p:sldLayoutId id="2147488569" r:id="rId9"/>
    <p:sldLayoutId id="2147488570" r:id="rId10"/>
    <p:sldLayoutId id="21474885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2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73" r:id="rId1"/>
    <p:sldLayoutId id="2147488574" r:id="rId2"/>
    <p:sldLayoutId id="2147488575" r:id="rId3"/>
    <p:sldLayoutId id="2147488576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3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78" r:id="rId1"/>
    <p:sldLayoutId id="2147488579" r:id="rId2"/>
    <p:sldLayoutId id="2147488580" r:id="rId3"/>
    <p:sldLayoutId id="2147488581" r:id="rId4"/>
    <p:sldLayoutId id="2147488582" r:id="rId5"/>
    <p:sldLayoutId id="2147488583" r:id="rId6"/>
    <p:sldLayoutId id="2147488584" r:id="rId7"/>
    <p:sldLayoutId id="2147488585" r:id="rId8"/>
    <p:sldLayoutId id="2147488586" r:id="rId9"/>
    <p:sldLayoutId id="2147488587" r:id="rId10"/>
    <p:sldLayoutId id="21474885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3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90" r:id="rId1"/>
    <p:sldLayoutId id="2147488591" r:id="rId2"/>
    <p:sldLayoutId id="2147488592" r:id="rId3"/>
    <p:sldLayoutId id="2147488593" r:id="rId4"/>
    <p:sldLayoutId id="2147488594" r:id="rId5"/>
    <p:sldLayoutId id="2147488595" r:id="rId6"/>
    <p:sldLayoutId id="2147488596" r:id="rId7"/>
    <p:sldLayoutId id="2147488597" r:id="rId8"/>
    <p:sldLayoutId id="2147488598" r:id="rId9"/>
    <p:sldLayoutId id="2147488599" r:id="rId10"/>
    <p:sldLayoutId id="214748860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6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02" r:id="rId1"/>
    <p:sldLayoutId id="2147488603" r:id="rId2"/>
    <p:sldLayoutId id="2147488604" r:id="rId3"/>
    <p:sldLayoutId id="2147488605" r:id="rId4"/>
    <p:sldLayoutId id="2147488606" r:id="rId5"/>
    <p:sldLayoutId id="2147488607" r:id="rId6"/>
    <p:sldLayoutId id="2147488608" r:id="rId7"/>
    <p:sldLayoutId id="2147488609" r:id="rId8"/>
    <p:sldLayoutId id="2147488610" r:id="rId9"/>
    <p:sldLayoutId id="2147488611" r:id="rId10"/>
    <p:sldLayoutId id="2147488612" r:id="rId11"/>
    <p:sldLayoutId id="214748861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99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15" r:id="rId1"/>
    <p:sldLayoutId id="2147488616" r:id="rId2"/>
    <p:sldLayoutId id="2147488617" r:id="rId3"/>
    <p:sldLayoutId id="2147488618" r:id="rId4"/>
    <p:sldLayoutId id="2147488619" r:id="rId5"/>
    <p:sldLayoutId id="2147488620" r:id="rId6"/>
    <p:sldLayoutId id="2147488621" r:id="rId7"/>
    <p:sldLayoutId id="2147488622" r:id="rId8"/>
    <p:sldLayoutId id="2147488623" r:id="rId9"/>
    <p:sldLayoutId id="2147488624" r:id="rId10"/>
    <p:sldLayoutId id="2147488625" r:id="rId11"/>
    <p:sldLayoutId id="21474886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7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28" r:id="rId1"/>
    <p:sldLayoutId id="2147488629" r:id="rId2"/>
    <p:sldLayoutId id="2147488630" r:id="rId3"/>
    <p:sldLayoutId id="2147488631" r:id="rId4"/>
    <p:sldLayoutId id="2147488632" r:id="rId5"/>
    <p:sldLayoutId id="2147488633" r:id="rId6"/>
    <p:sldLayoutId id="2147488634" r:id="rId7"/>
    <p:sldLayoutId id="2147488635" r:id="rId8"/>
    <p:sldLayoutId id="2147488636" r:id="rId9"/>
    <p:sldLayoutId id="2147488637" r:id="rId10"/>
    <p:sldLayoutId id="214748863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8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40" r:id="rId1"/>
    <p:sldLayoutId id="2147488641" r:id="rId2"/>
    <p:sldLayoutId id="2147488642" r:id="rId3"/>
    <p:sldLayoutId id="2147488643" r:id="rId4"/>
    <p:sldLayoutId id="2147488644" r:id="rId5"/>
    <p:sldLayoutId id="2147488645" r:id="rId6"/>
    <p:sldLayoutId id="2147488646" r:id="rId7"/>
    <p:sldLayoutId id="2147488647" r:id="rId8"/>
    <p:sldLayoutId id="2147488648" r:id="rId9"/>
    <p:sldLayoutId id="2147488649" r:id="rId10"/>
    <p:sldLayoutId id="21474886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56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52" r:id="rId1"/>
    <p:sldLayoutId id="2147488653" r:id="rId2"/>
    <p:sldLayoutId id="2147488654" r:id="rId3"/>
    <p:sldLayoutId id="2147488655" r:id="rId4"/>
    <p:sldLayoutId id="2147488656" r:id="rId5"/>
    <p:sldLayoutId id="2147488657" r:id="rId6"/>
    <p:sldLayoutId id="2147488658" r:id="rId7"/>
    <p:sldLayoutId id="2147488659" r:id="rId8"/>
    <p:sldLayoutId id="2147488660" r:id="rId9"/>
    <p:sldLayoutId id="2147488661" r:id="rId10"/>
    <p:sldLayoutId id="214748866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eaLnBrk="1" hangingPunct="1"/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eaLnBrk="1" hangingPunct="1"/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5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64" r:id="rId1"/>
    <p:sldLayoutId id="2147488665" r:id="rId2"/>
    <p:sldLayoutId id="2147488666" r:id="rId3"/>
    <p:sldLayoutId id="2147488667" r:id="rId4"/>
    <p:sldLayoutId id="2147488668" r:id="rId5"/>
    <p:sldLayoutId id="2147488669" r:id="rId6"/>
    <p:sldLayoutId id="2147488670" r:id="rId7"/>
    <p:sldLayoutId id="2147488671" r:id="rId8"/>
    <p:sldLayoutId id="2147488672" r:id="rId9"/>
    <p:sldLayoutId id="2147488673" r:id="rId10"/>
    <p:sldLayoutId id="2147488674" r:id="rId11"/>
    <p:sldLayoutId id="214748867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5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77" r:id="rId1"/>
    <p:sldLayoutId id="2147488678" r:id="rId2"/>
    <p:sldLayoutId id="2147488679" r:id="rId3"/>
    <p:sldLayoutId id="2147488680" r:id="rId4"/>
    <p:sldLayoutId id="2147488681" r:id="rId5"/>
    <p:sldLayoutId id="2147488682" r:id="rId6"/>
    <p:sldLayoutId id="2147488683" r:id="rId7"/>
    <p:sldLayoutId id="2147488684" r:id="rId8"/>
    <p:sldLayoutId id="2147488685" r:id="rId9"/>
    <p:sldLayoutId id="2147488686" r:id="rId10"/>
    <p:sldLayoutId id="2147488687" r:id="rId11"/>
    <p:sldLayoutId id="2147488688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2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90" r:id="rId1"/>
    <p:sldLayoutId id="2147488691" r:id="rId2"/>
    <p:sldLayoutId id="2147488692" r:id="rId3"/>
    <p:sldLayoutId id="2147488693" r:id="rId4"/>
    <p:sldLayoutId id="2147488694" r:id="rId5"/>
    <p:sldLayoutId id="2147488695" r:id="rId6"/>
    <p:sldLayoutId id="2147488696" r:id="rId7"/>
    <p:sldLayoutId id="2147488697" r:id="rId8"/>
    <p:sldLayoutId id="2147488698" r:id="rId9"/>
    <p:sldLayoutId id="2147488699" r:id="rId10"/>
    <p:sldLayoutId id="2147488700" r:id="rId11"/>
    <p:sldLayoutId id="21474887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8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3" r:id="rId1"/>
    <p:sldLayoutId id="2147488704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731672-D220-A84B-AA98-123E7EE64BEB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522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2231" name="Line 1033"/>
          <p:cNvSpPr>
            <a:spLocks noChangeShapeType="1"/>
          </p:cNvSpPr>
          <p:nvPr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497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6" r:id="rId1"/>
    <p:sldLayoutId id="2147488707" r:id="rId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7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7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7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7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87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9" r:id="rId1"/>
    <p:sldLayoutId id="2147488710" r:id="rId2"/>
    <p:sldLayoutId id="2147488711" r:id="rId3"/>
    <p:sldLayoutId id="2147488712" r:id="rId4"/>
    <p:sldLayoutId id="2147488713" r:id="rId5"/>
    <p:sldLayoutId id="2147488714" r:id="rId6"/>
    <p:sldLayoutId id="2147488715" r:id="rId7"/>
    <p:sldLayoutId id="2147488716" r:id="rId8"/>
    <p:sldLayoutId id="2147488717" r:id="rId9"/>
    <p:sldLayoutId id="2147488718" r:id="rId10"/>
    <p:sldLayoutId id="2147488719" r:id="rId11"/>
    <p:sldLayoutId id="214748872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435.xml"/><Relationship Id="rId5" Type="http://schemas.openxmlformats.org/officeDocument/2006/relationships/image" Target="../media/image17.png"/><Relationship Id="rId4" Type="http://schemas.openxmlformats.org/officeDocument/2006/relationships/hyperlink" Target="https://people.inf.ethz.ch/omutlu/projects.ht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8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microsoft.com/office/2007/relationships/hdphoto" Target="../media/hdphoto2.wdp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www.safari.ethz.ch/" TargetMode="External"/><Relationship Id="rId1" Type="http://schemas.openxmlformats.org/officeDocument/2006/relationships/slideLayout" Target="../slideLayouts/slideLayout48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76.xml"/><Relationship Id="rId6" Type="http://schemas.openxmlformats.org/officeDocument/2006/relationships/hyperlink" Target="https://safari.ethz.ch/safari-newsletter-april-2020/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://www.safari.ethz.ch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safari.ethz.ch/safari-newsletter-january-2021/" TargetMode="External"/><Relationship Id="rId1" Type="http://schemas.openxmlformats.org/officeDocument/2006/relationships/slideLayout" Target="../slideLayouts/slideLayout48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safari-alumni/" TargetMode="External"/><Relationship Id="rId1" Type="http://schemas.openxmlformats.org/officeDocument/2006/relationships/slideLayout" Target="../slideLayouts/slideLayout4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gd7PHQQ1AI&amp;list=PL5Q2soXY2Zi8D_5MGV6EnXEJHnV2YFBJl&amp;index=39" TargetMode="External"/><Relationship Id="rId3" Type="http://schemas.openxmlformats.org/officeDocument/2006/relationships/hyperlink" Target="https://www.youtube.com/watch?v=kgiZlSOcGFM&amp;list=PL5Q2soXY2Zi8D_5MGV6EnXEJHnV2YFBJl&amp;index=1" TargetMode="External"/><Relationship Id="rId7" Type="http://schemas.openxmlformats.org/officeDocument/2006/relationships/hyperlink" Target="https://www.youtube.com/watch?v=c6_LgzuNdkw&amp;list=PL5Q2soXY2Zi8D_5MGV6EnXEJHnV2YFBJl&amp;index=25" TargetMode="External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680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r7sn41lH-4A&amp;list=PL5Q2soXY2Zi8D_5MGV6EnXEJHnV2YFBJl&amp;index=41" TargetMode="External"/><Relationship Id="rId4" Type="http://schemas.openxmlformats.org/officeDocument/2006/relationships/hyperlink" Target="https://www.youtube.com/watch?v=njX_14584Jw&amp;list=PL5Q2soXY2Zi8D_5MGV6EnXEJHnV2YFBJl&amp;index=16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3mPdZA-Fmc&amp;list=PL5Q2soXY2Zi9xidyIgBxUz7xRPS-wisBN" TargetMode="External"/><Relationship Id="rId2" Type="http://schemas.openxmlformats.org/officeDocument/2006/relationships/hyperlink" Target="https://www.youtube.com/watch?v=LbC0EZY8yw4&amp;list=PL5Q2soXY2Zi_uej3aY39YB5pfW4SJ7LlN" TargetMode="External"/><Relationship Id="rId1" Type="http://schemas.openxmlformats.org/officeDocument/2006/relationships/slideLayout" Target="../slideLayouts/slideLayout680.xml"/><Relationship Id="rId4" Type="http://schemas.openxmlformats.org/officeDocument/2006/relationships/hyperlink" Target="https://www.youtube.com/onurmutlulecture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8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bC0EZY8yw4&amp;list=PL5Q2soXY2Zi_uej3aY39YB5pfW4SJ7LlN" TargetMode="External"/><Relationship Id="rId2" Type="http://schemas.openxmlformats.org/officeDocument/2006/relationships/hyperlink" Target="https://safari.ethz.ch/digitaltechnik/spring2021/doku.php?id=schedule" TargetMode="External"/><Relationship Id="rId1" Type="http://schemas.openxmlformats.org/officeDocument/2006/relationships/slideLayout" Target="../slideLayouts/slideLayout680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3mPdZA-Fmc&amp;list=PL5Q2soXY2Zi9xidyIgBxUz7xRPS-wisBN" TargetMode="External"/><Relationship Id="rId2" Type="http://schemas.openxmlformats.org/officeDocument/2006/relationships/hyperlink" Target="https://safari.ethz.ch/architecture/fall2020/doku.php?id=schedule" TargetMode="External"/><Relationship Id="rId1" Type="http://schemas.openxmlformats.org/officeDocument/2006/relationships/slideLayout" Target="../slideLayouts/slideLayout680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cQ3zZ3JpuA&amp;list=PL5Q2soXY2Zi8D_5MGV6EnXEJHnV2YFBJl&amp;index=15" TargetMode="External"/><Relationship Id="rId2" Type="http://schemas.openxmlformats.org/officeDocument/2006/relationships/hyperlink" Target="https://www.youtube.com/watch?v=8ffSEKZhmvo&amp;list=PL5Q2soXY2Zi_4oP9LdL3cc8G6NIjD2Ydz" TargetMode="External"/><Relationship Id="rId1" Type="http://schemas.openxmlformats.org/officeDocument/2006/relationships/slideLayout" Target="../slideLayouts/slideLayout66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v.youku.com/v_show/id_XNDI3MjU3MTM0OA" TargetMode="External"/><Relationship Id="rId3" Type="http://schemas.openxmlformats.org/officeDocument/2006/relationships/hyperlink" Target="https://www.sigarch.org/benefit/awards/acm-sigarch-maurice-wilkes-award/" TargetMode="External"/><Relationship Id="rId7" Type="http://schemas.openxmlformats.org/officeDocument/2006/relationships/hyperlink" Target="https://www.youtube.com/watch?v=8ffSEKZhmvo" TargetMode="External"/><Relationship Id="rId12" Type="http://schemas.openxmlformats.org/officeDocument/2006/relationships/hyperlink" Target="https://people.inf.ethz.ch/omutlu/pub/onur-DAC-EarlyCareerWorkshopPanel-ImpactfulResearch-July-19-2020-withbackup-FINAL.pdf" TargetMode="External"/><Relationship Id="rId2" Type="http://schemas.openxmlformats.org/officeDocument/2006/relationships/hyperlink" Target="https://people.inf.ethz.ch/omutlu/pub/onur-MauriceWilkesAward-June-25-2019-FINAL-public.pptx" TargetMode="External"/><Relationship Id="rId1" Type="http://schemas.openxmlformats.org/officeDocument/2006/relationships/slideLayout" Target="../slideLayouts/slideLayout691.xml"/><Relationship Id="rId6" Type="http://schemas.openxmlformats.org/officeDocument/2006/relationships/hyperlink" Target="https://v.youku.com/v_show/id_XNDI3MjU2ODIwNA" TargetMode="External"/><Relationship Id="rId11" Type="http://schemas.openxmlformats.org/officeDocument/2006/relationships/hyperlink" Target="https://sites.google.com/gapp.nthu.edu.tw/dac-ecw20/" TargetMode="External"/><Relationship Id="rId5" Type="http://schemas.openxmlformats.org/officeDocument/2006/relationships/hyperlink" Target="https://www.youtube.com/watch?v=tcQ3zZ3JpuA" TargetMode="External"/><Relationship Id="rId10" Type="http://schemas.openxmlformats.org/officeDocument/2006/relationships/hyperlink" Target="https://people.inf.ethz.ch/omutlu/pub/onur-DAC-EarlyCareerWorkshopPanel-ImpactfulResearch-July-19-2020-withbackup-FINAL.pptx" TargetMode="External"/><Relationship Id="rId4" Type="http://schemas.openxmlformats.org/officeDocument/2006/relationships/hyperlink" Target="https://people.inf.ethz.ch/omutlu/pub/onur-MauriceWilkesAward-June-25-2019-FINAL-public.pdf" TargetMode="External"/><Relationship Id="rId9" Type="http://schemas.openxmlformats.org/officeDocument/2006/relationships/hyperlink" Target="https://inf.ethz.ch/news-and-events/spotlights/2019/06/mutlu-ACM-SIGARCH-award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com/citations?user=7XyGUGkAAAAJ&amp;hl=en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702.xml"/><Relationship Id="rId4" Type="http://schemas.openxmlformats.org/officeDocument/2006/relationships/hyperlink" Target="https://www.youtube.com/onurmutlulectures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8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microsoft.com/office/2007/relationships/hdphoto" Target="../media/hdphoto2.wdp"/><Relationship Id="rId9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654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33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technion.ac.il/en/" TargetMode="External"/><Relationship Id="rId7" Type="http://schemas.openxmlformats.org/officeDocument/2006/relationships/hyperlink" Target="https://www.youtube.com/watch?v=r7sn41lH-4A&amp;list=PL5Q2soXY2Zi8D_5MGV6EnXEJHnV2YFBJl&amp;index=41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memory-scaling_memcon13.pdf" TargetMode="External"/><Relationship Id="rId3" Type="http://schemas.openxmlformats.org/officeDocument/2006/relationships/hyperlink" Target="http://www.ewh.ieee.org/soc/eds/imw/" TargetMode="External"/><Relationship Id="rId7" Type="http://schemas.openxmlformats.org/officeDocument/2006/relationships/image" Target="../media/image39.png"/><Relationship Id="rId2" Type="http://schemas.openxmlformats.org/officeDocument/2006/relationships/hyperlink" Target="https://people.inf.ethz.ch/omutlu/pub/memory-scaling_imw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eetimes.com/document.asp?doc_id=1280950" TargetMode="External"/><Relationship Id="rId5" Type="http://schemas.openxmlformats.org/officeDocument/2006/relationships/hyperlink" Target="https://people.inf.ethz.ch/omutlu/pub/mutlu_memory-scaling_imw13_invited-talk.pdf" TargetMode="External"/><Relationship Id="rId4" Type="http://schemas.openxmlformats.org/officeDocument/2006/relationships/hyperlink" Target="https://people.inf.ethz.ch/omutlu/pub/mutlu_memory-scaling_imw13_invited-talk.pptx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41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googleprojectzero.blogspot.com/2015/03/exploiting-dram-rowhammer-bug-to-gain.html" TargetMode="Externa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58YT9hZM4g" TargetMode="External"/><Relationship Id="rId3" Type="http://schemas.openxmlformats.org/officeDocument/2006/relationships/hyperlink" Target="https://ieeexplore.ieee.org/xpl/RecentIssue.jsp?punumber=43" TargetMode="External"/><Relationship Id="rId7" Type="http://schemas.openxmlformats.org/officeDocument/2006/relationships/hyperlink" Target="http://people.inf.ethz.ch/omutlu/pub/onur-RowHammer-VLSI-SOC-October-9-2020.pdf" TargetMode="External"/><Relationship Id="rId2" Type="http://schemas.openxmlformats.org/officeDocument/2006/relationships/hyperlink" Target="http://people.inf.ethz.ch/omutlu/pub/RowHammer-Retrospective_ieee_tcad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people.inf.ethz.ch/omutlu/pub/onur-RowHammer-VLSI-SOC-October-9-2020.pptx" TargetMode="External"/><Relationship Id="rId5" Type="http://schemas.openxmlformats.org/officeDocument/2006/relationships/hyperlink" Target="http://people.inf.ethz.ch/omutlu/pub/onur-RowHammer-COSADE-Keynote-April-4-2019.pptx" TargetMode="External"/><Relationship Id="rId4" Type="http://schemas.openxmlformats.org/officeDocument/2006/relationships/hyperlink" Target="https://arxiv.org/pdf/1904.09724.pdf" TargetMode="External"/><Relationship Id="rId9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5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qxc4_ToMUw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Revisiting-RowHammer_isca20-lightning-talk.pdf" TargetMode="External"/><Relationship Id="rId2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people.inf.ethz.ch/omutlu/pub/Revisiting-RowHammer_isca20-lightning-talk.pptx" TargetMode="External"/><Relationship Id="rId5" Type="http://schemas.openxmlformats.org/officeDocument/2006/relationships/hyperlink" Target="https://people.inf.ethz.ch/omutlu/pub/Revisiting-RowHammer_isca20-talk.pdf" TargetMode="External"/><Relationship Id="rId10" Type="http://schemas.openxmlformats.org/officeDocument/2006/relationships/image" Target="../media/image54.png"/><Relationship Id="rId4" Type="http://schemas.openxmlformats.org/officeDocument/2006/relationships/hyperlink" Target="https://people.inf.ethz.ch/omutlu/pub/Revisiting-RowHammer_isca20-talk.pptx" TargetMode="External"/><Relationship Id="rId9" Type="http://schemas.openxmlformats.org/officeDocument/2006/relationships/hyperlink" Target="https://youtu.be/wDhqi3f1a3Q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2C0prK-w7Q" TargetMode="External"/><Relationship Id="rId13" Type="http://schemas.openxmlformats.org/officeDocument/2006/relationships/image" Target="../media/image55.png"/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hyperlink" Target="https://safari.ethz.ch/architecture/fall2020/lib/exe/fetch.php?media=onur-comparch-fall2020-lecture5a-rowhammerin2020-trrespass-afterlecture.pdf" TargetMode="External"/><Relationship Id="rId12" Type="http://schemas.openxmlformats.org/officeDocument/2006/relationships/hyperlink" Target="https://pwnies.com/winners/" TargetMode="External"/><Relationship Id="rId2" Type="http://schemas.openxmlformats.org/officeDocument/2006/relationships/hyperlink" Target="http://people.inf.ethz.ch/omutlu/pub/rowhammer-TRRespass_ieee_security_privacy20.pdf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safari.ethz.ch/architecture/fall2020/lib/exe/fetch.php?media=onur-comparch-fall2020-lecture5a-rowhammerin2020-trrespass-afterlecture.pptx" TargetMode="External"/><Relationship Id="rId11" Type="http://schemas.openxmlformats.org/officeDocument/2006/relationships/hyperlink" Target="https://www.vusec.net/projects/trrespass/" TargetMode="External"/><Relationship Id="rId5" Type="http://schemas.openxmlformats.org/officeDocument/2006/relationships/hyperlink" Target="http://people.inf.ethz.ch/omutlu/pub/rowhammer-TRRespass_ieee_security_privacy20-talk.pdf" TargetMode="External"/><Relationship Id="rId10" Type="http://schemas.openxmlformats.org/officeDocument/2006/relationships/hyperlink" Target="https://github.com/vusec/trrespass" TargetMode="External"/><Relationship Id="rId4" Type="http://schemas.openxmlformats.org/officeDocument/2006/relationships/hyperlink" Target="http://people.inf.ethz.ch/omutlu/pub/rowhammer-TRRespass_ieee_security_privacy20-talk.pptx" TargetMode="External"/><Relationship Id="rId9" Type="http://schemas.openxmlformats.org/officeDocument/2006/relationships/hyperlink" Target="https://www.youtube.com/watch?v=pwRw7QqK_qA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image" Target="../media/image56.png"/><Relationship Id="rId2" Type="http://schemas.openxmlformats.org/officeDocument/2006/relationships/hyperlink" Target="https://people.inf.ethz.ch/omutlu/pub/rowhammer-vulnerability-testing-methodology-for-cloud_ieee_security_privacy20.pdf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watch?v=XP1SvxmJoHE" TargetMode="External"/><Relationship Id="rId5" Type="http://schemas.openxmlformats.org/officeDocument/2006/relationships/hyperlink" Target="https://people.inf.ethz.ch/omutlu/pub/rowhammer-vulnerability-testing-methodology-for-cloud_ieee_security_privacy20-talk.pdf" TargetMode="External"/><Relationship Id="rId4" Type="http://schemas.openxmlformats.org/officeDocument/2006/relationships/hyperlink" Target="https://people.inf.ethz.ch/omutlu/pub/rowhammer-vulnerability-testing-methodology-for-cloud_ieee_security_privacy20-talk.pptx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cWbW4qoDFds" TargetMode="External"/><Relationship Id="rId3" Type="http://schemas.openxmlformats.org/officeDocument/2006/relationships/hyperlink" Target="https://www.hpca-conf.org/2021/" TargetMode="External"/><Relationship Id="rId7" Type="http://schemas.openxmlformats.org/officeDocument/2006/relationships/hyperlink" Target="https://people.inf.ethz.ch/omutlu/pub/BlockHammer-preventing-rowhammer-at-low-cost-by-blacklisting-rapidly-accessed-dram-rows_hpca21-short-talk.pdf" TargetMode="External"/><Relationship Id="rId2" Type="http://schemas.openxmlformats.org/officeDocument/2006/relationships/hyperlink" Target="https://people.inf.ethz.ch/omutlu/pub/BlockHammer_preventing-DRAM-rowhammer-at-low-cost_hpca21.pdf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people.inf.ethz.ch/omutlu/pub/BlockHammer-preventing-rowhammer-at-low-cost-by-blacklisting-rapidly-accessed-dram-rows_hpca21-short-talk.pptx" TargetMode="External"/><Relationship Id="rId5" Type="http://schemas.openxmlformats.org/officeDocument/2006/relationships/hyperlink" Target="https://people.inf.ethz.ch/omutlu/pub/BlockHammer-preventing-rowhammer-at-low-cost-by-blacklisting-rapidly-accessed-dram-rows_hpca21-talk.pdf" TargetMode="External"/><Relationship Id="rId10" Type="http://schemas.openxmlformats.org/officeDocument/2006/relationships/image" Target="../media/image57.tiff"/><Relationship Id="rId4" Type="http://schemas.openxmlformats.org/officeDocument/2006/relationships/hyperlink" Target="https://people.inf.ethz.ch/omutlu/pub/BlockHammer-preventing-rowhammer-at-low-cost-by-blacklisting-rapidly-accessed-dram-rows_hpca21-talk.pptx" TargetMode="External"/><Relationship Id="rId9" Type="http://schemas.openxmlformats.org/officeDocument/2006/relationships/hyperlink" Target="https://www.youtube.com/watch?v=40SXSKXW5kY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wRw7QqK_qA&amp;list=PL5Q2soXY2Zi9xidyIgBxUz7xRPS-wisBN&amp;index=9" TargetMode="External"/><Relationship Id="rId2" Type="http://schemas.openxmlformats.org/officeDocument/2006/relationships/hyperlink" Target="https://www.youtube.com/watch?v=KDy632z23UE&amp;list=PL5Q2soXY2Zi9xidyIgBxUz7xRPS-wisBN&amp;index=8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HvswnsfG3oQ&amp;list=PL5Q2soXY2Zi9xidyIgBxUz7xRPS-wisBN&amp;index=11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V1uc1kOt04" TargetMode="External"/><Relationship Id="rId7" Type="http://schemas.openxmlformats.org/officeDocument/2006/relationships/image" Target="../media/image58.png"/><Relationship Id="rId2" Type="http://schemas.openxmlformats.org/officeDocument/2006/relationships/hyperlink" Target="https://people.inf.ethz.ch/omutlu/pub/onur-RowHammer-SEHAS-Keynote-HiPEAC-January-19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gd7PHQQ1AI" TargetMode="External"/><Relationship Id="rId5" Type="http://schemas.openxmlformats.org/officeDocument/2006/relationships/hyperlink" Target="https://people.inf.ethz.ch/omutlu/pub/onur-RowHammer-SEHAS-Keynote-HiPEAC-January-19-2021-final.pdf" TargetMode="External"/><Relationship Id="rId4" Type="http://schemas.openxmlformats.org/officeDocument/2006/relationships/hyperlink" Target="https://www.hipeac.net/2021/budapest/#/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3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tif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726.xml"/><Relationship Id="rId5" Type="http://schemas.openxmlformats.org/officeDocument/2006/relationships/image" Target="../media/image62.png"/><Relationship Id="rId4" Type="http://schemas.openxmlformats.org/officeDocument/2006/relationships/hyperlink" Target="https://arxiv.org/pdf/1903.03988.pdf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726.xml"/><Relationship Id="rId4" Type="http://schemas.openxmlformats.org/officeDocument/2006/relationships/image" Target="../media/image6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72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346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IMDRAM_asplos21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SIMDRAM_asplos21-talk.pptx" TargetMode="External"/><Relationship Id="rId2" Type="http://schemas.openxmlformats.org/officeDocument/2006/relationships/hyperlink" Target="https://people.inf.ethz.ch/omutlu/pub/SIMDRAM_asplos21.pdf" TargetMode="External"/><Relationship Id="rId1" Type="http://schemas.openxmlformats.org/officeDocument/2006/relationships/slideLayout" Target="../slideLayouts/slideLayout737.xml"/><Relationship Id="rId6" Type="http://schemas.openxmlformats.org/officeDocument/2006/relationships/hyperlink" Target="https://people.inf.ethz.ch/omutlu/pub/SIMDRAM_asplos21-short-talk.pdf" TargetMode="External"/><Relationship Id="rId11" Type="http://schemas.openxmlformats.org/officeDocument/2006/relationships/image" Target="../media/image66.png"/><Relationship Id="rId5" Type="http://schemas.openxmlformats.org/officeDocument/2006/relationships/hyperlink" Target="https://people.inf.ethz.ch/omutlu/pub/SIMDRAM_asplos21-short-talk.pptx" TargetMode="External"/><Relationship Id="rId10" Type="http://schemas.openxmlformats.org/officeDocument/2006/relationships/hyperlink" Target="https://www.youtube.com/watch?v=bas9U7djW_8&amp;list=PL5Q2soXY2Zi8_VVChACnON4sfh2bJ5IrD&amp;index=116" TargetMode="External"/><Relationship Id="rId4" Type="http://schemas.openxmlformats.org/officeDocument/2006/relationships/hyperlink" Target="https://people.inf.ethz.ch/omutlu/pub/SIMDRAM_asplos21-extended-abstract.pdf" TargetMode="External"/><Relationship Id="rId9" Type="http://schemas.openxmlformats.org/officeDocument/2006/relationships/hyperlink" Target="https://www.youtube.com/watch?v=g0fE1c7w0xk&amp;list=PL5Q2soXY2Zi8_VVChACnON4sfh2bJ5IrD&amp;index=115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tif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346.xml"/><Relationship Id="rId6" Type="http://schemas.openxmlformats.org/officeDocument/2006/relationships/image" Target="../media/image68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latency-puf_hpca18_lightning-talk.pdf" TargetMode="External"/><Relationship Id="rId3" Type="http://schemas.openxmlformats.org/officeDocument/2006/relationships/hyperlink" Target="https://hpca2018.ece.ucsb.edu/" TargetMode="External"/><Relationship Id="rId7" Type="http://schemas.openxmlformats.org/officeDocument/2006/relationships/hyperlink" Target="https://people.inf.ethz.ch/omutlu/pub/dram-latency-puf_hpca18_lightning-talk.pptx" TargetMode="External"/><Relationship Id="rId2" Type="http://schemas.openxmlformats.org/officeDocument/2006/relationships/hyperlink" Target="https://people.inf.ethz.ch/omutlu/pub/dram-latency-puf_hpca18.pdf" TargetMode="External"/><Relationship Id="rId1" Type="http://schemas.openxmlformats.org/officeDocument/2006/relationships/slideLayout" Target="../slideLayouts/slideLayout654.xml"/><Relationship Id="rId6" Type="http://schemas.openxmlformats.org/officeDocument/2006/relationships/hyperlink" Target="https://people.inf.ethz.ch/omutlu/pub/dram-latency-puf_hpca18_talk.pdf" TargetMode="External"/><Relationship Id="rId5" Type="http://schemas.openxmlformats.org/officeDocument/2006/relationships/hyperlink" Target="https://people.inf.ethz.ch/omutlu/pub/dram-latency-puf_hpca18_talk.pptx" TargetMode="External"/><Relationship Id="rId10" Type="http://schemas.openxmlformats.org/officeDocument/2006/relationships/image" Target="../media/image69.png"/><Relationship Id="rId4" Type="http://schemas.openxmlformats.org/officeDocument/2006/relationships/hyperlink" Target="https://www.youtube.com/watch?v=Xw0laEEDmsM&amp;feature=youtu.be" TargetMode="External"/><Relationship Id="rId9" Type="http://schemas.openxmlformats.org/officeDocument/2006/relationships/hyperlink" Target="https://www.youtube.com/watch?v=7gqnrTZpjxE" TargetMode="Externa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783.xml"/><Relationship Id="rId5" Type="http://schemas.openxmlformats.org/officeDocument/2006/relationships/image" Target="../media/image72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5.xml"/><Relationship Id="rId4" Type="http://schemas.openxmlformats.org/officeDocument/2006/relationships/hyperlink" Target="http://www.upmem.com/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hyperlink" Target="https://www.youtube.com/watch?v=Sscy1Wrr22A&amp;list=PL5Q2soXY2Zi9xidyIgBxUz7xRPS-wisBN&amp;index=26" TargetMode="External"/><Relationship Id="rId1" Type="http://schemas.openxmlformats.org/officeDocument/2006/relationships/slideLayout" Target="../slideLayouts/slideLayout23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63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725.pdf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5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2GIigqn1Qw&amp;list=PL5Q2soXY2Zi9xidyIgBxUz7xRPS-wisBN&amp;index=13" TargetMode="External"/><Relationship Id="rId2" Type="http://schemas.openxmlformats.org/officeDocument/2006/relationships/hyperlink" Target="https://www.youtube.com/watch?v=oGcZAGwfEUE&amp;list=PL5Q2soXY2Zi9xidyIgBxUz7xRPS-wisBN&amp;index=12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Sscy1Wrr22A&amp;list=PL5Q2soXY2Zi9xidyIgBxUz7xRPS-wisBN&amp;index=25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www.youtube.com/watch?v=gR7XR-Eepcg&amp;list=PL5Q2soXY2Zi9xidyIgBxUz7xRPS-wisBN&amp;index=10" TargetMode="External"/><Relationship Id="rId1" Type="http://schemas.openxmlformats.org/officeDocument/2006/relationships/slideLayout" Target="../slideLayouts/slideLayout714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13" Type="http://schemas.openxmlformats.org/officeDocument/2006/relationships/image" Target="../media/image78.png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technion.ac.il/en/" TargetMode="External"/><Relationship Id="rId7" Type="http://schemas.openxmlformats.org/officeDocument/2006/relationships/hyperlink" Target="https://www.youtube.com/watch?v=r7sn41lH-4A&amp;list=PL5Q2soXY2Zi8D_5MGV6EnXEJHnV2YFBJl&amp;index=41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tah.edu/~lizhang/HPCA19/" TargetMode="External"/><Relationship Id="rId2" Type="http://schemas.openxmlformats.org/officeDocument/2006/relationships/hyperlink" Target="http://users.ece.cmu.edu/~omutlu/pub/tldram_hpca13.pdf" TargetMode="External"/><Relationship Id="rId1" Type="http://schemas.openxmlformats.org/officeDocument/2006/relationships/slideLayout" Target="../slideLayouts/slideLayout424.xml"/><Relationship Id="rId5" Type="http://schemas.openxmlformats.org/officeDocument/2006/relationships/image" Target="../media/image79.png"/><Relationship Id="rId4" Type="http://schemas.openxmlformats.org/officeDocument/2006/relationships/hyperlink" Target="http://users.ece.cmu.edu/~omutlu/pub/lee_hpca13_talk.pptx" TargetMode="Externa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darksilicon.org/hpca/" TargetMode="External"/><Relationship Id="rId7" Type="http://schemas.openxmlformats.org/officeDocument/2006/relationships/image" Target="../media/image80.png"/><Relationship Id="rId2" Type="http://schemas.openxmlformats.org/officeDocument/2006/relationships/hyperlink" Target="http://users.ece.cmu.edu/~omutlu/pub/adaptive-latency-dram_hpca15.pdf" TargetMode="External"/><Relationship Id="rId1" Type="http://schemas.openxmlformats.org/officeDocument/2006/relationships/slideLayout" Target="../slideLayouts/slideLayout759.xml"/><Relationship Id="rId6" Type="http://schemas.openxmlformats.org/officeDocument/2006/relationships/hyperlink" Target="http://www.ece.cmu.edu/~safari/tools/aldram-hpca2015-fulldata.html" TargetMode="External"/><Relationship Id="rId5" Type="http://schemas.openxmlformats.org/officeDocument/2006/relationships/hyperlink" Target="http://users.ece.cmu.edu/~omutlu/pub/adaptive-latency-dram_donghyuk_hpca15-talk.pdf" TargetMode="External"/><Relationship Id="rId4" Type="http://schemas.openxmlformats.org/officeDocument/2006/relationships/hyperlink" Target="http://users.ece.cmu.edu/~omutlu/pub/adaptive-latency-dram_donghyuk_hpca15-talk.pptx" TargetMode="Externa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hyperlink" Target="http://www.sigmetrics.org/sigmetrics2016/" TargetMode="External"/><Relationship Id="rId7" Type="http://schemas.openxmlformats.org/officeDocument/2006/relationships/image" Target="../media/image81.png"/><Relationship Id="rId2" Type="http://schemas.openxmlformats.org/officeDocument/2006/relationships/hyperlink" Target="https://users.ece.cmu.edu/~omutlu/pub/understanding-latency-variation-in-DRAM-chips_sigmetrics16.pdf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github.com/CMU-SAFARI/DRAM-Latency-Variation-Study" TargetMode="External"/><Relationship Id="rId5" Type="http://schemas.openxmlformats.org/officeDocument/2006/relationships/hyperlink" Target="https://users.ece.cmu.edu/~omutlu/pub/understanding-latency-variation-in-DRAM-chips_kevinchang_sigmetrics16-talk.pdf" TargetMode="External"/><Relationship Id="rId4" Type="http://schemas.openxmlformats.org/officeDocument/2006/relationships/hyperlink" Target="https://users.ece.cmu.edu/~omutlu/pub/understanding-latency-variation-in-DRAM-chips_kevinchang_sigmetrics16-talk.pptx" TargetMode="Externa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metrics.org/sigmetrics2017/" TargetMode="External"/><Relationship Id="rId2" Type="http://schemas.openxmlformats.org/officeDocument/2006/relationships/hyperlink" Target="https://people.inf.ethz.ch/omutlu/pub/DIVA-low-latency-DRAM_sigmetrics17-paper.pdf" TargetMode="External"/><Relationship Id="rId1" Type="http://schemas.openxmlformats.org/officeDocument/2006/relationships/slideLayout" Target="../slideLayouts/slideLayout424.xml"/><Relationship Id="rId4" Type="http://schemas.openxmlformats.org/officeDocument/2006/relationships/image" Target="../media/image8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7" Type="http://schemas.openxmlformats.org/officeDocument/2006/relationships/image" Target="../media/image84.png"/><Relationship Id="rId2" Type="http://schemas.openxmlformats.org/officeDocument/2006/relationships/hyperlink" Target="https://people.inf.ethz.ch/omutlu/pub/solar-dram-for-reduced-latency-memory_iccd18.pdf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www.youtube.com/watch?v=WPmDIx1mKrU" TargetMode="External"/><Relationship Id="rId5" Type="http://schemas.openxmlformats.org/officeDocument/2006/relationships/hyperlink" Target="https://people.inf.ethz.ch/omutlu/pub/solar-dram-for-reduced-latency-memory_iccd18-talk.pdf" TargetMode="External"/><Relationship Id="rId4" Type="http://schemas.openxmlformats.org/officeDocument/2006/relationships/hyperlink" Target="https://people.inf.ethz.ch/omutlu/pub/solar-dram-for-reduced-latency-memory_iccd18-talk.pptx" TargetMode="Externa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3Y1eOF9C7U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CLR-DRAM_capacity-latency-reconfigurable-DRAM_isca20-lightning-talk.pdf" TargetMode="External"/><Relationship Id="rId2" Type="http://schemas.openxmlformats.org/officeDocument/2006/relationships/hyperlink" Target="https://people.inf.ethz.ch/omutlu/pub/CLR-DRAM_capacity-latency-reconfigurable-DRAM_isca20.pdf" TargetMode="External"/><Relationship Id="rId1" Type="http://schemas.openxmlformats.org/officeDocument/2006/relationships/slideLayout" Target="../slideLayouts/slideLayout771.xml"/><Relationship Id="rId6" Type="http://schemas.openxmlformats.org/officeDocument/2006/relationships/hyperlink" Target="https://people.inf.ethz.ch/omutlu/pub/CLR-DRAM_capacity-latency-reconfigurable-DRAM_isca20-lightning-talk.pptx" TargetMode="External"/><Relationship Id="rId5" Type="http://schemas.openxmlformats.org/officeDocument/2006/relationships/hyperlink" Target="https://people.inf.ethz.ch/omutlu/pub/CLR-DRAM_capacity-latency-reconfigurable-DRAM_isca20-talk.pdf" TargetMode="External"/><Relationship Id="rId10" Type="http://schemas.openxmlformats.org/officeDocument/2006/relationships/image" Target="../media/image85.png"/><Relationship Id="rId4" Type="http://schemas.openxmlformats.org/officeDocument/2006/relationships/hyperlink" Target="https://people.inf.ethz.ch/omutlu/pub/CLR-DRAM_capacity-latency-reconfigurable-DRAM_isca20-talk.pptx" TargetMode="External"/><Relationship Id="rId9" Type="http://schemas.openxmlformats.org/officeDocument/2006/relationships/hyperlink" Target="https://www.youtube.com/watch?v=zg1RO9uaymY" TargetMode="Externa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Reducing-SSD-Read-Latency-by-Optimizing-Read-Retry_asplos21-full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Reducing-SSD-Read-Latency-by-Optimizing-Read-Retry_asplos21-full-talk.pptx" TargetMode="External"/><Relationship Id="rId2" Type="http://schemas.openxmlformats.org/officeDocument/2006/relationships/hyperlink" Target="https://people.inf.ethz.ch/omutlu/pub/Reducing-SSD-Read-Latency-by-Optimizing-Read-Retry_asplos21.pdf" TargetMode="External"/><Relationship Id="rId1" Type="http://schemas.openxmlformats.org/officeDocument/2006/relationships/slideLayout" Target="../slideLayouts/slideLayout771.xml"/><Relationship Id="rId6" Type="http://schemas.openxmlformats.org/officeDocument/2006/relationships/hyperlink" Target="https://people.inf.ethz.ch/omutlu/pub/Reducing-SSD-Read-Latency-by-Optimizing-Read-Retry_asplos21-short-talk.pdf" TargetMode="External"/><Relationship Id="rId11" Type="http://schemas.openxmlformats.org/officeDocument/2006/relationships/image" Target="../media/image86.png"/><Relationship Id="rId5" Type="http://schemas.openxmlformats.org/officeDocument/2006/relationships/hyperlink" Target="https://people.inf.ethz.ch/omutlu/pub/Reducing-SSD-Read-Latency-by-Optimizing-Read-Retry_asplos21-short-talk.pptx" TargetMode="External"/><Relationship Id="rId10" Type="http://schemas.openxmlformats.org/officeDocument/2006/relationships/hyperlink" Target="https://www.youtube.com/watch?v=S87ufwEENMA&amp;list=PL5Q2soXY2Zi8_VVChACnON4sfh2bJ5IrD&amp;index=118" TargetMode="External"/><Relationship Id="rId4" Type="http://schemas.openxmlformats.org/officeDocument/2006/relationships/hyperlink" Target="https://people.inf.ethz.ch/omutlu/pub/Reducing-SSD-Read-Latency-by-Optimizing-Read-Retry_asplos21-extended-abstract.pdf" TargetMode="External"/><Relationship Id="rId9" Type="http://schemas.openxmlformats.org/officeDocument/2006/relationships/hyperlink" Target="https://www.youtube.com/watch?v=u48LFxYE-w0&amp;list=PL5Q2soXY2Zi8_VVChACnON4sfh2bJ5IrD&amp;index=117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UtPFW3jxq4&amp;list=PL5Q2soXY2Zi9xidyIgBxUz7xRPS-wisBN&amp;index=23" TargetMode="External"/><Relationship Id="rId2" Type="http://schemas.openxmlformats.org/officeDocument/2006/relationships/hyperlink" Target="https://www.youtube.com/watch?v=vQd1YgOH1Mw&amp;list=PL5Q2soXY2Zi9xidyIgBxUz7xRPS-wisBN&amp;index=19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Y3hPv1I5f8Y&amp;list=PL5Q2soXY2Zi-DyoI3HbqcdtUm9YWRR_z-&amp;index=16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23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" TargetMode="Externa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" TargetMode="Externa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412.xml"/><Relationship Id="rId6" Type="http://schemas.openxmlformats.org/officeDocument/2006/relationships/hyperlink" Target="https://github.com/CMU-SAFARI/SoftMC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Mosaic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412.xml"/><Relationship Id="rId6" Type="http://schemas.openxmlformats.org/officeDocument/2006/relationships/hyperlink" Target="https://github.com/CMU-SAFARI/HWASim" TargetMode="External"/><Relationship Id="rId5" Type="http://schemas.openxmlformats.org/officeDocument/2006/relationships/hyperlink" Target="https://github.com/CMU-SAFARI/SMLA" TargetMode="External"/><Relationship Id="rId4" Type="http://schemas.openxmlformats.org/officeDocument/2006/relationships/hyperlink" Target="https://github.com/CMU-SAFARI/IMPICA" TargetMode="Externa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4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1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hyperlink" Target="https://safari.ethz.ch/apply/" TargetMode="External"/><Relationship Id="rId1" Type="http://schemas.openxmlformats.org/officeDocument/2006/relationships/slideLayout" Target="../slideLayouts/slideLayout50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hyperlink" Target="https://safari.ethz.ch/apply/" TargetMode="External"/><Relationship Id="rId1" Type="http://schemas.openxmlformats.org/officeDocument/2006/relationships/slideLayout" Target="../slideLayouts/slideLayout50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0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0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.virginia.edu/~robins/YouAndYourResearch.html" TargetMode="External"/><Relationship Id="rId1" Type="http://schemas.openxmlformats.org/officeDocument/2006/relationships/slideLayout" Target="../slideLayouts/slideLayout504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digitaltechnik/spring2021/" TargetMode="Externa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alert.com/these-8-papers-were-rejected-before-going-on-to-win-the-nobel-prize" TargetMode="External"/><Relationship Id="rId1" Type="http://schemas.openxmlformats.org/officeDocument/2006/relationships/slideLayout" Target="../slideLayouts/slideLayout504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9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9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9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9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516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hyperlink" Target="https://people.inf.ethz.ch/omutlu" TargetMode="Externa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gapp.nthu.edu.tw/dac-ecw20/" TargetMode="External"/><Relationship Id="rId2" Type="http://schemas.openxmlformats.org/officeDocument/2006/relationships/hyperlink" Target="https://people.inf.ethz.ch/omutlu/pub/onur-DAC-EarlyCareerWorkshopPanel-ImpactfulResearch-July-19-2020-withbackup-FINAL.pptx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eople.inf.ethz.ch/omutlu/pub/onur-DAC-EarlyCareerWorkshopPanel-ImpactfulResearch-July-19-2020-withbackup-FINAL.pdf" TargetMode="Externa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491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04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04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0y_Nvb9rGA" TargetMode="External"/><Relationship Id="rId1" Type="http://schemas.openxmlformats.org/officeDocument/2006/relationships/slideLayout" Target="../slideLayouts/slideLayout504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3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.virginia.edu/~robins/YouAndYourResearch.html" TargetMode="External"/><Relationship Id="rId1" Type="http://schemas.openxmlformats.org/officeDocument/2006/relationships/slideLayout" Target="../slideLayouts/slideLayout504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digitaltechnik/spring2020/" TargetMode="External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alert.com/these-8-papers-were-rejected-before-going-on-to-win-the-nobel-prize" TargetMode="External"/><Relationship Id="rId1" Type="http://schemas.openxmlformats.org/officeDocument/2006/relationships/slideLayout" Target="../slideLayouts/slideLayout504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3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tiff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2" Type="http://schemas.openxmlformats.org/officeDocument/2006/relationships/hyperlink" Target="https://people.inf.ethz.ch/omutlu/pub/gatekeeper_FPGA-genome-prealignment-accelerator_bionformatics1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tiff"/><Relationship Id="rId5" Type="http://schemas.openxmlformats.org/officeDocument/2006/relationships/hyperlink" Target="https://academic.oup.com/bioinformatics/article-lookup/doi/10.1093/bioinformatics/btx342" TargetMode="External"/><Relationship Id="rId4" Type="http://schemas.openxmlformats.org/officeDocument/2006/relationships/hyperlink" Target="https://github.com/BilkentCompGen/GateKeeper" TargetMode="Externa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houji-genome-prealignment-filter_bionformatics19.pdf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z234" TargetMode="External"/><Relationship Id="rId5" Type="http://schemas.openxmlformats.org/officeDocument/2006/relationships/hyperlink" Target="https://github.com/CMU-SAFARI/Shouji" TargetMode="External"/><Relationship Id="rId4" Type="http://schemas.openxmlformats.org/officeDocument/2006/relationships/hyperlink" Target="http://bioinformatics.oxfordjournals.org/" TargetMode="Externa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neakySnake_UniversalGenomePrealignmentFilter_bioinformatics20.pdf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aa1015" TargetMode="External"/><Relationship Id="rId5" Type="http://schemas.openxmlformats.org/officeDocument/2006/relationships/hyperlink" Target="https://github.com/CMU-SAFARI/SneakySnake" TargetMode="External"/><Relationship Id="rId4" Type="http://schemas.openxmlformats.org/officeDocument/2006/relationships/hyperlink" Target="http://bioinformatics.oxfordjournals.org/" TargetMode="External"/></Relationships>
</file>

<file path=ppt/slides/_rels/slide21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33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2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5-I84iNVd8" TargetMode="External"/><Relationship Id="rId3" Type="http://schemas.openxmlformats.org/officeDocument/2006/relationships/hyperlink" Target="http://www.biomedcentral.com/bmcgenomics/" TargetMode="External"/><Relationship Id="rId7" Type="http://schemas.openxmlformats.org/officeDocument/2006/relationships/hyperlink" Target="https://github.com/CMU-SAFARI/GRIM" TargetMode="External"/><Relationship Id="rId2" Type="http://schemas.openxmlformats.org/officeDocument/2006/relationships/hyperlink" Target="https://arxiv.org/pdf/1711.0117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RIM-filter-DNA-pre-alignment-in-memory_apbc18-talk.pdf" TargetMode="External"/><Relationship Id="rId5" Type="http://schemas.openxmlformats.org/officeDocument/2006/relationships/hyperlink" Target="https://people.inf.ethz.ch/omutlu/pub/GRIM-filter-DNA-pre-alignment-in-memory_apbc18-talk.pptx" TargetMode="External"/><Relationship Id="rId4" Type="http://schemas.openxmlformats.org/officeDocument/2006/relationships/hyperlink" Target="http://apbc2018.bio.keio.ac.jp/" TargetMode="External"/><Relationship Id="rId9" Type="http://schemas.openxmlformats.org/officeDocument/2006/relationships/image" Target="../media/image100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nanoporetech.com/covid-19/overview" TargetMode="External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hyperlink" Target="https://nanoporetech.com/covid-19/overview" TargetMode="External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7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41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643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50.png"/></Relationships>
</file>

<file path=ppt/slides/_rels/slide23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2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58YT9hZM4g" TargetMode="External"/><Relationship Id="rId3" Type="http://schemas.openxmlformats.org/officeDocument/2006/relationships/hyperlink" Target="https://ieeexplore.ieee.org/xpl/RecentIssue.jsp?punumber=43" TargetMode="External"/><Relationship Id="rId7" Type="http://schemas.openxmlformats.org/officeDocument/2006/relationships/hyperlink" Target="http://people.inf.ethz.ch/omutlu/pub/onur-RowHammer-VLSI-SOC-October-9-2020.pdf" TargetMode="External"/><Relationship Id="rId2" Type="http://schemas.openxmlformats.org/officeDocument/2006/relationships/hyperlink" Target="http://people.inf.ethz.ch/omutlu/pub/RowHammer-Retrospective_ieee_tcad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people.inf.ethz.ch/omutlu/pub/onur-RowHammer-VLSI-SOC-October-9-2020.pptx" TargetMode="External"/><Relationship Id="rId5" Type="http://schemas.openxmlformats.org/officeDocument/2006/relationships/hyperlink" Target="http://people.inf.ethz.ch/omutlu/pub/onur-RowHammer-COSADE-Keynote-April-4-2019.pptx" TargetMode="External"/><Relationship Id="rId4" Type="http://schemas.openxmlformats.org/officeDocument/2006/relationships/hyperlink" Target="https://arxiv.org/pdf/1904.09724.pdf" TargetMode="External"/><Relationship Id="rId9" Type="http://schemas.openxmlformats.org/officeDocument/2006/relationships/image" Target="../media/image53.png"/></Relationships>
</file>

<file path=ppt/slides/_rels/slide23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qxc4_ToMUw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Revisiting-RowHammer_isca20-lightning-talk.pdf" TargetMode="External"/><Relationship Id="rId2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Revisiting-RowHammer_isca20-lightning-talk.pptx" TargetMode="External"/><Relationship Id="rId5" Type="http://schemas.openxmlformats.org/officeDocument/2006/relationships/hyperlink" Target="https://people.inf.ethz.ch/omutlu/pub/Revisiting-RowHammer_isca20-talk.pdf" TargetMode="External"/><Relationship Id="rId10" Type="http://schemas.openxmlformats.org/officeDocument/2006/relationships/image" Target="../media/image54.png"/><Relationship Id="rId4" Type="http://schemas.openxmlformats.org/officeDocument/2006/relationships/hyperlink" Target="https://people.inf.ethz.ch/omutlu/pub/Revisiting-RowHammer_isca20-talk.pptx" TargetMode="External"/><Relationship Id="rId9" Type="http://schemas.openxmlformats.org/officeDocument/2006/relationships/hyperlink" Target="https://youtu.be/wDhqi3f1a3Q" TargetMode="External"/></Relationships>
</file>

<file path=ppt/slides/_rels/slide2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2C0prK-w7Q" TargetMode="External"/><Relationship Id="rId13" Type="http://schemas.openxmlformats.org/officeDocument/2006/relationships/image" Target="../media/image55.png"/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hyperlink" Target="https://safari.ethz.ch/architecture/fall2020/lib/exe/fetch.php?media=onur-comparch-fall2020-lecture5a-rowhammerin2020-trrespass-afterlecture.pdf" TargetMode="External"/><Relationship Id="rId12" Type="http://schemas.openxmlformats.org/officeDocument/2006/relationships/hyperlink" Target="https://pwnies.com/winners/" TargetMode="External"/><Relationship Id="rId2" Type="http://schemas.openxmlformats.org/officeDocument/2006/relationships/hyperlink" Target="http://people.inf.ethz.ch/omutlu/pub/rowhammer-TRRespass_ieee_security_privacy20.pdf" TargetMode="External"/><Relationship Id="rId1" Type="http://schemas.openxmlformats.org/officeDocument/2006/relationships/slideLayout" Target="../slideLayouts/slideLayout714.xml"/><Relationship Id="rId6" Type="http://schemas.openxmlformats.org/officeDocument/2006/relationships/hyperlink" Target="https://safari.ethz.ch/architecture/fall2020/lib/exe/fetch.php?media=onur-comparch-fall2020-lecture5a-rowhammerin2020-trrespass-afterlecture.pptx" TargetMode="External"/><Relationship Id="rId11" Type="http://schemas.openxmlformats.org/officeDocument/2006/relationships/hyperlink" Target="https://www.vusec.net/projects/trrespass/" TargetMode="External"/><Relationship Id="rId5" Type="http://schemas.openxmlformats.org/officeDocument/2006/relationships/hyperlink" Target="http://people.inf.ethz.ch/omutlu/pub/rowhammer-TRRespass_ieee_security_privacy20-talk.pdf" TargetMode="External"/><Relationship Id="rId10" Type="http://schemas.openxmlformats.org/officeDocument/2006/relationships/hyperlink" Target="https://github.com/vusec/trrespass" TargetMode="External"/><Relationship Id="rId4" Type="http://schemas.openxmlformats.org/officeDocument/2006/relationships/hyperlink" Target="http://people.inf.ethz.ch/omutlu/pub/rowhammer-TRRespass_ieee_security_privacy20-talk.pptx" TargetMode="External"/><Relationship Id="rId9" Type="http://schemas.openxmlformats.org/officeDocument/2006/relationships/hyperlink" Target="https://www.youtube.com/watch?v=pwRw7QqK_qA" TargetMode="Externa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13.eew.technion.ac.il/" TargetMode="External"/><Relationship Id="rId2" Type="http://schemas.openxmlformats.org/officeDocument/2006/relationships/hyperlink" Target="http://users.ece.cmu.edu/~omutlu/pub/dram-retention-time-characterization_isca13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104.png"/><Relationship Id="rId5" Type="http://schemas.openxmlformats.org/officeDocument/2006/relationships/hyperlink" Target="http://users.ece.cmu.edu/~omutlu/pub/mutlu_isca13_talk.pdf" TargetMode="External"/><Relationship Id="rId4" Type="http://schemas.openxmlformats.org/officeDocument/2006/relationships/hyperlink" Target="http://users.ece.cmu.edu/~omutlu/pub/mutlu_isca13_talk.ppt" TargetMode="Externa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hyperlink" Target="http://darksilicon.org/hpca/" TargetMode="External"/><Relationship Id="rId7" Type="http://schemas.openxmlformats.org/officeDocument/2006/relationships/image" Target="../media/image80.png"/><Relationship Id="rId2" Type="http://schemas.openxmlformats.org/officeDocument/2006/relationships/hyperlink" Target="http://users.ece.cmu.edu/~omutlu/pub/adaptive-latency-dram_hpca15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www.ece.cmu.edu/~safari/tools/aldram-hpca2015-fulldata.html" TargetMode="External"/><Relationship Id="rId5" Type="http://schemas.openxmlformats.org/officeDocument/2006/relationships/hyperlink" Target="http://users.ece.cmu.edu/~omutlu/pub/adaptive-latency-dram_donghyuk_hpca15-talk.pdf" TargetMode="External"/><Relationship Id="rId4" Type="http://schemas.openxmlformats.org/officeDocument/2006/relationships/hyperlink" Target="http://users.ece.cmu.edu/~omutlu/pub/adaptive-latency-dram_donghyuk_hpca15-talk.pptx" TargetMode="External"/></Relationships>
</file>

<file path=ppt/slides/_rels/slide2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17sytMs80o&amp;list=PL5Q2soXY2Zi-DyoI3HbqcdtUm9YWRR_z-&amp;index=17" TargetMode="External"/><Relationship Id="rId3" Type="http://schemas.openxmlformats.org/officeDocument/2006/relationships/hyperlink" Target="http://www.sigmetrics.org/sigmetrics2017/" TargetMode="External"/><Relationship Id="rId7" Type="http://schemas.openxmlformats.org/officeDocument/2006/relationships/hyperlink" Target="https://people.inf.ethz.ch/omutlu/pub/Voltron-reduced-voltage-DRAM-sigmetrics17-talk.pdf" TargetMode="External"/><Relationship Id="rId2" Type="http://schemas.openxmlformats.org/officeDocument/2006/relationships/hyperlink" Target="https://people.inf.ethz.ch/omutlu/pub/Voltron-reduced-voltage-DRAM-sigmetrics17-pape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Voltron-reduced-voltage-DRAM-sigmetrics17-talk.pptx" TargetMode="External"/><Relationship Id="rId5" Type="http://schemas.openxmlformats.org/officeDocument/2006/relationships/hyperlink" Target="https://people.inf.ethz.ch/omutlu/pub/Voltron-reduced-voltage-DRAM-sigmetrics17-pomacs-onecolumn.pdf" TargetMode="External"/><Relationship Id="rId10" Type="http://schemas.openxmlformats.org/officeDocument/2006/relationships/image" Target="../media/image105.png"/><Relationship Id="rId4" Type="http://schemas.openxmlformats.org/officeDocument/2006/relationships/hyperlink" Target="https://people.inf.ethz.ch/omutlu/pub/Voltron-reduced-voltage-DRAM-sigmetrics17-abstract.pdf" TargetMode="External"/><Relationship Id="rId9" Type="http://schemas.openxmlformats.org/officeDocument/2006/relationships/hyperlink" Target="https://github.com/CMU-SAFARI/DRAM-Voltage-Study" TargetMode="External"/></Relationships>
</file>

<file path=ppt/slides/_rels/slide239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EINSim" TargetMode="External"/><Relationship Id="rId3" Type="http://schemas.openxmlformats.org/officeDocument/2006/relationships/hyperlink" Target="http://2019.dsn.org/" TargetMode="External"/><Relationship Id="rId7" Type="http://schemas.openxmlformats.org/officeDocument/2006/relationships/hyperlink" Target="https://www.youtube.com/watch?v=YGWXRecr5QY" TargetMode="External"/><Relationship Id="rId2" Type="http://schemas.openxmlformats.org/officeDocument/2006/relationships/hyperlink" Target="https://people.inf.ethz.ch/omutlu/pub/EIN-understanding-and-modeling-in-DRAM-ECC_dsn19.pdf" TargetMode="External"/><Relationship Id="rId1" Type="http://schemas.openxmlformats.org/officeDocument/2006/relationships/slideLayout" Target="../slideLayouts/slideLayout539.xml"/><Relationship Id="rId6" Type="http://schemas.openxmlformats.org/officeDocument/2006/relationships/hyperlink" Target="https://youtu.be/_jYor0EQ16M" TargetMode="External"/><Relationship Id="rId5" Type="http://schemas.openxmlformats.org/officeDocument/2006/relationships/hyperlink" Target="https://people.inf.ethz.ch/omutlu/pub/EIN-understanding-and-modeling-in-DRAM-ECC_dsn19-talk.pdf" TargetMode="External"/><Relationship Id="rId4" Type="http://schemas.openxmlformats.org/officeDocument/2006/relationships/hyperlink" Target="https://people.inf.ethz.ch/omutlu/pub/EIN-understanding-and-modeling-in-DRAM-ECC_dsn19-talk.pptx" TargetMode="External"/><Relationship Id="rId9" Type="http://schemas.openxmlformats.org/officeDocument/2006/relationships/image" Target="../media/image106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8.xml"/><Relationship Id="rId4" Type="http://schemas.openxmlformats.org/officeDocument/2006/relationships/image" Target="../media/image7.png"/></Relationships>
</file>

<file path=ppt/slides/_rels/slide24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VAMPIRE" TargetMode="External"/><Relationship Id="rId3" Type="http://schemas.openxmlformats.org/officeDocument/2006/relationships/hyperlink" Target="http://www.sigmetrics.org/sigmetrics2018/" TargetMode="External"/><Relationship Id="rId7" Type="http://schemas.openxmlformats.org/officeDocument/2006/relationships/hyperlink" Target="https://people.inf.ethz.ch/omutlu/pub/VAMPIRE-DRAM-power-characterization-and-modeling_sigmetrics18-talk.pdf" TargetMode="External"/><Relationship Id="rId2" Type="http://schemas.openxmlformats.org/officeDocument/2006/relationships/hyperlink" Target="https://people.inf.ethz.ch/omutlu/pub/VAMPIRE-DRAM-power-characterization-and-modeling_sigmetrics18_pomacs18-twocolumn.pdf" TargetMode="External"/><Relationship Id="rId1" Type="http://schemas.openxmlformats.org/officeDocument/2006/relationships/slideLayout" Target="../slideLayouts/slideLayout539.xml"/><Relationship Id="rId6" Type="http://schemas.openxmlformats.org/officeDocument/2006/relationships/hyperlink" Target="https://people.inf.ethz.ch/omutlu/pub/VAMPIRE-DRAM-power-characterization-and-modeling_sigmetrics18-talk.pptx" TargetMode="External"/><Relationship Id="rId5" Type="http://schemas.openxmlformats.org/officeDocument/2006/relationships/hyperlink" Target="https://people.inf.ethz.ch/omutlu/pub/VAMPIRE-DRAM-power-characterization-and-modeling_sigmetrics18_pomacs18.pdf" TargetMode="External"/><Relationship Id="rId4" Type="http://schemas.openxmlformats.org/officeDocument/2006/relationships/hyperlink" Target="https://people.inf.ethz.ch/omutlu/pub/VAMPIRE-DRAM-power-characterization-and-modeling_sigmetrics18-abstract.pdf" TargetMode="External"/><Relationship Id="rId9" Type="http://schemas.openxmlformats.org/officeDocument/2006/relationships/image" Target="../media/image108.png"/></Relationships>
</file>

<file path=ppt/slides/_rels/slide24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latency-puf_hpca18_lightning-talk.pdf" TargetMode="External"/><Relationship Id="rId3" Type="http://schemas.openxmlformats.org/officeDocument/2006/relationships/hyperlink" Target="https://hpca2018.ece.ucsb.edu/" TargetMode="External"/><Relationship Id="rId7" Type="http://schemas.openxmlformats.org/officeDocument/2006/relationships/hyperlink" Target="https://people.inf.ethz.ch/omutlu/pub/dram-latency-puf_hpca18_lightning-talk.pptx" TargetMode="External"/><Relationship Id="rId2" Type="http://schemas.openxmlformats.org/officeDocument/2006/relationships/hyperlink" Target="https://people.inf.ethz.ch/omutlu/pub/dram-latency-puf_hpca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dram-latency-puf_hpca18_talk.pdf" TargetMode="External"/><Relationship Id="rId5" Type="http://schemas.openxmlformats.org/officeDocument/2006/relationships/hyperlink" Target="https://people.inf.ethz.ch/omutlu/pub/dram-latency-puf_hpca18_talk.pptx" TargetMode="External"/><Relationship Id="rId4" Type="http://schemas.openxmlformats.org/officeDocument/2006/relationships/hyperlink" Target="https://www.youtube.com/watch?v=Xw0laEEDmsM&amp;feature=youtu.be" TargetMode="External"/><Relationship Id="rId9" Type="http://schemas.openxmlformats.org/officeDocument/2006/relationships/image" Target="../media/image69.png"/></Relationships>
</file>

<file path=ppt/slides/_rels/slide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36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706.08642" TargetMode="Externa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109.png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tiff"/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hyperlink" Target="https://github.com/CMU-SAFARI/ramulator" TargetMode="External"/></Relationships>
</file>

<file path=ppt/slides/_rels/slide24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mulator-pim" TargetMode="External"/><Relationship Id="rId3" Type="http://schemas.openxmlformats.org/officeDocument/2006/relationships/hyperlink" Target="https://dac.com/" TargetMode="External"/><Relationship Id="rId7" Type="http://schemas.openxmlformats.org/officeDocument/2006/relationships/hyperlink" Target="https://people.inf.ethz.ch/omutlu/pub/NAPEL-near-memory-computing-performance-prediction-via-ML_dac19-poster.pdf" TargetMode="External"/><Relationship Id="rId2" Type="http://schemas.openxmlformats.org/officeDocument/2006/relationships/hyperlink" Target="https://people.inf.ethz.ch/omutlu/pub/NAPEL-near-memory-computing-performance-prediction-via-ML_dac1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NAPEL-near-memory-computing-performance-prediction-via-ML_dac19-poster.pptx" TargetMode="External"/><Relationship Id="rId5" Type="http://schemas.openxmlformats.org/officeDocument/2006/relationships/hyperlink" Target="https://people.inf.ethz.ch/omutlu/pub/NAPEL-near-memory-computing-performance-prediction-via-ML_dac19-talk.pdf" TargetMode="External"/><Relationship Id="rId4" Type="http://schemas.openxmlformats.org/officeDocument/2006/relationships/hyperlink" Target="https://people.inf.ethz.ch/omutlu/pub/NAPEL-near-memory-computing-performance-prediction-via-ML_dac19-talk.pptx" TargetMode="External"/><Relationship Id="rId9" Type="http://schemas.openxmlformats.org/officeDocument/2006/relationships/image" Target="../media/image112.png"/></Relationships>
</file>

<file path=ppt/slides/_rels/slide24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oogle-consumer-workloads-data-movement-and-PIM_asplos18-poster.pptx" TargetMode="External"/><Relationship Id="rId3" Type="http://schemas.openxmlformats.org/officeDocument/2006/relationships/hyperlink" Target="https://www.asplos2018.org/" TargetMode="External"/><Relationship Id="rId7" Type="http://schemas.openxmlformats.org/officeDocument/2006/relationships/hyperlink" Target="https://people.inf.ethz.ch/omutlu/pub/Google-consumer-workloads-data-movement-and-PIM_asplos18-lightning-talk.pdf" TargetMode="External"/><Relationship Id="rId12" Type="http://schemas.openxmlformats.org/officeDocument/2006/relationships/image" Target="../media/image61.tiff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eople.inf.ethz.ch/omutlu/pub/Google-consumer-workloads-data-movement-and-PIM_asplos18-lightning-talk.pptx" TargetMode="External"/><Relationship Id="rId11" Type="http://schemas.openxmlformats.org/officeDocument/2006/relationships/hyperlink" Target="https://www.youtube.com/watch?v=OTB_72HYIn0" TargetMode="External"/><Relationship Id="rId5" Type="http://schemas.openxmlformats.org/officeDocument/2006/relationships/hyperlink" Target="https://people.inf.ethz.ch/omutlu/pub/Google-consumer-workloads-data-movement-and-PIM_asplos18-talk.pdf" TargetMode="External"/><Relationship Id="rId10" Type="http://schemas.openxmlformats.org/officeDocument/2006/relationships/hyperlink" Target="https://www.youtube.com/watch?v=pklgnQ3ejZ4" TargetMode="External"/><Relationship Id="rId4" Type="http://schemas.openxmlformats.org/officeDocument/2006/relationships/hyperlink" Target="https://people.inf.ethz.ch/omutlu/pub/Google-consumer-workloads-data-movement-and-PIM_asplos18-talk.pptx" TargetMode="External"/><Relationship Id="rId9" Type="http://schemas.openxmlformats.org/officeDocument/2006/relationships/hyperlink" Target="https://people.inf.ethz.ch/omutlu/pub/Google-consumer-workloads-data-movement-and-PIM_asplos18-poster.pdf" TargetMode="Externa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597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apply/" TargetMode="External"/><Relationship Id="rId1" Type="http://schemas.openxmlformats.org/officeDocument/2006/relationships/slideLayout" Target="../slideLayouts/slideLayout504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4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516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2.xml"/></Relationships>
</file>

<file path=ppt/slides/_rels/slide266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rowclone_seshadri_micro13-poster.pptx" TargetMode="External"/><Relationship Id="rId3" Type="http://schemas.openxmlformats.org/officeDocument/2006/relationships/hyperlink" Target="http://www.microarch.org/micro46/" TargetMode="External"/><Relationship Id="rId7" Type="http://schemas.openxmlformats.org/officeDocument/2006/relationships/hyperlink" Target="http://users.ece.cmu.edu/~omutlu/pub/rowclone_seshadri_micro13_lightning-talk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574.xml"/><Relationship Id="rId6" Type="http://schemas.openxmlformats.org/officeDocument/2006/relationships/hyperlink" Target="http://users.ece.cmu.edu/~omutlu/pub/rowclone_seshadri_micro13_lightning-talk.pptx" TargetMode="External"/><Relationship Id="rId5" Type="http://schemas.openxmlformats.org/officeDocument/2006/relationships/hyperlink" Target="http://users.ece.cmu.edu/~omutlu/pub/rowclone_seshadri_micro13-talk.pdf" TargetMode="External"/><Relationship Id="rId10" Type="http://schemas.openxmlformats.org/officeDocument/2006/relationships/image" Target="../media/image114.png"/><Relationship Id="rId4" Type="http://schemas.openxmlformats.org/officeDocument/2006/relationships/hyperlink" Target="http://users.ece.cmu.edu/~omutlu/pub/rowclone_seshadri_micro13-talk.pptx" TargetMode="External"/><Relationship Id="rId9" Type="http://schemas.openxmlformats.org/officeDocument/2006/relationships/hyperlink" Target="http://users.ece.cmu.edu/~omutlu/pub/rowclone_seshadri_micro13-poster.pdf" TargetMode="Externa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586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597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4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86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86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86.xm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hyperlink" Target="https://parallel.princeton.edu/papers/micro19-gao.pdf" TargetMode="Externa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hyperlink" Target="https://cseweb.ucsd.edu/~jzhao/files/Pinatubo-dac2016.pdf" TargetMode="External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586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608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608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0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20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20.xml"/><Relationship Id="rId4" Type="http://schemas.openxmlformats.org/officeDocument/2006/relationships/image" Target="../media/image127.pn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620.xml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20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0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0.xml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134.png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631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1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3.xml"/></Relationships>
</file>

<file path=ppt/slides/_rels/slide292.xml.rels><?xml version="1.0" encoding="UTF-8" standalone="yes"?>
<Relationships xmlns="http://schemas.openxmlformats.org/package/2006/relationships"><Relationship Id="rId8" Type="http://schemas.openxmlformats.org/officeDocument/2006/relationships/hyperlink" Target="https://v.youku.com/v_show/id_XNDI3MjU3MTM0OA" TargetMode="External"/><Relationship Id="rId3" Type="http://schemas.openxmlformats.org/officeDocument/2006/relationships/hyperlink" Target="https://www.sigarch.org/benefit/awards/acm-sigarch-maurice-wilkes-award/" TargetMode="External"/><Relationship Id="rId7" Type="http://schemas.openxmlformats.org/officeDocument/2006/relationships/hyperlink" Target="https://www.youtube.com/watch?v=8ffSEKZhmvo" TargetMode="External"/><Relationship Id="rId12" Type="http://schemas.openxmlformats.org/officeDocument/2006/relationships/hyperlink" Target="https://people.inf.ethz.ch/omutlu/pub/onur-DAC-EarlyCareerWorkshopPanel-ImpactfulResearch-June-2-2019-short-FINAL.pdf" TargetMode="External"/><Relationship Id="rId2" Type="http://schemas.openxmlformats.org/officeDocument/2006/relationships/hyperlink" Target="https://people.inf.ethz.ch/omutlu/pub/onur-MauriceWilkesAward-June-25-2019-FINAL-public.pptx" TargetMode="External"/><Relationship Id="rId1" Type="http://schemas.openxmlformats.org/officeDocument/2006/relationships/slideLayout" Target="../slideLayouts/slideLayout563.xml"/><Relationship Id="rId6" Type="http://schemas.openxmlformats.org/officeDocument/2006/relationships/hyperlink" Target="https://v.youku.com/v_show/id_XNDI3MjU2ODIwNA" TargetMode="External"/><Relationship Id="rId11" Type="http://schemas.openxmlformats.org/officeDocument/2006/relationships/hyperlink" Target="https://sites.google.com/view/dac-ecw19" TargetMode="External"/><Relationship Id="rId5" Type="http://schemas.openxmlformats.org/officeDocument/2006/relationships/hyperlink" Target="https://www.youtube.com/watch?v=tcQ3zZ3JpuA" TargetMode="External"/><Relationship Id="rId10" Type="http://schemas.openxmlformats.org/officeDocument/2006/relationships/hyperlink" Target="https://people.inf.ethz.ch/omutlu/pub/onur-DAC-EarlyCareerWorkshopPanel-ImpactfulResearch-June-2-2019-short-FINAL.pptx" TargetMode="External"/><Relationship Id="rId4" Type="http://schemas.openxmlformats.org/officeDocument/2006/relationships/hyperlink" Target="https://people.inf.ethz.ch/omutlu/pub/onur-MauriceWilkesAward-June-25-2019-FINAL-public.pdf" TargetMode="External"/><Relationship Id="rId9" Type="http://schemas.openxmlformats.org/officeDocument/2006/relationships/hyperlink" Target="https://inf.ethz.ch/news-and-events/spotlights/2019/06/mutlu-ACM-SIGARCH-award.html" TargetMode="Externa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13 June 2021</a:t>
            </a:r>
          </a:p>
          <a:p>
            <a:r>
              <a:rPr lang="en-US" sz="2200" dirty="0"/>
              <a:t>Undergraduate Architecture Mentoring Workshop @ ISCA 2021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Applying to Grad School </a:t>
            </a:r>
            <a:br>
              <a:rPr lang="en-US" sz="5000" dirty="0"/>
            </a:br>
            <a:r>
              <a:rPr lang="en-US" sz="5000" dirty="0"/>
              <a:t>&amp; Doing Impactful Research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Intro &amp; Research Group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6377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 ITET (INFK),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99481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34056527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Current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00422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 rot="5400000">
            <a:off x="3865004" y="2538028"/>
            <a:ext cx="79208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08104" y="3356992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(narrow view)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07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To achieve the highest </a:t>
            </a:r>
            <a:r>
              <a:rPr lang="en-US" dirty="0">
                <a:solidFill>
                  <a:srgbClr val="FF0000"/>
                </a:solidFill>
              </a:rPr>
              <a:t>energy efficiency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FF"/>
                </a:solidFill>
              </a:rPr>
              <a:t>we must take the expanded view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of computer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59208" y="4842942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2259208" y="4471467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2256033" y="380714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2256033" y="343567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2256033" y="306896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2259208" y="5216004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2259208" y="5587479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2259208" y="4149080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2260796" y="5943079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 rot="5400000">
            <a:off x="2150604" y="3546140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7252" y="4077072"/>
            <a:ext cx="4661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Co-design across the hierarchy: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Algorithms to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1163" y="5157192"/>
            <a:ext cx="4493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Specialize as much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within the design goals</a:t>
            </a:r>
          </a:p>
        </p:txBody>
      </p:sp>
    </p:spTree>
    <p:extLst>
      <p:ext uri="{BB962C8B-B14F-4D97-AF65-F5344CB8AC3E}">
        <p14:creationId xmlns:p14="http://schemas.microsoft.com/office/powerpoint/2010/main" val="870592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Mission &amp; Major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876" y="1554517"/>
            <a:ext cx="6228184" cy="4619600"/>
          </a:xfrm>
        </p:spPr>
        <p:txBody>
          <a:bodyPr/>
          <a:lstStyle/>
          <a:p>
            <a:r>
              <a:rPr lang="en-US" sz="2200" dirty="0">
                <a:solidFill>
                  <a:srgbClr val="0432FF"/>
                </a:solidFill>
              </a:rPr>
              <a:t>Data-centric arch. for low energy &amp; high perf.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Proc. in Mem/DRAM, NVM, unified mem/storage 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Low-latency &amp; predictable architectures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Low-latency, low-energy yet low-cost memory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QoS-aware and predictable memory systems 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Fundamentally secure/reliable/safe arch.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Tolerating all bit flips; patchable HW; secure mem </a:t>
            </a:r>
          </a:p>
          <a:p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Architectures for ML/AI/Genomics/Health/Med 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Algorithm/arch./logic co-design; full heterogeneity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Data-driven and data-aware architectures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7030A0"/>
                </a:solidFill>
              </a:rPr>
              <a:t>ML/AI-driven architectural controllers and design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7030A0"/>
                </a:solidFill>
              </a:rPr>
              <a:t>Expressive memory and expressive systems</a:t>
            </a:r>
          </a:p>
          <a:p>
            <a:pPr lvl="1"/>
            <a:endParaRPr lang="en-US" sz="20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51813" y="3731647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451813" y="3360172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448638" y="269585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448638" y="232437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448638" y="1957665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451813" y="4104709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451813" y="447618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451813" y="3037785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453401" y="4831784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43209" y="2434845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062A41-3105-574A-A93A-80C76A4AB0E5}"/>
              </a:ext>
            </a:extLst>
          </p:cNvPr>
          <p:cNvSpPr txBox="1"/>
          <p:nvPr/>
        </p:nvSpPr>
        <p:spPr>
          <a:xfrm>
            <a:off x="196668" y="900222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F057F-2C07-F047-BF1C-E9AD5B942280}"/>
              </a:ext>
            </a:extLst>
          </p:cNvPr>
          <p:cNvSpPr txBox="1"/>
          <p:nvPr/>
        </p:nvSpPr>
        <p:spPr>
          <a:xfrm>
            <a:off x="0" y="5285285"/>
            <a:ext cx="29658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 architecture at the center</a:t>
            </a:r>
          </a:p>
        </p:txBody>
      </p:sp>
    </p:spTree>
    <p:extLst>
      <p:ext uri="{BB962C8B-B14F-4D97-AF65-F5344CB8AC3E}">
        <p14:creationId xmlns:p14="http://schemas.microsoft.com/office/powerpoint/2010/main" val="412625214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Research Group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0308FE-2DB7-BE46-A9A0-BA74A2CC6B83}"/>
              </a:ext>
            </a:extLst>
          </p:cNvPr>
          <p:cNvSpPr txBox="1"/>
          <p:nvPr/>
        </p:nvSpPr>
        <p:spPr>
          <a:xfrm>
            <a:off x="650894" y="4568785"/>
            <a:ext cx="806823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</a:rPr>
              <a:t>Think BIG, Aim HIGH!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3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22225">
                <a:solidFill>
                  <a:srgbClr val="35742A">
                    <a:lumMod val="50000"/>
                  </a:srgbClr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4B6B2-EBBD-DB4E-AC7D-91CAD4D09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200000" cy="28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9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8737600" y="8324851"/>
            <a:ext cx="284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9170" rtl="0" eaLnBrk="1" latinLnBrk="0" hangingPunct="1">
              <a:defRPr sz="2133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213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35684-0FF0-F248-9E0B-F2E232609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5739"/>
                    </a14:imgEffect>
                    <a14:imgEffect>
                      <a14:saturation sat="153000"/>
                    </a14:imgEffect>
                    <a14:imgEffect>
                      <a14:brightnessContrast bright="45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707"/>
            <a:ext cx="9144000" cy="39816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827584" y="1988234"/>
            <a:ext cx="8173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srgbClr val="0000FF"/>
                </a:solidFill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40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+ Researchers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919E19-D41C-ED45-9955-893D0E136C12}"/>
              </a:ext>
            </a:extLst>
          </p:cNvPr>
          <p:cNvSpPr txBox="1"/>
          <p:nvPr/>
        </p:nvSpPr>
        <p:spPr>
          <a:xfrm>
            <a:off x="567029" y="5622340"/>
            <a:ext cx="827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  <a:sym typeface="Arial"/>
              </a:rPr>
              <a:t>Think BIG, Aim HIGH!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DC32EF-6916-C042-B579-9A528D144145}"/>
              </a:ext>
            </a:extLst>
          </p:cNvPr>
          <p:cNvSpPr/>
          <p:nvPr/>
        </p:nvSpPr>
        <p:spPr>
          <a:xfrm>
            <a:off x="3192109" y="6375455"/>
            <a:ext cx="2759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DD5283-F5C7-B94B-B7ED-8F1609BDF9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41" y="5229201"/>
            <a:ext cx="1329363" cy="4716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808981-2A78-D64E-A0DF-A6572C6FB0AB}"/>
              </a:ext>
            </a:extLst>
          </p:cNvPr>
          <p:cNvSpPr txBox="1">
            <a:spLocks/>
          </p:cNvSpPr>
          <p:nvPr/>
        </p:nvSpPr>
        <p:spPr bwMode="auto">
          <a:xfrm>
            <a:off x="228600" y="0"/>
            <a:ext cx="8610600" cy="908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Onur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Mutlu’s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 SAFARI Research Group</a:t>
            </a: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C5DB1A9-C9CF-E447-9055-3E8366E5C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1" y="82492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security, memory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BE4A6-A2E2-5245-9CEB-9E430FB09439}"/>
              </a:ext>
            </a:extLst>
          </p:cNvPr>
          <p:cNvSpPr txBox="1"/>
          <p:nvPr/>
        </p:nvSpPr>
        <p:spPr>
          <a:xfrm>
            <a:off x="2108985" y="1271883"/>
            <a:ext cx="4926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https://safari.ethz.ch/safari-newsletter-april-2020/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97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24D9-BF4B-C84C-BCD5-7809879B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Newsletter January 2021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6061-CFC4-E042-9823-D90AFA8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https://safari.ethz.ch/safari-newsletter-january-2021/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651E-CB74-5546-88F0-4BFB0FAD26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A22B3-8AF7-AF4E-A7B5-355DA9145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587726"/>
            <a:ext cx="5172394" cy="52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029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5834-7BF4-9943-8A82-003424C4F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PhD and Post-Doc Alumni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8545D-6BE8-214F-8FA8-31D6D671D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267672"/>
          </a:xfrm>
        </p:spPr>
        <p:txBody>
          <a:bodyPr/>
          <a:lstStyle/>
          <a:p>
            <a:r>
              <a:rPr lang="en-US" sz="1800" dirty="0">
                <a:hlinkClick r:id="rId2"/>
              </a:rPr>
              <a:t>https://safari.ethz.ch/safari-alumni/</a:t>
            </a:r>
            <a:endParaRPr lang="en-US" sz="1800" dirty="0"/>
          </a:p>
          <a:p>
            <a:endParaRPr lang="en-US" sz="800" dirty="0"/>
          </a:p>
          <a:p>
            <a:r>
              <a:rPr lang="en-US" sz="1400" dirty="0" err="1"/>
              <a:t>Nastaran</a:t>
            </a:r>
            <a:r>
              <a:rPr lang="en-US" sz="1400" dirty="0"/>
              <a:t> </a:t>
            </a:r>
            <a:r>
              <a:rPr lang="en-US" sz="1400" dirty="0" err="1"/>
              <a:t>Hajinazar</a:t>
            </a:r>
            <a:r>
              <a:rPr lang="en-US" sz="1400" dirty="0"/>
              <a:t> (ETH Zurich)</a:t>
            </a:r>
          </a:p>
          <a:p>
            <a:r>
              <a:rPr lang="en-US" sz="1400" dirty="0"/>
              <a:t>Gagandeep Singh (ETH Zurich)</a:t>
            </a:r>
          </a:p>
          <a:p>
            <a:r>
              <a:rPr lang="en-US" sz="1400" dirty="0" err="1"/>
              <a:t>Amirali</a:t>
            </a:r>
            <a:r>
              <a:rPr lang="en-US" sz="1400" dirty="0"/>
              <a:t> </a:t>
            </a:r>
            <a:r>
              <a:rPr lang="en-US" sz="1400" dirty="0" err="1"/>
              <a:t>Boroumand</a:t>
            </a:r>
            <a:r>
              <a:rPr lang="en-US" sz="1400" dirty="0"/>
              <a:t> (Stanford Univ)</a:t>
            </a:r>
          </a:p>
          <a:p>
            <a:r>
              <a:rPr lang="en-US" sz="1400" dirty="0" err="1"/>
              <a:t>Jeremie</a:t>
            </a:r>
            <a:r>
              <a:rPr lang="en-US" sz="1400" dirty="0"/>
              <a:t> Kim (ETH Zurich)</a:t>
            </a:r>
          </a:p>
          <a:p>
            <a:r>
              <a:rPr lang="en-US" sz="1400" dirty="0"/>
              <a:t>Nandita Vijaykumar (Univ. of Toronto, Assistant Professor)</a:t>
            </a:r>
          </a:p>
          <a:p>
            <a:r>
              <a:rPr lang="en-US" sz="1400" dirty="0"/>
              <a:t>Kevin Hsieh (Microsoft Research)</a:t>
            </a:r>
          </a:p>
          <a:p>
            <a:r>
              <a:rPr lang="en-US" sz="1400" dirty="0"/>
              <a:t>Justin Meza (Facebook)</a:t>
            </a:r>
          </a:p>
          <a:p>
            <a:r>
              <a:rPr lang="en-US" sz="1400" dirty="0"/>
              <a:t>Mohammed Alser (ETH Zurich)</a:t>
            </a:r>
          </a:p>
          <a:p>
            <a:r>
              <a:rPr lang="en-US" sz="1400" dirty="0"/>
              <a:t>Yixin Luo (Google)</a:t>
            </a:r>
          </a:p>
          <a:p>
            <a:r>
              <a:rPr lang="en-US" sz="1400" dirty="0"/>
              <a:t>Kevin Chang (Facebook)</a:t>
            </a:r>
          </a:p>
          <a:p>
            <a:r>
              <a:rPr lang="en-US" sz="1400" dirty="0" err="1"/>
              <a:t>Rachata</a:t>
            </a:r>
            <a:r>
              <a:rPr lang="en-US" sz="1400" dirty="0"/>
              <a:t> Ausavarungnirun (KMUNTB, Assistant Professor)</a:t>
            </a:r>
          </a:p>
          <a:p>
            <a:r>
              <a:rPr lang="en-US" sz="1400" dirty="0"/>
              <a:t>Gennady Pekhimenko (Univ. of Toronto, Assistant Professor)</a:t>
            </a:r>
          </a:p>
          <a:p>
            <a:r>
              <a:rPr lang="en-US" sz="1400" dirty="0" err="1"/>
              <a:t>Vivek</a:t>
            </a:r>
            <a:r>
              <a:rPr lang="en-US" sz="1400" dirty="0"/>
              <a:t> Seshadri (Microsoft Research)</a:t>
            </a:r>
          </a:p>
          <a:p>
            <a:r>
              <a:rPr lang="en-US" sz="1400" dirty="0" err="1"/>
              <a:t>Donghyuk</a:t>
            </a:r>
            <a:r>
              <a:rPr lang="en-US" sz="1400" dirty="0"/>
              <a:t> Lee (NVIDIA Research)</a:t>
            </a:r>
          </a:p>
          <a:p>
            <a:r>
              <a:rPr lang="en-US" sz="1400" dirty="0" err="1"/>
              <a:t>Yoongu</a:t>
            </a:r>
            <a:r>
              <a:rPr lang="en-US" sz="1400" dirty="0"/>
              <a:t> Kim (Google)</a:t>
            </a:r>
          </a:p>
          <a:p>
            <a:r>
              <a:rPr lang="en-US" sz="1400" dirty="0"/>
              <a:t>Lavanya Subramanian (Intel Labs </a:t>
            </a:r>
            <a:r>
              <a:rPr lang="en-US" sz="1400" dirty="0">
                <a:sym typeface="Wingdings" pitchFamily="2" charset="2"/>
              </a:rPr>
              <a:t> Facebook)</a:t>
            </a:r>
          </a:p>
          <a:p>
            <a:endParaRPr lang="en-US" sz="1400" dirty="0">
              <a:sym typeface="Wingdings" pitchFamily="2" charset="2"/>
            </a:endParaRPr>
          </a:p>
          <a:p>
            <a:r>
              <a:rPr lang="en-US" sz="1400" dirty="0">
                <a:sym typeface="Wingdings" pitchFamily="2" charset="2"/>
              </a:rPr>
              <a:t>Samira Khan (Univ. of Virginia, </a:t>
            </a:r>
            <a:r>
              <a:rPr lang="en-US" sz="1400" dirty="0"/>
              <a:t>Assistant Professor)</a:t>
            </a:r>
          </a:p>
          <a:p>
            <a:r>
              <a:rPr lang="en-US" sz="1400" dirty="0"/>
              <a:t>Saugata Ghose (Univ. of Illinois, Assistant Professor)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01774-BE9E-3D42-B94B-B8FF6A081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38579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457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40505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Insight and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 Insight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Encourage New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56833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36218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Good Mindset, Goals &amp;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1950368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You can make a      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good impact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              on the world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62915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45653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sz="1600" b="1" dirty="0">
              <a:solidFill>
                <a:srgbClr val="0432FF"/>
              </a:solidFill>
            </a:endParaRPr>
          </a:p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endParaRPr lang="en-US" sz="2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https://www.youtube.com/watch?v=kgiZlSOcGFM&amp;list=PL5Q2soXY2Zi8D_5MGV6EnXEJHnV2YFBJl&amp;index=1</a:t>
            </a:r>
            <a:endParaRPr lang="en-US" sz="1300" dirty="0">
              <a:solidFill>
                <a:srgbClr val="0432FF"/>
              </a:solidFill>
            </a:endParaRPr>
          </a:p>
          <a:p>
            <a:pPr lvl="1"/>
            <a:endParaRPr lang="en-US" sz="8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https://www.youtube.com/watch?v=njX_14584Jw&amp;list=PL5Q2soXY2Zi8D_5MGV6EnXEJHnV2YFBJl&amp;index=16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https://www.youtube.com/watch?v=r7sn41lH-4A&amp;list=PL5Q2soXY2Zi8D_5MGV6EnXEJHnV2YFBJl&amp;index=41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https://www.youtube.com/watch?v=F7xZLNMIY1E&amp;list=PL5Q2soXY2Zi8D_5MGV6EnXEJHnV2YFBJl&amp;index=3</a:t>
            </a:r>
            <a:endParaRPr lang="en-US" sz="1300" dirty="0">
              <a:solidFill>
                <a:srgbClr val="0432FF"/>
              </a:solidFill>
            </a:endParaRPr>
          </a:p>
          <a:p>
            <a:pPr lvl="1"/>
            <a:endParaRPr lang="en-US" sz="800" dirty="0"/>
          </a:p>
          <a:p>
            <a:r>
              <a:rPr lang="en-US" dirty="0"/>
              <a:t>Intelligent Architectures for Intelligent Machines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https://www.youtube.com/watch?v=c6_LgzuNdkw&amp;list=PL5Q2soXY2Zi8D_5MGV6EnXEJHnV2YFBJl&amp;index=25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The Story of RowHammer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https://www.youtube.com/watch?v=sgd7PHQQ1AI&amp;list=PL5Q2soXY2Zi8D_5MGV6EnXEJHnV2YFBJl&amp;index=39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38489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C03F-D161-E245-931A-AD7F4A46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Courses &amp;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AA677-0510-9649-A9AF-28360FF80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97964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First Computer Architecture &amp; Digital Design Course</a:t>
            </a:r>
          </a:p>
          <a:p>
            <a:pPr lvl="1"/>
            <a:r>
              <a:rPr lang="en-US" dirty="0"/>
              <a:t>Digital Design and Computer Architecture </a:t>
            </a:r>
          </a:p>
          <a:p>
            <a:pPr lvl="1"/>
            <a:r>
              <a:rPr lang="en-US" dirty="0"/>
              <a:t>Spring 2021 Livestream Edition: </a:t>
            </a:r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https://www.youtube.com/watch?v=LbC0EZY8yw4&amp;list=PL5Q2soXY2Zi_uej3aY39YB5pfW4SJ7LlN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dirty="0">
              <a:solidFill>
                <a:srgbClr val="0432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Advanced Computer Architecture Course</a:t>
            </a:r>
          </a:p>
          <a:p>
            <a:pPr lvl="1"/>
            <a:r>
              <a:rPr lang="en-US" dirty="0"/>
              <a:t>Computer Architecture</a:t>
            </a:r>
          </a:p>
          <a:p>
            <a:pPr lvl="1"/>
            <a:r>
              <a:rPr lang="en-US" dirty="0" err="1"/>
              <a:t>Falll</a:t>
            </a:r>
            <a:r>
              <a:rPr lang="en-US" dirty="0"/>
              <a:t> 2020 Edition: </a:t>
            </a:r>
            <a:r>
              <a:rPr lang="en-US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https://www.youtube.com/watch?v=c3mPdZA-Fmc&amp;list=PL5Q2soXY2Zi9xidyIgBxUz7xRPS-wisBN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7E02-2643-AE47-9E89-F1453DDD1E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5FA6F-504C-B945-91C4-019393BC2F64}"/>
              </a:ext>
            </a:extLst>
          </p:cNvPr>
          <p:cNvSpPr txBox="1"/>
          <p:nvPr/>
        </p:nvSpPr>
        <p:spPr>
          <a:xfrm>
            <a:off x="1835696" y="6400800"/>
            <a:ext cx="561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1901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48D39F-6516-0B4D-8586-9DC3102EB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915" y="0"/>
            <a:ext cx="652816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7E02-2643-AE47-9E89-F1453DDD1E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5FA6F-504C-B945-91C4-019393BC2F64}"/>
              </a:ext>
            </a:extLst>
          </p:cNvPr>
          <p:cNvSpPr txBox="1"/>
          <p:nvPr/>
        </p:nvSpPr>
        <p:spPr>
          <a:xfrm>
            <a:off x="1835696" y="6527085"/>
            <a:ext cx="561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92608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DDCA (Spring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376733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https://www.youtube.com/watch?v=LbC0EZY8yw4&amp;list=PL5Q2soXY2Zi_uej3aY39YB5pfW4SJ7LlN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Bachelor’s course</a:t>
            </a:r>
          </a:p>
          <a:p>
            <a:pPr lvl="1"/>
            <a:r>
              <a:rPr lang="en-US" sz="1400" dirty="0"/>
              <a:t>2</a:t>
            </a:r>
            <a:r>
              <a:rPr lang="en-US" sz="1400" baseline="30000" dirty="0"/>
              <a:t>nd</a:t>
            </a:r>
            <a:r>
              <a:rPr lang="en-US" sz="1400" dirty="0"/>
              <a:t> semester at ETH Zurich</a:t>
            </a:r>
          </a:p>
          <a:p>
            <a:pPr lvl="1"/>
            <a:r>
              <a:rPr lang="en-US" sz="1400" dirty="0"/>
              <a:t>Rigorous introduction into “How Computers Work”</a:t>
            </a:r>
          </a:p>
          <a:p>
            <a:pPr lvl="1"/>
            <a:r>
              <a:rPr lang="en-US" sz="1400" dirty="0"/>
              <a:t>Digital Design/Logic</a:t>
            </a:r>
          </a:p>
          <a:p>
            <a:pPr lvl="1"/>
            <a:r>
              <a:rPr lang="en-US" sz="1400" dirty="0"/>
              <a:t>Computer Architecture</a:t>
            </a:r>
          </a:p>
          <a:p>
            <a:pPr lvl="1"/>
            <a:r>
              <a:rPr lang="en-US" sz="1400" dirty="0"/>
              <a:t>10 FPGA Lab Assignments</a:t>
            </a:r>
          </a:p>
          <a:p>
            <a:pPr marL="344487" lvl="1" indent="0">
              <a:buNone/>
            </a:pPr>
            <a:endParaRPr lang="en-US" sz="1400" dirty="0"/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677CC6-D719-7241-A215-F041FDC91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0"/>
            <a:ext cx="48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9141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Comp Arch (Fall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2737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https://safari.ethz.ch/architecture/fall2020/doku.php?id=schedule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https://www.youtube.com/watch?v=c3mPdZA-Fmc&amp;list=PL5Q2soXY2Zi9xidyIgBxUz7xRPS-wisBN</a:t>
            </a:r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Master’s level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5 Simulator-based Lab Assignments</a:t>
            </a:r>
          </a:p>
          <a:p>
            <a:pPr lvl="1"/>
            <a:r>
              <a:rPr lang="en-US" sz="1400" dirty="0"/>
              <a:t>Potential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7789A-BBAC-2448-B054-F1A7DF0E8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219" y="0"/>
            <a:ext cx="48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3546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0E75-44AE-3749-84A1-9991C665D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Interview on Research and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E6586-EEE6-A04A-A548-5966B309F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Computing Research and Education (@ ISCA 2019)</a:t>
            </a:r>
          </a:p>
          <a:p>
            <a:pPr lvl="1"/>
            <a:r>
              <a:rPr lang="en-US" dirty="0">
                <a:hlinkClick r:id="rId2"/>
              </a:rPr>
              <a:t>https://www.youtube.com/watch?v=8ffSEKZhmvo&amp;list=PL5Q2soXY2Zi_4oP9LdL3cc8G6NIjD2Ydz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rgbClr val="0432FF"/>
                </a:solidFill>
              </a:rPr>
              <a:t>Maurice Wilkes Award Speech (10 minutes)</a:t>
            </a:r>
          </a:p>
          <a:p>
            <a:pPr lvl="1"/>
            <a:r>
              <a:rPr lang="en-US" dirty="0">
                <a:hlinkClick r:id="rId3"/>
              </a:rPr>
              <a:t>https://www.youtube.com/watch?v=tcQ3zZ3JpuA&amp;list=PL5Q2soXY2Zi8D_5MGV6EnXEJHnV2YFBJl&amp;index=15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1CA24-C7A2-D849-8A4D-9CCFFD7B50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08085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5B70-88E5-4A45-8F0F-98E88027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Thoughts and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66C4-277F-5645-8E15-23E56F3B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sz="1800" dirty="0"/>
              <a:t>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"Some Reflections (on DRAM)"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Award Speech for </a:t>
            </a:r>
            <a:r>
              <a:rPr lang="en-US" sz="1800" i="1" dirty="0">
                <a:hlinkClick r:id="rId3"/>
              </a:rPr>
              <a:t>ACM SIGARCH Maurice Wilkes Award</a:t>
            </a:r>
            <a:r>
              <a:rPr lang="en-US" sz="1800" i="1" dirty="0"/>
              <a:t>, at the </a:t>
            </a:r>
            <a:r>
              <a:rPr lang="en-US" sz="1800" b="1" i="1" dirty="0"/>
              <a:t>ISCA</a:t>
            </a:r>
            <a:r>
              <a:rPr lang="en-US" sz="1800" i="1" dirty="0"/>
              <a:t> Awards Ceremony</a:t>
            </a:r>
            <a:r>
              <a:rPr lang="en-US" sz="1800" dirty="0"/>
              <a:t>, Phoenix, AZ, USA, 25 June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2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4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Video of Award Acceptance Speech (Youtube; 10 minutes)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(Youku; 13 minutes)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Video of Interview after Award Acceptance (Youtube; 1 hour 6 minutes)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(Youku; 1 hour 6 minutes)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News Article on "ACM SIGARCH Maurice Wilkes Award goes to Prof. Onur Mutlu"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1900" dirty="0"/>
          </a:p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solidFill>
                  <a:srgbClr val="0432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"How to Build an Impactful Research Group"</a:t>
            </a:r>
            <a:br>
              <a:rPr lang="en-US" sz="1900" dirty="0"/>
            </a:br>
            <a:r>
              <a:rPr lang="en-US" sz="1900" i="1" dirty="0">
                <a:hlinkClick r:id="rId11"/>
              </a:rPr>
              <a:t>57th Design Automation Conference Early Career Workshop (</a:t>
            </a:r>
            <a:r>
              <a:rPr lang="en-US" sz="1900" b="1" i="1" dirty="0">
                <a:hlinkClick r:id="rId11"/>
              </a:rPr>
              <a:t>DAC</a:t>
            </a:r>
            <a:r>
              <a:rPr lang="en-US" sz="1900" i="1" dirty="0">
                <a:hlinkClick r:id="rId11"/>
              </a:rPr>
              <a:t>)</a:t>
            </a:r>
            <a:r>
              <a:rPr lang="en-US" sz="1900" dirty="0"/>
              <a:t>, Virtual, 19 July 2020.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10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12"/>
              </a:rPr>
              <a:t>(pdf)</a:t>
            </a:r>
            <a:r>
              <a:rPr lang="en-US" sz="1900" dirty="0"/>
              <a:t>]</a:t>
            </a:r>
            <a:br>
              <a:rPr lang="en-US" sz="2000" dirty="0"/>
            </a:br>
            <a:endParaRPr lang="en-US" sz="19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5348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Papers, Talks, Videos, Artifacts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https://people.inf.ethz.ch/omutlu/projects.htm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http://scholar.google.com/citations?user=7XyGUGkAAAAJ&amp;hl=en</a:t>
            </a:r>
            <a:endParaRPr lang="en-US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r>
              <a:rPr lang="en-US" b="1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pPr marL="344487" lvl="1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r>
              <a:rPr lang="en-US" b="1" u="sng" dirty="0">
                <a:solidFill>
                  <a:srgbClr val="0432FF"/>
                </a:solidFill>
              </a:rPr>
              <a:t>https://</a:t>
            </a:r>
            <a:r>
              <a:rPr lang="en-US" b="1" u="sng" dirty="0" err="1">
                <a:solidFill>
                  <a:srgbClr val="0432FF"/>
                </a:solidFill>
              </a:rPr>
              <a:t>github.com</a:t>
            </a:r>
            <a:r>
              <a:rPr lang="en-US" b="1" u="sng" dirty="0">
                <a:solidFill>
                  <a:srgbClr val="0432FF"/>
                </a:solidFill>
              </a:rPr>
              <a:t>/CMU-SAFARI/ </a:t>
            </a:r>
          </a:p>
          <a:p>
            <a:pPr marL="344487" lvl="1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58556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27584"/>
            <a:ext cx="7924800" cy="2001416"/>
          </a:xfrm>
        </p:spPr>
        <p:txBody>
          <a:bodyPr/>
          <a:lstStyle/>
          <a:p>
            <a:pPr algn="ctr"/>
            <a:r>
              <a:rPr lang="en-US" dirty="0"/>
              <a:t>Example Research Topics:</a:t>
            </a:r>
            <a:br>
              <a:rPr lang="en-US" dirty="0"/>
            </a:br>
            <a:r>
              <a:rPr lang="en-US" dirty="0"/>
              <a:t>Quick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12151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211681501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Issues in Future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08952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7776864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</a:t>
            </a:r>
          </a:p>
          <a:p>
            <a:pPr marL="0" indent="0" algn="ctr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(to solve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4000" b="1" dirty="0">
                <a:solidFill>
                  <a:srgbClr val="FF0000"/>
                </a:solidFill>
              </a:rPr>
              <a:t>toughest </a:t>
            </a:r>
            <a:r>
              <a:rPr lang="en-US" sz="4000" dirty="0">
                <a:solidFill>
                  <a:srgbClr val="FF0000"/>
                </a:solidFill>
              </a:rPr>
              <a:t>&amp; </a:t>
            </a:r>
            <a:r>
              <a:rPr lang="en-US" sz="4000" b="1" dirty="0">
                <a:solidFill>
                  <a:srgbClr val="FF0000"/>
                </a:solidFill>
              </a:rPr>
              <a:t>all</a:t>
            </a:r>
            <a:r>
              <a:rPr lang="en-US" sz="4000" dirty="0">
                <a:solidFill>
                  <a:srgbClr val="FF0000"/>
                </a:solidFill>
              </a:rPr>
              <a:t> problems)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28716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2060848"/>
            <a:ext cx="8964488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Personalized and Private</a:t>
            </a:r>
          </a:p>
          <a:p>
            <a:pPr marL="0" indent="0" algn="ctr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(in every aspect of life: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health, medicine,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spaces, devices, robotics, </a:t>
            </a:r>
            <a:r>
              <a:rPr lang="is-IS" sz="4000" dirty="0">
                <a:solidFill>
                  <a:srgbClr val="FF0000"/>
                </a:solidFill>
              </a:rPr>
              <a:t>…)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6232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4186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3582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82625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MinION from 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EA399-F01F-924B-AF8C-595F3906F92F}"/>
              </a:ext>
            </a:extLst>
          </p:cNvPr>
          <p:cNvSpPr txBox="1"/>
          <p:nvPr/>
        </p:nvSpPr>
        <p:spPr>
          <a:xfrm>
            <a:off x="1447547" y="6463844"/>
            <a:ext cx="7464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Alser+, 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Accelerating Genome Analysis: A Primer on an Ongoing Journey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Micro 2020.</a:t>
            </a:r>
          </a:p>
        </p:txBody>
      </p:sp>
    </p:spTree>
    <p:extLst>
      <p:ext uri="{BB962C8B-B14F-4D97-AF65-F5344CB8AC3E}">
        <p14:creationId xmlns:p14="http://schemas.microsoft.com/office/powerpoint/2010/main" val="184961425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More on Fast &amp; Efficient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63062A44-6117-B242-BB5D-88FC9FCE6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2569425"/>
            <a:ext cx="6012160" cy="41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04390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3090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89553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Realization</a:t>
            </a:r>
          </a:p>
        </p:txBody>
      </p:sp>
      <p:sp>
        <p:nvSpPr>
          <p:cNvPr id="269314" name="Content Placeholder 2"/>
          <p:cNvSpPr>
            <a:spLocks noGrp="1"/>
          </p:cNvSpPr>
          <p:nvPr>
            <p:ph idx="1"/>
          </p:nvPr>
        </p:nvSpPr>
        <p:spPr>
          <a:xfrm>
            <a:off x="228600" y="1340768"/>
            <a:ext cx="8610600" cy="3950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Modern Systems are Bottlenecked by </a:t>
            </a:r>
          </a:p>
          <a:p>
            <a:pPr marL="0" indent="0" algn="ctr">
              <a:buNone/>
            </a:pPr>
            <a:endParaRPr lang="en-US" sz="1200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Storage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Movement</a:t>
            </a:r>
          </a:p>
        </p:txBody>
      </p:sp>
      <p:sp>
        <p:nvSpPr>
          <p:cNvPr id="269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7E41B-EC3C-DB47-8DFF-6EEC54F56C5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5680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Realization Reworded</a:t>
            </a:r>
          </a:p>
        </p:txBody>
      </p:sp>
      <p:sp>
        <p:nvSpPr>
          <p:cNvPr id="269314" name="Content Placeholder 2"/>
          <p:cNvSpPr>
            <a:spLocks noGrp="1"/>
          </p:cNvSpPr>
          <p:nvPr>
            <p:ph idx="1"/>
          </p:nvPr>
        </p:nvSpPr>
        <p:spPr>
          <a:xfrm>
            <a:off x="228600" y="1638558"/>
            <a:ext cx="8610600" cy="3950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Modern Systems are Bottlenecked by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</a:t>
            </a:r>
          </a:p>
        </p:txBody>
      </p:sp>
      <p:sp>
        <p:nvSpPr>
          <p:cNvPr id="269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7E41B-EC3C-DB47-8DFF-6EEC54F56C5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09186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An “Early” Overview Paper…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 Scaling: A Systems Architecture Perspective"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 </a:t>
            </a:r>
            <a:r>
              <a:rPr lang="en-US" i="1" dirty="0">
                <a:hlinkClick r:id="rId3"/>
              </a:rPr>
              <a:t>5th International Memory Workshop</a:t>
            </a:r>
            <a:r>
              <a:rPr lang="en-US" i="1" dirty="0"/>
              <a:t> (</a:t>
            </a:r>
            <a:r>
              <a:rPr lang="en-US" b="1" i="1" dirty="0"/>
              <a:t>IMW</a:t>
            </a:r>
            <a:r>
              <a:rPr lang="en-US" i="1" dirty="0"/>
              <a:t>)</a:t>
            </a:r>
            <a:r>
              <a:rPr lang="en-US" dirty="0"/>
              <a:t>, Monterey, CA, May 2013. 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>
                <a:hlinkClick r:id="rId6"/>
              </a:rPr>
              <a:t>EETimes Reprint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8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36110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Secure, Reliable, Safe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25032044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An Experimental Study of Data Retention Behavior in Modern DRAM Devices: Implications for Retention Time Profiling Mechanisms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(Liu et al., ISCA 2013)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(Khan et al., SIGMETRICS 2014)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(Kim et al., ISCA 2014)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Qureshi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et al., DSN 2015)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547364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Temperature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Controller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PC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147947485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0771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https://github.com/CMU-SAFARI/SoftMC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6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Curious Discovery </a:t>
            </a:r>
            <a:r>
              <a:rPr lang="en-US" sz="3000" b="1" dirty="0"/>
              <a:t>[Kim et al., ISCA 2014]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88504"/>
            <a:ext cx="8610600" cy="48768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One can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predictably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FF0000"/>
                </a:solidFill>
              </a:rPr>
              <a:t>induce errors </a:t>
            </a:r>
          </a:p>
          <a:p>
            <a:pPr marL="0" indent="0" algn="ctr">
              <a:buNone/>
            </a:pPr>
            <a:r>
              <a:rPr lang="en-US" sz="4400" dirty="0"/>
              <a:t>in </a:t>
            </a:r>
            <a:r>
              <a:rPr lang="en-US" sz="4400" dirty="0">
                <a:solidFill>
                  <a:srgbClr val="0000FF"/>
                </a:solidFill>
              </a:rPr>
              <a:t>most</a:t>
            </a:r>
            <a:r>
              <a:rPr lang="en-US" sz="4400" dirty="0"/>
              <a:t> DRAM </a:t>
            </a:r>
            <a:r>
              <a:rPr lang="en-US" sz="4400" dirty="0">
                <a:solidFill>
                  <a:srgbClr val="0000FF"/>
                </a:solidFill>
              </a:rPr>
              <a:t>memory</a:t>
            </a:r>
            <a:r>
              <a:rPr lang="en-US" sz="4400" dirty="0"/>
              <a:t>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667333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DRAM RowHammer</a:t>
            </a:r>
          </a:p>
        </p:txBody>
      </p:sp>
      <p:sp>
        <p:nvSpPr>
          <p:cNvPr id="231426" name="Content Placeholder 2"/>
          <p:cNvSpPr>
            <a:spLocks noGrp="1"/>
          </p:cNvSpPr>
          <p:nvPr>
            <p:ph idx="1"/>
          </p:nvPr>
        </p:nvSpPr>
        <p:spPr>
          <a:xfrm>
            <a:off x="228600" y="1115020"/>
            <a:ext cx="8610600" cy="51943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A simple hardware failure mechanism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can create a widespread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ahoma" charset="0"/>
              </a:rPr>
              <a:t>system security vulnerability</a:t>
            </a: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E3B1D-8F75-8B42-8367-02A3C0FD41CB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767822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400" dirty="0"/>
              <a:t>One Can Take Over an Otherwise-Secure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540500" cy="125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8508"/>
            <a:ext cx="9144000" cy="3433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9" y="980728"/>
            <a:ext cx="9144000" cy="952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Exploiting the DRAM rowhammer bug to gain kernel privileges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Seaborn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2015)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896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4168191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404664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36372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RowHammer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"Flipping Bits in Memory Without Accessing Them: An Experimental Study of DRAM Disturbance Errors"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32859901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Memory </a:t>
            </a:r>
            <a:r>
              <a:rPr lang="en-US" sz="4400" dirty="0"/>
              <a:t>Reliability/Security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616" y="6519446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RowHammer Problem and Other Issues We May Face as Memory Becomes Denser"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2141485329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dirty="0"/>
              <a:t>A More Recent RowHammer Retrospective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Onur Mutlu and Jeremie Kim,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"RowHammer: A Retrospective"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IEEE Transactions on Computer-Aided Design of Integrated Circuits and Systems</a:t>
            </a:r>
            <a:r>
              <a:rPr lang="en-US" sz="2000" i="1" dirty="0"/>
              <a:t> (</a:t>
            </a:r>
            <a:r>
              <a:rPr lang="en-US" sz="2000" b="1" i="1" dirty="0"/>
              <a:t>TCAD</a:t>
            </a:r>
            <a:r>
              <a:rPr lang="en-US" sz="2000" i="1" dirty="0"/>
              <a:t>) Special Issue on Top Picks in Hardware and Embedded Security</a:t>
            </a:r>
            <a:r>
              <a:rPr lang="en-US" sz="2000" dirty="0"/>
              <a:t>,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Preliminary arXiv version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from COSADE 2019 (pptx)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Slides from VLSI-SOC 2020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(30 minutes)]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495800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2637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772816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RowHammer in 2020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13267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in 2020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Hasan Hassan, </a:t>
            </a:r>
            <a:r>
              <a:rPr lang="en-US" sz="2000" dirty="0" err="1"/>
              <a:t>Roknoddin</a:t>
            </a:r>
            <a:r>
              <a:rPr lang="en-US" sz="2000" dirty="0"/>
              <a:t> Azizi,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"Revisiting RowHammer: An Experimental Analysis of Modern Devices and Mitigation Techniques"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47th International Symposium on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Valencia, Spain, June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(20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Lightning Talk Video</a:t>
            </a:r>
            <a:r>
              <a:rPr lang="en-US" sz="2000" dirty="0"/>
              <a:t> (3 minutes)]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8FA82-42F6-114C-8941-25DAEAA640A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45871"/>
            <a:ext cx="9144000" cy="23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57293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1600" dirty="0"/>
              <a:t>Pietro </a:t>
            </a:r>
            <a:r>
              <a:rPr lang="en-US" sz="1600" dirty="0" err="1"/>
              <a:t>Frigo</a:t>
            </a:r>
            <a:r>
              <a:rPr lang="en-US" sz="1600" dirty="0"/>
              <a:t>, Emanuele </a:t>
            </a:r>
            <a:r>
              <a:rPr lang="en-US" sz="1600" dirty="0" err="1"/>
              <a:t>Vannacci</a:t>
            </a:r>
            <a:r>
              <a:rPr lang="en-US" sz="1600" dirty="0"/>
              <a:t>, Hasan Hassan, Victor van der Veen, Onur Mutlu, Cristiano Giuffrida, Herbert Bos, and Kaveh </a:t>
            </a:r>
            <a:r>
              <a:rPr lang="en-US" sz="1600" dirty="0" err="1"/>
              <a:t>Razavi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"TRRespass: Exploiting the Many Sides of Target Row Refresh"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41st IEEE Symposium on Security and Privacy</a:t>
            </a:r>
            <a:r>
              <a:rPr lang="en-US" sz="1600" i="1" dirty="0"/>
              <a:t> (</a:t>
            </a:r>
            <a:r>
              <a:rPr lang="en-US" sz="1600" b="1" i="1" dirty="0"/>
              <a:t>S&amp;P</a:t>
            </a:r>
            <a:r>
              <a:rPr lang="en-US" sz="1600" i="1" dirty="0"/>
              <a:t>)</a:t>
            </a:r>
            <a:r>
              <a:rPr lang="en-US" sz="1600" dirty="0"/>
              <a:t>, San Francisco, CA, USA, May 2020.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Lecture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Talk Video</a:t>
            </a:r>
            <a:r>
              <a:rPr lang="en-US" sz="1600" dirty="0"/>
              <a:t> (17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9"/>
              </a:rPr>
              <a:t>Lecture Video</a:t>
            </a:r>
            <a:r>
              <a:rPr lang="en-US" sz="1600" dirty="0"/>
              <a:t> (59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Source Code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Web Article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b="1" i="1" dirty="0">
                <a:solidFill>
                  <a:srgbClr val="FF0000"/>
                </a:solidFill>
              </a:rPr>
              <a:t>Best paper award.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b="1" i="1" dirty="0" err="1">
                <a:solidFill>
                  <a:srgbClr val="FF0000"/>
                </a:solidFill>
              </a:rPr>
              <a:t>Pwnie</a:t>
            </a:r>
            <a:r>
              <a:rPr lang="en-US" sz="1600" b="1" i="1" dirty="0">
                <a:solidFill>
                  <a:srgbClr val="FF0000"/>
                </a:solidFill>
              </a:rPr>
              <a:t> Award 2020 for Most Innovative Research.</a:t>
            </a:r>
            <a:r>
              <a:rPr lang="en-US" sz="1600" dirty="0">
                <a:solidFill>
                  <a:srgbClr val="FF0000"/>
                </a:solidFill>
              </a:rPr>
              <a:t> </a:t>
            </a:r>
            <a:r>
              <a:rPr lang="en-US" sz="1600" dirty="0">
                <a:hlinkClick r:id="rId12"/>
              </a:rPr>
              <a:t>Pwnie Awards 2020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B803B-2519-824E-AF70-2C1BC2D5315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35202"/>
            <a:ext cx="9144000" cy="25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36469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 err="1"/>
              <a:t>TRRespass</a:t>
            </a:r>
            <a:r>
              <a:rPr lang="en-US" dirty="0"/>
              <a:t> 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6" y="332656"/>
            <a:ext cx="8784976" cy="5193723"/>
          </a:xfrm>
        </p:spPr>
        <p:txBody>
          <a:bodyPr/>
          <a:lstStyle/>
          <a:p>
            <a:pPr marL="0" indent="0" algn="ctr">
              <a:buNone/>
            </a:pPr>
            <a:endParaRPr lang="en-US" sz="5200" dirty="0"/>
          </a:p>
          <a:p>
            <a:pPr marL="0" indent="0" algn="ctr">
              <a:buNone/>
            </a:pPr>
            <a:r>
              <a:rPr lang="en-US" sz="5200" dirty="0">
                <a:solidFill>
                  <a:srgbClr val="0000FF"/>
                </a:solidFill>
              </a:rPr>
              <a:t>RowHammer is still </a:t>
            </a:r>
          </a:p>
          <a:p>
            <a:pPr marL="0" indent="0" algn="ctr">
              <a:buNone/>
            </a:pPr>
            <a:r>
              <a:rPr lang="en-US" sz="5200" dirty="0">
                <a:solidFill>
                  <a:srgbClr val="0000FF"/>
                </a:solidFill>
              </a:rPr>
              <a:t>an open problem</a:t>
            </a:r>
          </a:p>
          <a:p>
            <a:pPr marL="0" indent="0" algn="ctr">
              <a:buNone/>
            </a:pPr>
            <a:endParaRPr lang="en-US" sz="52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5200" dirty="0">
                <a:solidFill>
                  <a:srgbClr val="FF0000"/>
                </a:solidFill>
              </a:rPr>
              <a:t>Security by obscurity </a:t>
            </a:r>
          </a:p>
          <a:p>
            <a:pPr marL="0" indent="0" algn="ctr">
              <a:buNone/>
            </a:pPr>
            <a:r>
              <a:rPr lang="en-US" sz="5200" dirty="0">
                <a:solidFill>
                  <a:srgbClr val="FF0000"/>
                </a:solidFill>
              </a:rPr>
              <a:t>is likely not a good solution</a:t>
            </a:r>
          </a:p>
          <a:p>
            <a:pPr marL="0" indent="0" algn="ctr">
              <a:buNone/>
            </a:pPr>
            <a:endParaRPr lang="en-US" sz="5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136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/>
              <a:t>Lucian </a:t>
            </a:r>
            <a:r>
              <a:rPr lang="en-US" sz="2000" dirty="0" err="1"/>
              <a:t>Cojocar</a:t>
            </a:r>
            <a:r>
              <a:rPr lang="en-US" sz="2000" dirty="0"/>
              <a:t>, </a:t>
            </a:r>
            <a:r>
              <a:rPr lang="en-US" sz="2000" dirty="0" err="1"/>
              <a:t>Jeremie</a:t>
            </a:r>
            <a:r>
              <a:rPr lang="en-US" sz="2000" dirty="0"/>
              <a:t> Kim, Minesh Patel, Lillian Tsai, Stefan </a:t>
            </a:r>
            <a:r>
              <a:rPr lang="en-US" sz="2000" dirty="0" err="1"/>
              <a:t>Saroiu</a:t>
            </a:r>
            <a:r>
              <a:rPr lang="en-US" sz="2000" dirty="0"/>
              <a:t>, Alec Wolman,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"Are We Susceptible to Rowhammer? An End-to-End Methodology for Cloud Providers"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41st IEEE Symposium on Security and Privacy</a:t>
            </a:r>
            <a:r>
              <a:rPr lang="en-US" sz="2000" i="1" dirty="0"/>
              <a:t> (</a:t>
            </a:r>
            <a:r>
              <a:rPr lang="en-US" sz="2000" b="1" i="1" dirty="0"/>
              <a:t>S&amp;P</a:t>
            </a:r>
            <a:r>
              <a:rPr lang="en-US" sz="2000" i="1" dirty="0"/>
              <a:t>)</a:t>
            </a:r>
            <a:r>
              <a:rPr lang="en-US" sz="2000" dirty="0"/>
              <a:t>, San Francisco, CA, USA, May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(17 minutes)]</a:t>
            </a: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3E838-8085-B447-B8F6-3CEFA5A1B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658" y="4038671"/>
            <a:ext cx="8887842" cy="207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77653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0F1-22FF-5647-9EA2-576FA50F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BlockHammer</a:t>
            </a:r>
            <a:r>
              <a:rPr lang="en-US" dirty="0"/>
              <a:t> Solution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BFC6-3EA8-844B-B6B5-0C6543648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A. </a:t>
            </a:r>
            <a:r>
              <a:rPr lang="en-US" sz="1800" dirty="0" err="1"/>
              <a:t>Giray</a:t>
            </a:r>
            <a:r>
              <a:rPr lang="en-US" sz="1800" dirty="0"/>
              <a:t> </a:t>
            </a:r>
            <a:r>
              <a:rPr lang="en-US" sz="1800" dirty="0" err="1"/>
              <a:t>Yaglikci</a:t>
            </a:r>
            <a:r>
              <a:rPr lang="en-US" sz="1800" dirty="0"/>
              <a:t>, </a:t>
            </a:r>
            <a:r>
              <a:rPr lang="en-US" sz="1800" dirty="0" err="1"/>
              <a:t>Minesh</a:t>
            </a:r>
            <a:r>
              <a:rPr lang="en-US" sz="1800" dirty="0"/>
              <a:t> Patel, </a:t>
            </a:r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Roknoddin</a:t>
            </a:r>
            <a:r>
              <a:rPr lang="en-US" sz="1800" dirty="0"/>
              <a:t> Azizi, </a:t>
            </a:r>
            <a:r>
              <a:rPr lang="en-US" sz="1800" dirty="0" err="1"/>
              <a:t>Ataberk</a:t>
            </a:r>
            <a:r>
              <a:rPr lang="en-US" sz="1800" dirty="0"/>
              <a:t> </a:t>
            </a:r>
            <a:r>
              <a:rPr lang="en-US" sz="1800" dirty="0" err="1"/>
              <a:t>Olgun</a:t>
            </a:r>
            <a:r>
              <a:rPr lang="en-US" sz="1800" dirty="0"/>
              <a:t>, Lois </a:t>
            </a:r>
            <a:r>
              <a:rPr lang="en-US" sz="1800" dirty="0" err="1"/>
              <a:t>Orosa</a:t>
            </a:r>
            <a:r>
              <a:rPr lang="en-US" sz="1800" dirty="0"/>
              <a:t>, Hasan Hassan, </a:t>
            </a:r>
            <a:r>
              <a:rPr lang="en-US" sz="1800" dirty="0" err="1"/>
              <a:t>Jisung</a:t>
            </a:r>
            <a:r>
              <a:rPr lang="en-US" sz="1800" dirty="0"/>
              <a:t> Park, Konstantinos </a:t>
            </a:r>
            <a:r>
              <a:rPr lang="en-US" sz="1800" dirty="0" err="1"/>
              <a:t>Kanellopoulos</a:t>
            </a:r>
            <a:r>
              <a:rPr lang="en-US" sz="1800" dirty="0"/>
              <a:t>, Taha </a:t>
            </a:r>
            <a:r>
              <a:rPr lang="en-US" sz="1800" dirty="0" err="1"/>
              <a:t>Shahroodi</a:t>
            </a:r>
            <a:r>
              <a:rPr lang="en-US" sz="1800" dirty="0"/>
              <a:t>, </a:t>
            </a:r>
            <a:r>
              <a:rPr lang="en-US" sz="1800" dirty="0" err="1"/>
              <a:t>Saugata</a:t>
            </a:r>
            <a:r>
              <a:rPr lang="en-US" sz="1800" dirty="0"/>
              <a:t> Ghose,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"BlockHammer: Preventing RowHammer at Low Cost by Blacklisting Rapidly-Accessed DRAM Rows"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27th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Virtual, February-March 2021.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Short Talk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Talk Video</a:t>
            </a:r>
            <a:r>
              <a:rPr lang="en-US" sz="1800" dirty="0"/>
              <a:t> (22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Short Talk Video</a:t>
            </a:r>
            <a:r>
              <a:rPr lang="en-US" sz="1800" dirty="0"/>
              <a:t> (7 minutes)]</a:t>
            </a: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D83A9-2106-8E46-A4D9-BF54A23B8A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D06FD-75D7-A34F-BBF6-07F7398B7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667288"/>
            <a:ext cx="9144000" cy="14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5901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4b</a:t>
            </a:r>
          </a:p>
          <a:p>
            <a:pPr lvl="1"/>
            <a:r>
              <a:rPr lang="en-US" sz="2000" dirty="0"/>
              <a:t>RowHammer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https://www.youtube.com/watch?v=KDy632z23UE&amp;list=PL5Q2soXY2Zi9xidyIgBxUz7xRPS-wisBN&amp;index=8</a:t>
            </a:r>
            <a:endParaRPr lang="en-US" sz="17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5a</a:t>
            </a:r>
          </a:p>
          <a:p>
            <a:pPr lvl="1"/>
            <a:r>
              <a:rPr lang="en-US" sz="2000" dirty="0"/>
              <a:t>RowHammer in 2020: </a:t>
            </a:r>
            <a:r>
              <a:rPr lang="en-US" sz="2000" dirty="0" err="1"/>
              <a:t>TRRespass</a:t>
            </a:r>
            <a:r>
              <a:rPr lang="en-US" sz="2000" dirty="0"/>
              <a:t>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https://www.youtube.com/watch?v=pwRw7QqK_qA&amp;list=PL5Q2soXY2Zi9xidyIgBxUz7xRPS-wisBN&amp;index=9</a:t>
            </a:r>
            <a:endParaRPr lang="en-US" sz="1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5b</a:t>
            </a:r>
          </a:p>
          <a:p>
            <a:pPr lvl="1"/>
            <a:r>
              <a:rPr lang="en-US" sz="2000" dirty="0"/>
              <a:t>RowHammer in 2020: Revisiting RowHammer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https://www.youtube.com/watch?v=gR7XR-Eepcg&amp;list=PL5Q2soXY2Zi9xidyIgBxUz7xRPS-wisBN&amp;index=10</a:t>
            </a:r>
            <a:endParaRPr lang="en-US" sz="1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5c</a:t>
            </a:r>
          </a:p>
          <a:p>
            <a:pPr lvl="1"/>
            <a:r>
              <a:rPr lang="en-US" sz="2000" dirty="0"/>
              <a:t>Secure and Reliable Memory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https://www.youtube.com/watch?v=HvswnsfG3oQ&amp;list=PL5Q2soXY2Zi9xidyIgBxUz7xRPS-wisBN&amp;index=11</a:t>
            </a:r>
            <a:endParaRPr lang="en-US" sz="2000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86810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Story of </a:t>
            </a:r>
            <a:r>
              <a:rPr lang="en-US" dirty="0" err="1"/>
              <a:t>RowHammer</a:t>
            </a:r>
            <a:r>
              <a:rPr lang="en-US" dirty="0"/>
              <a:t> Lecture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Story of RowHammer"</a:t>
            </a:r>
            <a:br>
              <a:rPr lang="en-US" sz="1600" dirty="0"/>
            </a:br>
            <a:r>
              <a:rPr lang="en-US" sz="1600" dirty="0"/>
              <a:t>Keynote Talk at </a:t>
            </a:r>
            <a:r>
              <a:rPr lang="en-US" sz="1600" i="1" dirty="0">
                <a:hlinkClick r:id="rId3"/>
              </a:rPr>
              <a:t>Secure Hardware, Architectures, and Operating Systems Workshop</a:t>
            </a:r>
            <a:r>
              <a:rPr lang="en-US" sz="1600" i="1" dirty="0"/>
              <a:t> (</a:t>
            </a:r>
            <a:r>
              <a:rPr lang="en-US" sz="1600" b="1" i="1" dirty="0" err="1"/>
              <a:t>SeHAS</a:t>
            </a:r>
            <a:r>
              <a:rPr lang="en-US" sz="1600" i="1" dirty="0"/>
              <a:t>), held with </a:t>
            </a:r>
            <a:r>
              <a:rPr lang="en-US" sz="1600" i="1" dirty="0">
                <a:hlinkClick r:id="rId4"/>
              </a:rPr>
              <a:t>HiPEAC 2021 Conference</a:t>
            </a:r>
            <a:r>
              <a:rPr lang="en-US" sz="1600" dirty="0"/>
              <a:t>, Virtual, 19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Talk Video</a:t>
            </a:r>
            <a:r>
              <a:rPr lang="en-US" sz="1600" dirty="0"/>
              <a:t> (1 </a:t>
            </a:r>
            <a:r>
              <a:rPr lang="en-US" sz="1600" dirty="0" err="1"/>
              <a:t>hr</a:t>
            </a:r>
            <a:r>
              <a:rPr lang="en-US" sz="1600" dirty="0"/>
              <a:t> 15 minutes, with Q&amp;A)]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6C85BC-E1D4-CE46-B0F7-E149869B2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664" y="2422891"/>
            <a:ext cx="6264696" cy="43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76188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Understanding Flash Memory &amp; SSD Reliability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05" y="1219200"/>
            <a:ext cx="8453023" cy="516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06939" y="1484784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3992862712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Understand and Model with Experiments (Flash)</a:t>
            </a:r>
            <a:endParaRPr lang="en-US" sz="3800" dirty="0"/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Virtex-II Pro</a:t>
              </a:r>
            </a:p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Virtex-V FPGA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1x-nm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NAND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-36512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[DATE 2012, ICCD 2012, DATE 2013, ITJ 2013, ICCD 2013, SIGMETRICS 2014, HPCA 2015, DSN 2015, MSST 2015, JSAC 2016, HPCA 2017, DFRWS 2017,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PIEEE 2017, HPCA 2018, SIGMETRICS 2018]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Cai+,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Error Characterization, Mitigation, and Recovery in Flash Memory Based Solid State Drives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Proc. IEEE 2017.</a:t>
            </a:r>
          </a:p>
        </p:txBody>
      </p:sp>
    </p:spTree>
    <p:extLst>
      <p:ext uri="{BB962C8B-B14F-4D97-AF65-F5344CB8AC3E}">
        <p14:creationId xmlns:p14="http://schemas.microsoft.com/office/powerpoint/2010/main" val="368302471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One Important 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800800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Another Challenge and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128792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 Efficient,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Sustainable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371010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1988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Waste in Mobile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432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</p:spTree>
    <p:extLst>
      <p:ext uri="{BB962C8B-B14F-4D97-AF65-F5344CB8AC3E}">
        <p14:creationId xmlns:p14="http://schemas.microsoft.com/office/powerpoint/2010/main" val="27308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328436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9058262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716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7464823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High-Performance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5117740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967311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12728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Processing using Memory</a:t>
            </a:r>
          </a:p>
          <a:p>
            <a:pPr algn="l"/>
            <a:r>
              <a:rPr lang="en-US" sz="3600" dirty="0">
                <a:solidFill>
                  <a:srgbClr val="FF0000"/>
                </a:solidFill>
              </a:rPr>
              <a:t>2. Processing near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4158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8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More on Processing in Memory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</a:t>
            </a:r>
            <a:r>
              <a:rPr lang="en-US" dirty="0">
                <a:solidFill>
                  <a:srgbClr val="0432FF"/>
                </a:solidFill>
              </a:rPr>
              <a:t>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Ambit: In-Memory Accelerator for Bulk Bitwise Operations Using Commodity DRAM Technology</a:t>
            </a:r>
            <a:r>
              <a:rPr lang="en-US" dirty="0">
                <a:solidFill>
                  <a:srgbClr val="0432FF"/>
                </a:solidFill>
              </a:rPr>
              <a:t>,”</a:t>
            </a:r>
            <a:r>
              <a:rPr lang="en-US" dirty="0"/>
              <a:t>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5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Processing in Memory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"In-DRAM Bulk Bitwise Execution Engine"</a:t>
            </a:r>
            <a:r>
              <a:rPr lang="en-US" dirty="0">
                <a:solidFill>
                  <a:srgbClr val="0432FF"/>
                </a:solidFill>
              </a:rPr>
              <a:t> 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5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BFE0-AC75-EA4D-B294-B564E8EA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B9AD-DEF9-4C4F-9DC2-DABFA4D5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sz="1500" dirty="0" err="1"/>
              <a:t>Nastaran</a:t>
            </a:r>
            <a:r>
              <a:rPr lang="en-US" sz="1500" dirty="0"/>
              <a:t> </a:t>
            </a:r>
            <a:r>
              <a:rPr lang="en-US" sz="1500" dirty="0" err="1"/>
              <a:t>Hajinazar</a:t>
            </a:r>
            <a:r>
              <a:rPr lang="en-US" sz="1500" dirty="0"/>
              <a:t>, Geraldo F. Oliveira, Sven Gregorio, Joao </a:t>
            </a:r>
            <a:r>
              <a:rPr lang="en-US" sz="1500" dirty="0" err="1"/>
              <a:t>Dinis</a:t>
            </a:r>
            <a:r>
              <a:rPr lang="en-US" sz="1500" dirty="0"/>
              <a:t> Ferreira, Nika Mansouri </a:t>
            </a:r>
            <a:r>
              <a:rPr lang="en-US" sz="1500" dirty="0" err="1"/>
              <a:t>Ghiasi</a:t>
            </a:r>
            <a:r>
              <a:rPr lang="en-US" sz="1500" dirty="0"/>
              <a:t>, </a:t>
            </a:r>
            <a:r>
              <a:rPr lang="en-US" sz="1500" dirty="0" err="1"/>
              <a:t>Minesh</a:t>
            </a:r>
            <a:r>
              <a:rPr lang="en-US" sz="1500" dirty="0"/>
              <a:t> Patel, Mohammed </a:t>
            </a:r>
            <a:r>
              <a:rPr lang="en-US" sz="1500" dirty="0" err="1"/>
              <a:t>Alser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Juan Gomez-Luna,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"SIMDRAM: An End-to-End Framework for Bit-Serial SIMD Computing in DRAM"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Virtual, March-April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2-page Extended Abstract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Slides (pptx)</a:t>
            </a:r>
            <a:r>
              <a:rPr lang="en-US" sz="1500" dirty="0"/>
              <a:t> </a:t>
            </a:r>
            <a:r>
              <a:rPr lang="en-US" sz="1500" dirty="0">
                <a:hlinkClick r:id="rId8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9"/>
              </a:rPr>
              <a:t>Short Talk Video</a:t>
            </a:r>
            <a:r>
              <a:rPr lang="en-US" sz="1500" dirty="0"/>
              <a:t> (5 mins)]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Full Talk Video</a:t>
            </a:r>
            <a:r>
              <a:rPr lang="en-US" sz="1500" dirty="0"/>
              <a:t> (27 mins)]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CC07-ABC8-6047-856D-10E0B6E8E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2D6C2E-4B30-5D40-A601-57FD66ECFD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934392"/>
            <a:ext cx="8218695" cy="21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40228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Scalable Processing-in-Memory Accelerator for Parallel Graph Processing"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100" dirty="0"/>
              <a:t>Amirali Boroumand, Saugata Ghose, </a:t>
            </a:r>
            <a:r>
              <a:rPr lang="en-US" sz="2100" dirty="0" err="1"/>
              <a:t>Youngsok</a:t>
            </a:r>
            <a:r>
              <a:rPr lang="en-US" sz="2100" dirty="0"/>
              <a:t> Kim, </a:t>
            </a:r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Eric </a:t>
            </a:r>
            <a:r>
              <a:rPr lang="en-US" sz="2100" dirty="0" err="1"/>
              <a:t>Shiu</a:t>
            </a:r>
            <a:r>
              <a:rPr lang="en-US" sz="2100" dirty="0"/>
              <a:t>, Rahul Thakur, </a:t>
            </a:r>
            <a:r>
              <a:rPr lang="en-US" sz="2100" dirty="0" err="1"/>
              <a:t>Daehyun</a:t>
            </a:r>
            <a:r>
              <a:rPr lang="en-US" sz="2100" dirty="0"/>
              <a:t> Kim, Aki </a:t>
            </a:r>
            <a:r>
              <a:rPr lang="en-US" sz="2100" dirty="0" err="1"/>
              <a:t>Kuusela</a:t>
            </a:r>
            <a:r>
              <a:rPr lang="en-US" sz="2100" dirty="0"/>
              <a:t>, Allan </a:t>
            </a:r>
            <a:r>
              <a:rPr lang="en-US" sz="2100" dirty="0" err="1"/>
              <a:t>Knies</a:t>
            </a:r>
            <a:r>
              <a:rPr lang="en-US" sz="2100" dirty="0"/>
              <a:t>, </a:t>
            </a:r>
            <a:r>
              <a:rPr lang="en-US" sz="2100" dirty="0" err="1"/>
              <a:t>Parthasarathy</a:t>
            </a:r>
            <a:r>
              <a:rPr lang="en-US" sz="2100" dirty="0"/>
              <a:t> </a:t>
            </a:r>
            <a:r>
              <a:rPr lang="en-US" sz="2100" dirty="0" err="1"/>
              <a:t>Ranganathan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2100" dirty="0">
                <a:solidFill>
                  <a:srgbClr val="0432FF"/>
                </a:solidFill>
              </a:rPr>
              <a:t> </a:t>
            </a:r>
            <a:br>
              <a:rPr lang="en-US" sz="2100" dirty="0"/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2100" i="1" dirty="0"/>
              <a:t> (</a:t>
            </a:r>
            <a:r>
              <a:rPr lang="en-US" sz="2100" b="1" i="1" dirty="0"/>
              <a:t>ASPLOS</a:t>
            </a:r>
            <a:r>
              <a:rPr lang="en-US" sz="2100" i="1" dirty="0"/>
              <a:t>)</a:t>
            </a:r>
            <a:r>
              <a:rPr lang="en-US" sz="21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7072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7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"PIM-Enabled Instructions: A Low-Overhead, Locality-Aware Processing-in-Memory Architecture"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7496"/>
            <a:ext cx="914400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0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In-DRAM Physical Unclonable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589"/>
            <a:ext cx="8915400" cy="5193723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DRAM Latency PUF: Quickly Evaluating Physical Unclonable Functions by Exploiting the Latency-Reliability Tradeoff in Modern DRAM Devices"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24th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Vienna, Austria, February 2018.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Lightning Talk Video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7"/>
              </a:rPr>
              <a:t>Lightning Session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Full Talk Lecture Video</a:t>
            </a:r>
            <a:r>
              <a:rPr lang="en-US" sz="1800" dirty="0"/>
              <a:t> (28 minutes)]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A8ACC-E91F-5740-B3B1-88F1F61209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24367"/>
            <a:ext cx="9144000" cy="17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95928" cy="884238"/>
          </a:xfrm>
        </p:spPr>
        <p:txBody>
          <a:bodyPr/>
          <a:lstStyle/>
          <a:p>
            <a:r>
              <a:rPr lang="en-US" sz="3900" dirty="0"/>
              <a:t>In-DRAM True Random Number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652239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Lois </a:t>
            </a:r>
            <a:r>
              <a:rPr lang="en-US" sz="1800" dirty="0" err="1"/>
              <a:t>Orosa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"D-RaNGe: Using Commodity DRAM Devices to Generate True Random Numbers with Low Latency and High Throughput"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25th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Washington, DC, USA, February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Full Talk Video</a:t>
            </a:r>
            <a:r>
              <a:rPr lang="en-US" sz="1800" dirty="0"/>
              <a:t> (21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Lecture Video</a:t>
            </a:r>
            <a:r>
              <a:rPr lang="en-US" sz="1800" dirty="0"/>
              <a:t> (27 minutes)]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84812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99466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22012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9997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228600" y="6441780"/>
            <a:ext cx="6192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https://www.anandtech.com/show/14750/hot-chips-31-analysis-inmemory-processing-by-upmem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228600" y="6602262"/>
            <a:ext cx="7332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4"/>
              </a:rPr>
              <a:t>https://www.upmem.com/video-upmem-presenting-its-true-processing-in-memory-solution-hot-chips-2019/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7067370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Memory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 DIMM (1 rank). DPUs @ 267 MHz</a:t>
            </a:r>
          </a:p>
          <a:p>
            <a:r>
              <a:rPr lang="en-US" sz="2600" dirty="0"/>
              <a:t>P21: 16 chips 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479300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2722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memory modules of 16 chips each (40 ranks) </a:t>
            </a:r>
            <a:r>
              <a:rPr lang="en-US" sz="2600" dirty="0">
                <a:solidFill>
                  <a:srgbClr val="00B050"/>
                </a:solidFill>
                <a:sym typeface="Wingdings" pitchFamily="2" charset="2"/>
              </a:rPr>
              <a:t> 2560 DPUs</a:t>
            </a:r>
            <a:endParaRPr lang="en-US" sz="2600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8845B-7079-974C-8E30-D3C7BC4A9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06" y="1844713"/>
            <a:ext cx="51096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634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the UPMEM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E9B4F-8A34-9544-86B1-2FE3041A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29271"/>
            <a:ext cx="7848600" cy="55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47642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Experimental Analysis of the UPMEM PIM Engine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E92A9-1CB3-0F44-AB44-B64795F9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793" y="905635"/>
            <a:ext cx="5628366" cy="56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54601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DAMOV Methodology &amp; Workloads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15779-7C5C-DE4E-8C08-440276A7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59" y="947766"/>
            <a:ext cx="5406441" cy="5724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https://arxiv.org/pdf/2105.03725.pdf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5794310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6</a:t>
            </a:r>
          </a:p>
          <a:p>
            <a:pPr lvl="1"/>
            <a:r>
              <a:rPr lang="en-US" sz="2000" b="1" dirty="0"/>
              <a:t>Computation in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https://www.youtube.com/watch?v=oGcZAGwfEUE&amp;list=PL5Q2soXY2Zi9xidyIgBxUz7xRPS-wisBN&amp;index=12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7</a:t>
            </a:r>
          </a:p>
          <a:p>
            <a:pPr lvl="1"/>
            <a:r>
              <a:rPr lang="en-US" sz="2000" b="1" dirty="0"/>
              <a:t>Near-Data Processing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https://www.youtube.com/watch?v=j2GIigqn1Qw&amp;list=PL5Q2soXY2Zi9xidyIgBxUz7xRPS-wisBN&amp;index=13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11a</a:t>
            </a:r>
          </a:p>
          <a:p>
            <a:pPr lvl="1"/>
            <a:r>
              <a:rPr lang="en-US" sz="2000" b="1" dirty="0"/>
              <a:t>Memory Controllers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https://www.youtube.com/watch?v=TeG773OgiMQ&amp;list=PL5Q2soXY2Zi9xidyIgBxUz7xRPS-wisBN&amp;index=20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12d</a:t>
            </a:r>
          </a:p>
          <a:p>
            <a:pPr lvl="1"/>
            <a:r>
              <a:rPr lang="en-US" sz="2000" b="1" dirty="0"/>
              <a:t>Real Processing-in-DRAM with UPMEM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https://www.youtube.com/watch?v=Sscy1Wrr22A&amp;list=PL5Q2soXY2Zi9xidyIgBxUz7xRPS-wisBN&amp;index=25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507145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15</a:t>
            </a:r>
          </a:p>
          <a:p>
            <a:pPr lvl="1"/>
            <a:r>
              <a:rPr lang="en-US" sz="2000" b="1" dirty="0"/>
              <a:t>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https://www.youtube.com/watch?v=AlE1rD9G_YU&amp;list=PL5Q2soXY2Zi9xidyIgBxUz7xRPS-wisBN&amp;index=28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16a</a:t>
            </a:r>
          </a:p>
          <a:p>
            <a:pPr lvl="1"/>
            <a:r>
              <a:rPr lang="en-US" sz="2000" b="1" dirty="0"/>
              <a:t>Opportunities &amp; Challenges of 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https://www.youtube.com/watch?v=pmLszWGmMGQ&amp;list=PL5Q2soXY2Zi9xidyIgBxUz7xRPS-wisBN&amp;index=29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Guest Lecture</a:t>
            </a:r>
          </a:p>
          <a:p>
            <a:pPr lvl="1"/>
            <a:r>
              <a:rPr lang="en-US" sz="2000" b="1" dirty="0"/>
              <a:t>In-Memory Computing: Memory Devices &amp; Applications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https://www.youtube.com/watch?v=wNmqQHiEZNk&amp;list=PL5Q2soXY2Zi9xidyIgBxUz7xRPS-wisBN&amp;index=41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763417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7043793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19BEF1-D7AD-6145-A699-312C82831C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7358"/>
            <a:ext cx="9144000" cy="63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29140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PIM Can Enable New Medical Platforms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152209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MinION from ONT</a:t>
            </a:r>
          </a:p>
        </p:txBody>
      </p:sp>
    </p:spTree>
    <p:extLst>
      <p:ext uri="{BB962C8B-B14F-4D97-AF65-F5344CB8AC3E}">
        <p14:creationId xmlns:p14="http://schemas.microsoft.com/office/powerpoint/2010/main" val="4209417424"/>
      </p:ext>
    </p:extLst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03997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Fast Genome Analysis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63062A44-6117-B242-BB5D-88FC9FCE6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2569425"/>
            <a:ext cx="6012160" cy="41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9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646850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Low-Latency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6100"/>
      </p:ext>
    </p:extLst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8062664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Truly Reducing Memory Latency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00595"/>
      </p:ext>
    </p:extLst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Tiered-Latency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sz="2200" dirty="0"/>
              <a:t>Donghyuk Lee, Yoongu Kim, Vivek Seshadri, Jamie Liu, Lavanya Subramanian,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"Tiered-Latency DRAM: A Low Latency and Low Cost DRAM Architecture"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19th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Shenzhen, China, February 2013. </a:t>
            </a:r>
            <a:r>
              <a:rPr lang="en-US" sz="2200" dirty="0">
                <a:hlinkClick r:id="rId4"/>
              </a:rPr>
              <a:t>Slides (pptx)</a:t>
            </a:r>
            <a:endParaRPr lang="en-US" sz="2200" u="sng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09120"/>
            <a:ext cx="9144000" cy="10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1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Donghyuk Lee, Yoongu Kim, Gennady </a:t>
            </a:r>
            <a:r>
              <a:rPr lang="en-US" sz="2200" dirty="0" err="1"/>
              <a:t>Pekhimenko</a:t>
            </a:r>
            <a:r>
              <a:rPr lang="en-US" sz="2200" dirty="0"/>
              <a:t>, Samira Khan, Vivek Seshadri, Kevin Chang,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"Adaptive-Latency DRAM: Optimizing DRAM Timing for the Common-Case"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21st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Bay Area, CA, February 2015. 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 [</a:t>
            </a:r>
            <a:r>
              <a:rPr lang="en-US" sz="2200" dirty="0">
                <a:hlinkClick r:id="rId6"/>
              </a:rPr>
              <a:t>Full data sets</a:t>
            </a:r>
            <a:r>
              <a:rPr lang="en-US" sz="2200" dirty="0"/>
              <a:t>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93096"/>
            <a:ext cx="9144000" cy="17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Analysis of Latency Variation in DRAM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/>
              <a:t>Kevin Chang, </a:t>
            </a:r>
            <a:r>
              <a:rPr lang="en-US" sz="2000" dirty="0" err="1"/>
              <a:t>Abhijith</a:t>
            </a:r>
            <a:r>
              <a:rPr lang="en-US" sz="2000" dirty="0"/>
              <a:t> </a:t>
            </a:r>
            <a:r>
              <a:rPr lang="en-US" sz="2000" dirty="0" err="1"/>
              <a:t>Kashyap</a:t>
            </a:r>
            <a:r>
              <a:rPr lang="en-US" sz="2000" dirty="0"/>
              <a:t>, </a:t>
            </a:r>
            <a:r>
              <a:rPr lang="en-US" sz="2000" dirty="0" err="1"/>
              <a:t>Hasan</a:t>
            </a:r>
            <a:r>
              <a:rPr lang="en-US" sz="2000" dirty="0"/>
              <a:t> Hassan, Samira Khan, Kevin Hsieh, </a:t>
            </a:r>
            <a:r>
              <a:rPr lang="en-US" sz="2000" dirty="0" err="1"/>
              <a:t>Donghyuk</a:t>
            </a:r>
            <a:r>
              <a:rPr lang="en-US" sz="2000" dirty="0"/>
              <a:t> Lee,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Gennady Pekhimenko, </a:t>
            </a:r>
            <a:r>
              <a:rPr lang="en-US" sz="2000" dirty="0" err="1"/>
              <a:t>Tianshi</a:t>
            </a:r>
            <a:r>
              <a:rPr lang="en-US" sz="2000" dirty="0"/>
              <a:t> Li,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"Understanding Latency Variation in Modern DRAM Chips: Experimental Characterization, Analysis, and Optimization"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Antibes Juan-Les-Pins, France,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Source Code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6234" y="4365104"/>
            <a:ext cx="9144000" cy="818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512" y="5229200"/>
            <a:ext cx="9144000" cy="127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3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Design-Induced Latency Variation in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 err="1"/>
              <a:t>Donghyuk</a:t>
            </a:r>
            <a:r>
              <a:rPr lang="en-US" sz="2000" dirty="0"/>
              <a:t> Lee, Samira Khan, Lavanya Subramanian,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</a:t>
            </a:r>
            <a:r>
              <a:rPr lang="en-US" sz="2000" dirty="0" err="1"/>
              <a:t>Rachata</a:t>
            </a:r>
            <a:r>
              <a:rPr lang="en-US" sz="2000" dirty="0"/>
              <a:t> </a:t>
            </a:r>
            <a:r>
              <a:rPr lang="en-US" sz="2000" dirty="0" err="1"/>
              <a:t>Ausavarungnirun</a:t>
            </a:r>
            <a:r>
              <a:rPr lang="en-US" sz="2000" dirty="0"/>
              <a:t>, Gennady Pekhimenko, </a:t>
            </a:r>
            <a:r>
              <a:rPr lang="en-US" sz="2000" dirty="0" err="1"/>
              <a:t>Vivek</a:t>
            </a:r>
            <a:r>
              <a:rPr lang="en-US" sz="2000" dirty="0"/>
              <a:t> Seshadri,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"Design-Induced Latency Variation in Modern DRAM Chips: Characterization, Analysis, and Latency Reduction Mechanisms"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Urbana-Champaign, IL, USA, June 2017.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7964"/>
            <a:ext cx="9144000" cy="25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6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6333-34F0-B840-8F7C-8EE01BD05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Solar-DRAM: Putting It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D3F7-8F9D-FA40-B1DE-900CFFDF9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2200" dirty="0" err="1"/>
              <a:t>Jeremie</a:t>
            </a:r>
            <a:r>
              <a:rPr lang="en-US" sz="2200" dirty="0"/>
              <a:t> S. Kim, Minesh Patel, Hasan Hassan, and </a:t>
            </a:r>
            <a:r>
              <a:rPr lang="en-US" sz="2200" u="sng" dirty="0"/>
              <a:t>Onur Mutlu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"Solar-DRAM: Reducing DRAM Access Latency by Exploiting the Variation in Local Bitlines"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36th IEEE International Conference on Computer Design</a:t>
            </a:r>
            <a:r>
              <a:rPr lang="en-US" sz="2200" i="1" dirty="0"/>
              <a:t> (</a:t>
            </a:r>
            <a:r>
              <a:rPr lang="en-US" sz="2200" b="1" i="1" dirty="0"/>
              <a:t>ICCD</a:t>
            </a:r>
            <a:r>
              <a:rPr lang="en-US" sz="2200" i="1" dirty="0"/>
              <a:t>)</a:t>
            </a:r>
            <a:r>
              <a:rPr lang="en-US" sz="2200" dirty="0"/>
              <a:t>, Orlando, FL, USA, October 2018.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Talk Video</a:t>
            </a:r>
            <a:r>
              <a:rPr lang="en-US" sz="2200" dirty="0"/>
              <a:t> (16 minutes)] </a:t>
            </a:r>
            <a:br>
              <a:rPr lang="en-US" sz="2200" dirty="0"/>
            </a:br>
            <a:endParaRPr lang="en-US" sz="2200" dirty="0"/>
          </a:p>
          <a:p>
            <a:pPr marL="0" indent="0">
              <a:buNone/>
            </a:pPr>
            <a:br>
              <a:rPr lang="en-US" sz="2200" dirty="0"/>
            </a:b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C2D37-A78C-0648-B151-5ED1AD10F3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9C954-FEAD-B845-8285-95B6ED75A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2" y="4077072"/>
            <a:ext cx="9144000" cy="202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1320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03BB-C474-3743-9AED-4F8E5978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CLR-DRAM: Capacity-Latency Reconfigurability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38C27-AA63-F346-9B31-7ED0FA9A8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err="1"/>
              <a:t>Haocong</a:t>
            </a:r>
            <a:r>
              <a:rPr lang="en-US" sz="2200" dirty="0"/>
              <a:t> Luo, Taha </a:t>
            </a:r>
            <a:r>
              <a:rPr lang="en-US" sz="2200" dirty="0" err="1"/>
              <a:t>Shahroodi</a:t>
            </a:r>
            <a:r>
              <a:rPr lang="en-US" sz="2200" dirty="0"/>
              <a:t>, Hasan Hassan, Minesh Patel, A. </a:t>
            </a:r>
            <a:r>
              <a:rPr lang="en-US" sz="2200" dirty="0" err="1"/>
              <a:t>Giray</a:t>
            </a:r>
            <a:r>
              <a:rPr lang="en-US" sz="2200" dirty="0"/>
              <a:t> </a:t>
            </a:r>
            <a:r>
              <a:rPr lang="en-US" sz="2200" dirty="0" err="1"/>
              <a:t>Yaglikci</a:t>
            </a:r>
            <a:r>
              <a:rPr lang="en-US" sz="2200" dirty="0"/>
              <a:t>, Lois </a:t>
            </a:r>
            <a:r>
              <a:rPr lang="en-US" sz="2200" dirty="0" err="1"/>
              <a:t>Orosa</a:t>
            </a:r>
            <a:r>
              <a:rPr lang="en-US" sz="2200" dirty="0"/>
              <a:t>, Jisung Park, and 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"CLR-DRAM: A Low-Cost DRAM Architecture Enabling Dynamic Capacity-Latency Trade-Off"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47th International Symposium on Computer Architecture</a:t>
            </a:r>
            <a:r>
              <a:rPr lang="en-US" sz="2200" i="1" dirty="0"/>
              <a:t> (</a:t>
            </a:r>
            <a:r>
              <a:rPr lang="en-US" sz="2200" b="1" i="1" dirty="0"/>
              <a:t>ISCA</a:t>
            </a:r>
            <a:r>
              <a:rPr lang="en-US" sz="2200" i="1" dirty="0"/>
              <a:t>)</a:t>
            </a:r>
            <a:r>
              <a:rPr lang="en-US" sz="2200" dirty="0"/>
              <a:t>, Valencia, Spain, June 2020.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Lightning Talk Slides (pptx)</a:t>
            </a:r>
            <a:r>
              <a:rPr lang="en-US" sz="2200" dirty="0"/>
              <a:t> </a:t>
            </a:r>
            <a:r>
              <a:rPr lang="en-US" sz="2200" dirty="0">
                <a:hlinkClick r:id="rId7"/>
              </a:rPr>
              <a:t>(pdf)</a:t>
            </a:r>
            <a:r>
              <a:rPr lang="en-US" sz="2200" dirty="0"/>
              <a:t>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8"/>
              </a:rPr>
              <a:t>Talk Video</a:t>
            </a:r>
            <a:r>
              <a:rPr lang="en-US" sz="2200" dirty="0"/>
              <a:t> (20 minutes)]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9"/>
              </a:rPr>
              <a:t>Lightning Talk Video</a:t>
            </a:r>
            <a:r>
              <a:rPr lang="en-US" sz="2200" dirty="0"/>
              <a:t> (3 minutes)]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F525C-1573-0943-86E0-ACEB4B8A31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F14FA1-CD5D-204C-A4F6-152CF334C6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0142" y="4692650"/>
            <a:ext cx="64897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22614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88B5-7A7C-A043-A44E-29B73B82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Low-Latency Solid-State Drives (SSDs)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89EF-F57F-0D4E-AC1D-01AB8E41A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Jisung</a:t>
            </a:r>
            <a:r>
              <a:rPr lang="en-US" sz="1800" dirty="0"/>
              <a:t> Park, </a:t>
            </a:r>
            <a:r>
              <a:rPr lang="en-US" sz="1800" dirty="0" err="1"/>
              <a:t>Myungsuk</a:t>
            </a:r>
            <a:r>
              <a:rPr lang="en-US" sz="1800" dirty="0"/>
              <a:t> Kim, </a:t>
            </a:r>
            <a:r>
              <a:rPr lang="en-US" sz="1800" dirty="0" err="1"/>
              <a:t>Myoungjun</a:t>
            </a:r>
            <a:r>
              <a:rPr lang="en-US" sz="1800" dirty="0"/>
              <a:t> Chun, Lois </a:t>
            </a:r>
            <a:r>
              <a:rPr lang="en-US" sz="1800" dirty="0" err="1"/>
              <a:t>Orosa</a:t>
            </a:r>
            <a:r>
              <a:rPr lang="en-US" sz="1800" dirty="0"/>
              <a:t>, </a:t>
            </a:r>
            <a:r>
              <a:rPr lang="en-US" sz="1800" dirty="0" err="1"/>
              <a:t>Jihong</a:t>
            </a:r>
            <a:r>
              <a:rPr lang="en-US" sz="1800" dirty="0"/>
              <a:t> Kim,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"Reducing Solid-State Drive Read Latency by Optimizing Read-Retry"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800" i="1" dirty="0"/>
              <a:t> (</a:t>
            </a:r>
            <a:r>
              <a:rPr lang="en-US" sz="1800" b="1" i="1" dirty="0"/>
              <a:t>ASPLOS</a:t>
            </a:r>
            <a:r>
              <a:rPr lang="en-US" sz="1800" i="1" dirty="0"/>
              <a:t>)</a:t>
            </a:r>
            <a:r>
              <a:rPr lang="en-US" sz="1800" dirty="0"/>
              <a:t>, Virtual, March-April 2021.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2-page Extended Abstract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Short Talk 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Short Talk Video</a:t>
            </a:r>
            <a:r>
              <a:rPr lang="en-US" sz="1800" dirty="0"/>
              <a:t> (5 mins)]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0"/>
              </a:rPr>
              <a:t>Full Talk Video</a:t>
            </a:r>
            <a:r>
              <a:rPr lang="en-US" sz="1800" dirty="0"/>
              <a:t> (19 mins)]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1BA77-D8EF-A347-9AE3-829BB15DB0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/>
              <a:pPr/>
              <a:t>110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82170F-FB5F-504C-B982-222A17DDDF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600" y="4488904"/>
            <a:ext cx="81788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19095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Lectures on Low-Latency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10</a:t>
            </a:r>
          </a:p>
          <a:p>
            <a:pPr lvl="1"/>
            <a:r>
              <a:rPr lang="en-US" sz="2000" b="1" dirty="0"/>
              <a:t>Low-Latency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https://www.youtube.com/watch?v=vQd1YgOH1Mw&amp;list=PL5Q2soXY2Zi9xidyIgBxUz7xRPS-wisBN&amp;index=19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12b</a:t>
            </a:r>
          </a:p>
          <a:p>
            <a:pPr lvl="1"/>
            <a:r>
              <a:rPr lang="en-US" sz="2000" b="1" dirty="0"/>
              <a:t>Capacity-Latency Reconfigurable DRAM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https://www.youtube.com/watch?v=DUtPFW3jxq4&amp;list=PL5Q2soXY2Zi9xidyIgBxUz7xRPS-wisBN&amp;index=23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2019, Lecture 11a</a:t>
            </a:r>
          </a:p>
          <a:p>
            <a:pPr lvl="1"/>
            <a:r>
              <a:rPr lang="en-US" sz="2000" b="1" dirty="0"/>
              <a:t>DRAM Latency PUF </a:t>
            </a:r>
            <a:r>
              <a:rPr lang="en-US" sz="2000" dirty="0"/>
              <a:t>(ETH Zürich, Fall 2019)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https://www.youtube.com/watch?v=7gqnrTZpjxE&amp;list=PL5Q2soXY2Zi-DyoI3HbqcdtUm9YWRR_z-&amp;index=15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2019, Lecture 11b</a:t>
            </a:r>
          </a:p>
          <a:p>
            <a:pPr lvl="1"/>
            <a:r>
              <a:rPr lang="en-US" sz="2000" b="1" dirty="0"/>
              <a:t>DRAM True Random Number Generator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https://www.youtube.com/watch?v=Y3hPv1I5f8Y&amp;list=PL5Q2soXY2Zi-DyoI3HbqcdtUm9YWRR_z-&amp;index=16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186544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Low-Latency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C315B-6175-1249-A2EE-E9B28ADD4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69" y="908720"/>
            <a:ext cx="8095261" cy="55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24447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233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Open-Source Artifacts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042402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4EF9-6311-1645-A0CB-2E4DC613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4E5EE-14A7-4C49-8B8C-B0C403B9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C2AC1-FD9E-7A4A-BF0C-C9A332C41C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115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307D-DE3D-4346-9EEC-849FEAAA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725" y="7184"/>
            <a:ext cx="53845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871ED2-6771-8148-B0D9-0B21E966C7C8}"/>
              </a:ext>
            </a:extLst>
          </p:cNvPr>
          <p:cNvSpPr txBox="1"/>
          <p:nvPr/>
        </p:nvSpPr>
        <p:spPr>
          <a:xfrm>
            <a:off x="4963649" y="5269399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6001998"/>
      </p:ext>
    </p:extLst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– Program to Induce RowHammer Errors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– Simple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r>
              <a:rPr lang="en-US" dirty="0">
                <a:solidFill>
                  <a:srgbClr val="0000FF"/>
                </a:solidFill>
              </a:rPr>
              <a:t> – Flexible Network-on-Chip Simulator</a:t>
            </a: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SoftMC – FPGA-Based DRAM Testing Infrastructure</a:t>
            </a:r>
          </a:p>
          <a:p>
            <a:pPr lvl="1"/>
            <a:r>
              <a:rPr lang="en-US" dirty="0">
                <a:hlinkClick r:id="rId6"/>
              </a:rPr>
              <a:t>https://github.com/CMU-SAFARI/SoftMC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337175"/>
      </p:ext>
    </p:extLst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MQSim</a:t>
            </a:r>
            <a:r>
              <a:rPr lang="en-US" dirty="0">
                <a:solidFill>
                  <a:srgbClr val="0000FF"/>
                </a:solidFill>
              </a:rPr>
              <a:t> – A Fast Modern SSD Simulator </a:t>
            </a:r>
          </a:p>
          <a:p>
            <a:pPr lvl="1"/>
            <a:r>
              <a:rPr lang="en-US" dirty="0">
                <a:hlinkClick r:id="rId2"/>
              </a:rPr>
              <a:t>https://github.com/CMU-SAFARI/MQSim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Mosaic – GPU Simulator Supporting Concurrent Applications</a:t>
            </a:r>
          </a:p>
          <a:p>
            <a:pPr lvl="1"/>
            <a:r>
              <a:rPr lang="en-US" dirty="0">
                <a:hlinkClick r:id="rId3"/>
              </a:rPr>
              <a:t>https://github.com/CMU-SAFARI/Mosaic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IMPICA – Processing in 3D-Stacked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https://github.com/CMU-SAFARI/IMPICA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SMLA – Detailed 3D-Stacked Memory Simulator</a:t>
            </a:r>
          </a:p>
          <a:p>
            <a:pPr lvl="1"/>
            <a:r>
              <a:rPr lang="en-US" dirty="0">
                <a:hlinkClick r:id="rId5"/>
              </a:rPr>
              <a:t>https://github.com/CMU-SAFARI/SMLA</a:t>
            </a:r>
            <a:r>
              <a:rPr lang="en-US" dirty="0"/>
              <a:t>  </a:t>
            </a:r>
          </a:p>
          <a:p>
            <a:r>
              <a:rPr lang="en-US" dirty="0" err="1">
                <a:solidFill>
                  <a:srgbClr val="0000FF"/>
                </a:solidFill>
              </a:rPr>
              <a:t>HWASim</a:t>
            </a:r>
            <a:r>
              <a:rPr lang="en-US" dirty="0">
                <a:solidFill>
                  <a:srgbClr val="0000FF"/>
                </a:solidFill>
              </a:rPr>
              <a:t> – Simulator for Heterogeneous CPU-HWA Systems</a:t>
            </a:r>
          </a:p>
          <a:p>
            <a:pPr lvl="1"/>
            <a:r>
              <a:rPr lang="en-US" dirty="0">
                <a:hlinkClick r:id="rId6"/>
              </a:rPr>
              <a:t>https://github.com/CMU-SAFARI/HWASim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595233"/>
      </p:ext>
    </p:extLst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Open Source Tools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610600" cy="5193723"/>
          </a:xfrm>
        </p:spPr>
        <p:txBody>
          <a:bodyPr/>
          <a:lstStyle/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A lot more open-source software from my group</a:t>
            </a:r>
          </a:p>
          <a:p>
            <a:pPr lvl="1"/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A81C-47FC-7447-8E5B-774D1DE2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2420888"/>
            <a:ext cx="7376851" cy="400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8114"/>
      </p:ext>
    </p:extLst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6E76-3DF3-9847-8A08-45FCD529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7EBCD-5A6F-3340-B62D-91A3EF960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134AB-D416-9A48-BBCD-22A7C7648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119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3D586A-3EAB-D842-A65E-F7012BD4D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863"/>
            <a:ext cx="382307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6FE935-377A-4A4C-B041-D868F81E0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587" y="18078"/>
            <a:ext cx="3518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75433"/>
      </p:ext>
    </p:extLst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Other Panel Questions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940260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 Grad 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What is the grad application process at your institution?</a:t>
            </a:r>
          </a:p>
          <a:p>
            <a:pPr lvl="1"/>
            <a:r>
              <a:rPr lang="en-US" i="1" dirty="0"/>
              <a:t>(i.e., personal statement? standardized test scores? reference letters? interview?)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005018"/>
      </p:ext>
    </p:extLst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E4AA-EBDC-4647-A232-A1BC7FC0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Process at ETH Zurich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B3F3-3626-0E44-BB07-942FCD64E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5"/>
            <a:ext cx="8610600" cy="513851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PhD starts after a Master’s degree</a:t>
            </a:r>
          </a:p>
          <a:p>
            <a:pPr lvl="1"/>
            <a:r>
              <a:rPr lang="en-US" dirty="0"/>
              <a:t>Except for few exceptions, you need to have a Master’s degree to apply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432FF"/>
                </a:solidFill>
              </a:rPr>
              <a:t>You can apply for a Master’s degree first </a:t>
            </a:r>
          </a:p>
          <a:p>
            <a:pPr lvl="1"/>
            <a:r>
              <a:rPr lang="en-US" dirty="0"/>
              <a:t>And, then go for a PhD</a:t>
            </a:r>
          </a:p>
          <a:p>
            <a:endParaRPr lang="en-US" dirty="0"/>
          </a:p>
          <a:p>
            <a:r>
              <a:rPr lang="en-US" dirty="0">
                <a:solidFill>
                  <a:srgbClr val="0432FF"/>
                </a:solidFill>
              </a:rPr>
              <a:t>Master’s admissions are centralized and handled by the department (D-ITET, D-INFK, …) </a:t>
            </a:r>
          </a:p>
          <a:p>
            <a:endParaRPr lang="en-US" dirty="0"/>
          </a:p>
          <a:p>
            <a:r>
              <a:rPr lang="en-US" dirty="0">
                <a:solidFill>
                  <a:srgbClr val="0432FF"/>
                </a:solidFill>
              </a:rPr>
              <a:t>PhD admissions are de-centralized and handled by Professor + ETH Zurich Doctoral Office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4EBA-881C-B549-8485-6B160E6A31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6876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E4AA-EBDC-4647-A232-A1BC7FC0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Process for SAFARI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B3F3-3626-0E44-BB07-942FCD64E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https://safari.ethz.ch/apply/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4EBA-881C-B549-8485-6B160E6A31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4C3CF3-9D3E-1647-B593-6394BA772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3540"/>
            <a:ext cx="9144000" cy="393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62952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30CA9-BD9C-E849-9AA0-434DCAC18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86E8B-1845-B745-8CCC-632815B84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915400" cy="5193724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An internship with the group is very useful &amp; desirable</a:t>
            </a:r>
          </a:p>
          <a:p>
            <a:pPr lvl="1"/>
            <a:r>
              <a:rPr lang="en-US" dirty="0"/>
              <a:t>During Bachelor’s, Master’s degrees or at any other time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432FF"/>
                </a:solidFill>
              </a:rPr>
              <a:t>Familiarity with the research area + passion for research</a:t>
            </a:r>
          </a:p>
          <a:p>
            <a:r>
              <a:rPr lang="en-US" dirty="0"/>
              <a:t>Good personal statement</a:t>
            </a:r>
          </a:p>
          <a:p>
            <a:r>
              <a:rPr lang="en-US" dirty="0"/>
              <a:t>Good critical review of papers</a:t>
            </a:r>
          </a:p>
          <a:p>
            <a:r>
              <a:rPr lang="en-US" dirty="0"/>
              <a:t>Good interview with group &amp; me</a:t>
            </a:r>
          </a:p>
          <a:p>
            <a:r>
              <a:rPr lang="en-US" dirty="0"/>
              <a:t>Good mindset, goals, effort</a:t>
            </a:r>
          </a:p>
          <a:p>
            <a:r>
              <a:rPr lang="en-US" dirty="0"/>
              <a:t>Good communication skills and communicativeness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77696-DBC6-4241-9467-78EDAE01C4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124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7473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2: Candidate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What do you look for in a candidate? </a:t>
            </a:r>
          </a:p>
          <a:p>
            <a:pPr lvl="1"/>
            <a:r>
              <a:rPr lang="en-US" i="1" dirty="0"/>
              <a:t>What are a few things that stand out to you?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697333"/>
      </p:ext>
    </p:extLst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1F14-7E31-E94A-A37C-6153D9C7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Select PhD Students &amp; Researchers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BC1E-FC99-0042-A391-1B8B97987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 and Mindset</a:t>
            </a:r>
          </a:p>
          <a:p>
            <a:r>
              <a:rPr lang="en-US" dirty="0"/>
              <a:t>Creativity</a:t>
            </a:r>
          </a:p>
          <a:p>
            <a:r>
              <a:rPr lang="en-US" dirty="0"/>
              <a:t>Resilience</a:t>
            </a:r>
          </a:p>
          <a:p>
            <a:r>
              <a:rPr lang="en-US" dirty="0"/>
              <a:t>Hard work</a:t>
            </a:r>
          </a:p>
          <a:p>
            <a:r>
              <a:rPr lang="en-US" dirty="0"/>
              <a:t>Boldness</a:t>
            </a:r>
          </a:p>
          <a:p>
            <a:r>
              <a:rPr lang="en-US" dirty="0"/>
              <a:t>Perseverance, commitment</a:t>
            </a:r>
          </a:p>
          <a:p>
            <a:r>
              <a:rPr lang="en-US" dirty="0"/>
              <a:t>Intellectual strength</a:t>
            </a:r>
          </a:p>
          <a:p>
            <a:r>
              <a:rPr lang="en-US" dirty="0"/>
              <a:t>Openness to feedback </a:t>
            </a:r>
          </a:p>
          <a:p>
            <a:r>
              <a:rPr lang="en-US" dirty="0"/>
              <a:t>Communicativeness, emotional intelligence</a:t>
            </a:r>
          </a:p>
          <a:p>
            <a:r>
              <a:rPr lang="en-US" dirty="0"/>
              <a:t>Ability to execute things until the end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3CC34-263E-864F-B487-ED7A76BF11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5FD1C-0B5E-BE4A-ACB7-4BF735520039}"/>
              </a:ext>
            </a:extLst>
          </p:cNvPr>
          <p:cNvSpPr txBox="1"/>
          <p:nvPr/>
        </p:nvSpPr>
        <p:spPr>
          <a:xfrm>
            <a:off x="316174" y="6006587"/>
            <a:ext cx="8435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PhD is a long road. It is not for everyone. Commitment &amp; resilience are critical.</a:t>
            </a:r>
          </a:p>
        </p:txBody>
      </p:sp>
    </p:spTree>
    <p:extLst>
      <p:ext uri="{BB962C8B-B14F-4D97-AF65-F5344CB8AC3E}">
        <p14:creationId xmlns:p14="http://schemas.microsoft.com/office/powerpoint/2010/main" val="574525842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E4AA-EBDC-4647-A232-A1BC7FC0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Select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B3F3-3626-0E44-BB07-942FCD64E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https://safari.ethz.ch/apply/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4EBA-881C-B549-8485-6B160E6A31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4C3CF3-9D3E-1647-B593-6394BA772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3540"/>
            <a:ext cx="9144000" cy="393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64003"/>
      </p:ext>
    </p:extLst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3: GPA and GRE?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i="1" dirty="0"/>
              <a:t>When looking at applications, how important are GPA and standardized test scores (e.g., GRE) to you?</a:t>
            </a:r>
          </a:p>
          <a:p>
            <a:endParaRPr lang="en-US" i="1" dirty="0"/>
          </a:p>
          <a:p>
            <a:r>
              <a:rPr lang="en-US" dirty="0"/>
              <a:t>GPA is part of the process but not important enough </a:t>
            </a:r>
          </a:p>
          <a:p>
            <a:pPr lvl="1"/>
            <a:r>
              <a:rPr lang="en-US" dirty="0"/>
              <a:t>No decision or filtering made based on GPA</a:t>
            </a:r>
          </a:p>
          <a:p>
            <a:pPr lvl="2"/>
            <a:r>
              <a:rPr lang="en-US" b="1" dirty="0">
                <a:solidFill>
                  <a:srgbClr val="0432FF"/>
                </a:solidFill>
              </a:rPr>
              <a:t>We want insight not numbers</a:t>
            </a:r>
          </a:p>
          <a:p>
            <a:pPr lvl="1"/>
            <a:r>
              <a:rPr lang="en-US" dirty="0"/>
              <a:t>Individual courses can be important </a:t>
            </a:r>
          </a:p>
          <a:p>
            <a:pPr lvl="1"/>
            <a:r>
              <a:rPr lang="en-US" dirty="0"/>
              <a:t>Motivation, characteristics, skills &amp; insight are very important</a:t>
            </a:r>
          </a:p>
          <a:p>
            <a:pPr lvl="1"/>
            <a:r>
              <a:rPr lang="en-US" dirty="0"/>
              <a:t>GPA is not a predictor of great research</a:t>
            </a:r>
          </a:p>
          <a:p>
            <a:pPr lvl="1"/>
            <a:endParaRPr lang="en-US" dirty="0"/>
          </a:p>
          <a:p>
            <a:r>
              <a:rPr lang="en-US" dirty="0"/>
              <a:t>We do not require GRE scores</a:t>
            </a:r>
          </a:p>
          <a:p>
            <a:r>
              <a:rPr lang="en-US" dirty="0"/>
              <a:t>TOEFL/IELTS required for non-native English speakers</a:t>
            </a:r>
          </a:p>
          <a:p>
            <a:pPr marL="0" indent="0">
              <a:buNone/>
            </a:pPr>
            <a:br>
              <a:rPr lang="en-US" i="1" dirty="0"/>
            </a:b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971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4: Personal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What do you look for in a personal statement?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br>
              <a:rPr lang="en-US" i="1" dirty="0"/>
            </a:b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84719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1F14-7E31-E94A-A37C-6153D9C7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Select PhD Students &amp; Researchers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BC1E-FC99-0042-A391-1B8B97987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 and Mindset</a:t>
            </a:r>
          </a:p>
          <a:p>
            <a:r>
              <a:rPr lang="en-US" dirty="0"/>
              <a:t>Creativity</a:t>
            </a:r>
          </a:p>
          <a:p>
            <a:r>
              <a:rPr lang="en-US" dirty="0"/>
              <a:t>Resilience</a:t>
            </a:r>
          </a:p>
          <a:p>
            <a:r>
              <a:rPr lang="en-US" dirty="0"/>
              <a:t>Hard work</a:t>
            </a:r>
          </a:p>
          <a:p>
            <a:r>
              <a:rPr lang="en-US" dirty="0"/>
              <a:t>Boldness</a:t>
            </a:r>
          </a:p>
          <a:p>
            <a:r>
              <a:rPr lang="en-US" dirty="0"/>
              <a:t>Perseverance, commitment</a:t>
            </a:r>
          </a:p>
          <a:p>
            <a:r>
              <a:rPr lang="en-US" dirty="0"/>
              <a:t>Intellectual strength</a:t>
            </a:r>
          </a:p>
          <a:p>
            <a:r>
              <a:rPr lang="en-US" dirty="0"/>
              <a:t>Openness to feedback </a:t>
            </a:r>
          </a:p>
          <a:p>
            <a:r>
              <a:rPr lang="en-US" dirty="0"/>
              <a:t>Communicativeness, emotional intelligence</a:t>
            </a:r>
          </a:p>
          <a:p>
            <a:r>
              <a:rPr lang="en-US" dirty="0"/>
              <a:t>Ability to execute things until the end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3CC34-263E-864F-B487-ED7A76BF11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5FD1C-0B5E-BE4A-ACB7-4BF735520039}"/>
              </a:ext>
            </a:extLst>
          </p:cNvPr>
          <p:cNvSpPr txBox="1"/>
          <p:nvPr/>
        </p:nvSpPr>
        <p:spPr>
          <a:xfrm>
            <a:off x="316174" y="6006587"/>
            <a:ext cx="8435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PhD is a long road. It is not for everyone. Commitment &amp; resilience are critical.</a:t>
            </a:r>
          </a:p>
        </p:txBody>
      </p:sp>
    </p:spTree>
    <p:extLst>
      <p:ext uri="{BB962C8B-B14F-4D97-AF65-F5344CB8AC3E}">
        <p14:creationId xmlns:p14="http://schemas.microsoft.com/office/powerpoint/2010/main" val="1669814346"/>
      </p:ext>
    </p:extLst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Continuous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 PhD is About Continuous Growth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(Learning &amp; Independence)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285632"/>
      </p:ext>
    </p:extLst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Personalized Methods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Find the methods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work for </a:t>
            </a:r>
            <a:r>
              <a:rPr lang="en-US" sz="6400" dirty="0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591785"/>
      </p:ext>
    </p:extLst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Personal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Doing so requires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many characteristics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(which one can learn)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270250"/>
      </p:ext>
    </p:extLst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Motivation &amp; Mindset</a:t>
            </a: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712179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Mindset and Motivation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Start out 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the right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motivation and mindset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597651"/>
      </p:ext>
    </p:extLst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Sets The Culture and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9023920" cy="5029200"/>
          </a:xfrm>
        </p:spPr>
        <p:txBody>
          <a:bodyPr/>
          <a:lstStyle/>
          <a:p>
            <a:r>
              <a:rPr lang="en-US" dirty="0"/>
              <a:t>Mindset 1: </a:t>
            </a:r>
            <a:r>
              <a:rPr lang="en-US" dirty="0">
                <a:solidFill>
                  <a:srgbClr val="0000FF"/>
                </a:solidFill>
              </a:rPr>
              <a:t>change the world positively, have high influence</a:t>
            </a:r>
          </a:p>
          <a:p>
            <a:r>
              <a:rPr lang="en-US" dirty="0"/>
              <a:t>Mindset 2: </a:t>
            </a:r>
            <a:r>
              <a:rPr lang="en-US" dirty="0">
                <a:solidFill>
                  <a:srgbClr val="0000FF"/>
                </a:solidFill>
              </a:rPr>
              <a:t>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Not papers </a:t>
            </a:r>
          </a:p>
          <a:p>
            <a:r>
              <a:rPr lang="en-US" dirty="0"/>
              <a:t>Not fame</a:t>
            </a:r>
          </a:p>
          <a:p>
            <a:r>
              <a:rPr lang="en-US" dirty="0"/>
              <a:t>Not money</a:t>
            </a:r>
          </a:p>
          <a:p>
            <a:r>
              <a:rPr lang="en-US" dirty="0"/>
              <a:t>No quantitative measure, really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Motivation correction may be needed at times – be ready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316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Team of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Get motivated students</a:t>
            </a:r>
          </a:p>
          <a:p>
            <a:pPr marL="0" indent="0" algn="ctr">
              <a:buNone/>
            </a:pPr>
            <a:endParaRPr lang="en-US" sz="64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Build a team of excellence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661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42982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Environment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798265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What Is The Goal of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To generate new insight</a:t>
            </a:r>
          </a:p>
          <a:p>
            <a:pPr lvl="1"/>
            <a:r>
              <a:rPr lang="en-US" altLang="en-US" dirty="0"/>
              <a:t>that can enable what previously did not exist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Research is a hunt for insight that can eventually        impact the world</a:t>
            </a:r>
          </a:p>
          <a:p>
            <a:pPr lvl="1"/>
            <a:endParaRPr lang="en-US" altLang="en-US" dirty="0"/>
          </a:p>
        </p:txBody>
      </p:sp>
      <p:sp>
        <p:nvSpPr>
          <p:cNvPr id="2641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5AD33-7E57-3348-A1C3-4FE5EF0AE8C2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3213CE-BFBC-ED41-BFEE-7737F3ACC8A8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Slides used in several of my courses: e.g.,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https://www.youtube.com/watch?v=M0y_Nvb9rGA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4459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Insight and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 Insight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Encourage New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2651230"/>
      </p:ext>
    </p:extLst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Some Basic Advice for Good Research</a:t>
            </a:r>
          </a:p>
        </p:txBody>
      </p:sp>
      <p:sp>
        <p:nvSpPr>
          <p:cNvPr id="265218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Choose great problems to solve: Have great taste</a:t>
            </a:r>
          </a:p>
          <a:p>
            <a:pPr lvl="1"/>
            <a:r>
              <a:rPr lang="en-US" altLang="en-US" dirty="0"/>
              <a:t>Difficult</a:t>
            </a:r>
          </a:p>
          <a:p>
            <a:pPr lvl="1"/>
            <a:r>
              <a:rPr lang="en-US" altLang="en-US" dirty="0"/>
              <a:t>Important</a:t>
            </a:r>
          </a:p>
          <a:p>
            <a:pPr lvl="1"/>
            <a:r>
              <a:rPr lang="en-US" altLang="en-US" dirty="0"/>
              <a:t>High impact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Read heavily and critically</a:t>
            </a:r>
          </a:p>
          <a:p>
            <a:endParaRPr lang="en-US" altLang="en-US" sz="2000" dirty="0"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Think big (out of the box)</a:t>
            </a:r>
          </a:p>
          <a:p>
            <a:pPr lvl="1"/>
            <a:r>
              <a:rPr lang="en-US" altLang="en-US" dirty="0"/>
              <a:t>Do not restrain yourself to tweaks or constraints of today</a:t>
            </a:r>
          </a:p>
          <a:p>
            <a:pPr lvl="1"/>
            <a:r>
              <a:rPr lang="en-US" altLang="en-US" dirty="0"/>
              <a:t>Yet, think about adoption issues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Aim high, be rigorous </a:t>
            </a:r>
          </a:p>
          <a:p>
            <a:endParaRPr lang="en-US" altLang="en-US" sz="2000" dirty="0">
              <a:solidFill>
                <a:srgbClr val="0000FF"/>
              </a:solidFill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Write and present extremely well</a:t>
            </a: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</p:txBody>
      </p:sp>
      <p:sp>
        <p:nvSpPr>
          <p:cNvPr id="2652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E61F7A-0EE2-D74B-991E-C5050662C51C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8FAB2-C9E5-7A4A-8B87-92AD595DC283}"/>
              </a:ext>
            </a:extLst>
          </p:cNvPr>
          <p:cNvSpPr txBox="1"/>
          <p:nvPr/>
        </p:nvSpPr>
        <p:spPr>
          <a:xfrm>
            <a:off x="0" y="6474822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Slides used in several of my courses: e.g.,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https://www.youtube.com/watch?v=M0y_Nvb9rGA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407939"/>
      </p:ext>
    </p:extLst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Many Principles </a:t>
            </a:r>
            <a:br>
              <a:rPr lang="en-US" dirty="0"/>
            </a:br>
            <a:r>
              <a:rPr lang="en-US" dirty="0"/>
              <a:t>                 on the Previous Slide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856F32A-32FF-3E4D-8117-0BCA50DEB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744539"/>
      </p:ext>
    </p:extLst>
  </p:cSld>
  <p:clrMapOvr>
    <a:masterClrMapping/>
  </p:clrMapOvr>
  <p:transition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2494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Set the Bar High</a:t>
            </a:r>
            <a:endParaRPr lang="en-US" sz="6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536707"/>
      </p:ext>
    </p:extLst>
  </p:cSld>
  <p:clrMapOvr>
    <a:masterClrMapping/>
  </p:clrMapOvr>
  <p:transition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 Bar High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ABB9-2312-364E-9DBB-189E45C44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goal should be to 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“Think big, aim high, enable positive change”</a:t>
            </a:r>
          </a:p>
          <a:p>
            <a:endParaRPr lang="en-US" dirty="0"/>
          </a:p>
          <a:p>
            <a:r>
              <a:rPr lang="en-US" dirty="0"/>
              <a:t>Reward good, positive behavior that helps with this culture</a:t>
            </a:r>
          </a:p>
          <a:p>
            <a:endParaRPr lang="en-US" dirty="0"/>
          </a:p>
          <a:p>
            <a:r>
              <a:rPr lang="en-US" dirty="0"/>
              <a:t>Recommended reading: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Hamming, “</a:t>
            </a:r>
            <a:r>
              <a:rPr lang="en-US" altLang="ja-JP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You and Your Research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Talk at Bell Labs, 1986.</a:t>
            </a:r>
          </a:p>
          <a:p>
            <a:pPr lvl="2"/>
            <a:r>
              <a:rPr lang="en-US" dirty="0">
                <a:hlinkClick r:id="rId2"/>
              </a:rPr>
              <a:t>https://www.cs.virginia.edu/~robins/YouAndYourResearch.html</a:t>
            </a:r>
            <a:endParaRPr lang="en-US" altLang="ja-JP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367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Fundamentals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Fundamentals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and scholarship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are critical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(hypes come and go)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223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Big Problems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Choose Great Problems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and guide your group toward them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give them freedom)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459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039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F8CA-7E14-B349-814D-98AD7F38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Teaching and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BDC44-6DAA-2541-BF58-D1ED73B7B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Care about teaching immensely</a:t>
            </a:r>
          </a:p>
          <a:p>
            <a:endParaRPr lang="en-US" dirty="0"/>
          </a:p>
          <a:p>
            <a:r>
              <a:rPr lang="en-US" dirty="0"/>
              <a:t>Teaching and research are two sides of the same coin </a:t>
            </a:r>
            <a:r>
              <a:rPr lang="en-US" dirty="0">
                <a:sym typeface="Wingdings" pitchFamily="2" charset="2"/>
              </a:rPr>
              <a:t> scholarship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Both long-term and short-term is affected by teaching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Research motivates teaching motivates research</a:t>
            </a:r>
          </a:p>
          <a:p>
            <a:pPr lvl="1"/>
            <a:r>
              <a:rPr lang="en-US" dirty="0">
                <a:sym typeface="Wingdings" pitchFamily="2" charset="2"/>
              </a:rPr>
              <a:t>I introduce RowHammer, Processing in Memory, Meltdown/</a:t>
            </a:r>
            <a:r>
              <a:rPr lang="en-US" dirty="0" err="1">
                <a:sym typeface="Wingdings" pitchFamily="2" charset="2"/>
              </a:rPr>
              <a:t>Spectre</a:t>
            </a:r>
            <a:r>
              <a:rPr lang="en-US" dirty="0">
                <a:sym typeface="Wingdings" pitchFamily="2" charset="2"/>
              </a:rPr>
              <a:t>, DRAM Refresh, Various Technology Scaling problems, and research examples in my Bachelor’s course:</a:t>
            </a:r>
          </a:p>
          <a:p>
            <a:pPr lvl="2"/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https://safari.ethz.ch/digitaltechnik/spring2021/</a:t>
            </a:r>
            <a:endParaRPr lang="en-US" b="1" dirty="0">
              <a:solidFill>
                <a:srgbClr val="0432FF"/>
              </a:solidFill>
            </a:endParaRPr>
          </a:p>
          <a:p>
            <a:pPr lvl="1"/>
            <a:r>
              <a:rPr lang="en-US" dirty="0">
                <a:sym typeface="Wingdings" pitchFamily="2" charset="2"/>
              </a:rPr>
              <a:t>All courses can have research examples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C88F1-BC2D-A046-B033-4C059F84A8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55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Emphasize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Clarity and Rigor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in Communication</a:t>
            </a:r>
          </a:p>
          <a:p>
            <a:pPr marL="0" indent="0" algn="ctr">
              <a:buNone/>
            </a:pPr>
            <a:r>
              <a:rPr lang="en-US" sz="6400" dirty="0"/>
              <a:t>(critical for high impact)</a:t>
            </a:r>
            <a:endParaRPr lang="en-US" sz="6000" dirty="0"/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185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Foster collaboration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(within group)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(across groups)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 companies)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521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BF02-30B8-4043-913E-4C8C7258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Everything to Have High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6D75E-EDAA-804B-821E-D8FA7C278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 with companies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Engage and collaborate with researchers who fit your mindset</a:t>
            </a:r>
          </a:p>
          <a:p>
            <a:pPr lvl="1"/>
            <a:r>
              <a:rPr lang="en-US" dirty="0"/>
              <a:t>Collaborate, not fight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Strive for the highest excellence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86AC9-62FA-9541-99E2-DDD7142319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439055"/>
      </p:ext>
    </p:extLst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Inspire and Reach Out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672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4D15-1988-A34D-B187-7DA7C587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524E0-F46B-E04F-8EC2-093520ECE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talks</a:t>
            </a:r>
          </a:p>
          <a:p>
            <a:endParaRPr lang="en-US" dirty="0"/>
          </a:p>
          <a:p>
            <a:r>
              <a:rPr lang="en-US" dirty="0"/>
              <a:t>Educate others on your work and research</a:t>
            </a:r>
          </a:p>
          <a:p>
            <a:endParaRPr lang="en-US" dirty="0"/>
          </a:p>
          <a:p>
            <a:r>
              <a:rPr lang="en-US" dirty="0"/>
              <a:t>Listen to everyone</a:t>
            </a:r>
          </a:p>
          <a:p>
            <a:pPr lvl="1"/>
            <a:r>
              <a:rPr lang="en-US" dirty="0"/>
              <a:t>Especially your students</a:t>
            </a:r>
          </a:p>
          <a:p>
            <a:pPr lvl="1"/>
            <a:endParaRPr lang="en-US" dirty="0"/>
          </a:p>
          <a:p>
            <a:r>
              <a:rPr lang="en-US" dirty="0"/>
              <a:t>Teach, educate, collaborate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24F6F-2273-A341-9DF1-B9AA833E68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920098"/>
      </p:ext>
    </p:extLst>
  </p:cSld>
  <p:clrMapOvr>
    <a:masterClrMapping/>
  </p:clrMapOvr>
  <p:transition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Receive &amp; Address Feedback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do not get derailed)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6468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5C51-5458-424B-A55C-0BB40EF5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Receive &amp; Address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399C4-456D-F641-98DC-6A1C31BCD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reviewer feedback</a:t>
            </a:r>
          </a:p>
          <a:p>
            <a:pPr lvl="1"/>
            <a:r>
              <a:rPr lang="en-US" dirty="0"/>
              <a:t>Take them positively</a:t>
            </a:r>
          </a:p>
          <a:p>
            <a:pPr lvl="1"/>
            <a:r>
              <a:rPr lang="en-US" dirty="0"/>
              <a:t>They can be helpful</a:t>
            </a:r>
          </a:p>
          <a:p>
            <a:pPr lvl="1"/>
            <a:endParaRPr lang="en-US" dirty="0"/>
          </a:p>
          <a:p>
            <a:r>
              <a:rPr lang="en-US" dirty="0"/>
              <a:t>Feedback is not always right </a:t>
            </a:r>
          </a:p>
          <a:p>
            <a:pPr lvl="1"/>
            <a:r>
              <a:rPr lang="en-US" dirty="0"/>
              <a:t>Need to apply corrections to it</a:t>
            </a:r>
          </a:p>
          <a:p>
            <a:pPr lvl="1"/>
            <a:endParaRPr lang="en-US" dirty="0"/>
          </a:p>
          <a:p>
            <a:r>
              <a:rPr lang="en-US" dirty="0"/>
              <a:t>Do not let rejection derail you – be ready for it</a:t>
            </a:r>
          </a:p>
          <a:p>
            <a:r>
              <a:rPr lang="en-US" dirty="0"/>
              <a:t>Remind and encourage your students: </a:t>
            </a:r>
          </a:p>
          <a:p>
            <a:pPr lvl="1"/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https://www.sciencealert.com/these-8-papers-were-rejected-before-going-on-to-win-the-nobel-prize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0859C-02D9-5C45-B069-76DD4EDDCE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2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448907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358609"/>
      </p:ext>
    </p:extLst>
  </p:cSld>
  <p:clrMapOvr>
    <a:masterClrMapping/>
  </p:clrMapOvr>
  <p:transition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 Extended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2241641046"/>
      </p:ext>
    </p:extLst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044775"/>
      </p:ext>
    </p:extLst>
  </p:cSld>
  <p:clrMapOvr>
    <a:masterClrMapping/>
  </p:clrMapOvr>
  <p:transition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Build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Build Infrastructure to Enable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(Big Ideas &amp; Projects)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71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Work Hard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6577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Work Hard to       </a:t>
            </a:r>
            <a:r>
              <a:rPr lang="en-US" sz="6400" dirty="0">
                <a:solidFill>
                  <a:srgbClr val="FF0000"/>
                </a:solidFill>
              </a:rPr>
              <a:t>Enable Your Passion</a:t>
            </a:r>
          </a:p>
        </p:txBody>
      </p:sp>
    </p:spTree>
    <p:extLst>
      <p:ext uri="{BB962C8B-B14F-4D97-AF65-F5344CB8AC3E}">
        <p14:creationId xmlns:p14="http://schemas.microsoft.com/office/powerpoint/2010/main" val="2158980444"/>
      </p:ext>
    </p:extLst>
  </p:cSld>
  <p:clrMapOvr>
    <a:masterClrMapping/>
  </p:clrMapOvr>
  <p:transition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28800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dirty="0">
                <a:latin typeface="Garamond" charset="0"/>
              </a:rPr>
              <a:t>My Suggestions to You</a:t>
            </a:r>
          </a:p>
        </p:txBody>
      </p:sp>
      <p:sp>
        <p:nvSpPr>
          <p:cNvPr id="4608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00462"/>
      </p:ext>
    </p:extLst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Mindset and Motivation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Start out 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the right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motivation and mindset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381166"/>
      </p:ext>
    </p:extLst>
  </p:cSld>
  <p:clrMapOvr>
    <a:masterClrMapping/>
  </p:clrMapOvr>
  <p:transition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Set Your Own Bar High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(Continuous Growth &amp; Learning)</a:t>
            </a:r>
          </a:p>
          <a:p>
            <a:pPr marL="0" indent="0" algn="ctr">
              <a:buNone/>
            </a:pPr>
            <a:endParaRPr lang="en-US" sz="6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32013"/>
      </p:ext>
    </p:extLst>
  </p:cSld>
  <p:clrMapOvr>
    <a:masterClrMapping/>
  </p:clrMapOvr>
  <p:transition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Think Big, Aim High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6577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Think Big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Aim High</a:t>
            </a:r>
          </a:p>
        </p:txBody>
      </p:sp>
    </p:spTree>
    <p:extLst>
      <p:ext uri="{BB962C8B-B14F-4D97-AF65-F5344CB8AC3E}">
        <p14:creationId xmlns:p14="http://schemas.microsoft.com/office/powerpoint/2010/main" val="147374936"/>
      </p:ext>
    </p:extLst>
  </p:cSld>
  <p:clrMapOvr>
    <a:masterClrMapping/>
  </p:clrMapOvr>
  <p:transition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Suggestion to Researchers: 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3626736616"/>
      </p:ext>
    </p:extLst>
  </p:cSld>
  <p:clrMapOvr>
    <a:masterClrMapping/>
  </p:clrMapOvr>
  <p:transition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Build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6577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Build Infrastructure to </a:t>
            </a:r>
            <a:r>
              <a:rPr lang="en-US" sz="6400" dirty="0">
                <a:solidFill>
                  <a:srgbClr val="FF0000"/>
                </a:solidFill>
              </a:rPr>
              <a:t>Enable Your Passion</a:t>
            </a:r>
          </a:p>
        </p:txBody>
      </p:sp>
    </p:spTree>
    <p:extLst>
      <p:ext uri="{BB962C8B-B14F-4D97-AF65-F5344CB8AC3E}">
        <p14:creationId xmlns:p14="http://schemas.microsoft.com/office/powerpoint/2010/main" val="2900691604"/>
      </p:ext>
    </p:extLst>
  </p:cSld>
  <p:clrMapOvr>
    <a:masterClrMapping/>
  </p:clrMapOvr>
  <p:transition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Work Hard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6577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Work Hard to       </a:t>
            </a:r>
            <a:r>
              <a:rPr lang="en-US" sz="6400" dirty="0">
                <a:solidFill>
                  <a:srgbClr val="FF0000"/>
                </a:solidFill>
              </a:rPr>
              <a:t>Enable Your Passion</a:t>
            </a:r>
          </a:p>
        </p:txBody>
      </p:sp>
    </p:spTree>
    <p:extLst>
      <p:ext uri="{BB962C8B-B14F-4D97-AF65-F5344CB8AC3E}">
        <p14:creationId xmlns:p14="http://schemas.microsoft.com/office/powerpoint/2010/main" val="2706722852"/>
      </p:ext>
    </p:extLst>
  </p:cSld>
  <p:clrMapOvr>
    <a:masterClrMapping/>
  </p:clrMapOvr>
  <p:transition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Suggestion to Researchers: 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</p:spTree>
    <p:extLst>
      <p:ext uri="{BB962C8B-B14F-4D97-AF65-F5344CB8AC3E}">
        <p14:creationId xmlns:p14="http://schemas.microsoft.com/office/powerpoint/2010/main" val="3137295503"/>
      </p:ext>
    </p:extLst>
  </p:cSld>
  <p:clrMapOvr>
    <a:masterClrMapping/>
  </p:clrMapOvr>
  <p:transition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</p:spTree>
    <p:extLst>
      <p:ext uri="{BB962C8B-B14F-4D97-AF65-F5344CB8AC3E}">
        <p14:creationId xmlns:p14="http://schemas.microsoft.com/office/powerpoint/2010/main" val="3753606187"/>
      </p:ext>
    </p:extLst>
  </p:cSld>
  <p:clrMapOvr>
    <a:masterClrMapping/>
  </p:clrMapOvr>
  <p:transition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777450"/>
      </p:ext>
    </p:extLst>
  </p:cSld>
  <p:clrMapOvr>
    <a:masterClrMapping/>
  </p:clrMapOvr>
  <p:transition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Good Mindset, Goals &amp;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1950368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You can make a      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good impact</a:t>
            </a: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              on the world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666927"/>
      </p:ext>
    </p:extLst>
  </p:cSld>
  <p:clrMapOvr>
    <a:masterClrMapping/>
  </p:clrMapOvr>
  <p:transition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D7CC-532F-7747-B2AA-B5648C183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for Thought: Two Quotes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63D4A-C4FE-FE4E-B747-46129F6B0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reasonable man adapts himself to the world;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unreasonable one persists in trying to adapt the world to himself.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Therefore, all progress depends on the unreasonable man.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George Bernard Shaw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Progress is impossible without change,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and those who cannot change their minds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cannot change anything.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C7CE-A8E5-F841-AD64-A7EF1AB49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CF7BE5-8694-4847-AD44-329B213B98C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164D3-9C32-E64D-BB99-29608596F757}"/>
              </a:ext>
            </a:extLst>
          </p:cNvPr>
          <p:cNvSpPr txBox="1"/>
          <p:nvPr/>
        </p:nvSpPr>
        <p:spPr>
          <a:xfrm>
            <a:off x="103239" y="6607277"/>
            <a:ext cx="7991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Image: By Alvin Langdon Coburn - Illustrated London News, p. 575 (subscription required), PD-US, https://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en.wikipedia.org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/w/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index.php?curid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=49887931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DC7AA-F09D-3B42-B399-EA20CB52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971800"/>
            <a:ext cx="2132919" cy="30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62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13 June 2021</a:t>
            </a:r>
          </a:p>
          <a:p>
            <a:r>
              <a:rPr lang="en-US" sz="2200" dirty="0"/>
              <a:t>Undergraduate Architecture Mentoring Workshop @ ISCA 2021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Applying to Grad School </a:t>
            </a:r>
            <a:br>
              <a:rPr lang="en-US" sz="5000" dirty="0"/>
            </a:br>
            <a:r>
              <a:rPr lang="en-US" sz="5000" dirty="0"/>
              <a:t>&amp; Doing Impactful Research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24415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C06178-BBAB-E04C-8087-63A453581E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Backup Slides on </a:t>
            </a:r>
            <a:br>
              <a:rPr lang="en-US" dirty="0"/>
            </a:br>
            <a:r>
              <a:rPr lang="en-US" dirty="0"/>
              <a:t>“Impactful Research”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D32DF4CB-54D4-E140-9E91-75A12072A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4052664"/>
            <a:ext cx="7848600" cy="1752600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"How to Build an Impactful Research Group"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>
                <a:hlinkClick r:id="rId3"/>
              </a:rPr>
              <a:t>57th Design Automation Conference Early Career Workshop (</a:t>
            </a:r>
            <a:r>
              <a:rPr lang="en-US" b="1" i="1" dirty="0">
                <a:hlinkClick r:id="rId3"/>
              </a:rPr>
              <a:t>DAC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19 July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 (pptx)</a:t>
            </a:r>
            <a:r>
              <a:rPr lang="en-US" dirty="0">
                <a:solidFill>
                  <a:srgbClr val="0432FF"/>
                </a:solidFill>
              </a:rPr>
              <a:t> </a:t>
            </a:r>
            <a:r>
              <a:rPr lang="en-US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(pdf)</a:t>
            </a:r>
            <a:r>
              <a:rPr lang="en-US" dirty="0">
                <a:solidFill>
                  <a:srgbClr val="0432FF"/>
                </a:solidFill>
              </a:rPr>
              <a:t>]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EC08D5-08FE-4C49-A49A-7C049F238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5871495"/>
      </p:ext>
    </p:extLst>
  </p:cSld>
  <p:clrMapOvr>
    <a:masterClrMapping/>
  </p:clrMapOvr>
  <p:transition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1: 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Which are the best practices that you would suggest to your peers as the essential one for the success of an academic team?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025607"/>
      </p:ext>
    </p:extLst>
  </p:cSld>
  <p:clrMapOvr>
    <a:masterClrMapping/>
  </p:clrMapOvr>
  <p:transition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I Start…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There is no single way of having impact. </a:t>
            </a:r>
          </a:p>
          <a:p>
            <a:endParaRPr lang="en-US" dirty="0"/>
          </a:p>
          <a:p>
            <a:r>
              <a:rPr lang="en-US" dirty="0"/>
              <a:t>The following is my way, methods and principles. </a:t>
            </a:r>
          </a:p>
          <a:p>
            <a:endParaRPr lang="en-US" dirty="0"/>
          </a:p>
          <a:p>
            <a:r>
              <a:rPr lang="en-US" dirty="0"/>
              <a:t>There definitely are other ways.</a:t>
            </a:r>
          </a:p>
          <a:p>
            <a:endParaRPr lang="en-US" dirty="0"/>
          </a:p>
          <a:p>
            <a:r>
              <a:rPr lang="en-US" dirty="0"/>
              <a:t>The critical thing is </a:t>
            </a:r>
            <a:r>
              <a:rPr lang="en-US" dirty="0">
                <a:solidFill>
                  <a:srgbClr val="0000FF"/>
                </a:solidFill>
              </a:rPr>
              <a:t>finding the way that works well for you </a:t>
            </a:r>
            <a:r>
              <a:rPr lang="en-US" dirty="0"/>
              <a:t>and your goals.</a:t>
            </a:r>
          </a:p>
          <a:p>
            <a:pPr lvl="1"/>
            <a:r>
              <a:rPr lang="en-US" dirty="0"/>
              <a:t>That you can own, cherish and optimize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594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Personalized Methods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Find the methods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work for </a:t>
            </a:r>
            <a:r>
              <a:rPr lang="en-US" sz="6400" dirty="0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877991"/>
      </p:ext>
    </p:extLst>
  </p:cSld>
  <p:clrMapOvr>
    <a:masterClrMapping/>
  </p:clrMapOvr>
  <p:transition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Motivation &amp; Mindset</a:t>
            </a: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748483"/>
      </p:ext>
    </p:extLst>
  </p:cSld>
  <p:clrMapOvr>
    <a:masterClrMapping/>
  </p:clrMapOvr>
  <p:transition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Mindset and Motivation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Start out 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the right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motivation and mindset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833243"/>
      </p:ext>
    </p:extLst>
  </p:cSld>
  <p:clrMapOvr>
    <a:masterClrMapping/>
  </p:clrMapOvr>
  <p:transition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3A67D-D26F-884F-AC04-AEC027EFF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Sets The Culture and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702BD-68CE-154D-8EED-B44C536B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9023920" cy="5029200"/>
          </a:xfrm>
        </p:spPr>
        <p:txBody>
          <a:bodyPr/>
          <a:lstStyle/>
          <a:p>
            <a:r>
              <a:rPr lang="en-US" dirty="0"/>
              <a:t>Mindset 1: </a:t>
            </a:r>
            <a:r>
              <a:rPr lang="en-US" dirty="0">
                <a:solidFill>
                  <a:srgbClr val="0000FF"/>
                </a:solidFill>
              </a:rPr>
              <a:t>change the world positively, have high influence</a:t>
            </a:r>
          </a:p>
          <a:p>
            <a:r>
              <a:rPr lang="en-US" dirty="0"/>
              <a:t>Mindset 2: </a:t>
            </a:r>
            <a:r>
              <a:rPr lang="en-US" dirty="0">
                <a:solidFill>
                  <a:srgbClr val="0000FF"/>
                </a:solidFill>
              </a:rPr>
              <a:t>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Not papers </a:t>
            </a:r>
          </a:p>
          <a:p>
            <a:r>
              <a:rPr lang="en-US" dirty="0"/>
              <a:t>Not fame</a:t>
            </a:r>
          </a:p>
          <a:p>
            <a:r>
              <a:rPr lang="en-US" dirty="0"/>
              <a:t>Not money</a:t>
            </a:r>
          </a:p>
          <a:p>
            <a:r>
              <a:rPr lang="en-US" dirty="0"/>
              <a:t>No quantitative measure, really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Motivation correction may be needed at times – be ready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02759-C67E-DC49-9924-E8D3BF306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8480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Team of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Get motivated students</a:t>
            </a:r>
          </a:p>
          <a:p>
            <a:pPr marL="0" indent="0" algn="ctr">
              <a:buNone/>
            </a:pPr>
            <a:endParaRPr lang="en-US" sz="64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Build a team of excellence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920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278370"/>
      </p:ext>
    </p:extLst>
  </p:cSld>
  <p:clrMapOvr>
    <a:masterClrMapping/>
  </p:clrMapOvr>
  <p:transition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4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Some Basics of Research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79874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95CA4-27D6-D34D-816A-255A50A559B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92B730-4AE7-2645-B7E9-23B351154D82}"/>
              </a:ext>
            </a:extLst>
          </p:cNvPr>
          <p:cNvSpPr txBox="1"/>
          <p:nvPr/>
        </p:nvSpPr>
        <p:spPr>
          <a:xfrm>
            <a:off x="636814" y="5805264"/>
            <a:ext cx="5896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Slides used in several of my courses: </a:t>
            </a:r>
          </a:p>
          <a:p>
            <a:r>
              <a:rPr lang="en-US" dirty="0"/>
              <a:t>e.g., </a:t>
            </a:r>
            <a:r>
              <a:rPr lang="en-US" dirty="0">
                <a:hlinkClick r:id="rId2"/>
              </a:rPr>
              <a:t>https://www.youtube.com/watch?v=M0y_Nvb9rGA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4794"/>
      </p:ext>
    </p:extLst>
  </p:cSld>
  <p:clrMapOvr>
    <a:masterClrMapping/>
  </p:clrMapOvr>
  <p:transition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How To Do Research &amp; Advanced Dev.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We will talk a lot about this in this course</a:t>
            </a:r>
          </a:p>
          <a:p>
            <a:endParaRPr lang="en-US" altLang="en-US" dirty="0">
              <a:ea typeface="ＭＳ Ｐゴシック" charset="-128"/>
            </a:endParaRPr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example</a:t>
            </a:r>
          </a:p>
          <a:p>
            <a:pPr lvl="1"/>
            <a:r>
              <a:rPr lang="en-US" altLang="en-US" dirty="0"/>
              <a:t>Reading and evaluating strong and seminal papers &amp; designs</a:t>
            </a:r>
          </a:p>
          <a:p>
            <a:pPr lvl="2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doing</a:t>
            </a:r>
          </a:p>
          <a:p>
            <a:pPr lvl="1"/>
            <a:r>
              <a:rPr lang="en-US" altLang="en-US" dirty="0"/>
              <a:t>Semester-long research/design projects, masters’ projects, PhD thesis</a:t>
            </a:r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Learning </a:t>
            </a:r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by open, critical discussions</a:t>
            </a:r>
          </a:p>
          <a:p>
            <a:pPr lvl="1"/>
            <a:r>
              <a:rPr lang="en-US" altLang="en-US" dirty="0"/>
              <a:t>Paper reading groups, frequent brainstorming and discussions</a:t>
            </a:r>
          </a:p>
          <a:p>
            <a:pPr lvl="1"/>
            <a:r>
              <a:rPr lang="en-US" altLang="en-US" dirty="0"/>
              <a:t>Design sessions</a:t>
            </a:r>
          </a:p>
          <a:p>
            <a:pPr lvl="1"/>
            <a:r>
              <a:rPr lang="en-US" altLang="en-US" dirty="0"/>
              <a:t>Collaborations</a:t>
            </a:r>
          </a:p>
          <a:p>
            <a:pPr lvl="1"/>
            <a:endParaRPr lang="en-US" altLang="en-US" dirty="0"/>
          </a:p>
        </p:txBody>
      </p:sp>
      <p:sp>
        <p:nvSpPr>
          <p:cNvPr id="2631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C55334-A654-BA4C-8385-0F98032B2DC9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2FC7B1-1A47-014D-9B5C-38BFD89C9017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71058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Environment of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3410"/>
      </p:ext>
    </p:extLst>
  </p:cSld>
  <p:clrMapOvr>
    <a:masterClrMapping/>
  </p:clrMapOvr>
  <p:transition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What Is The Goal of Research?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To generate new insight</a:t>
            </a:r>
          </a:p>
          <a:p>
            <a:pPr lvl="1"/>
            <a:r>
              <a:rPr lang="en-US" altLang="en-US" dirty="0"/>
              <a:t>that can enable what previously did not exist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r>
              <a:rPr lang="en-US" altLang="en-US" dirty="0">
                <a:ea typeface="ＭＳ Ｐゴシック" charset="-128"/>
              </a:rPr>
              <a:t>Research is a hunt for insight that can eventually        impact the world</a:t>
            </a:r>
          </a:p>
          <a:p>
            <a:pPr lvl="1"/>
            <a:endParaRPr lang="en-US" altLang="en-US" dirty="0"/>
          </a:p>
        </p:txBody>
      </p:sp>
      <p:sp>
        <p:nvSpPr>
          <p:cNvPr id="2641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5AD33-7E57-3348-A1C3-4FE5EF0AE8C2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3213CE-BFBC-ED41-BFEE-7737F3ACC8A8}"/>
              </a:ext>
            </a:extLst>
          </p:cNvPr>
          <p:cNvSpPr txBox="1"/>
          <p:nvPr/>
        </p:nvSpPr>
        <p:spPr>
          <a:xfrm>
            <a:off x="0" y="6455946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09483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Insight and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 Insight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Encourage New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526218"/>
      </p:ext>
    </p:extLst>
  </p:cSld>
  <p:clrMapOvr>
    <a:masterClrMapping/>
  </p:clrMapOvr>
  <p:transition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Some Basic Advice for Good Research</a:t>
            </a:r>
          </a:p>
        </p:txBody>
      </p:sp>
      <p:sp>
        <p:nvSpPr>
          <p:cNvPr id="265218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Choose great problems to solve: Have great taste</a:t>
            </a:r>
          </a:p>
          <a:p>
            <a:pPr lvl="1"/>
            <a:r>
              <a:rPr lang="en-US" altLang="en-US" dirty="0"/>
              <a:t>Difficult</a:t>
            </a:r>
          </a:p>
          <a:p>
            <a:pPr lvl="1"/>
            <a:r>
              <a:rPr lang="en-US" altLang="en-US" dirty="0"/>
              <a:t>Important</a:t>
            </a:r>
          </a:p>
          <a:p>
            <a:pPr lvl="1"/>
            <a:r>
              <a:rPr lang="en-US" altLang="en-US" dirty="0"/>
              <a:t>High impact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Read heavily and critically</a:t>
            </a:r>
          </a:p>
          <a:p>
            <a:endParaRPr lang="en-US" altLang="en-US" sz="2000" dirty="0"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Think big (out of the box)</a:t>
            </a:r>
          </a:p>
          <a:p>
            <a:pPr lvl="1"/>
            <a:r>
              <a:rPr lang="en-US" altLang="en-US" dirty="0"/>
              <a:t>Do not restrain yourself to tweaks or constraints of today</a:t>
            </a:r>
          </a:p>
          <a:p>
            <a:pPr lvl="1"/>
            <a:r>
              <a:rPr lang="en-US" altLang="en-US" dirty="0"/>
              <a:t>Yet, think about adoption issues</a:t>
            </a:r>
          </a:p>
          <a:p>
            <a:pPr lvl="1"/>
            <a:endParaRPr lang="en-US" altLang="en-US" sz="2000" dirty="0"/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Aim high </a:t>
            </a:r>
          </a:p>
          <a:p>
            <a:endParaRPr lang="en-US" altLang="en-US" sz="2000" dirty="0">
              <a:solidFill>
                <a:srgbClr val="0000FF"/>
              </a:solidFill>
              <a:ea typeface="ＭＳ Ｐゴシック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charset="-128"/>
              </a:rPr>
              <a:t>Write and present extremely well</a:t>
            </a: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  <a:p>
            <a:endParaRPr lang="en-US" altLang="en-US" dirty="0">
              <a:ea typeface="ＭＳ Ｐゴシック" charset="-128"/>
            </a:endParaRPr>
          </a:p>
        </p:txBody>
      </p:sp>
      <p:sp>
        <p:nvSpPr>
          <p:cNvPr id="2652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E61F7A-0EE2-D74B-991E-C5050662C51C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8FAB2-C9E5-7A4A-8B87-92AD595DC283}"/>
              </a:ext>
            </a:extLst>
          </p:cNvPr>
          <p:cNvSpPr txBox="1"/>
          <p:nvPr/>
        </p:nvSpPr>
        <p:spPr>
          <a:xfrm>
            <a:off x="0" y="6474822"/>
            <a:ext cx="8656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Slides used in several of my courses: e.g., </a:t>
            </a:r>
            <a:r>
              <a:rPr lang="en-US" sz="1600" dirty="0">
                <a:hlinkClick r:id="rId2"/>
              </a:rPr>
              <a:t>https://www.youtube.com/watch?v=M0y_Nvb9rGA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1973243"/>
      </p:ext>
    </p:extLst>
  </p:cSld>
  <p:clrMapOvr>
    <a:masterClrMapping/>
  </p:clrMapOvr>
  <p:transition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Many Principles </a:t>
            </a:r>
            <a:br>
              <a:rPr lang="en-US" dirty="0"/>
            </a:br>
            <a:r>
              <a:rPr lang="en-US" dirty="0"/>
              <a:t>                 on the Previous Slide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856F32A-32FF-3E4D-8117-0BCA50DEB3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191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751107"/>
      </p:ext>
    </p:extLst>
  </p:cSld>
  <p:clrMapOvr>
    <a:masterClrMapping/>
  </p:clrMapOvr>
  <p:transition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2494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Set the Bar High</a:t>
            </a:r>
            <a:endParaRPr lang="en-US" sz="6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2285724"/>
      </p:ext>
    </p:extLst>
  </p:cSld>
  <p:clrMapOvr>
    <a:masterClrMapping/>
  </p:clrMapOvr>
  <p:transition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1593-05B5-3545-B44B-FCF13459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 Bar High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ABB9-2312-364E-9DBB-189E45C44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goal should be to enable students to achieve a potential that they did not even think they could ever achieve</a:t>
            </a:r>
          </a:p>
          <a:p>
            <a:endParaRPr lang="en-US" dirty="0"/>
          </a:p>
          <a:p>
            <a:r>
              <a:rPr lang="en-US" dirty="0"/>
              <a:t>“Think big, aim high, enable positive change”</a:t>
            </a:r>
          </a:p>
          <a:p>
            <a:endParaRPr lang="en-US" dirty="0"/>
          </a:p>
          <a:p>
            <a:r>
              <a:rPr lang="en-US" dirty="0"/>
              <a:t>Reward good, positive behavior that helps with this culture</a:t>
            </a:r>
          </a:p>
          <a:p>
            <a:endParaRPr lang="en-US" dirty="0"/>
          </a:p>
          <a:p>
            <a:r>
              <a:rPr lang="en-US" dirty="0"/>
              <a:t>Recommended reading: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Hamming, “</a:t>
            </a:r>
            <a:r>
              <a:rPr lang="en-US" altLang="ja-JP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You and Your Research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Talk at Bell Labs, 1986.</a:t>
            </a:r>
          </a:p>
          <a:p>
            <a:pPr lvl="2"/>
            <a:r>
              <a:rPr lang="en-US" dirty="0">
                <a:hlinkClick r:id="rId2"/>
              </a:rPr>
              <a:t>https://www.cs.virginia.edu/~robins/YouAndYourResearch.html</a:t>
            </a:r>
            <a:endParaRPr lang="en-US" altLang="ja-JP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0705-EA6E-CC4D-9CBF-A03473A2B8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193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916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Fundamentals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Fundamentals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and scholarship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are critical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(hypes come and go)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882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Big Problems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Choose Great Problems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and guide your group toward them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give them freedom)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366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098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3F8CA-7E14-B349-814D-98AD7F38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Teaching and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BDC44-6DAA-2541-BF58-D1ED73B7B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Care about teaching immensely</a:t>
            </a:r>
          </a:p>
          <a:p>
            <a:endParaRPr lang="en-US" dirty="0"/>
          </a:p>
          <a:p>
            <a:r>
              <a:rPr lang="en-US" dirty="0"/>
              <a:t>Teaching and research are two sides of the same coin </a:t>
            </a:r>
            <a:r>
              <a:rPr lang="en-US" dirty="0">
                <a:sym typeface="Wingdings" pitchFamily="2" charset="2"/>
              </a:rPr>
              <a:t> scholarship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Both long-term and short-term is affected by teaching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Research motivates teaching motivates research</a:t>
            </a:r>
          </a:p>
          <a:p>
            <a:pPr lvl="1"/>
            <a:r>
              <a:rPr lang="en-US" dirty="0">
                <a:sym typeface="Wingdings" pitchFamily="2" charset="2"/>
              </a:rPr>
              <a:t>I introduce RowHammer, Processing in Memory, Meltdown/</a:t>
            </a:r>
            <a:r>
              <a:rPr lang="en-US" dirty="0" err="1">
                <a:sym typeface="Wingdings" pitchFamily="2" charset="2"/>
              </a:rPr>
              <a:t>Spectre</a:t>
            </a:r>
            <a:r>
              <a:rPr lang="en-US" dirty="0">
                <a:sym typeface="Wingdings" pitchFamily="2" charset="2"/>
              </a:rPr>
              <a:t>, DRAM Refresh, Various Technology Scaling problems, and research examples in my Freshman course:</a:t>
            </a:r>
          </a:p>
          <a:p>
            <a:pPr lvl="2"/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https://safari.ethz.ch/digitaltechnik/spring2020/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>
                <a:sym typeface="Wingdings" pitchFamily="2" charset="2"/>
              </a:rPr>
              <a:t>All courses can have research examples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C88F1-BC2D-A046-B033-4C059F84A8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287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Focus on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Emphasize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Clarity and Rigor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in Communication</a:t>
            </a:r>
          </a:p>
          <a:p>
            <a:pPr marL="0" indent="0" algn="ctr">
              <a:buNone/>
            </a:pPr>
            <a:r>
              <a:rPr lang="en-US" sz="6400" dirty="0"/>
              <a:t>(critical for high impact)</a:t>
            </a:r>
            <a:endParaRPr lang="en-US" sz="6000" dirty="0"/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003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BF02-30B8-4043-913E-4C8C7258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Everything to Have High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6D75E-EDAA-804B-821E-D8FA7C278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 with companies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Engage and collaborate with researchers who fit your mindset</a:t>
            </a:r>
          </a:p>
          <a:p>
            <a:pPr lvl="1"/>
            <a:r>
              <a:rPr lang="en-US" dirty="0"/>
              <a:t>Collaborate, not fight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Strive for the highest excellence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86AC9-62FA-9541-99E2-DDD7142319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199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8803313"/>
      </p:ext>
    </p:extLst>
  </p:cSld>
  <p:clrMapOvr>
    <a:masterClrMapping/>
  </p:clrMapOvr>
  <p:transition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Collaboration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Foster collaboration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(within group)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(across groups)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(with companies)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159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Inspire and Reach Out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792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4D15-1988-A34D-B187-7DA7C587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Reach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524E0-F46B-E04F-8EC2-093520ECE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 talks</a:t>
            </a:r>
          </a:p>
          <a:p>
            <a:endParaRPr lang="en-US" dirty="0"/>
          </a:p>
          <a:p>
            <a:r>
              <a:rPr lang="en-US" dirty="0"/>
              <a:t>Educate others on your work and research</a:t>
            </a:r>
          </a:p>
          <a:p>
            <a:endParaRPr lang="en-US" dirty="0"/>
          </a:p>
          <a:p>
            <a:r>
              <a:rPr lang="en-US" dirty="0"/>
              <a:t>Listen to everyone</a:t>
            </a:r>
          </a:p>
          <a:p>
            <a:pPr lvl="1"/>
            <a:r>
              <a:rPr lang="en-US" dirty="0"/>
              <a:t>Especially your students</a:t>
            </a:r>
          </a:p>
          <a:p>
            <a:pPr lvl="1"/>
            <a:endParaRPr lang="en-US" dirty="0"/>
          </a:p>
          <a:p>
            <a:r>
              <a:rPr lang="en-US" dirty="0"/>
              <a:t>Teach, educate, collaborate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24F6F-2273-A341-9DF1-B9AA833E68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202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14418"/>
      </p:ext>
    </p:extLst>
  </p:cSld>
  <p:clrMapOvr>
    <a:masterClrMapping/>
  </p:clrMapOvr>
  <p:transition/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Receive &amp; Address Feedback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(but do not get derailed)</a:t>
            </a:r>
            <a:endParaRPr lang="en-US" sz="6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235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5C51-5458-424B-A55C-0BB40EF5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Receive &amp; Address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399C4-456D-F641-98DC-6A1C31BCD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reviewer feedback</a:t>
            </a:r>
          </a:p>
          <a:p>
            <a:pPr lvl="1"/>
            <a:r>
              <a:rPr lang="en-US" dirty="0"/>
              <a:t>Take them positively</a:t>
            </a:r>
          </a:p>
          <a:p>
            <a:pPr lvl="1"/>
            <a:r>
              <a:rPr lang="en-US" dirty="0"/>
              <a:t>They can be helpful</a:t>
            </a:r>
          </a:p>
          <a:p>
            <a:pPr lvl="1"/>
            <a:endParaRPr lang="en-US" dirty="0"/>
          </a:p>
          <a:p>
            <a:r>
              <a:rPr lang="en-US" dirty="0"/>
              <a:t>Feedback is not always right </a:t>
            </a:r>
          </a:p>
          <a:p>
            <a:pPr lvl="1"/>
            <a:r>
              <a:rPr lang="en-US" dirty="0"/>
              <a:t>Need to apply corrections to it</a:t>
            </a:r>
          </a:p>
          <a:p>
            <a:pPr lvl="1"/>
            <a:endParaRPr lang="en-US" dirty="0"/>
          </a:p>
          <a:p>
            <a:r>
              <a:rPr lang="en-US" dirty="0"/>
              <a:t>Do not let rejection derail you – be ready for it</a:t>
            </a:r>
          </a:p>
          <a:p>
            <a:r>
              <a:rPr lang="en-US" dirty="0"/>
              <a:t>Remind and encourage your students: </a:t>
            </a:r>
          </a:p>
          <a:p>
            <a:pPr lvl="1"/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https://www.sciencealert.com/these-8-papers-were-rejected-before-going-on-to-win-the-nobel-prize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0859C-02D9-5C45-B069-76DD4EDDCE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204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11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69927"/>
      </p:ext>
    </p:extLst>
  </p:cSld>
  <p:clrMapOvr>
    <a:masterClrMapping/>
  </p:clrMapOvr>
  <p:transition/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855448"/>
      </p:ext>
    </p:extLst>
  </p:cSld>
  <p:clrMapOvr>
    <a:masterClrMapping/>
  </p:clrMapOvr>
  <p:transition/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 Extended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598578418"/>
      </p:ext>
    </p:extLst>
  </p:cSld>
  <p:clrMapOvr>
    <a:masterClrMapping/>
  </p:clrMapOvr>
  <p:transition/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398338"/>
      </p:ext>
    </p:extLst>
  </p:cSld>
  <p:clrMapOvr>
    <a:masterClrMapping/>
  </p:clrMapOvr>
  <p:transition/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If In Doubt, See Other Doubtful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dirty="0"/>
              <a:t>A very “doubtful” emerging technology </a:t>
            </a:r>
          </a:p>
          <a:p>
            <a:pPr lvl="1"/>
            <a:r>
              <a:rPr lang="en-US" dirty="0"/>
              <a:t>for at least two decades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855679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2132856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6625341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8D9B-171B-6244-BFD4-8612B7EC7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 Timeline (1967-2019)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CA4CC-A457-2B4F-83E1-579AB050D0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397EAE-C36E-BF45-ACD4-0489517C4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5576" y="980119"/>
            <a:ext cx="7256648" cy="54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80706"/>
      </p:ext>
    </p:extLst>
  </p:cSld>
  <p:clrMapOvr>
    <a:masterClrMapping/>
  </p:clrMapOvr>
  <p:transition/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7CBCC-5331-6041-9EAE-100C8041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Memory Timeline (1967-2019)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110196-9675-DF4D-9728-840155F51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0124" y="1047974"/>
            <a:ext cx="6927552" cy="519566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39E6A-FFA1-6347-8E39-0719BDB483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043509"/>
      </p:ext>
    </p:extLst>
  </p:cSld>
  <p:clrMapOvr>
    <a:masterClrMapping/>
  </p:clrMapOvr>
  <p:transition/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Current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736EFB-67A9-5941-ACD1-4A764C62D925}"/>
              </a:ext>
            </a:extLst>
          </p:cNvPr>
          <p:cNvSpPr/>
          <p:nvPr/>
        </p:nvSpPr>
        <p:spPr>
          <a:xfrm>
            <a:off x="537456" y="5475040"/>
            <a:ext cx="7274904" cy="72008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4209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68AE-5D18-9E4D-B0AE-1600CC02A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Dream (circa 2007)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EA495-2CCE-D648-8AF6-F3266A555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An embedded device that can perform comprehensive genome analysis in real time (within a minute)</a:t>
            </a:r>
          </a:p>
          <a:p>
            <a:pPr lvl="1"/>
            <a:r>
              <a:rPr lang="en-US" dirty="0"/>
              <a:t>Which of these DNAs does this DNA segment match with?</a:t>
            </a:r>
          </a:p>
          <a:p>
            <a:pPr lvl="1"/>
            <a:r>
              <a:rPr lang="en-US" dirty="0"/>
              <a:t>What is the likely genetic disposition of this patient to this drug?</a:t>
            </a:r>
          </a:p>
          <a:p>
            <a:pPr lvl="1"/>
            <a:r>
              <a:rPr lang="en-US" dirty="0"/>
              <a:t>. . 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F723B-2431-BD4C-A973-FB0472D63A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4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67064"/>
      </p:ext>
    </p:extLst>
  </p:cSld>
  <p:clrMapOvr>
    <a:masterClrMapping/>
  </p:clrMapOvr>
  <p:transition/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51912" cy="1066800"/>
          </a:xfrm>
        </p:spPr>
        <p:txBody>
          <a:bodyPr/>
          <a:lstStyle/>
          <a:p>
            <a:r>
              <a:rPr lang="en-US" dirty="0"/>
              <a:t>Nanopore Genome Assembly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36927-1B6F-4A4C-B5AD-52390DB79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76890"/>
            <a:ext cx="7851772" cy="54764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1863509" y="6156593"/>
            <a:ext cx="7317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 Briefings in Bioinformatics, 2018.</a:t>
            </a:r>
          </a:p>
        </p:txBody>
      </p:sp>
    </p:spTree>
    <p:extLst>
      <p:ext uri="{BB962C8B-B14F-4D97-AF65-F5344CB8AC3E}">
        <p14:creationId xmlns:p14="http://schemas.microsoft.com/office/powerpoint/2010/main" val="1252769940"/>
      </p:ext>
    </p:extLst>
  </p:cSld>
  <p:clrMapOvr>
    <a:masterClrMapping/>
  </p:clrMapOvr>
  <p:transition/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E8C23-FA4B-DC43-9A4E-AB414CD1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3600" dirty="0" err="1">
                <a:solidFill>
                  <a:srgbClr val="006633"/>
                </a:solidFill>
              </a:rPr>
              <a:t>GateKeeper</a:t>
            </a:r>
            <a:r>
              <a:rPr lang="en-US" sz="3600" dirty="0">
                <a:solidFill>
                  <a:srgbClr val="006633"/>
                </a:solidFill>
              </a:rPr>
              <a:t>: FPGA-Based Alignment Filtering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272F7-812F-9A42-AE52-085A1B7B9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sz="2200" dirty="0"/>
              <a:t>Mohammed </a:t>
            </a:r>
            <a:r>
              <a:rPr lang="en-US" sz="2200" dirty="0" err="1"/>
              <a:t>Alser</a:t>
            </a:r>
            <a:r>
              <a:rPr lang="en-US" sz="2200" dirty="0"/>
              <a:t>, Hasan Hassan, </a:t>
            </a:r>
            <a:r>
              <a:rPr lang="en-US" sz="2200" dirty="0" err="1"/>
              <a:t>Hongyi</a:t>
            </a:r>
            <a:r>
              <a:rPr lang="en-US" sz="2200" dirty="0"/>
              <a:t> Xin, </a:t>
            </a:r>
            <a:r>
              <a:rPr lang="en-US" sz="2200" dirty="0" err="1"/>
              <a:t>Oguz</a:t>
            </a:r>
            <a:r>
              <a:rPr lang="en-US" sz="2200" dirty="0"/>
              <a:t> </a:t>
            </a:r>
            <a:r>
              <a:rPr lang="en-US" sz="2200" dirty="0" err="1"/>
              <a:t>Ergin</a:t>
            </a:r>
            <a:r>
              <a:rPr lang="en-US" sz="2200" dirty="0"/>
              <a:t>, Onur Mutlu, and Can Alkan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"GateKeeper: A New Hardware Architecture for Accelerating Pre-Alignment in DNA Short Read Mapping"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b="1" i="1" dirty="0">
                <a:hlinkClick r:id="rId3"/>
              </a:rPr>
              <a:t>Bioinformatics</a:t>
            </a:r>
            <a:r>
              <a:rPr lang="en-US" sz="2200" dirty="0"/>
              <a:t>, [published online, May 31], 2017.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Source Code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5"/>
              </a:rPr>
              <a:t>Online link at Bioinformatics Journal</a:t>
            </a:r>
            <a:r>
              <a:rPr lang="en-US" sz="2200" dirty="0"/>
              <a:t>]</a:t>
            </a:r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3C8AB-36A8-254D-9CE5-089EFEBE3C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AFA7F-FE4D-6F48-BB4A-2296F0C0F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930359"/>
            <a:ext cx="9144000" cy="24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20991"/>
      </p:ext>
    </p:extLst>
  </p:cSld>
  <p:clrMapOvr>
    <a:masterClrMapping/>
  </p:clrMapOvr>
  <p:transition/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Shouji </a:t>
            </a:r>
            <a:r>
              <a:rPr lang="en-US" dirty="0">
                <a:solidFill>
                  <a:srgbClr val="006633"/>
                </a:solidFill>
              </a:rPr>
              <a:t>(</a:t>
            </a:r>
            <a:r>
              <a:rPr lang="ja-JP" altLang="en-US">
                <a:solidFill>
                  <a:srgbClr val="006633"/>
                </a:solidFill>
              </a:rPr>
              <a:t>障子</a:t>
            </a:r>
            <a:r>
              <a:rPr lang="en-US" altLang="ja-JP" dirty="0">
                <a:solidFill>
                  <a:srgbClr val="006633"/>
                </a:solidFill>
              </a:rPr>
              <a:t>)</a:t>
            </a:r>
            <a:r>
              <a:rPr lang="en-US" sz="3600" dirty="0"/>
              <a:t> </a:t>
            </a:r>
            <a:r>
              <a:rPr lang="en-US" sz="3000" b="1" dirty="0"/>
              <a:t>[Alser+, Bioinformatics 2019]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B2A96C-30FF-114A-9994-B69E4AA50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7" t="20040" r="30684" b="41570"/>
          <a:stretch/>
        </p:blipFill>
        <p:spPr>
          <a:xfrm>
            <a:off x="1259632" y="2627084"/>
            <a:ext cx="7262274" cy="410476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0218" y="1052736"/>
            <a:ext cx="847667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Mohammed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Alser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 Hasan Hassan, Akash Kumar, Onur Mutlu, and Can Alkan,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"Shouji: A Fast and Efficient Pre-Alignment Filter for Sequence Alignment"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/>
              </a:rPr>
              <a:t>Bioinformatics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 [published online, March 28], 2019.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5"/>
              </a:rPr>
              <a:t>Source Code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6"/>
              </a:rPr>
              <a:t>Online link at Bioinformatics Journal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120903"/>
      </p:ext>
    </p:extLst>
  </p:cSld>
  <p:clrMapOvr>
    <a:masterClrMapping/>
  </p:clrMapOvr>
  <p:transition/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A81F32-CBF9-E94D-A888-7F327824E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109396"/>
            <a:ext cx="7634053" cy="42732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err="1"/>
              <a:t>SneakySnake</a:t>
            </a:r>
            <a:r>
              <a:rPr lang="en-US" sz="3600" dirty="0"/>
              <a:t> </a:t>
            </a:r>
            <a:r>
              <a:rPr lang="en-US" sz="3000" b="1" dirty="0"/>
              <a:t>[Alser+, Bioinformatics 2020]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0218" y="1052736"/>
            <a:ext cx="8476676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Mohammed Alser, Taha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Shahroodi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 Juan-Gomez Luna, Can Alkan, and Onur Mutlu,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"SneakySnake: A Fast and Accurate Universal Genome Pre-Alignment Filter for CPUs, GPUs, and FPGAs"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/>
              </a:rPr>
              <a:t>Bioinformatics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 to appear in 2020.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5"/>
              </a:rPr>
              <a:t>Source Code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6"/>
              </a:rPr>
              <a:t>Online link at Bioinformatics Journal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417166"/>
      </p:ext>
    </p:extLst>
  </p:cSld>
  <p:clrMapOvr>
    <a:masterClrMapping/>
  </p:clrMapOvr>
  <p:transition/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88130"/>
      </p:ext>
    </p:extLst>
  </p:cSld>
  <p:clrMapOvr>
    <a:masterClrMapping/>
  </p:clrMapOvr>
  <p:transition/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DNA Sequence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4876800"/>
          </a:xfrm>
        </p:spPr>
        <p:txBody>
          <a:bodyPr/>
          <a:lstStyle/>
          <a:p>
            <a:r>
              <a:rPr lang="en-US" sz="1500" dirty="0"/>
              <a:t>Jeremie S. Kim, Damla Senol Cali, </a:t>
            </a:r>
            <a:r>
              <a:rPr lang="en-US" sz="1500" dirty="0" err="1"/>
              <a:t>Hongyi</a:t>
            </a:r>
            <a:r>
              <a:rPr lang="en-US" sz="1500" dirty="0"/>
              <a:t> Xin, </a:t>
            </a:r>
            <a:r>
              <a:rPr lang="en-US" sz="1500" dirty="0" err="1"/>
              <a:t>Donghyuk</a:t>
            </a:r>
            <a:r>
              <a:rPr lang="en-US" sz="1500" dirty="0"/>
              <a:t> Lee, Saugata Ghose, Mohammed Alser, Hasan Hassan, </a:t>
            </a:r>
            <a:r>
              <a:rPr lang="en-US" sz="1500" dirty="0" err="1"/>
              <a:t>Oguz</a:t>
            </a:r>
            <a:r>
              <a:rPr lang="en-US" sz="1500" dirty="0"/>
              <a:t> </a:t>
            </a:r>
            <a:r>
              <a:rPr lang="en-US" sz="1500" dirty="0" err="1"/>
              <a:t>Ergin</a:t>
            </a:r>
            <a:r>
              <a:rPr lang="en-US" sz="1500" dirty="0"/>
              <a:t>, Can Alkan,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"GRIM-Filter: Fast Seed Location Filtering in DNA Read Mapping Using Processing-in-Memory Technologies"</a:t>
            </a:r>
            <a:br>
              <a:rPr lang="en-US" sz="1500" dirty="0"/>
            </a:br>
            <a:r>
              <a:rPr lang="en-US" sz="1500" b="1" i="1" dirty="0">
                <a:hlinkClick r:id="rId3"/>
              </a:rPr>
              <a:t>BMC Genomics</a:t>
            </a:r>
            <a:r>
              <a:rPr lang="en-US" sz="1500" dirty="0"/>
              <a:t>, 2018.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4"/>
              </a:rPr>
              <a:t>16th Asia Pacific Bioinformatics Conference</a:t>
            </a:r>
            <a:r>
              <a:rPr lang="en-US" sz="1500" i="1" dirty="0"/>
              <a:t> (</a:t>
            </a:r>
            <a:r>
              <a:rPr lang="en-US" sz="1500" b="1" i="1" dirty="0"/>
              <a:t>APBC</a:t>
            </a:r>
            <a:r>
              <a:rPr lang="en-US" sz="1500" i="1" dirty="0"/>
              <a:t>)</a:t>
            </a:r>
            <a:r>
              <a:rPr lang="en-US" sz="1500" dirty="0"/>
              <a:t>, Yokohama, Japan, January 2018.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Source Code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2"/>
              </a:rPr>
              <a:t>arxiv.org Version 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Talk Video at AACBB 2019</a:t>
            </a:r>
            <a:r>
              <a:rPr lang="en-US" sz="1500" dirty="0"/>
              <a:t>]</a:t>
            </a: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6DD92-3E99-804F-B2F4-271398E186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552" y="3579884"/>
            <a:ext cx="7956376" cy="28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9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221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MinION from ONT</a:t>
            </a:r>
          </a:p>
        </p:txBody>
      </p:sp>
    </p:spTree>
    <p:extLst>
      <p:ext uri="{BB962C8B-B14F-4D97-AF65-F5344CB8AC3E}">
        <p14:creationId xmlns:p14="http://schemas.microsoft.com/office/powerpoint/2010/main" val="3726100876"/>
      </p:ext>
    </p:extLst>
  </p:cSld>
  <p:clrMapOvr>
    <a:masterClrMapping/>
  </p:clrMapOvr>
  <p:transition/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7EC8-226E-924F-86A7-7894FD5B0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COVID-19 Nanopore Sequencing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56E47-7248-4048-95AD-CB91A1263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6158167"/>
            <a:ext cx="8410073" cy="270767"/>
          </a:xfrm>
        </p:spPr>
        <p:txBody>
          <a:bodyPr>
            <a:normAutofit fontScale="55000" lnSpcReduction="20000"/>
          </a:bodyPr>
          <a:lstStyle/>
          <a:p>
            <a:pPr algn="r">
              <a:buFont typeface="Arial" panose="020B0604020202020204" pitchFamily="34" charset="0"/>
              <a:buChar char="•"/>
            </a:pPr>
            <a:r>
              <a:rPr lang="en-US" dirty="0"/>
              <a:t>From ONT (</a:t>
            </a:r>
            <a:r>
              <a:rPr lang="en-US" dirty="0">
                <a:hlinkClick r:id="rId2"/>
              </a:rPr>
              <a:t>https://nanoporetech.com/covid-19/overview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CEDB2-AFEC-5E4B-9145-9BE71FDC35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222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B8E9BCF-9EE2-5D42-9F8F-B25C3694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683" y="1289716"/>
            <a:ext cx="5558631" cy="427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678824"/>
      </p:ext>
    </p:extLst>
  </p:cSld>
  <p:clrMapOvr>
    <a:masterClrMapping/>
  </p:clrMapOvr>
  <p:transition/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7EC8-226E-924F-86A7-7894FD5B0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100" dirty="0"/>
              <a:t>COVID-19 Nanopore Sequencing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56E47-7248-4048-95AD-CB91A1263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6158167"/>
            <a:ext cx="8410073" cy="270767"/>
          </a:xfrm>
        </p:spPr>
        <p:txBody>
          <a:bodyPr>
            <a:normAutofit fontScale="55000" lnSpcReduction="20000"/>
          </a:bodyPr>
          <a:lstStyle/>
          <a:p>
            <a:pPr algn="r">
              <a:buFont typeface="Arial" panose="020B0604020202020204" pitchFamily="34" charset="0"/>
              <a:buChar char="•"/>
            </a:pPr>
            <a:r>
              <a:rPr lang="en-US" dirty="0"/>
              <a:t>From ONT (</a:t>
            </a:r>
            <a:r>
              <a:rPr lang="en-US" dirty="0">
                <a:hlinkClick r:id="rId2"/>
              </a:rPr>
              <a:t>https://nanoporetech.com/covid-19/overview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CEDB2-AFEC-5E4B-9145-9BE71FDC35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223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14BC97C-9776-2C4D-BED5-2896E6A5B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69" y="1149202"/>
            <a:ext cx="8719860" cy="490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5AE043F-540E-8F48-8365-73BDC27C3C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27885" y="1016735"/>
            <a:ext cx="1728189" cy="7128792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231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8582"/>
      </p:ext>
    </p:extLst>
  </p:cSld>
  <p:clrMapOvr>
    <a:masterClrMapping/>
  </p:clrMapOvr>
  <p:transition/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987912"/>
      </p:ext>
    </p:extLst>
  </p:cSld>
  <p:clrMapOvr>
    <a:masterClrMapping/>
  </p:clrMapOvr>
  <p:transition/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Build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Build Infrastructure to Enable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(Big Projects)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58288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600" dirty="0"/>
              <a:t>Example: Our DRAM Infrastructure (since 2012)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An Experimental Study of Data Retention Behavior in Modern DRAM Devices: Implications for Retention Time Profiling Mechanisms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(Liu et al., ISCA 2013)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(Khan et al., SIGMETRICS 2014)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(Kim et al., ISCA 2014)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Qureshi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et al., DSN 2015)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618293"/>
      </p:ext>
    </p:extLst>
  </p:cSld>
  <p:clrMapOvr>
    <a:masterClrMapping/>
  </p:clrMapOvr>
  <p:transition/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Kim+,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Temperature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Controller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PC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9AE6E5-823E-3241-A2E7-0612149C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600" dirty="0"/>
              <a:t>Example: Our DRAM Infrastructure (since 2012)</a:t>
            </a:r>
          </a:p>
        </p:txBody>
      </p:sp>
    </p:spTree>
    <p:extLst>
      <p:ext uri="{BB962C8B-B14F-4D97-AF65-F5344CB8AC3E}">
        <p14:creationId xmlns:p14="http://schemas.microsoft.com/office/powerpoint/2010/main" val="2616551386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</a:t>
            </a:r>
            <a:r>
              <a:rPr lang="en-US" dirty="0">
                <a:solidFill>
                  <a:srgbClr val="0432FF"/>
                </a:solidFill>
              </a:rPr>
              <a:t>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SoftMC: A Flexible and Practical Open-Source Infrastructure for Enabling Experimental DRAM Studies</a:t>
            </a:r>
            <a:r>
              <a:rPr lang="en-US" b="1" dirty="0">
                <a:solidFill>
                  <a:srgbClr val="0432FF"/>
                </a:solidFill>
              </a:rPr>
              <a:t>,”</a:t>
            </a:r>
            <a:r>
              <a:rPr lang="en-US" dirty="0">
                <a:solidFill>
                  <a:srgbClr val="0432FF"/>
                </a:solidFill>
              </a:rPr>
              <a:t> </a:t>
            </a:r>
            <a:r>
              <a:rPr lang="en-US" dirty="0"/>
              <a:t>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7570020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SoftMC</a:t>
            </a:r>
            <a:r>
              <a:rPr lang="en-US" dirty="0"/>
              <a:t> </a:t>
            </a:r>
            <a:r>
              <a:rPr lang="en-US" sz="2600" b="1" dirty="0">
                <a:solidFill>
                  <a:srgbClr val="006633"/>
                </a:solidFill>
                <a:ea typeface="ＭＳ Ｐゴシック" pitchFamily="-106" charset="-128"/>
              </a:rPr>
              <a:t>[HPCA 2017]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https://github.com/CMU-SAFARI/SoftMC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6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" y="908720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77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"Flipping Bits in Memory Without Accessing Them: An Experimental Study of DRAM Disturbance Errors"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51308104"/>
      </p:ext>
    </p:extLst>
  </p:cSld>
  <p:clrMapOvr>
    <a:masterClrMapping/>
  </p:clrMapOvr>
  <p:transition/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sz="3600" dirty="0">
                <a:solidFill>
                  <a:srgbClr val="006633"/>
                </a:solidFill>
              </a:rPr>
              <a:t>Infrastructure Enabled Research: RowHammer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Onur Mutlu and Jeremie Kim,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"RowHammer: A Retrospective"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>
                <a:hlinkClick r:id="rId3"/>
              </a:rPr>
              <a:t>IEEE Transactions on Computer-Aided Design of Integrated Circuits and Systems</a:t>
            </a:r>
            <a:r>
              <a:rPr lang="en-US" sz="2000" i="1" dirty="0"/>
              <a:t> (</a:t>
            </a:r>
            <a:r>
              <a:rPr lang="en-US" sz="2000" b="1" i="1" dirty="0"/>
              <a:t>TCAD</a:t>
            </a:r>
            <a:r>
              <a:rPr lang="en-US" sz="2000" i="1" dirty="0"/>
              <a:t>) Special Issue on Top Picks in Hardware and Embedded Security</a:t>
            </a:r>
            <a:r>
              <a:rPr lang="en-US" sz="2000" dirty="0"/>
              <a:t>,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Preliminary arXiv version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from COSADE 2019 (pptx)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Slides from VLSI-SOC 2020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(30 minutes)]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495800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50441"/>
      </p:ext>
    </p:extLst>
  </p:cSld>
  <p:clrMapOvr>
    <a:masterClrMapping/>
  </p:clrMapOvr>
  <p:transition/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Infrastructure Enabled Research: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Hasan Hassan, </a:t>
            </a:r>
            <a:r>
              <a:rPr lang="en-US" sz="2000" dirty="0" err="1"/>
              <a:t>Roknoddin</a:t>
            </a:r>
            <a:r>
              <a:rPr lang="en-US" sz="2000" dirty="0"/>
              <a:t> Azizi,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"Revisiting RowHammer: An Experimental Analysis of Modern Devices and Mitigation Techniques"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47th International Symposium on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Valencia, Spain, June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(20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Lightning Talk Video</a:t>
            </a:r>
            <a:r>
              <a:rPr lang="en-US" sz="2000" dirty="0"/>
              <a:t> (3 minutes)]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8FA82-42F6-114C-8941-25DAEAA640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45871"/>
            <a:ext cx="9144000" cy="23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96616"/>
      </p:ext>
    </p:extLst>
  </p:cSld>
  <p:clrMapOvr>
    <a:masterClrMapping/>
  </p:clrMapOvr>
  <p:transition/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6633"/>
                </a:solidFill>
              </a:rPr>
              <a:t>Infrastructure Enabled Research: RowHammer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1600" dirty="0"/>
              <a:t>Pietro </a:t>
            </a:r>
            <a:r>
              <a:rPr lang="en-US" sz="1600" dirty="0" err="1"/>
              <a:t>Frigo</a:t>
            </a:r>
            <a:r>
              <a:rPr lang="en-US" sz="1600" dirty="0"/>
              <a:t>, Emanuele </a:t>
            </a:r>
            <a:r>
              <a:rPr lang="en-US" sz="1600" dirty="0" err="1"/>
              <a:t>Vannacci</a:t>
            </a:r>
            <a:r>
              <a:rPr lang="en-US" sz="1600" dirty="0"/>
              <a:t>, Hasan Hassan, Victor van der Veen, Onur Mutlu, Cristiano Giuffrida, Herbert Bos, and Kaveh </a:t>
            </a:r>
            <a:r>
              <a:rPr lang="en-US" sz="1600" dirty="0" err="1"/>
              <a:t>Razavi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"TRRespass: Exploiting the Many Sides of Target Row Refresh"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41st IEEE Symposium on Security and Privacy</a:t>
            </a:r>
            <a:r>
              <a:rPr lang="en-US" sz="1600" i="1" dirty="0"/>
              <a:t> (</a:t>
            </a:r>
            <a:r>
              <a:rPr lang="en-US" sz="1600" b="1" i="1" dirty="0"/>
              <a:t>S&amp;P</a:t>
            </a:r>
            <a:r>
              <a:rPr lang="en-US" sz="1600" i="1" dirty="0"/>
              <a:t>)</a:t>
            </a:r>
            <a:r>
              <a:rPr lang="en-US" sz="1600" dirty="0"/>
              <a:t>, San Francisco, CA, USA, May 2020.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Lecture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Talk Video</a:t>
            </a:r>
            <a:r>
              <a:rPr lang="en-US" sz="1600" dirty="0"/>
              <a:t> (17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9"/>
              </a:rPr>
              <a:t>Lecture Video</a:t>
            </a:r>
            <a:r>
              <a:rPr lang="en-US" sz="1600" dirty="0"/>
              <a:t> (59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Source Code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Web Article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b="1" i="1" dirty="0">
                <a:solidFill>
                  <a:srgbClr val="FF0000"/>
                </a:solidFill>
              </a:rPr>
              <a:t>Best paper award.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b="1" i="1" dirty="0" err="1">
                <a:solidFill>
                  <a:srgbClr val="FF0000"/>
                </a:solidFill>
              </a:rPr>
              <a:t>Pwnie</a:t>
            </a:r>
            <a:r>
              <a:rPr lang="en-US" sz="1600" b="1" i="1" dirty="0">
                <a:solidFill>
                  <a:srgbClr val="FF0000"/>
                </a:solidFill>
              </a:rPr>
              <a:t> Award 2020 for Most Innovative Research.</a:t>
            </a:r>
            <a:r>
              <a:rPr lang="en-US" sz="1600" dirty="0">
                <a:solidFill>
                  <a:srgbClr val="FF0000"/>
                </a:solidFill>
              </a:rPr>
              <a:t> </a:t>
            </a:r>
            <a:r>
              <a:rPr lang="en-US" sz="1600" dirty="0">
                <a:hlinkClick r:id="rId12"/>
              </a:rPr>
              <a:t>Pwnie Awards 2020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B803B-2519-824E-AF70-2C1BC2D5315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35202"/>
            <a:ext cx="9144000" cy="25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63722"/>
      </p:ext>
    </p:extLst>
  </p:cSld>
  <p:clrMapOvr>
    <a:masterClrMapping/>
  </p:clrMapOvr>
  <p:transition/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53025"/>
          </a:xfrm>
        </p:spPr>
        <p:txBody>
          <a:bodyPr/>
          <a:lstStyle/>
          <a:p>
            <a:r>
              <a:rPr lang="en-US" sz="1800" dirty="0"/>
              <a:t>Jamie Liu, Ben </a:t>
            </a:r>
            <a:r>
              <a:rPr lang="en-US" sz="1800" dirty="0" err="1"/>
              <a:t>Jaiyen</a:t>
            </a:r>
            <a:r>
              <a:rPr lang="en-US" sz="1800" dirty="0"/>
              <a:t>, Yoongu Kim, Chris Wilkerson, and 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"An Experimental Study of Data Retention Behavior in Modern DRAM Devices: Implications for Retention Time Profiling Mechanisms"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40th International Symposium on Computer Architecture</a:t>
            </a:r>
            <a:r>
              <a:rPr lang="en-US" sz="1800" i="1" dirty="0"/>
              <a:t> (</a:t>
            </a:r>
            <a:r>
              <a:rPr lang="en-US" sz="1800" b="1" i="1" dirty="0"/>
              <a:t>ISCA</a:t>
            </a:r>
            <a:r>
              <a:rPr lang="en-US" sz="1800" i="1" dirty="0"/>
              <a:t>)</a:t>
            </a:r>
            <a:r>
              <a:rPr lang="en-US" sz="1800" dirty="0"/>
              <a:t>, Tel-Aviv, Israel, June 2013. </a:t>
            </a:r>
            <a:r>
              <a:rPr lang="en-US" sz="1800" dirty="0">
                <a:hlinkClick r:id="rId4"/>
              </a:rPr>
              <a:t>Slides (ppt)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Slides (pdf)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751315"/>
            <a:ext cx="9144000" cy="413406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 Enabled Research: Refresh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567441265"/>
      </p:ext>
    </p:extLst>
  </p:cSld>
  <p:clrMapOvr>
    <a:masterClrMapping/>
  </p:clrMapOvr>
  <p:transition/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Latency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200" dirty="0"/>
              <a:t>Donghyuk Lee, Yoongu Kim, Gennady </a:t>
            </a:r>
            <a:r>
              <a:rPr lang="en-US" sz="2200" dirty="0" err="1"/>
              <a:t>Pekhimenko</a:t>
            </a:r>
            <a:r>
              <a:rPr lang="en-US" sz="2200" dirty="0"/>
              <a:t>, Samira Khan, Vivek Seshadri, Kevin Chang,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"Adaptive-Latency DRAM: Optimizing DRAM Timing for the Common-Case"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21st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Bay Area, CA, February 2015. 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 [</a:t>
            </a:r>
            <a:r>
              <a:rPr lang="en-US" sz="2200" dirty="0">
                <a:hlinkClick r:id="rId6"/>
              </a:rPr>
              <a:t>Full data sets</a:t>
            </a:r>
            <a:r>
              <a:rPr lang="en-US" sz="2200" dirty="0"/>
              <a:t>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51880"/>
            <a:ext cx="9144000" cy="17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8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Infrastructure Enabled Research: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1800" dirty="0"/>
              <a:t>Kevin Chang, A. </a:t>
            </a:r>
            <a:r>
              <a:rPr lang="en-US" sz="1800" dirty="0" err="1"/>
              <a:t>Giray</a:t>
            </a:r>
            <a:r>
              <a:rPr lang="en-US" sz="1800" dirty="0"/>
              <a:t> </a:t>
            </a:r>
            <a:r>
              <a:rPr lang="en-US" sz="1800" dirty="0" err="1"/>
              <a:t>Yaglikci</a:t>
            </a:r>
            <a:r>
              <a:rPr lang="en-US" sz="1800" dirty="0"/>
              <a:t>, Saugata Ghose, Aditya Agrawal, </a:t>
            </a:r>
            <a:r>
              <a:rPr lang="en-US" sz="1800" dirty="0" err="1"/>
              <a:t>Niladrish</a:t>
            </a:r>
            <a:r>
              <a:rPr lang="en-US" sz="1800" dirty="0"/>
              <a:t> Chatterjee, </a:t>
            </a:r>
            <a:r>
              <a:rPr lang="en-US" sz="1800" dirty="0" err="1"/>
              <a:t>Abhijith</a:t>
            </a:r>
            <a:r>
              <a:rPr lang="en-US" sz="1800" dirty="0"/>
              <a:t> Kashyap, </a:t>
            </a:r>
            <a:r>
              <a:rPr lang="en-US" sz="1800" dirty="0" err="1"/>
              <a:t>Donghyuk</a:t>
            </a:r>
            <a:r>
              <a:rPr lang="en-US" sz="1800" dirty="0"/>
              <a:t> Lee, Mike O'Connor, Hasan Hassan,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"Understanding Reduced-Voltage Operation in Modern DRAM Devices: Experimental Characterization, Analysis, and Mechanisms"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ACM International Conference on Measurement and Modeling of Computer Systems</a:t>
            </a:r>
            <a:r>
              <a:rPr lang="en-US" sz="1800" i="1" dirty="0"/>
              <a:t> (</a:t>
            </a:r>
            <a:r>
              <a:rPr lang="en-US" sz="1800" b="1" i="1" dirty="0"/>
              <a:t>SIGMETRICS</a:t>
            </a:r>
            <a:r>
              <a:rPr lang="en-US" sz="1800" i="1" dirty="0"/>
              <a:t>)</a:t>
            </a:r>
            <a:r>
              <a:rPr lang="en-US" sz="1800" dirty="0"/>
              <a:t>, Urbana-Champaign, IL, USA, June 2017.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Abstract</a:t>
            </a:r>
            <a:r>
              <a:rPr lang="en-US" sz="1800" dirty="0"/>
              <a:t>] [</a:t>
            </a:r>
            <a:r>
              <a:rPr lang="en-US" sz="1800" dirty="0">
                <a:hlinkClick r:id="rId5"/>
              </a:rPr>
              <a:t>POMACS Journal Version (same content, different format)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Full Lecture Video</a:t>
            </a:r>
            <a:r>
              <a:rPr lang="en-US" sz="1800" dirty="0"/>
              <a:t> (33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Full Data Sets and Circuit Model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379111"/>
            <a:ext cx="9144000" cy="186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ECC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35524"/>
            <a:ext cx="8610600" cy="5193723"/>
          </a:xfrm>
        </p:spPr>
        <p:txBody>
          <a:bodyPr/>
          <a:lstStyle/>
          <a:p>
            <a:r>
              <a:rPr lang="en-US" sz="2000" dirty="0"/>
              <a:t>Minesh Patel, </a:t>
            </a:r>
            <a:r>
              <a:rPr lang="en-US" sz="2000" dirty="0" err="1"/>
              <a:t>Jeremie</a:t>
            </a:r>
            <a:r>
              <a:rPr lang="en-US" sz="2000" dirty="0"/>
              <a:t> S. Kim, Hasan Hassan,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"Understanding and Modeling On-Die Error Correction in Modern DRAM: An Experimental Study Using Real Devices"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49th Annual IEEE/IFIP International Conference on Dependable Systems and Networks</a:t>
            </a:r>
            <a:r>
              <a:rPr lang="en-US" sz="2000" i="1" dirty="0"/>
              <a:t> (</a:t>
            </a:r>
            <a:r>
              <a:rPr lang="en-US" sz="2000" b="1" i="1" dirty="0"/>
              <a:t>DSN</a:t>
            </a:r>
            <a:r>
              <a:rPr lang="en-US" sz="2000" i="1" dirty="0"/>
              <a:t>)</a:t>
            </a:r>
            <a:r>
              <a:rPr lang="en-US" sz="2000" dirty="0"/>
              <a:t>, Portland, OR, USA, June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(26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7"/>
              </a:rPr>
              <a:t>Full Talk Lecture</a:t>
            </a:r>
            <a:r>
              <a:rPr lang="en-US" sz="2000" dirty="0"/>
              <a:t> (29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Source Code for EINSim, the Error Inference Simulator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b="1" i="1" dirty="0">
                <a:solidFill>
                  <a:srgbClr val="FF0000"/>
                </a:solidFill>
              </a:rPr>
              <a:t>Best paper award.</a:t>
            </a:r>
            <a:br>
              <a:rPr lang="en-US" sz="1750" dirty="0">
                <a:solidFill>
                  <a:srgbClr val="FF0000"/>
                </a:solidFill>
              </a:rPr>
            </a:br>
            <a:endParaRPr lang="en-US" sz="175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D4E60D-143E-C24B-94E9-81BC576FF0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45" y="4665312"/>
            <a:ext cx="9144000" cy="168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54073" y="0"/>
            <a:ext cx="919807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78781" y="0"/>
            <a:ext cx="2265219" cy="6858000"/>
          </a:xfrm>
          <a:prstGeom prst="rect">
            <a:avLst/>
          </a:prstGeom>
          <a:gradFill flip="none" rotWithShape="1">
            <a:gsLst>
              <a:gs pos="0">
                <a:srgbClr val="FBFEFF">
                  <a:alpha val="0"/>
                </a:srgbClr>
              </a:gs>
              <a:gs pos="19000">
                <a:srgbClr val="FFFFFF">
                  <a:alpha val="50196"/>
                </a:srgbClr>
              </a:gs>
              <a:gs pos="100000">
                <a:srgbClr val="FFFFFF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1062096"/>
            <a:ext cx="251460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365D"/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Keysight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365D"/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 34134A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365D"/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DC Current Probe</a:t>
            </a:r>
          </a:p>
        </p:txBody>
      </p:sp>
      <p:cxnSp>
        <p:nvCxnSpPr>
          <p:cNvPr id="12" name="Elbow Connector 11"/>
          <p:cNvCxnSpPr>
            <a:endCxn id="3" idx="1"/>
          </p:cNvCxnSpPr>
          <p:nvPr/>
        </p:nvCxnSpPr>
        <p:spPr>
          <a:xfrm flipV="1">
            <a:off x="4501957" y="1477595"/>
            <a:ext cx="2127443" cy="1005832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tx2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 rot="10800000">
            <a:off x="-54072" y="-31175"/>
            <a:ext cx="1811724" cy="6889173"/>
          </a:xfrm>
          <a:prstGeom prst="rect">
            <a:avLst/>
          </a:prstGeom>
          <a:gradFill flip="none" rotWithShape="1">
            <a:gsLst>
              <a:gs pos="0">
                <a:srgbClr val="FBFEFF">
                  <a:alpha val="0"/>
                </a:srgbClr>
              </a:gs>
              <a:gs pos="24000">
                <a:srgbClr val="FFFFFF">
                  <a:alpha val="50196"/>
                </a:srgbClr>
              </a:gs>
              <a:gs pos="100000">
                <a:srgbClr val="FFFFFF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72300" y="2892967"/>
            <a:ext cx="21717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DDR3L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SO-DIMM</a:t>
            </a:r>
          </a:p>
        </p:txBody>
      </p:sp>
      <p:cxnSp>
        <p:nvCxnSpPr>
          <p:cNvPr id="33" name="Elbow Connector 32"/>
          <p:cNvCxnSpPr>
            <a:endCxn id="28" idx="2"/>
          </p:cNvCxnSpPr>
          <p:nvPr/>
        </p:nvCxnSpPr>
        <p:spPr>
          <a:xfrm flipV="1">
            <a:off x="3937384" y="3723964"/>
            <a:ext cx="4120766" cy="376726"/>
          </a:xfrm>
          <a:prstGeom prst="bentConnector2">
            <a:avLst/>
          </a:prstGeom>
          <a:ln w="34925" cap="rnd">
            <a:solidFill>
              <a:schemeClr val="accent2">
                <a:lumMod val="50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363691" y="5294678"/>
            <a:ext cx="1726441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JET-5467A Riser Board</a:t>
            </a:r>
          </a:p>
        </p:txBody>
      </p:sp>
      <p:cxnSp>
        <p:nvCxnSpPr>
          <p:cNvPr id="41" name="Elbow Connector 40"/>
          <p:cNvCxnSpPr>
            <a:endCxn id="40" idx="1"/>
          </p:cNvCxnSpPr>
          <p:nvPr/>
        </p:nvCxnSpPr>
        <p:spPr>
          <a:xfrm>
            <a:off x="3775364" y="4759036"/>
            <a:ext cx="3588327" cy="951141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accent5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19222" y="3810000"/>
            <a:ext cx="118937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Virtex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 6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>
                  <a:glow rad="63500">
                    <a:prstClr val="white">
                      <a:lumMod val="95000"/>
                      <a:alpha val="40000"/>
                    </a:prst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Helvetica Neue Light" charset="0"/>
                <a:cs typeface="Helvetica Neue Light" charset="0"/>
              </a:rPr>
              <a:t>FPGA</a:t>
            </a:r>
          </a:p>
        </p:txBody>
      </p:sp>
      <p:cxnSp>
        <p:nvCxnSpPr>
          <p:cNvPr id="49" name="Elbow Connector 48"/>
          <p:cNvCxnSpPr>
            <a:endCxn id="45" idx="2"/>
          </p:cNvCxnSpPr>
          <p:nvPr/>
        </p:nvCxnSpPr>
        <p:spPr>
          <a:xfrm rot="5400000" flipH="1" flipV="1">
            <a:off x="-127862" y="5335236"/>
            <a:ext cx="1836011" cy="447534"/>
          </a:xfrm>
          <a:prstGeom prst="bentConnector3">
            <a:avLst>
              <a:gd name="adj1" fmla="val 50000"/>
            </a:avLst>
          </a:prstGeom>
          <a:ln w="34925" cap="rnd">
            <a:solidFill>
              <a:schemeClr val="accent6">
                <a:lumMod val="75000"/>
              </a:schemeClr>
            </a:solidFill>
            <a:headEnd type="oval" w="lg" len="lg"/>
            <a:tailEnd type="diamond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114300" algn="ctr" rotWithShape="0">
                    <a:schemeClr val="bg1">
                      <a:alpha val="40000"/>
                    </a:schemeClr>
                  </a:outerShdw>
                </a:effectLst>
              </a:rPr>
              <a:t>Power Measurement Platform</a:t>
            </a:r>
          </a:p>
        </p:txBody>
      </p:sp>
      <p:pic>
        <p:nvPicPr>
          <p:cNvPr id="23" name="Picture 22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5799"/>
      </p:ext>
    </p:extLst>
  </p:cSld>
  <p:clrMapOvr>
    <a:masterClrMapping/>
  </p:clrMapOvr>
  <p:transition>
    <p:fade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35524"/>
            <a:ext cx="8610600" cy="5193723"/>
          </a:xfrm>
        </p:spPr>
        <p:txBody>
          <a:bodyPr/>
          <a:lstStyle/>
          <a:p>
            <a:r>
              <a:rPr lang="en-US" sz="1750" dirty="0"/>
              <a:t>Saugata Ghose, A. </a:t>
            </a:r>
            <a:r>
              <a:rPr lang="en-US" sz="1750" dirty="0" err="1"/>
              <a:t>Giray</a:t>
            </a:r>
            <a:r>
              <a:rPr lang="en-US" sz="1750" dirty="0"/>
              <a:t> </a:t>
            </a:r>
            <a:r>
              <a:rPr lang="en-US" sz="1750" dirty="0" err="1"/>
              <a:t>Yaglikci</a:t>
            </a:r>
            <a:r>
              <a:rPr lang="en-US" sz="1750" dirty="0"/>
              <a:t>, Raghav Gupta, </a:t>
            </a:r>
            <a:r>
              <a:rPr lang="en-US" sz="1750" dirty="0" err="1"/>
              <a:t>Donghyuk</a:t>
            </a:r>
            <a:r>
              <a:rPr lang="en-US" sz="1750" dirty="0"/>
              <a:t> Lee, Kais </a:t>
            </a:r>
            <a:r>
              <a:rPr lang="en-US" sz="1750" dirty="0" err="1"/>
              <a:t>Kudrolli</a:t>
            </a:r>
            <a:r>
              <a:rPr lang="en-US" sz="1750" dirty="0"/>
              <a:t>, William X. Liu, Hasan Hassan, Kevin K. Chang, </a:t>
            </a:r>
            <a:r>
              <a:rPr lang="en-US" sz="1750" dirty="0" err="1"/>
              <a:t>Niladrish</a:t>
            </a:r>
            <a:r>
              <a:rPr lang="en-US" sz="1750" dirty="0"/>
              <a:t> Chatterjee, Aditya Agrawal, Mike O'Connor, and Onur Mutlu,</a:t>
            </a:r>
            <a:br>
              <a:rPr lang="en-US" sz="1750" dirty="0"/>
            </a:br>
            <a:r>
              <a:rPr lang="en-US" sz="175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"What Your DRAM Power Models Are Not Telling You: Lessons from a Detailed Experimental Study"</a:t>
            </a:r>
            <a:br>
              <a:rPr lang="en-US" sz="1750" dirty="0">
                <a:solidFill>
                  <a:srgbClr val="0432FF"/>
                </a:solidFill>
              </a:rPr>
            </a:br>
            <a:r>
              <a:rPr lang="en-US" sz="1750" i="1" dirty="0"/>
              <a:t>Proceedings of the </a:t>
            </a:r>
            <a:r>
              <a:rPr lang="en-US" sz="1750" i="1" dirty="0">
                <a:hlinkClick r:id="rId3"/>
              </a:rPr>
              <a:t>ACM International Conference on Measurement and Modeling of Computer Systems</a:t>
            </a:r>
            <a:r>
              <a:rPr lang="en-US" sz="1750" i="1" dirty="0"/>
              <a:t> (</a:t>
            </a:r>
            <a:r>
              <a:rPr lang="en-US" sz="1750" b="1" i="1" dirty="0"/>
              <a:t>SIGMETRICS</a:t>
            </a:r>
            <a:r>
              <a:rPr lang="en-US" sz="1750" i="1" dirty="0"/>
              <a:t>)</a:t>
            </a:r>
            <a:r>
              <a:rPr lang="en-US" sz="1750" dirty="0"/>
              <a:t>, Irvine, CA, USA, June 2018.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4"/>
              </a:rPr>
              <a:t>Abstract</a:t>
            </a:r>
            <a:r>
              <a:rPr lang="en-US" sz="1750" dirty="0"/>
              <a:t>]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5"/>
              </a:rPr>
              <a:t>POMACS Journal Version (same content, different format)</a:t>
            </a:r>
            <a:r>
              <a:rPr lang="en-US" sz="1750" dirty="0"/>
              <a:t>]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6"/>
              </a:rPr>
              <a:t>Slides (pptx)</a:t>
            </a:r>
            <a:r>
              <a:rPr lang="en-US" sz="1750" dirty="0"/>
              <a:t> </a:t>
            </a:r>
            <a:r>
              <a:rPr lang="en-US" sz="1750" dirty="0">
                <a:hlinkClick r:id="rId7"/>
              </a:rPr>
              <a:t>(pdf)</a:t>
            </a:r>
            <a:r>
              <a:rPr lang="en-US" sz="1750" dirty="0"/>
              <a:t>]</a:t>
            </a:r>
            <a:br>
              <a:rPr lang="en-US" sz="1750" dirty="0"/>
            </a:br>
            <a:r>
              <a:rPr lang="en-US" sz="1750" dirty="0"/>
              <a:t>[</a:t>
            </a:r>
            <a:r>
              <a:rPr lang="en-US" sz="1750" dirty="0">
                <a:hlinkClick r:id="rId8"/>
              </a:rPr>
              <a:t>VAMPIRE DRAM Power Model</a:t>
            </a:r>
            <a:r>
              <a:rPr lang="en-US" sz="1750" dirty="0"/>
              <a:t>]</a:t>
            </a:r>
          </a:p>
          <a:p>
            <a:br>
              <a:rPr lang="en-US" sz="1750" dirty="0"/>
            </a:br>
            <a:endParaRPr lang="en-US" sz="17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64329-3EB3-D04C-8267-5E1D7D5F7D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114717"/>
            <a:ext cx="9144000" cy="242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8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Infrastructure Enabled Research: PUF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Hasan Hassan, and 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DRAM Latency PUF: Quickly Evaluating Physical Unclonable Functions by Exploiting the Latency-Reliability Tradeoff in Modern DRAM Devices"</a:t>
            </a:r>
            <a:r>
              <a:rPr lang="en-US" sz="2000" dirty="0">
                <a:solidFill>
                  <a:srgbClr val="0432FF"/>
                </a:solidFill>
              </a:rPr>
              <a:t> 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24th International Symposium on High-Performance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HPCA</a:t>
            </a:r>
            <a:r>
              <a:rPr lang="en-US" sz="2000" i="1" dirty="0"/>
              <a:t>)</a:t>
            </a:r>
            <a:r>
              <a:rPr lang="en-US" sz="2000" dirty="0"/>
              <a:t>, Vienna, Austria, February 2018.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Lightning Talk Video</a:t>
            </a:r>
            <a:r>
              <a:rPr lang="en-US" sz="2000" dirty="0"/>
              <a:t>]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 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A8ACC-E91F-5740-B3B1-88F1F61209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224367"/>
            <a:ext cx="9144000" cy="17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1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51900" cy="884238"/>
          </a:xfrm>
        </p:spPr>
        <p:txBody>
          <a:bodyPr/>
          <a:lstStyle/>
          <a:p>
            <a:r>
              <a:rPr lang="en-US" dirty="0"/>
              <a:t>Infrastructure Enabled Research: TRNG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 err="1"/>
              <a:t>Jeremie</a:t>
            </a:r>
            <a:r>
              <a:rPr lang="en-US" sz="2000" dirty="0"/>
              <a:t> S. Kim, Minesh Patel, Hasan Hassan,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"D-RaNGe: Using Commodity DRAM Devices to Generate True Random Numbers with Low Latency and High Throughput"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25th International Symposium on High-Performance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HPCA</a:t>
            </a:r>
            <a:r>
              <a:rPr lang="en-US" sz="2000" i="1" dirty="0"/>
              <a:t>)</a:t>
            </a:r>
            <a:r>
              <a:rPr lang="en-US" sz="2000" dirty="0"/>
              <a:t>, Washington, DC, USA, February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Full Talk Video</a:t>
            </a:r>
            <a:r>
              <a:rPr lang="en-US" sz="2000" dirty="0"/>
              <a:t> (21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7"/>
              </a:rPr>
              <a:t>Full Talk Lecture Video</a:t>
            </a:r>
            <a:r>
              <a:rPr lang="en-US" sz="2000" dirty="0"/>
              <a:t> (27 minutes)]</a:t>
            </a:r>
            <a:br>
              <a:rPr lang="en-US" sz="2000" dirty="0"/>
            </a:br>
            <a:r>
              <a:rPr lang="en-US" sz="20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2000" dirty="0"/>
            </a:b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93321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289432"/>
      </p:ext>
    </p:extLst>
  </p:cSld>
  <p:clrMapOvr>
    <a:masterClrMapping/>
  </p:clrMapOvr>
  <p:transition/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Our NAND Flash Infrastructure</a:t>
            </a:r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FFFF00"/>
                </a:solidFill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Virtex-II Pro</a:t>
              </a:r>
            </a:p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FFFF00"/>
              </a:solidFill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Virtex-V FPGA</a:t>
            </a:r>
          </a:p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0066CC"/>
                </a:solidFill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 dirty="0">
                  <a:solidFill>
                    <a:srgbClr val="0000FF"/>
                  </a:solidFill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1x-nm</a:t>
            </a:r>
          </a:p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NAND Flash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Cai+, “</a:t>
            </a:r>
            <a:r>
              <a:rPr lang="en-US" sz="1400" dirty="0">
                <a:solidFill>
                  <a:srgbClr val="0000FF"/>
                </a:solidFill>
              </a:rPr>
              <a:t>Error Characterization, Mitigation, and Recovery in Flash Memory Based Solid State Drives</a:t>
            </a:r>
            <a:r>
              <a:rPr lang="en-US" sz="1400" dirty="0">
                <a:solidFill>
                  <a:srgbClr val="000000"/>
                </a:solidFill>
              </a:rPr>
              <a:t>,” Proc. IEEE 2017.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8E3225E-FE9D-A044-B795-E45371FDCB71}"/>
              </a:ext>
            </a:extLst>
          </p:cNvPr>
          <p:cNvSpPr/>
          <p:nvPr/>
        </p:nvSpPr>
        <p:spPr>
          <a:xfrm>
            <a:off x="-36512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33"/>
                </a:solidFill>
              </a:rPr>
              <a:t>[DATE 2012, ICCD 2012, DATE 2013, ITJ 2013, ICCD 2013, SIGMETRICS 2014, HPCA 2015, DSN 2015, MSST 2015, JSAC 2016, HPCA 2017, DFRWS 2017, </a:t>
            </a:r>
          </a:p>
          <a:p>
            <a:r>
              <a:rPr lang="en-US" sz="1400" dirty="0">
                <a:solidFill>
                  <a:srgbClr val="006633"/>
                </a:solidFill>
              </a:rPr>
              <a:t>PIEEE 2017, HPCA 2018, SIGMETRICS 2018]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96488"/>
      </p:ext>
    </p:extLst>
  </p:cSld>
  <p:clrMapOvr>
    <a:masterClrMapping/>
  </p:clrMapOvr>
  <p:transition/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1" y="948688"/>
            <a:ext cx="8316416" cy="508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52400"/>
            <a:ext cx="8851254" cy="1066800"/>
          </a:xfrm>
        </p:spPr>
        <p:txBody>
          <a:bodyPr/>
          <a:lstStyle/>
          <a:p>
            <a:r>
              <a:rPr lang="en-US" sz="3600" dirty="0"/>
              <a:t>Infrastructure Enabled Research: SSD Errors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245</a:t>
            </a:fld>
            <a:endParaRPr lang="en-US" altLang="en-US"/>
          </a:p>
        </p:txBody>
      </p:sp>
      <p:sp>
        <p:nvSpPr>
          <p:cNvPr id="8" name="Rectangle 7">
            <a:hlinkClick r:id="rId3"/>
          </p:cNvPr>
          <p:cNvSpPr/>
          <p:nvPr/>
        </p:nvSpPr>
        <p:spPr>
          <a:xfrm>
            <a:off x="1619672" y="6021288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3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85" y="1009676"/>
            <a:ext cx="1915268" cy="1915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83768" y="1340768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1305511775"/>
      </p:ext>
    </p:extLst>
  </p:cSld>
  <p:clrMapOvr>
    <a:masterClrMapping/>
  </p:clrMapOvr>
  <p:transition/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Ramulator – DRAM Simulation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1052736"/>
            <a:ext cx="8460432" cy="47038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2008" y="6011996"/>
            <a:ext cx="9468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Kim+, “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Ramulator: A Flexible and Extensible DRAM Simulator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1529371735"/>
      </p:ext>
    </p:extLst>
  </p:cSld>
  <p:clrMapOvr>
    <a:masterClrMapping/>
  </p:clrMapOvr>
  <p:transition/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"Ramulator: A Fast and Extensible DRAM Simulator"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r>
              <a:rPr lang="en-US" dirty="0"/>
              <a:t>Source code is released under the liberal MIT License</a:t>
            </a:r>
          </a:p>
          <a:p>
            <a:pPr lvl="1"/>
            <a:r>
              <a:rPr lang="en-US" dirty="0">
                <a:hlinkClick r:id="rId4"/>
              </a:rPr>
              <a:t>https://github.com/CMU-SAFARI/ramulator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59049"/>
            <a:ext cx="9144000" cy="11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3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Ramulator-PIM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1900" dirty="0"/>
              <a:t>Gagandeep Singh, Juan Gomez-Luna, Giovanni </a:t>
            </a:r>
            <a:r>
              <a:rPr lang="en-US" sz="1900" dirty="0" err="1"/>
              <a:t>Mariani</a:t>
            </a:r>
            <a:r>
              <a:rPr lang="en-US" sz="1900" dirty="0"/>
              <a:t>, Geraldo F. Oliveira, Stefano Corda, Sander </a:t>
            </a:r>
            <a:r>
              <a:rPr lang="en-US" sz="1900" dirty="0" err="1"/>
              <a:t>Stujik</a:t>
            </a:r>
            <a:r>
              <a:rPr lang="en-US" sz="1900" dirty="0"/>
              <a:t>, Onur Mutlu, and Henk </a:t>
            </a:r>
            <a:r>
              <a:rPr lang="en-US" sz="1900" dirty="0" err="1"/>
              <a:t>Corporaal</a:t>
            </a:r>
            <a:r>
              <a:rPr lang="en-US" sz="1900" dirty="0"/>
              <a:t>,</a:t>
            </a:r>
            <a:br>
              <a:rPr lang="en-US" sz="1900" dirty="0"/>
            </a:br>
            <a:r>
              <a:rPr lang="en-US" sz="19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"NAPEL: Near-Memory Computing Application Performance Prediction via Ensemble Learning"</a:t>
            </a:r>
            <a:br>
              <a:rPr lang="en-US" sz="1900" dirty="0">
                <a:solidFill>
                  <a:srgbClr val="0432FF"/>
                </a:solidFill>
              </a:rPr>
            </a:br>
            <a:r>
              <a:rPr lang="en-US" sz="1900" i="1" dirty="0"/>
              <a:t>Proceedings of the </a:t>
            </a:r>
            <a:r>
              <a:rPr lang="en-US" sz="1900" i="1" dirty="0">
                <a:hlinkClick r:id="rId3"/>
              </a:rPr>
              <a:t>56th Design Automation Conference</a:t>
            </a:r>
            <a:r>
              <a:rPr lang="en-US" sz="1900" i="1" dirty="0"/>
              <a:t> (</a:t>
            </a:r>
            <a:r>
              <a:rPr lang="en-US" sz="1900" b="1" i="1" dirty="0"/>
              <a:t>DAC</a:t>
            </a:r>
            <a:r>
              <a:rPr lang="en-US" sz="1900" i="1" dirty="0"/>
              <a:t>)</a:t>
            </a:r>
            <a:r>
              <a:rPr lang="en-US" sz="1900" dirty="0"/>
              <a:t>, Las Vegas, NV, USA, June 2019.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4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5"/>
              </a:rPr>
              <a:t>(pdf)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6"/>
              </a:rPr>
              <a:t>Poster (pptx)</a:t>
            </a:r>
            <a:r>
              <a:rPr lang="en-US" sz="1900" dirty="0"/>
              <a:t> </a:t>
            </a:r>
            <a:r>
              <a:rPr lang="en-US" sz="1900" dirty="0">
                <a:hlinkClick r:id="rId7"/>
              </a:rPr>
              <a:t>(pdf)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8"/>
              </a:rPr>
              <a:t>Source Code for Ramulator-PIM</a:t>
            </a:r>
            <a:r>
              <a:rPr lang="en-US" sz="1900" dirty="0"/>
              <a:t>]</a:t>
            </a:r>
          </a:p>
          <a:p>
            <a:endParaRPr lang="en-US" dirty="0"/>
          </a:p>
          <a:p>
            <a:r>
              <a:rPr lang="en-US" dirty="0">
                <a:hlinkClick r:id="rId8"/>
              </a:rPr>
              <a:t>https://github.com/CMU-SAFARI/ramulator-pim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4CF85-6C1B-D540-AC48-2A747C7CF6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981989"/>
            <a:ext cx="9144000" cy="187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5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 Enabled Research: PIM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1600" dirty="0"/>
              <a:t>Amirali Boroumand, Saugata Ghose, </a:t>
            </a:r>
            <a:r>
              <a:rPr lang="en-US" sz="1600" dirty="0" err="1"/>
              <a:t>Youngsok</a:t>
            </a:r>
            <a:r>
              <a:rPr lang="en-US" sz="1600" dirty="0"/>
              <a:t> Kim, </a:t>
            </a:r>
            <a:r>
              <a:rPr lang="en-US" sz="1600" dirty="0" err="1"/>
              <a:t>Rachata</a:t>
            </a:r>
            <a:r>
              <a:rPr lang="en-US" sz="1600" dirty="0"/>
              <a:t> Ausavarungnirun, Eric </a:t>
            </a:r>
            <a:r>
              <a:rPr lang="en-US" sz="1600" dirty="0" err="1"/>
              <a:t>Shiu</a:t>
            </a:r>
            <a:r>
              <a:rPr lang="en-US" sz="1600" dirty="0"/>
              <a:t>, Rahul Thakur, </a:t>
            </a:r>
            <a:r>
              <a:rPr lang="en-US" sz="1600" dirty="0" err="1"/>
              <a:t>Daehyun</a:t>
            </a:r>
            <a:r>
              <a:rPr lang="en-US" sz="1600" dirty="0"/>
              <a:t> Kim, Aki </a:t>
            </a:r>
            <a:r>
              <a:rPr lang="en-US" sz="1600" dirty="0" err="1"/>
              <a:t>Kuusela</a:t>
            </a:r>
            <a:r>
              <a:rPr lang="en-US" sz="1600" dirty="0"/>
              <a:t>, Allan </a:t>
            </a:r>
            <a:r>
              <a:rPr lang="en-US" sz="1600" dirty="0" err="1"/>
              <a:t>Knies</a:t>
            </a:r>
            <a:r>
              <a:rPr lang="en-US" sz="1600" dirty="0"/>
              <a:t>, Parthasarathy Ranganathan, and 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600" dirty="0">
                <a:solidFill>
                  <a:srgbClr val="0432FF"/>
                </a:solidFill>
              </a:rPr>
              <a:t> </a:t>
            </a:r>
            <a:br>
              <a:rPr lang="en-US" sz="1600" dirty="0"/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600" i="1" dirty="0"/>
              <a:t> (</a:t>
            </a:r>
            <a:r>
              <a:rPr lang="en-US" sz="1600" b="1" i="1" dirty="0"/>
              <a:t>ASPLOS</a:t>
            </a:r>
            <a:r>
              <a:rPr lang="en-US" sz="1600" i="1" dirty="0"/>
              <a:t>)</a:t>
            </a:r>
            <a:r>
              <a:rPr lang="en-US" sz="1600" dirty="0"/>
              <a:t>, Williamsburg, VA, USA, March 2018.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 [</a:t>
            </a:r>
            <a:r>
              <a:rPr lang="en-US" sz="1600" dirty="0">
                <a:hlinkClick r:id="rId6"/>
              </a:rPr>
              <a:t>Lightning Session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 [</a:t>
            </a:r>
            <a:r>
              <a:rPr lang="en-US" sz="1600" dirty="0">
                <a:hlinkClick r:id="rId8"/>
              </a:rPr>
              <a:t>Poster (pptx)</a:t>
            </a:r>
            <a:r>
              <a:rPr lang="en-US" sz="1600" dirty="0"/>
              <a:t> </a:t>
            </a:r>
            <a:r>
              <a:rPr lang="en-US" sz="1600" dirty="0">
                <a:hlinkClick r:id="rId9"/>
              </a:rPr>
              <a:t>(pdf)</a:t>
            </a:r>
            <a:r>
              <a:rPr lang="en-US" sz="1600" dirty="0"/>
              <a:t>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Lightning Talk Video</a:t>
            </a:r>
            <a:r>
              <a:rPr lang="en-US" sz="1600" dirty="0"/>
              <a:t> (2 minutes)]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Full Talk Video</a:t>
            </a:r>
            <a:r>
              <a:rPr lang="en-US" sz="1600" dirty="0"/>
              <a:t> (21 minutes)]</a:t>
            </a:r>
          </a:p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146128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Infrastructure Enabled Research: PIM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5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Infrastructure Enabled Research: PIM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6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 Enabled Research: PIM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"In-DRAM Bulk Bitwise Execution Engine"</a:t>
            </a:r>
            <a:r>
              <a:rPr lang="en-US" dirty="0">
                <a:solidFill>
                  <a:srgbClr val="0432FF"/>
                </a:solidFill>
              </a:rPr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1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2: Heterogeneity &amp; Inclusiveness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How much is important the heterogeneity of the group? What about the inclusion?</a:t>
            </a:r>
            <a:br>
              <a:rPr lang="en-US" i="1" dirty="0"/>
            </a:b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098389"/>
      </p:ext>
    </p:extLst>
  </p:cSld>
  <p:clrMapOvr>
    <a:masterClrMapping/>
  </p:clrMapOvr>
  <p:transition/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D704-C8A2-6942-A615-FFFF2D74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Diversity &amp; Heterogeneity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7B398-871D-D445-959E-EB3C6EC69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Diversity is very important</a:t>
            </a:r>
          </a:p>
          <a:p>
            <a:endParaRPr lang="en-US" dirty="0"/>
          </a:p>
          <a:p>
            <a:r>
              <a:rPr lang="en-US" dirty="0"/>
              <a:t>No two people are the same -- everyone brings perspective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Critical to be diverse, accepting, inclusive, heterogeneous</a:t>
            </a:r>
          </a:p>
          <a:p>
            <a:pPr lvl="1"/>
            <a:r>
              <a:rPr lang="en-US" dirty="0"/>
              <a:t>Age</a:t>
            </a:r>
          </a:p>
          <a:p>
            <a:pPr lvl="1"/>
            <a:r>
              <a:rPr lang="en-US" dirty="0"/>
              <a:t>Gender</a:t>
            </a:r>
          </a:p>
          <a:p>
            <a:pPr lvl="1"/>
            <a:r>
              <a:rPr lang="en-US" dirty="0"/>
              <a:t>Experience level</a:t>
            </a:r>
          </a:p>
          <a:p>
            <a:pPr lvl="1"/>
            <a:r>
              <a:rPr lang="en-US" dirty="0"/>
              <a:t>Education level</a:t>
            </a:r>
          </a:p>
          <a:p>
            <a:pPr lvl="1"/>
            <a:r>
              <a:rPr lang="en-US" dirty="0"/>
              <a:t>Geography (maybe natural in our field?)</a:t>
            </a:r>
          </a:p>
          <a:p>
            <a:pPr lvl="1"/>
            <a:endParaRPr lang="en-US" dirty="0"/>
          </a:p>
          <a:p>
            <a:r>
              <a:rPr lang="en-US" dirty="0"/>
              <a:t>Critical for open, expressive culture</a:t>
            </a:r>
          </a:p>
          <a:p>
            <a:r>
              <a:rPr lang="en-US" dirty="0"/>
              <a:t>Set a common goal and common culture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CD302-8FDF-6E49-BA1F-7C12A18324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EADBC6-E218-9749-83D0-D418C023158C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386038"/>
      </p:ext>
    </p:extLst>
  </p:cSld>
  <p:clrMapOvr>
    <a:masterClrMapping/>
  </p:clrMapOvr>
  <p:transition/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Principle: Environment of Freedom &amp; Inclusion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Create an environment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that values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free exploration, openness, collaboration, hard work, creativity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770334"/>
      </p:ext>
    </p:extLst>
  </p:cSld>
  <p:clrMapOvr>
    <a:masterClrMapping/>
  </p:clrMapOvr>
  <p:transition/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3: Choosing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Which are the main characteristics and skills one should take into account when choosing PhD students and researchers for new and (possibly) impactful research groups?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714733"/>
      </p:ext>
    </p:extLst>
  </p:cSld>
  <p:clrMapOvr>
    <a:masterClrMapping/>
  </p:clrMapOvr>
  <p:transition/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1F14-7E31-E94A-A37C-6153D9C7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Select PhD Students &amp; Researchers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EBC1E-FC99-0042-A391-1B8B97987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 and Mindset</a:t>
            </a:r>
          </a:p>
          <a:p>
            <a:r>
              <a:rPr lang="en-US" dirty="0"/>
              <a:t>Creativity</a:t>
            </a:r>
          </a:p>
          <a:p>
            <a:r>
              <a:rPr lang="en-US" dirty="0"/>
              <a:t>Resilience</a:t>
            </a:r>
          </a:p>
          <a:p>
            <a:r>
              <a:rPr lang="en-US" dirty="0"/>
              <a:t>Hard work</a:t>
            </a:r>
          </a:p>
          <a:p>
            <a:r>
              <a:rPr lang="en-US" dirty="0"/>
              <a:t>Boldness</a:t>
            </a:r>
          </a:p>
          <a:p>
            <a:r>
              <a:rPr lang="en-US" dirty="0"/>
              <a:t>Perseverance, commitment</a:t>
            </a:r>
          </a:p>
          <a:p>
            <a:r>
              <a:rPr lang="en-US" dirty="0"/>
              <a:t>Intellectual strength</a:t>
            </a:r>
          </a:p>
          <a:p>
            <a:r>
              <a:rPr lang="en-US" dirty="0"/>
              <a:t>Openness to feedback </a:t>
            </a:r>
          </a:p>
          <a:p>
            <a:r>
              <a:rPr lang="en-US" dirty="0"/>
              <a:t>Communicativeness</a:t>
            </a:r>
          </a:p>
          <a:p>
            <a:r>
              <a:rPr lang="en-US" dirty="0"/>
              <a:t>Ability to execute things until the end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3CC34-263E-864F-B487-ED7A76BF11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257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5FD1C-0B5E-BE4A-ACB7-4BF735520039}"/>
              </a:ext>
            </a:extLst>
          </p:cNvPr>
          <p:cNvSpPr txBox="1"/>
          <p:nvPr/>
        </p:nvSpPr>
        <p:spPr>
          <a:xfrm>
            <a:off x="316174" y="6006587"/>
            <a:ext cx="8435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432FF"/>
                </a:solidFill>
              </a:rPr>
              <a:t>A PhD is a long road. It is not for everyone. Commitment &amp; resilience are critical.</a:t>
            </a:r>
          </a:p>
        </p:txBody>
      </p:sp>
    </p:spTree>
    <p:extLst>
      <p:ext uri="{BB962C8B-B14F-4D97-AF65-F5344CB8AC3E}">
        <p14:creationId xmlns:p14="http://schemas.microsoft.com/office/powerpoint/2010/main" val="3754143229"/>
      </p:ext>
    </p:extLst>
  </p:cSld>
  <p:clrMapOvr>
    <a:masterClrMapping/>
  </p:clrMapOvr>
  <p:transition/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4E4AA-EBDC-4647-A232-A1BC7FC0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Select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B3F3-3626-0E44-BB07-942FCD64E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https://safari.ethz.ch/apply/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4EBA-881C-B549-8485-6B160E6A31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ADBC6-E218-9749-83D0-D418C023158C}" type="slidenum">
              <a:rPr lang="en-US" altLang="en-US" smtClean="0"/>
              <a:pPr/>
              <a:t>258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6911071"/>
      </p:ext>
    </p:extLst>
  </p:cSld>
  <p:clrMapOvr>
    <a:masterClrMapping/>
  </p:clrMapOvr>
  <p:transition/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 and Answer: Mentoring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Can mentoring young students and managing a group be taught?</a:t>
            </a:r>
          </a:p>
          <a:p>
            <a:endParaRPr lang="en-US" dirty="0"/>
          </a:p>
          <a:p>
            <a:r>
              <a:rPr lang="en-US" dirty="0"/>
              <a:t>Answer: Yes (and, the mentoring process can be managed)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Mentoring is a critical part of a PhD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8716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Question 5 and Answer: Emotional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Emotional intelligence is considered today a key skill for managers and entrepreneurs. Do you believe that is it crucial also for research groups leaders?</a:t>
            </a:r>
            <a:br>
              <a:rPr lang="en-US" i="1" dirty="0"/>
            </a:br>
            <a:endParaRPr lang="en-US" i="1" dirty="0"/>
          </a:p>
          <a:p>
            <a:r>
              <a:rPr lang="en-US" dirty="0"/>
              <a:t>Answer: Yes, absolutely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Communication, understanding, mindset are all critical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And part of Emotional Intelligence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163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61D94-BE74-304E-B498-C22FFEB9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6 and Answer: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DC38-38D8-8B49-B733-82BED8BD8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447856" cy="5193724"/>
          </a:xfrm>
        </p:spPr>
        <p:txBody>
          <a:bodyPr/>
          <a:lstStyle/>
          <a:p>
            <a:r>
              <a:rPr lang="en-US" i="1" dirty="0"/>
              <a:t>How does the group's internal hierarchy impact work effectiveness? Is a strong hierarchy implying a reduction of diversity and heterogeneity or not? </a:t>
            </a:r>
          </a:p>
          <a:p>
            <a:endParaRPr lang="en-US" i="1" dirty="0"/>
          </a:p>
          <a:p>
            <a:r>
              <a:rPr lang="en-US" dirty="0"/>
              <a:t>Answer: Less hierarchy is better. Yet, tasks of different types of students are different (postdoc vs PhD students)</a:t>
            </a:r>
          </a:p>
          <a:p>
            <a:endParaRPr lang="en-US" i="1" dirty="0"/>
          </a:p>
          <a:p>
            <a:r>
              <a:rPr lang="en-US" dirty="0">
                <a:solidFill>
                  <a:srgbClr val="0000FF"/>
                </a:solidFill>
              </a:rPr>
              <a:t>Openness and valuing of every single person and idea, regardless of level or experience</a:t>
            </a:r>
          </a:p>
          <a:p>
            <a:r>
              <a:rPr lang="en-US" dirty="0">
                <a:solidFill>
                  <a:srgbClr val="0000FF"/>
                </a:solidFill>
              </a:rPr>
              <a:t>Valuing of mentorship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Inexperienced folks learn from experienced ones</a:t>
            </a:r>
          </a:p>
          <a:p>
            <a:r>
              <a:rPr lang="en-US" dirty="0">
                <a:solidFill>
                  <a:srgbClr val="0000FF"/>
                </a:solidFill>
              </a:rPr>
              <a:t>Everyone collaborates</a:t>
            </a:r>
          </a:p>
          <a:p>
            <a:r>
              <a:rPr lang="en-US" dirty="0">
                <a:solidFill>
                  <a:srgbClr val="0000FF"/>
                </a:solidFill>
              </a:rPr>
              <a:t>No (artificial) barriers between people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D2864-8F4B-8249-BD30-F8127AC3D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27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D7CC-532F-7747-B2AA-B5648C183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for Thought: Three Quotes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63D4A-C4FE-FE4E-B747-46129F6B0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1"/>
            <a:ext cx="8610600" cy="528253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reasonable man adapts himself to the world;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 unreasonable one persists in trying to adapt the world to himself.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432FF"/>
                </a:solidFill>
              </a:rPr>
              <a:t>Therefore, all progress depends on the unreasonable man.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Progress is impossible without change,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and those who cannot change their minds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cannot change anything.</a:t>
            </a:r>
          </a:p>
          <a:p>
            <a:pPr marL="0" indent="0">
              <a:buNone/>
            </a:pP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George Bernard Shaw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My heart is in the work.</a:t>
            </a:r>
          </a:p>
          <a:p>
            <a:pPr marL="0" indent="0">
              <a:buNone/>
            </a:pPr>
            <a:endParaRPr lang="en-US" sz="10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/>
              <a:t>Andrew Carnegie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1C7CE-A8E5-F841-AD64-A7EF1AB49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CF7BE5-8694-4847-AD44-329B213B98C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164D3-9C32-E64D-BB99-29608596F757}"/>
              </a:ext>
            </a:extLst>
          </p:cNvPr>
          <p:cNvSpPr txBox="1"/>
          <p:nvPr/>
        </p:nvSpPr>
        <p:spPr>
          <a:xfrm>
            <a:off x="103239" y="6607277"/>
            <a:ext cx="7991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Image: By Alvin Langdon Coburn - Illustrated London News, p. 575 (subscription required), PD-US, https://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en.wikipedia.org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/w/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index.php?curid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=49887931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DC7AA-F09D-3B42-B399-EA20CB52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2971800"/>
            <a:ext cx="2132919" cy="30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41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D110-05AC-A74A-A874-97353A23E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48408"/>
            <a:ext cx="7924800" cy="1752600"/>
          </a:xfrm>
        </p:spPr>
        <p:txBody>
          <a:bodyPr/>
          <a:lstStyle/>
          <a:p>
            <a:r>
              <a:rPr lang="en-US" b="1" dirty="0"/>
              <a:t>Other Backup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C6BC0-66DA-9445-9509-65803D51BE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C49E4-7136-3647-BD24-E5AA5F9E5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30642"/>
      </p:ext>
    </p:extLst>
  </p:cSld>
  <p:clrMapOvr>
    <a:masterClrMapping/>
  </p:clrMapOvr>
  <p:transition/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Some Resilience Examples </a:t>
            </a:r>
            <a:br>
              <a:rPr lang="en-US" dirty="0"/>
            </a:br>
            <a:r>
              <a:rPr lang="en-US" dirty="0"/>
              <a:t>from Our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8685"/>
      </p:ext>
    </p:extLst>
  </p:cSld>
  <p:clrMapOvr>
    <a:masterClrMapping/>
  </p:clrMapOvr>
  <p:transition/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Enabling DRAM to Compute </a:t>
            </a:r>
            <a:br>
              <a:rPr lang="en-US" dirty="0"/>
            </a:br>
            <a:r>
              <a:rPr lang="en-US" dirty="0"/>
              <a:t>at Low Cost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13205"/>
      </p:ext>
    </p:extLst>
  </p:cSld>
  <p:clrMapOvr>
    <a:masterClrMapping/>
  </p:clrMapOvr>
  <p:transition/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RowClone </a:t>
            </a:r>
            <a:r>
              <a:rPr lang="en-US" sz="2600" b="1" dirty="0">
                <a:solidFill>
                  <a:srgbClr val="006633"/>
                </a:solidFill>
              </a:rPr>
              <a:t>[MICRO’13]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2279"/>
            <a:ext cx="8610600" cy="5153025"/>
          </a:xfrm>
        </p:spPr>
        <p:txBody>
          <a:bodyPr/>
          <a:lstStyle/>
          <a:p>
            <a:r>
              <a:rPr lang="en-US" sz="1800" dirty="0"/>
              <a:t>Vivek Seshadri, Yoongu Kim, Chris Fallin, Donghyuk Lee, </a:t>
            </a:r>
            <a:r>
              <a:rPr lang="en-US" sz="1800" dirty="0" err="1"/>
              <a:t>Rachata</a:t>
            </a:r>
            <a:r>
              <a:rPr lang="en-US" sz="1800" dirty="0"/>
              <a:t> </a:t>
            </a:r>
            <a:r>
              <a:rPr lang="en-US" sz="1800" dirty="0" err="1"/>
              <a:t>Ausavarungnirun</a:t>
            </a:r>
            <a:r>
              <a:rPr lang="en-US" sz="1800" dirty="0"/>
              <a:t>, Gennady </a:t>
            </a:r>
            <a:r>
              <a:rPr lang="en-US" sz="1800" dirty="0" err="1"/>
              <a:t>Pekhimenko</a:t>
            </a:r>
            <a:r>
              <a:rPr lang="en-US" sz="1800" dirty="0"/>
              <a:t>, </a:t>
            </a:r>
            <a:r>
              <a:rPr lang="en-US" sz="1800" dirty="0" err="1"/>
              <a:t>Yixin</a:t>
            </a:r>
            <a:r>
              <a:rPr lang="en-US" sz="1800" dirty="0"/>
              <a:t> </a:t>
            </a:r>
            <a:r>
              <a:rPr lang="en-US" sz="1800" dirty="0" err="1"/>
              <a:t>Luo</a:t>
            </a:r>
            <a:r>
              <a:rPr lang="en-US" sz="1800" dirty="0"/>
              <a:t>, Onur Mutlu, Michael A. </a:t>
            </a:r>
            <a:r>
              <a:rPr lang="en-US" sz="1800" dirty="0" err="1"/>
              <a:t>Kozuch</a:t>
            </a:r>
            <a:r>
              <a:rPr lang="en-US" sz="1800" dirty="0"/>
              <a:t>, Phillip B. Gibbons, and Todd C. </a:t>
            </a:r>
            <a:r>
              <a:rPr lang="en-US" sz="1800" dirty="0" err="1"/>
              <a:t>Mowry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"RowClone: Fast and Energy-Efficient In-DRAM Bulk Data Copy and Initialization"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46th International Symposium on Microarchitecture</a:t>
            </a:r>
            <a:r>
              <a:rPr lang="en-US" sz="1800" i="1" dirty="0"/>
              <a:t> 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Davis, CA, December 2013. 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 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 </a:t>
            </a:r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562817"/>
            <a:ext cx="9144000" cy="33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5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Ambit </a:t>
            </a:r>
            <a:r>
              <a:rPr lang="en-US" sz="2600" b="1" dirty="0">
                <a:solidFill>
                  <a:srgbClr val="006633"/>
                </a:solidFill>
                <a:ea typeface="ＭＳ Ｐゴシック" pitchFamily="-106" charset="-128"/>
              </a:rPr>
              <a:t>[MICRO’17]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“</a:t>
            </a:r>
            <a:r>
              <a:rPr lang="en-US" b="1" dirty="0">
                <a:hlinkClick r:id="rId2"/>
              </a:rPr>
              <a:t>Ambit: In-Memory Accelerator for Bulk Bitwise Operations Using Commodity DRAM Technology</a:t>
            </a:r>
            <a:r>
              <a:rPr lang="en-US" dirty="0"/>
              <a:t>,”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hlinkClick r:id="rId2"/>
              </a:rPr>
              <a:t>"In-DRAM Bulk Bitwise Execution Engine"</a:t>
            </a:r>
            <a:r>
              <a:rPr lang="en-US" dirty="0"/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3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Bulk 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COPY, ZERO,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30-74X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298146862"/>
      </p:ext>
    </p:extLst>
  </p:cSld>
  <p:clrMapOvr>
    <a:masterClrMapping/>
  </p:clrMapOvr>
  <p:transition/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59A91-5589-ED4B-8CAC-A60A4E13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Sounds Good, No?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9DE65-89F3-4740-9D5C-84FCC95E1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6847"/>
            <a:ext cx="9144000" cy="4864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BB5A7D-CF5C-3841-A33B-2A2DB03ADA96}"/>
              </a:ext>
            </a:extLst>
          </p:cNvPr>
          <p:cNvSpPr/>
          <p:nvPr/>
        </p:nvSpPr>
        <p:spPr>
          <a:xfrm>
            <a:off x="107504" y="3429000"/>
            <a:ext cx="7776864" cy="1224136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80CA6-792B-924D-891D-3E031F2FFD67}"/>
              </a:ext>
            </a:extLst>
          </p:cNvPr>
          <p:cNvSpPr/>
          <p:nvPr/>
        </p:nvSpPr>
        <p:spPr>
          <a:xfrm>
            <a:off x="91986" y="5164092"/>
            <a:ext cx="8747213" cy="9371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EC82F-F1F6-7A4B-88BE-9A601CDCC2B3}"/>
              </a:ext>
            </a:extLst>
          </p:cNvPr>
          <p:cNvSpPr txBox="1"/>
          <p:nvPr/>
        </p:nvSpPr>
        <p:spPr>
          <a:xfrm>
            <a:off x="3747781" y="998029"/>
            <a:ext cx="5094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 from ISCA 2016</a:t>
            </a:r>
          </a:p>
        </p:txBody>
      </p:sp>
    </p:spTree>
    <p:extLst>
      <p:ext uri="{BB962C8B-B14F-4D97-AF65-F5344CB8AC3E}">
        <p14:creationId xmlns:p14="http://schemas.microsoft.com/office/powerpoint/2010/main" val="51176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88EEA-9754-C840-8E10-45C1F8FF5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2" y="2247422"/>
            <a:ext cx="8953500" cy="3441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B59A91-5589-ED4B-8CAC-A60A4E13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Review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80CA6-792B-924D-891D-3E031F2FFD67}"/>
              </a:ext>
            </a:extLst>
          </p:cNvPr>
          <p:cNvSpPr/>
          <p:nvPr/>
        </p:nvSpPr>
        <p:spPr>
          <a:xfrm>
            <a:off x="91987" y="4521494"/>
            <a:ext cx="8956765" cy="1167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EC82F-F1F6-7A4B-88BE-9A601CDCC2B3}"/>
              </a:ext>
            </a:extLst>
          </p:cNvPr>
          <p:cNvSpPr txBox="1"/>
          <p:nvPr/>
        </p:nvSpPr>
        <p:spPr>
          <a:xfrm>
            <a:off x="2164312" y="1061336"/>
            <a:ext cx="6865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Another Review from ISCA 2016</a:t>
            </a:r>
          </a:p>
        </p:txBody>
      </p:sp>
    </p:spTree>
    <p:extLst>
      <p:ext uri="{BB962C8B-B14F-4D97-AF65-F5344CB8AC3E}">
        <p14:creationId xmlns:p14="http://schemas.microsoft.com/office/powerpoint/2010/main" val="1564219960"/>
      </p:ext>
    </p:extLst>
  </p:cSld>
  <p:clrMapOvr>
    <a:masterClrMapping/>
  </p:clrMapOvr>
  <p:transition/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17C6A-3BE4-334E-B989-02C1A262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Another Review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4ABB3-1FE4-4B40-900C-069030A08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3033"/>
            <a:ext cx="9144000" cy="31933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ECF630-EAC4-0D42-82A4-C39F64C0CD71}"/>
              </a:ext>
            </a:extLst>
          </p:cNvPr>
          <p:cNvSpPr txBox="1"/>
          <p:nvPr/>
        </p:nvSpPr>
        <p:spPr>
          <a:xfrm>
            <a:off x="1459373" y="953661"/>
            <a:ext cx="7675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Yet Another Review from ISCA 2016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02E46-1D53-824E-A9D6-1C8DA8313F67}"/>
              </a:ext>
            </a:extLst>
          </p:cNvPr>
          <p:cNvSpPr/>
          <p:nvPr/>
        </p:nvSpPr>
        <p:spPr>
          <a:xfrm>
            <a:off x="55517" y="3068960"/>
            <a:ext cx="8956765" cy="1167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736699"/>
      </p:ext>
    </p:extLst>
  </p:cSld>
  <p:clrMapOvr>
    <a:masterClrMapping/>
  </p:clrMapOvr>
  <p:transition/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B4C0-16B6-7042-9260-A2C139D6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RowClone &amp; Bitwise Ops in Real DRAM Chips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A4443-2E98-764F-908C-81448DD07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7E220-48EB-244E-A6C0-C07EE1D827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3F975-6B05-DB49-A430-E7125413B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2552700"/>
            <a:ext cx="8496300" cy="1752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87F42-34EE-8942-A545-2BE0B4A6C8A7}"/>
              </a:ext>
            </a:extLst>
          </p:cNvPr>
          <p:cNvSpPr txBox="1"/>
          <p:nvPr/>
        </p:nvSpPr>
        <p:spPr>
          <a:xfrm>
            <a:off x="2036420" y="6400800"/>
            <a:ext cx="5583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https://parallel.princeton.edu/papers/micro19-gao.pdf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44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5EDAC-13D7-7C42-A02F-3B3F2CF4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Pinatubo: RowClone and Bitwise Ops in PCM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34E14-8BC1-B241-8615-904193121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3DC83-9774-E64A-AD3E-B41DC92FF4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61CCF-B625-514B-BA14-C39CE0147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2279650"/>
            <a:ext cx="8509000" cy="2298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9872E1-1869-F847-B999-C5D5CD7A1EF8}"/>
              </a:ext>
            </a:extLst>
          </p:cNvPr>
          <p:cNvSpPr txBox="1"/>
          <p:nvPr/>
        </p:nvSpPr>
        <p:spPr>
          <a:xfrm>
            <a:off x="1583527" y="6437671"/>
            <a:ext cx="6205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https://cseweb.ucsd.edu/~jzhao/files/Pinatubo-dac2016.pdf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95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3EF3D-A6D9-4445-87A7-A612C9E4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Have a Mindset Issue…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6461-18B8-1740-8D54-1808C563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</a:t>
            </a:r>
            <a:r>
              <a:rPr lang="en-US" dirty="0">
                <a:solidFill>
                  <a:srgbClr val="0000FF"/>
                </a:solidFill>
              </a:rPr>
              <a:t>many other similar examples from reviews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For many other papers…</a:t>
            </a:r>
          </a:p>
          <a:p>
            <a:endParaRPr lang="en-US" dirty="0"/>
          </a:p>
          <a:p>
            <a:r>
              <a:rPr lang="en-US" dirty="0"/>
              <a:t>And, we are not even talking about JEDEC yet…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do we fix the mindset problem?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By doing more research, education, implementation in alternative processing paradigms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C8794-0D30-0B4B-AAD0-36D6E78920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C6B44-2A64-A84F-86E8-82C554DBAF6F}"/>
              </a:ext>
            </a:extLst>
          </p:cNvPr>
          <p:cNvSpPr txBox="1"/>
          <p:nvPr/>
        </p:nvSpPr>
        <p:spPr>
          <a:xfrm>
            <a:off x="177885" y="5614184"/>
            <a:ext cx="89579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need to work on enabling the better future…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220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6241-0813-464A-9D08-DE6D4EA1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 Recommended Book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411DE2-5B9A-554B-B7C8-C68501F10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B20F9B-4201-1145-AE30-0C9E18C2F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898292"/>
            <a:ext cx="4512818" cy="58771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D36135-B84C-794A-BE0C-29786A44B37D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</p:spTree>
    <p:extLst>
      <p:ext uri="{BB962C8B-B14F-4D97-AF65-F5344CB8AC3E}">
        <p14:creationId xmlns:p14="http://schemas.microsoft.com/office/powerpoint/2010/main" val="325121259"/>
      </p:ext>
    </p:extLst>
  </p:cSld>
  <p:clrMapOvr>
    <a:masterClrMapping/>
  </p:clrMapOvr>
  <p:transition/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7F7-A2EE-C646-8ACB-F1F4FB4B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06AC08-5CE8-C048-B846-EDDEDA7BF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869" y="971814"/>
            <a:ext cx="6623050" cy="496728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F084A6-6CFC-BF43-BDED-80F3750E0F49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6EAA7C-B2D6-8243-94EA-3FAFBC324624}"/>
              </a:ext>
            </a:extLst>
          </p:cNvPr>
          <p:cNvSpPr/>
          <p:nvPr/>
        </p:nvSpPr>
        <p:spPr>
          <a:xfrm>
            <a:off x="2169158" y="607132"/>
            <a:ext cx="3698986" cy="1237692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690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6FA0-EB74-D446-A18B-E55B58AD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2E1BC0-41FA-8C48-9A83-AB811188E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7441" y="1102519"/>
            <a:ext cx="6483351" cy="48625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B359FE-A13A-AF4D-A750-D0FACB085790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22B8AB-D50A-D142-8ECE-CBD2060444D2}"/>
              </a:ext>
            </a:extLst>
          </p:cNvPr>
          <p:cNvSpPr/>
          <p:nvPr/>
        </p:nvSpPr>
        <p:spPr>
          <a:xfrm>
            <a:off x="3020019" y="6206282"/>
            <a:ext cx="1912021" cy="31906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>
              <a:rot lat="0" lon="0" rev="1044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C5F17E-4FEC-0A42-8F3B-7B866ABDE05D}"/>
              </a:ext>
            </a:extLst>
          </p:cNvPr>
          <p:cNvSpPr/>
          <p:nvPr/>
        </p:nvSpPr>
        <p:spPr>
          <a:xfrm>
            <a:off x="3020019" y="292099"/>
            <a:ext cx="3698986" cy="4726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465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CF2A-B249-6841-B1AC-3698A40F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Suggestions to Reviewers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FC53-7113-3A4E-8DBE-713A3C470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Be fair</a:t>
            </a:r>
            <a:r>
              <a:rPr lang="en-US" dirty="0"/>
              <a:t>; you do not know it all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open-minded</a:t>
            </a:r>
            <a:r>
              <a:rPr lang="en-US" dirty="0"/>
              <a:t>; you do not know it all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accepting of diverse research methods</a:t>
            </a:r>
            <a:r>
              <a:rPr lang="en-US" dirty="0"/>
              <a:t>: there is no single way of doing research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constructive</a:t>
            </a:r>
            <a:r>
              <a:rPr lang="en-US" dirty="0"/>
              <a:t>, not destructive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Do not have double standards…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670F5A-260F-1A4C-9742-8E026C9140E4}"/>
              </a:ext>
            </a:extLst>
          </p:cNvPr>
          <p:cNvSpPr txBox="1"/>
          <p:nvPr/>
        </p:nvSpPr>
        <p:spPr>
          <a:xfrm>
            <a:off x="148371" y="5805792"/>
            <a:ext cx="891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Do not block or delay scientific progress for non-reasons</a:t>
            </a:r>
          </a:p>
        </p:txBody>
      </p:sp>
    </p:spTree>
    <p:extLst>
      <p:ext uri="{BB962C8B-B14F-4D97-AF65-F5344CB8AC3E}">
        <p14:creationId xmlns:p14="http://schemas.microsoft.com/office/powerpoint/2010/main" val="1666512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056E-5E0D-1746-9AF8-8212921E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RowHammer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B9D8D-2C3F-8E4E-957C-4E5F3DBB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65AE97-DF02-5742-869D-07C457E90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038"/>
            <a:ext cx="9144000" cy="3398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5D524-DCC9-1847-83C7-854F549EA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394200"/>
            <a:ext cx="5701630" cy="23036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E5BF8A9-EA5D-234F-8FBD-05D672436FBE}"/>
              </a:ext>
            </a:extLst>
          </p:cNvPr>
          <p:cNvSpPr/>
          <p:nvPr/>
        </p:nvSpPr>
        <p:spPr>
          <a:xfrm>
            <a:off x="3563888" y="4394199"/>
            <a:ext cx="1008112" cy="23036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145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07A6-8DA1-5046-AEB0-971A934F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the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7DC0-4EFE-F141-8BB4-C777DB48B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F0740-B72C-BF4C-BFC9-C5861C55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854522"/>
            <a:ext cx="8674100" cy="119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E37AE-B3FE-BC41-8FC0-1735C5B48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2" y="2168604"/>
            <a:ext cx="9004300" cy="2197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3E50B-E652-9442-B569-A08EE1A1B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2" y="4527550"/>
            <a:ext cx="9144000" cy="23972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ED2AFF-8D4C-5242-A5FE-05DE7C488195}"/>
              </a:ext>
            </a:extLst>
          </p:cNvPr>
          <p:cNvSpPr txBox="1"/>
          <p:nvPr/>
        </p:nvSpPr>
        <p:spPr>
          <a:xfrm>
            <a:off x="3837552" y="388323"/>
            <a:ext cx="54312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Reviews from Micro 2013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48DCB5-D6CD-9E4F-9BEA-32D24F58C743}"/>
              </a:ext>
            </a:extLst>
          </p:cNvPr>
          <p:cNvSpPr/>
          <p:nvPr/>
        </p:nvSpPr>
        <p:spPr>
          <a:xfrm>
            <a:off x="1259631" y="2845326"/>
            <a:ext cx="7729757" cy="5116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A6464-A6B4-9249-9F6A-71EF8C6AFEA8}"/>
              </a:ext>
            </a:extLst>
          </p:cNvPr>
          <p:cNvSpPr/>
          <p:nvPr/>
        </p:nvSpPr>
        <p:spPr>
          <a:xfrm>
            <a:off x="230812" y="1296124"/>
            <a:ext cx="6933476" cy="3892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59DDD6-DFA7-A949-9874-C5BE057A2C47}"/>
              </a:ext>
            </a:extLst>
          </p:cNvPr>
          <p:cNvSpPr/>
          <p:nvPr/>
        </p:nvSpPr>
        <p:spPr>
          <a:xfrm>
            <a:off x="148162" y="4882694"/>
            <a:ext cx="9065588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546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2834-43DA-7549-B0D1-0445F66C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Dismissing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16AD-1B0D-8D45-970D-B55602C3F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BBDA8-2719-C84F-B2C7-794F5BFB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28579"/>
            <a:ext cx="6747470" cy="31331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C8B2D6-5AC2-7241-8709-1D72836C1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05675"/>
            <a:ext cx="6891412" cy="2652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C57BD5-EE5F-8E47-BCDF-E5B7FF786204}"/>
              </a:ext>
            </a:extLst>
          </p:cNvPr>
          <p:cNvSpPr txBox="1"/>
          <p:nvPr/>
        </p:nvSpPr>
        <p:spPr>
          <a:xfrm>
            <a:off x="3836882" y="575157"/>
            <a:ext cx="5306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Reviews from ISCA 2014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A74C61-7692-3244-BE16-34067D9C26DA}"/>
              </a:ext>
            </a:extLst>
          </p:cNvPr>
          <p:cNvSpPr/>
          <p:nvPr/>
        </p:nvSpPr>
        <p:spPr>
          <a:xfrm>
            <a:off x="755577" y="2204824"/>
            <a:ext cx="6891486" cy="12961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6A8F27-195E-AC45-9A37-D6159E21BDE8}"/>
              </a:ext>
            </a:extLst>
          </p:cNvPr>
          <p:cNvSpPr/>
          <p:nvPr/>
        </p:nvSpPr>
        <p:spPr>
          <a:xfrm>
            <a:off x="899518" y="4509120"/>
            <a:ext cx="6480794" cy="10081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291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0D71-5EDE-774A-972C-38A243C5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RowHammer Reviews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53B1F3-02C9-6144-9BC1-DFE1EB16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80728"/>
            <a:ext cx="7912100" cy="300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9D1BD4-C427-7E4F-B61B-83F9A7567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0" y="4149080"/>
            <a:ext cx="61976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64314"/>
      </p:ext>
    </p:extLst>
  </p:cSld>
  <p:clrMapOvr>
    <a:masterClrMapping/>
  </p:clrMapOvr>
  <p:transition/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400" dirty="0"/>
              <a:t>Suggestion to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282" y="213285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We Need to Fix the </a:t>
            </a:r>
            <a:r>
              <a:rPr lang="en-US" sz="6400" dirty="0">
                <a:solidFill>
                  <a:srgbClr val="FF0000"/>
                </a:solidFill>
              </a:rPr>
              <a:t>Reviewer Accountability </a:t>
            </a:r>
            <a:r>
              <a:rPr lang="en-US" sz="6400" dirty="0">
                <a:solidFill>
                  <a:srgbClr val="0000FF"/>
                </a:solidFill>
              </a:rPr>
              <a:t>Problem</a:t>
            </a:r>
            <a:endParaRPr lang="en-US" sz="6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96470"/>
      </p:ext>
    </p:extLst>
  </p:cSld>
  <p:clrMapOvr>
    <a:masterClrMapping/>
  </p:clrMapOvr>
  <p:transition/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400" dirty="0"/>
              <a:t>Suggestion to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Eliminate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Double Standards</a:t>
            </a:r>
          </a:p>
        </p:txBody>
      </p:sp>
    </p:spTree>
    <p:extLst>
      <p:ext uri="{BB962C8B-B14F-4D97-AF65-F5344CB8AC3E}">
        <p14:creationId xmlns:p14="http://schemas.microsoft.com/office/powerpoint/2010/main" val="2413900429"/>
      </p:ext>
    </p:extLst>
  </p:cSld>
  <p:clrMapOvr>
    <a:masterClrMapping/>
  </p:clrMapOvr>
  <p:transition/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8E1F-03F1-7E4C-A472-653BC3FAF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Recommended 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C52D9-64F7-8148-A1D1-0E38AD0D7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70CB-CC69-134F-9B41-FAC244C818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1E0390C-741D-CD4D-B972-A13FA180F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001" y="2707769"/>
            <a:ext cx="14478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967945-20B7-5843-8A0A-5862C2BC4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877" y="1014639"/>
            <a:ext cx="3513358" cy="533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B5AFB7-07EF-F64B-BC13-CA0C10D1D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14639"/>
            <a:ext cx="3486100" cy="53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094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3" name="Title 1">
            <a:extLst>
              <a:ext uri="{FF2B5EF4-FFF2-40B4-BE49-F238E27FC236}">
                <a16:creationId xmlns:a16="http://schemas.microsoft.com/office/drawing/2014/main" id="{98543469-9700-4848-9F80-B8DDE56C4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Computer Architecture Today</a:t>
            </a:r>
          </a:p>
        </p:txBody>
      </p:sp>
      <p:sp>
        <p:nvSpPr>
          <p:cNvPr id="428034" name="Content Placeholder 2">
            <a:extLst>
              <a:ext uri="{FF2B5EF4-FFF2-40B4-BE49-F238E27FC236}">
                <a16:creationId xmlns:a16="http://schemas.microsoft.com/office/drawing/2014/main" id="{86D46948-D904-A34A-9AF1-9014D4B7C4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7630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 can revolutionize the way computers are built, if you understand both the hardware and the software (and change each accordingly)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You can invent new paradigms for computation, communication, and storage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Recommended book: Thomas Kuhn, “</a:t>
            </a:r>
            <a:r>
              <a:rPr lang="en-US" altLang="ja-JP">
                <a:solidFill>
                  <a:srgbClr val="0000FF"/>
                </a:solidFill>
                <a:ea typeface="ＭＳ Ｐゴシック" panose="020B0600070205080204" pitchFamily="34" charset="-128"/>
              </a:rPr>
              <a:t>The Structure of Scientific Revolutions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ea typeface="ＭＳ Ｐゴシック" panose="020B0600070205080204" pitchFamily="34" charset="-128"/>
              </a:rPr>
              <a:t> (1962)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Pre-paradigm science: no clear consensus in the field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Normal science: dominant theory used to explain/improve things (business as usual); exceptions considered anomalies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Revolutionary science: underlying assumptions re-examined</a:t>
            </a:r>
          </a:p>
        </p:txBody>
      </p:sp>
      <p:sp>
        <p:nvSpPr>
          <p:cNvPr id="428035" name="Slide Number Placeholder 3">
            <a:extLst>
              <a:ext uri="{FF2B5EF4-FFF2-40B4-BE49-F238E27FC236}">
                <a16:creationId xmlns:a16="http://schemas.microsoft.com/office/drawing/2014/main" id="{AA4CEFDD-28BD-0C44-80A4-AF0FF6BFC6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3C279-A5D7-4C44-90CD-AFDF34EDC1D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28036" name="Picture 1">
            <a:extLst>
              <a:ext uri="{FF2B5EF4-FFF2-40B4-BE49-F238E27FC236}">
                <a16:creationId xmlns:a16="http://schemas.microsoft.com/office/drawing/2014/main" id="{414EEB92-0DF1-4845-ABCA-DEB80605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81200"/>
            <a:ext cx="14478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012396"/>
      </p:ext>
    </p:extLst>
  </p:cSld>
  <p:clrMapOvr>
    <a:masterClrMapping/>
  </p:clrMapOvr>
  <p:transition/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Suggestion to Researchers: 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2162997867"/>
      </p:ext>
    </p:extLst>
  </p:cSld>
  <p:clrMapOvr>
    <a:masterClrMapping/>
  </p:clrMapOvr>
  <p:transition/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Suggestion to Researchers: 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</p:spTree>
    <p:extLst>
      <p:ext uri="{BB962C8B-B14F-4D97-AF65-F5344CB8AC3E}">
        <p14:creationId xmlns:p14="http://schemas.microsoft.com/office/powerpoint/2010/main" val="2286609"/>
      </p:ext>
    </p:extLst>
  </p:cSld>
  <p:clrMapOvr>
    <a:masterClrMapping/>
  </p:clrMapOvr>
  <p:transition/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</p:spTree>
    <p:extLst>
      <p:ext uri="{BB962C8B-B14F-4D97-AF65-F5344CB8AC3E}">
        <p14:creationId xmlns:p14="http://schemas.microsoft.com/office/powerpoint/2010/main" val="3201773371"/>
      </p:ext>
    </p:extLst>
  </p:cSld>
  <p:clrMapOvr>
    <a:masterClrMapping/>
  </p:clrMapOvr>
  <p:transition/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939672"/>
      </p:ext>
    </p:extLst>
  </p:cSld>
  <p:clrMapOvr>
    <a:masterClrMapping/>
  </p:clrMapOvr>
  <p:transition/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5B70-88E5-4A45-8F0F-98E88027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Thoughts and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66C4-277F-5645-8E15-23E56F3B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hlinkClick r:id="rId2"/>
              </a:rPr>
              <a:t>"Some Reflections (on DRAM)"</a:t>
            </a:r>
            <a:br>
              <a:rPr lang="en-US" sz="1900" dirty="0"/>
            </a:br>
            <a:r>
              <a:rPr lang="en-US" sz="1900" i="1" dirty="0"/>
              <a:t>Award Speech for </a:t>
            </a:r>
            <a:r>
              <a:rPr lang="en-US" sz="1900" i="1" dirty="0">
                <a:hlinkClick r:id="rId3"/>
              </a:rPr>
              <a:t>ACM SIGARCH Maurice Wilkes Award</a:t>
            </a:r>
            <a:r>
              <a:rPr lang="en-US" sz="1900" i="1" dirty="0"/>
              <a:t>, at the </a:t>
            </a:r>
            <a:r>
              <a:rPr lang="en-US" sz="1900" b="1" i="1" dirty="0"/>
              <a:t>ISCA</a:t>
            </a:r>
            <a:r>
              <a:rPr lang="en-US" sz="1900" i="1" dirty="0"/>
              <a:t> Awards Ceremony</a:t>
            </a:r>
            <a:r>
              <a:rPr lang="en-US" sz="1900" dirty="0"/>
              <a:t>, Phoenix, AZ, USA, 25 June 2019.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2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4"/>
              </a:rPr>
              <a:t>(pdf)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5"/>
              </a:rPr>
              <a:t>Video of Award Acceptance Speech (Youtube; 10 minutes)</a:t>
            </a:r>
            <a:r>
              <a:rPr lang="en-US" sz="1900" dirty="0"/>
              <a:t> </a:t>
            </a:r>
            <a:r>
              <a:rPr lang="en-US" sz="1900" dirty="0">
                <a:hlinkClick r:id="rId6"/>
              </a:rPr>
              <a:t>(Youku; 13 minutes)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7"/>
              </a:rPr>
              <a:t>Video of Interview after Award Acceptance (Youtube; 1 hour 6 minutes)</a:t>
            </a:r>
            <a:r>
              <a:rPr lang="en-US" sz="1900" dirty="0"/>
              <a:t> </a:t>
            </a:r>
            <a:r>
              <a:rPr lang="en-US" sz="1900" dirty="0">
                <a:hlinkClick r:id="rId8"/>
              </a:rPr>
              <a:t>(Youku; 1 hour 6 minutes)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9"/>
              </a:rPr>
              <a:t>News Article on "ACM SIGARCH Maurice Wilkes Award goes to Prof. Onur Mutlu"</a:t>
            </a:r>
            <a:r>
              <a:rPr lang="en-US" sz="1900" dirty="0"/>
              <a:t>]</a:t>
            </a:r>
          </a:p>
          <a:p>
            <a:endParaRPr lang="en-US" sz="1900" dirty="0"/>
          </a:p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hlinkClick r:id="rId10"/>
              </a:rPr>
              <a:t>"How to Build an Impactful Research Group"</a:t>
            </a:r>
            <a:br>
              <a:rPr lang="en-US" sz="1900" dirty="0"/>
            </a:br>
            <a:r>
              <a:rPr lang="en-US" sz="1900" i="1" dirty="0">
                <a:hlinkClick r:id="rId11"/>
              </a:rPr>
              <a:t>Design Automation Conference Early Career Workshop</a:t>
            </a:r>
            <a:r>
              <a:rPr lang="en-US" sz="1900" dirty="0"/>
              <a:t>, Las Vegas, NV, USA, June 2019.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10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12"/>
              </a:rPr>
              <a:t>(pdf)</a:t>
            </a:r>
            <a:r>
              <a:rPr lang="en-US" sz="1900" dirty="0"/>
              <a:t>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19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87262"/>
      </p:ext>
    </p:extLst>
  </p:cSld>
  <p:clrMapOvr>
    <a:masterClrMapping/>
  </p:clrMapOvr>
  <p:transition/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Alibaba</a:t>
            </a:r>
            <a:r>
              <a:rPr lang="en-US" dirty="0"/>
              <a:t>, AMD, </a:t>
            </a:r>
            <a:r>
              <a:rPr lang="en-US" dirty="0">
                <a:solidFill>
                  <a:srgbClr val="0432FF"/>
                </a:solidFill>
              </a:rPr>
              <a:t>ASML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Google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Facebook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Hi-Silicon</a:t>
            </a:r>
            <a:r>
              <a:rPr lang="en-US" dirty="0"/>
              <a:t>, HP Labs, </a:t>
            </a:r>
            <a:r>
              <a:rPr lang="en-US" dirty="0">
                <a:solidFill>
                  <a:srgbClr val="0432FF"/>
                </a:solidFill>
              </a:rPr>
              <a:t>Huawei</a:t>
            </a:r>
            <a:r>
              <a:rPr lang="en-US" dirty="0"/>
              <a:t>, IBM, </a:t>
            </a:r>
            <a:r>
              <a:rPr lang="en-US" dirty="0">
                <a:solidFill>
                  <a:srgbClr val="0432FF"/>
                </a:solidFill>
              </a:rPr>
              <a:t>Intel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Microsoft</a:t>
            </a:r>
            <a:r>
              <a:rPr lang="en-US" dirty="0"/>
              <a:t>, Nvidia, Oracle, Qualcomm, Rambus, Samsung, Seagate, </a:t>
            </a:r>
            <a:r>
              <a:rPr lang="en-US" dirty="0">
                <a:solidFill>
                  <a:srgbClr val="0432FF"/>
                </a:solidFill>
              </a:rPr>
              <a:t>VMware</a:t>
            </a:r>
          </a:p>
          <a:p>
            <a:r>
              <a:rPr lang="en-US" dirty="0"/>
              <a:t>NSF</a:t>
            </a:r>
          </a:p>
          <a:p>
            <a:r>
              <a:rPr lang="en-US" dirty="0"/>
              <a:t>NIH</a:t>
            </a:r>
          </a:p>
          <a:p>
            <a:r>
              <a:rPr lang="en-US" dirty="0"/>
              <a:t>GSRC</a:t>
            </a:r>
          </a:p>
          <a:p>
            <a:r>
              <a:rPr lang="en-US" dirty="0">
                <a:solidFill>
                  <a:srgbClr val="0432FF"/>
                </a:solidFill>
              </a:rPr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182278"/>
      </p:ext>
    </p:extLst>
  </p:cSld>
  <p:clrMapOvr>
    <a:masterClrMapping/>
  </p:clrMapOvr>
  <p:transition/>
</p:sld>
</file>

<file path=ppt/theme/_rels/them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50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3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1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1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4.xml><?xml version="1.0" encoding="utf-8"?>
<a:theme xmlns:a="http://schemas.openxmlformats.org/drawingml/2006/main" name="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10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211871</TotalTime>
  <Words>13898</Words>
  <Application>Microsoft Macintosh PowerPoint</Application>
  <PresentationFormat>On-screen Show (4:3)</PresentationFormat>
  <Paragraphs>1939</Paragraphs>
  <Slides>293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75</vt:i4>
      </vt:variant>
      <vt:variant>
        <vt:lpstr>Slide Titles</vt:lpstr>
      </vt:variant>
      <vt:variant>
        <vt:i4>293</vt:i4>
      </vt:variant>
    </vt:vector>
  </HeadingPairs>
  <TitlesOfParts>
    <vt:vector size="387" baseType="lpstr">
      <vt:lpstr>Adobe Garamond Pro</vt:lpstr>
      <vt:lpstr>Arial</vt:lpstr>
      <vt:lpstr>Arial Narrow</vt:lpstr>
      <vt:lpstr>Calibri</vt:lpstr>
      <vt:lpstr>Calibri Light</vt:lpstr>
      <vt:lpstr>Chalkduster</vt:lpstr>
      <vt:lpstr>Corbel</vt:lpstr>
      <vt:lpstr>Garamond</vt:lpstr>
      <vt:lpstr>Gill Sans</vt:lpstr>
      <vt:lpstr>Lucida Grande</vt:lpstr>
      <vt:lpstr>Myriad Pro Bold Cond</vt:lpstr>
      <vt:lpstr>Palatino Linotype</vt:lpstr>
      <vt:lpstr>Segoe UI</vt:lpstr>
      <vt:lpstr>Tahoma</vt:lpstr>
      <vt:lpstr>Times New Roman</vt:lpstr>
      <vt:lpstr>Whitney-Bold</vt:lpstr>
      <vt:lpstr>Whitney-Medium</vt:lpstr>
      <vt:lpstr>Whitney-Semibold SC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171_Edge</vt:lpstr>
      <vt:lpstr>18_Edge</vt:lpstr>
      <vt:lpstr>169_Edge</vt:lpstr>
      <vt:lpstr>14_Edge</vt:lpstr>
      <vt:lpstr>19_Edge</vt:lpstr>
      <vt:lpstr>12_Edge</vt:lpstr>
      <vt:lpstr>62_Edge</vt:lpstr>
      <vt:lpstr>70_Edge</vt:lpstr>
      <vt:lpstr>67_Edge</vt:lpstr>
      <vt:lpstr>10_Edge</vt:lpstr>
      <vt:lpstr>CMU-SAFARI</vt:lpstr>
      <vt:lpstr>20_Edge</vt:lpstr>
      <vt:lpstr>68_Edge</vt:lpstr>
      <vt:lpstr>2_Edge</vt:lpstr>
      <vt:lpstr>96_Edge</vt:lpstr>
      <vt:lpstr>15_Edge</vt:lpstr>
      <vt:lpstr>155_Edge</vt:lpstr>
      <vt:lpstr>43_Edge</vt:lpstr>
      <vt:lpstr>42_Edge</vt:lpstr>
      <vt:lpstr>16_Edge</vt:lpstr>
      <vt:lpstr>21_Edge</vt:lpstr>
      <vt:lpstr>22_Edge</vt:lpstr>
      <vt:lpstr>44_Edge</vt:lpstr>
      <vt:lpstr>7_Office Theme</vt:lpstr>
      <vt:lpstr>24_Edge</vt:lpstr>
      <vt:lpstr>25_Edge</vt:lpstr>
      <vt:lpstr>26_Edge</vt:lpstr>
      <vt:lpstr>99_Edge</vt:lpstr>
      <vt:lpstr>28_Edge</vt:lpstr>
      <vt:lpstr>157_Edge</vt:lpstr>
      <vt:lpstr>Title &amp; Bullets</vt:lpstr>
      <vt:lpstr>32_Edge</vt:lpstr>
      <vt:lpstr>33_Edge</vt:lpstr>
      <vt:lpstr>11_Edge</vt:lpstr>
      <vt:lpstr>Office Theme</vt:lpstr>
      <vt:lpstr>71_Edge</vt:lpstr>
      <vt:lpstr>100_Edge</vt:lpstr>
      <vt:lpstr>Applying to Grad School  &amp; Doing Impactful Research</vt:lpstr>
      <vt:lpstr>Intro &amp; Research Group</vt:lpstr>
      <vt:lpstr>Brief Self Introduction</vt:lpstr>
      <vt:lpstr>Current Research Mission</vt:lpstr>
      <vt:lpstr>Four Key Current Directions</vt:lpstr>
      <vt:lpstr>The Transformation Hierarchy</vt:lpstr>
      <vt:lpstr>Axiom</vt:lpstr>
      <vt:lpstr>Current Research Mission &amp; Major Topics</vt:lpstr>
      <vt:lpstr>SAFARI Research Group</vt:lpstr>
      <vt:lpstr>PowerPoint Presentation</vt:lpstr>
      <vt:lpstr>SAFARI Newsletter January 2021 Edition</vt:lpstr>
      <vt:lpstr>SAFARI PhD and Post-Doc Alumni</vt:lpstr>
      <vt:lpstr>Principle: Teaching and Research</vt:lpstr>
      <vt:lpstr>Principle: Learning and Scholarship</vt:lpstr>
      <vt:lpstr>Principle: Insight and Ideas</vt:lpstr>
      <vt:lpstr>Principle: Learning and Scholarship</vt:lpstr>
      <vt:lpstr>Principle: Good Mindset, Goals &amp; Focus</vt:lpstr>
      <vt:lpstr>Research &amp; Teaching: Some Overview Talks</vt:lpstr>
      <vt:lpstr>Online Courses &amp; Lectures</vt:lpstr>
      <vt:lpstr>PowerPoint Presentation</vt:lpstr>
      <vt:lpstr>DDCA (Spring 2021)</vt:lpstr>
      <vt:lpstr>Comp Arch (Fall 2020)</vt:lpstr>
      <vt:lpstr>An Interview on Research and Education</vt:lpstr>
      <vt:lpstr>More Thoughts and Suggestions</vt:lpstr>
      <vt:lpstr>Papers, Talks, Videos, Artifacts</vt:lpstr>
      <vt:lpstr>Example Research Topics: Quick Overview</vt:lpstr>
      <vt:lpstr>Current Research Mission</vt:lpstr>
      <vt:lpstr>Four Key Issues in Future Platforms</vt:lpstr>
      <vt:lpstr>Challenge and Opportunity for Future</vt:lpstr>
      <vt:lpstr>Challenge and Opportunity for Future</vt:lpstr>
      <vt:lpstr>Accelerating Genome Analysis</vt:lpstr>
      <vt:lpstr>GenASM Framework [MICRO 2020]</vt:lpstr>
      <vt:lpstr>New Genome Sequencing Technologies</vt:lpstr>
      <vt:lpstr>Future of Genome Sequencing &amp; Analysis</vt:lpstr>
      <vt:lpstr>More on Fast &amp; Efficient Genome Analysis</vt:lpstr>
      <vt:lpstr>Detailed Lectures on Genome Analysis</vt:lpstr>
      <vt:lpstr>The Problem</vt:lpstr>
      <vt:lpstr>Realization</vt:lpstr>
      <vt:lpstr>Realization Reworded</vt:lpstr>
      <vt:lpstr>An “Early” Overview Paper…</vt:lpstr>
      <vt:lpstr>Challenge and Opportunity for Future</vt:lpstr>
      <vt:lpstr>Infrastructures to Understand Such Issues</vt:lpstr>
      <vt:lpstr>Infrastructures to Understand Such Issues</vt:lpstr>
      <vt:lpstr>SoftMC: Open Source DRAM Infrastructure</vt:lpstr>
      <vt:lpstr>SoftMC</vt:lpstr>
      <vt:lpstr>A Curious Discovery [Kim et al., ISCA 2014]</vt:lpstr>
      <vt:lpstr>DRAM RowHammer</vt:lpstr>
      <vt:lpstr>One Can Take Over an Otherwise-Secure System</vt:lpstr>
      <vt:lpstr>PowerPoint Presentation</vt:lpstr>
      <vt:lpstr>First RowHammer Analysis</vt:lpstr>
      <vt:lpstr>Future of Memory Reliability/Security</vt:lpstr>
      <vt:lpstr>A More Recent RowHammer Retrospective</vt:lpstr>
      <vt:lpstr>RowHammer in 2020</vt:lpstr>
      <vt:lpstr>RowHammer in 2020 (I)</vt:lpstr>
      <vt:lpstr>RowHammer in 2020 (II)</vt:lpstr>
      <vt:lpstr>TRRespass Key Takeaways</vt:lpstr>
      <vt:lpstr>RowHammer in 2020 (III)</vt:lpstr>
      <vt:lpstr>BlockHammer Solution in 2021</vt:lpstr>
      <vt:lpstr>Detailed Lectures on RowHammer</vt:lpstr>
      <vt:lpstr>The Story of RowHammer Lecture …</vt:lpstr>
      <vt:lpstr>Understanding Flash Memory &amp; SSD Reliability</vt:lpstr>
      <vt:lpstr>Understand and Model with Experiments (Flash)</vt:lpstr>
      <vt:lpstr>One Important Takeaway</vt:lpstr>
      <vt:lpstr>Another Challenge and Opportunity</vt:lpstr>
      <vt:lpstr>The Problem</vt:lpstr>
      <vt:lpstr>Energy Waste in Mobile Devices</vt:lpstr>
      <vt:lpstr>The Problem</vt:lpstr>
      <vt:lpstr>We Need A Paradigm Shift To …</vt:lpstr>
      <vt:lpstr>Challenge and Opportunity for Future</vt:lpstr>
      <vt:lpstr>Challenge and Opportunity for Future</vt:lpstr>
      <vt:lpstr>Challenge and Opportunity for Future</vt:lpstr>
      <vt:lpstr>Goal: Processing Inside Memory</vt:lpstr>
      <vt:lpstr>Memory as an Accelerator</vt:lpstr>
      <vt:lpstr>Processing in Memory:   Two Approaches</vt:lpstr>
      <vt:lpstr>PIM Review and Open Problems</vt:lpstr>
      <vt:lpstr>PIM Review and Open Problems (II)</vt:lpstr>
      <vt:lpstr>More on Processing in Memory </vt:lpstr>
      <vt:lpstr>More on Processing in Memory </vt:lpstr>
      <vt:lpstr>More on Processing in Memory (II)</vt:lpstr>
      <vt:lpstr>More on Processing in Memory (III)</vt:lpstr>
      <vt:lpstr>More on Processing in Memory (IV)</vt:lpstr>
      <vt:lpstr>More on Processing in Memory (V)</vt:lpstr>
      <vt:lpstr>In-DRAM Physical Unclonable Functions</vt:lpstr>
      <vt:lpstr>In-DRAM True Random Number Generation</vt:lpstr>
      <vt:lpstr>Eliminating the Adoption Barriers</vt:lpstr>
      <vt:lpstr>We Need to Revisit the Entire Stack</vt:lpstr>
      <vt:lpstr>UPMEM Processing-in-DRAM Engine (2019)</vt:lpstr>
      <vt:lpstr>UPMEM Memory Modules</vt:lpstr>
      <vt:lpstr>PIM System Organization</vt:lpstr>
      <vt:lpstr>More on the UPMEM PIM System</vt:lpstr>
      <vt:lpstr>Experimental Analysis of the UPMEM PIM Engine</vt:lpstr>
      <vt:lpstr>DAMOV Methodology &amp; Workloads</vt:lpstr>
      <vt:lpstr>Detailed Lectures on PIM (I)</vt:lpstr>
      <vt:lpstr>Detailed Lectures on PIM (II)</vt:lpstr>
      <vt:lpstr>A Tutorial on PIM</vt:lpstr>
      <vt:lpstr>A Tutorial on PIM</vt:lpstr>
      <vt:lpstr>PIM Can Enable New Medical Platforms</vt:lpstr>
      <vt:lpstr>Future of Genome Sequencing &amp; Analysis</vt:lpstr>
      <vt:lpstr>Accelerating Genome Analysis: Overview</vt:lpstr>
      <vt:lpstr>More on Fast Genome Analysis …</vt:lpstr>
      <vt:lpstr>Detailed Lectures on Genome Analysis</vt:lpstr>
      <vt:lpstr>Challenge and Opportunity for Future</vt:lpstr>
      <vt:lpstr>Truly Reducing Memory Latency</vt:lpstr>
      <vt:lpstr>Tiered-Latency DRAM</vt:lpstr>
      <vt:lpstr>Adaptive-Latency DRAM</vt:lpstr>
      <vt:lpstr>Analysis of Latency Variation in DRAM Chips</vt:lpstr>
      <vt:lpstr>Design-Induced Latency Variation in DRAM</vt:lpstr>
      <vt:lpstr>Solar-DRAM: Putting It Together</vt:lpstr>
      <vt:lpstr>CLR-DRAM: Capacity-Latency Reconfigurability</vt:lpstr>
      <vt:lpstr>Low-Latency Solid-State Drives (SSDs)</vt:lpstr>
      <vt:lpstr>Lectures on Low-Latency Memory</vt:lpstr>
      <vt:lpstr>A Tutorial on Low-Latency Memory</vt:lpstr>
      <vt:lpstr>We Need to Revisit the Entire Stack</vt:lpstr>
      <vt:lpstr>Open-Source Artifacts</vt:lpstr>
      <vt:lpstr>PowerPoint Presentation</vt:lpstr>
      <vt:lpstr>Some Open Source Tools (I)</vt:lpstr>
      <vt:lpstr>Some Open Source Tools (II)</vt:lpstr>
      <vt:lpstr>More Open Source Tools (III)</vt:lpstr>
      <vt:lpstr>PowerPoint Presentation</vt:lpstr>
      <vt:lpstr>Other Panel Questions</vt:lpstr>
      <vt:lpstr>Question 1: Grad Application Process</vt:lpstr>
      <vt:lpstr>Application Process at ETH Zurich</vt:lpstr>
      <vt:lpstr>Application Process for SAFARI</vt:lpstr>
      <vt:lpstr>SAFARI Process</vt:lpstr>
      <vt:lpstr>Question 2: Candidate Characteristics</vt:lpstr>
      <vt:lpstr>How to Select PhD Students &amp; Researchers</vt:lpstr>
      <vt:lpstr>How to Select Students</vt:lpstr>
      <vt:lpstr>Question 3: GPA and GRE?</vt:lpstr>
      <vt:lpstr>Question 4: Personal Statement</vt:lpstr>
      <vt:lpstr>How to Select PhD Students &amp; Researchers</vt:lpstr>
      <vt:lpstr>Principle: Continuous Growth</vt:lpstr>
      <vt:lpstr>Principle: Personalized Methods  </vt:lpstr>
      <vt:lpstr>Principle: Personal Growth</vt:lpstr>
      <vt:lpstr>Motivation &amp; Mindset</vt:lpstr>
      <vt:lpstr>Principle: Mindset and Motivation  </vt:lpstr>
      <vt:lpstr>Motivation Sets The Culture and Goals</vt:lpstr>
      <vt:lpstr>Principle: Team of Excellence</vt:lpstr>
      <vt:lpstr>Principle: Learning and Scholarship</vt:lpstr>
      <vt:lpstr>Principle: Environment of Freedom</vt:lpstr>
      <vt:lpstr>What Is The Goal of Research?</vt:lpstr>
      <vt:lpstr>Principle: Insight and Ideas</vt:lpstr>
      <vt:lpstr>Some Basic Advice for Good Research</vt:lpstr>
      <vt:lpstr>Many Principles                   on the Previous Slide</vt:lpstr>
      <vt:lpstr>Principle: Bar </vt:lpstr>
      <vt:lpstr>Set the Bar High</vt:lpstr>
      <vt:lpstr>Principle: Focus on Fundamentals </vt:lpstr>
      <vt:lpstr>Principle: Focus on Big Problems </vt:lpstr>
      <vt:lpstr>Principle: Teaching and Research</vt:lpstr>
      <vt:lpstr>More on Teaching and Research</vt:lpstr>
      <vt:lpstr>Principle: Focus on Communication</vt:lpstr>
      <vt:lpstr>Principle: Collaboration</vt:lpstr>
      <vt:lpstr>Do Everything to Have High Impact</vt:lpstr>
      <vt:lpstr>Principle: Reach Out</vt:lpstr>
      <vt:lpstr>Principle: Reach Out</vt:lpstr>
      <vt:lpstr>Principle: Feedback</vt:lpstr>
      <vt:lpstr>Principle: Receive &amp; Address Feedback</vt:lpstr>
      <vt:lpstr>Principle: Resilience</vt:lpstr>
      <vt:lpstr>Principle: Passion</vt:lpstr>
      <vt:lpstr>Principle: Passion Extended</vt:lpstr>
      <vt:lpstr>Principle: Learning and Scholarship</vt:lpstr>
      <vt:lpstr>Principle: Build Infrastructure</vt:lpstr>
      <vt:lpstr>Principle: Work Hard</vt:lpstr>
      <vt:lpstr>My Suggestions to You</vt:lpstr>
      <vt:lpstr>Principle: Mindset and Motivation  </vt:lpstr>
      <vt:lpstr>Principle: Bar </vt:lpstr>
      <vt:lpstr>Principle: Think Big, Aim High</vt:lpstr>
      <vt:lpstr>Suggestion to Researchers: Principle: Passion</vt:lpstr>
      <vt:lpstr>Principle: Build Infrastructure</vt:lpstr>
      <vt:lpstr>Principle: Work Hard</vt:lpstr>
      <vt:lpstr>Suggestion to Researchers: Principle: Resilience</vt:lpstr>
      <vt:lpstr>Principle: Learning and Scholarship</vt:lpstr>
      <vt:lpstr>Principle: Learning and Scholarship</vt:lpstr>
      <vt:lpstr>Principle: Good Mindset, Goals &amp; Focus</vt:lpstr>
      <vt:lpstr>Food for Thought: Two Quotes</vt:lpstr>
      <vt:lpstr>Applying to Grad School  &amp; Doing Impactful Research</vt:lpstr>
      <vt:lpstr>Backup Slides on  “Impactful Research”</vt:lpstr>
      <vt:lpstr>Question 1: Best Practices</vt:lpstr>
      <vt:lpstr>Before I Start…</vt:lpstr>
      <vt:lpstr>Principle: Personalized Methods  </vt:lpstr>
      <vt:lpstr>Motivation &amp; Mindset</vt:lpstr>
      <vt:lpstr>Principle: Mindset and Motivation  </vt:lpstr>
      <vt:lpstr>Motivation Sets The Culture and Goals</vt:lpstr>
      <vt:lpstr>Principle: Team of Excellence</vt:lpstr>
      <vt:lpstr>Principle: Learning and Scholarship</vt:lpstr>
      <vt:lpstr>Some Basics of Research</vt:lpstr>
      <vt:lpstr>How To Do Research &amp; Advanced Dev.</vt:lpstr>
      <vt:lpstr>Principle: Environment of Freedom</vt:lpstr>
      <vt:lpstr>What Is The Goal of Research?</vt:lpstr>
      <vt:lpstr>Principle: Insight and Ideas</vt:lpstr>
      <vt:lpstr>Some Basic Advice for Good Research</vt:lpstr>
      <vt:lpstr>Many Principles                   on the Previous Slide</vt:lpstr>
      <vt:lpstr>Principle: Bar </vt:lpstr>
      <vt:lpstr>Set the Bar High</vt:lpstr>
      <vt:lpstr>Principle: Focus on Fundamentals </vt:lpstr>
      <vt:lpstr>Principle: Focus on Big Problems </vt:lpstr>
      <vt:lpstr>Principle: Teaching and Research</vt:lpstr>
      <vt:lpstr>More on Teaching and Research</vt:lpstr>
      <vt:lpstr>Principle: Focus on Communication</vt:lpstr>
      <vt:lpstr>Do Everything to Have High Impact</vt:lpstr>
      <vt:lpstr>Principle: Collaboration</vt:lpstr>
      <vt:lpstr>Principle: Reach Out</vt:lpstr>
      <vt:lpstr>Principle: Reach Out</vt:lpstr>
      <vt:lpstr>Principle: Feedback</vt:lpstr>
      <vt:lpstr>Principle: Receive &amp; Address Feedback</vt:lpstr>
      <vt:lpstr>Principle: Resilience</vt:lpstr>
      <vt:lpstr>Principle: Passion</vt:lpstr>
      <vt:lpstr>Principle: Passion Extended</vt:lpstr>
      <vt:lpstr>Principle: Learning and Scholarship</vt:lpstr>
      <vt:lpstr>If In Doubt, See Other Doubtful Technologies</vt:lpstr>
      <vt:lpstr>Flash Memory Timeline (1967-2019)</vt:lpstr>
      <vt:lpstr>Flash Memory Timeline (1967-2019)</vt:lpstr>
      <vt:lpstr>Four Key Current Directions</vt:lpstr>
      <vt:lpstr>Our Dream (circa 2007)</vt:lpstr>
      <vt:lpstr>New Genome Sequencing Technologies</vt:lpstr>
      <vt:lpstr>Nanopore Genome Assembly Pipeline</vt:lpstr>
      <vt:lpstr>GateKeeper: FPGA-Based Alignment Filtering</vt:lpstr>
      <vt:lpstr>Shouji (障子) [Alser+, Bioinformatics 2019]</vt:lpstr>
      <vt:lpstr>SneakySnake [Alser+, Bioinformatics 2020]</vt:lpstr>
      <vt:lpstr>GenASM Framework [MICRO 2020]</vt:lpstr>
      <vt:lpstr>In-Memory DNA Sequence Analysis</vt:lpstr>
      <vt:lpstr>Future of Genome Sequencing &amp; Analysis</vt:lpstr>
      <vt:lpstr>COVID-19 Nanopore Sequencing (I)</vt:lpstr>
      <vt:lpstr>COVID-19 Nanopore Sequencing (II)</vt:lpstr>
      <vt:lpstr>Accelerating Genome Analysis: Overview</vt:lpstr>
      <vt:lpstr>Principle: Passion</vt:lpstr>
      <vt:lpstr>Principle: Build Infrastructure</vt:lpstr>
      <vt:lpstr>Example: Our DRAM Infrastructure (since 2012)</vt:lpstr>
      <vt:lpstr>Example: Our DRAM Infrastructure (since 2012)</vt:lpstr>
      <vt:lpstr>SoftMC: Open Source DRAM Infrastructure</vt:lpstr>
      <vt:lpstr>SoftMC [HPCA 2017]</vt:lpstr>
      <vt:lpstr>Infrastructure Enabled Research: RowHammer</vt:lpstr>
      <vt:lpstr>Infrastructure Enabled Research: RowHammer</vt:lpstr>
      <vt:lpstr>Infrastructure Enabled Research: RowHammer</vt:lpstr>
      <vt:lpstr>Infrastructure Enabled Research: RowHammer</vt:lpstr>
      <vt:lpstr>Infrastructure Enabled Research: RowHammer</vt:lpstr>
      <vt:lpstr>Infrastructure Enabled Research: Refresh</vt:lpstr>
      <vt:lpstr>Infrastructure Enabled Research: Latency</vt:lpstr>
      <vt:lpstr>Infrastructure Enabled Research: Voltage</vt:lpstr>
      <vt:lpstr>Infrastructure Enabled Research: ECC</vt:lpstr>
      <vt:lpstr>Power Measurement Platform</vt:lpstr>
      <vt:lpstr>Infrastructure Enabled Research: Power</vt:lpstr>
      <vt:lpstr>Infrastructure Enabled Research: PUF</vt:lpstr>
      <vt:lpstr>Infrastructure Enabled Research: TRNG</vt:lpstr>
      <vt:lpstr>Our NAND Flash Infrastructure</vt:lpstr>
      <vt:lpstr>Infrastructure Enabled Research: SSD Errors</vt:lpstr>
      <vt:lpstr>Ramulator – DRAM Simulation Infrastructure</vt:lpstr>
      <vt:lpstr>Ramulator Paper and Source Code</vt:lpstr>
      <vt:lpstr>Ramulator-PIM Paper and Source Code</vt:lpstr>
      <vt:lpstr>Infrastructure Enabled Research: PIM (I)</vt:lpstr>
      <vt:lpstr>Infrastructure Enabled Research: PIM (II)</vt:lpstr>
      <vt:lpstr>Infrastructure Enabled Research: PIM (III)</vt:lpstr>
      <vt:lpstr>Infrastructure Enabled Research: PIM (IV)</vt:lpstr>
      <vt:lpstr>Question 2: Heterogeneity &amp; Inclusiveness</vt:lpstr>
      <vt:lpstr>Principle: Diversity &amp; Heterogeneity</vt:lpstr>
      <vt:lpstr>Principle: Environment of Freedom &amp; Inclusion</vt:lpstr>
      <vt:lpstr>Question 3: Choosing Students</vt:lpstr>
      <vt:lpstr>How to Select PhD Students &amp; Researchers</vt:lpstr>
      <vt:lpstr>How to Select Students</vt:lpstr>
      <vt:lpstr>Question 4 and Answer: Mentoring</vt:lpstr>
      <vt:lpstr>Question 5 and Answer: Emotional Intelligence</vt:lpstr>
      <vt:lpstr>Question 6 and Answer: Hierarchy</vt:lpstr>
      <vt:lpstr>Food for Thought: Three Quotes</vt:lpstr>
      <vt:lpstr>Other Backup Slides</vt:lpstr>
      <vt:lpstr>Some Resilience Examples  from Our Research</vt:lpstr>
      <vt:lpstr>Enabling DRAM to Compute  at Low Cost</vt:lpstr>
      <vt:lpstr>RowClone [MICRO’13] </vt:lpstr>
      <vt:lpstr>Ambit [MICRO’17]</vt:lpstr>
      <vt:lpstr>Ambit </vt:lpstr>
      <vt:lpstr>In-Memory Bulk Bitwise Operations</vt:lpstr>
      <vt:lpstr>Ambit Sounds Good, No?</vt:lpstr>
      <vt:lpstr>Another Review </vt:lpstr>
      <vt:lpstr>Yet Another Review</vt:lpstr>
      <vt:lpstr>RowClone &amp; Bitwise Ops in Real DRAM Chips</vt:lpstr>
      <vt:lpstr>Pinatubo: RowClone and Bitwise Ops in PCM</vt:lpstr>
      <vt:lpstr>We Have a Mindset Issue…</vt:lpstr>
      <vt:lpstr>Aside: A Recommended Book</vt:lpstr>
      <vt:lpstr>PowerPoint Presentation</vt:lpstr>
      <vt:lpstr>PowerPoint Presentation</vt:lpstr>
      <vt:lpstr>Suggestions to Reviewers</vt:lpstr>
      <vt:lpstr>Initial RowHammer Reviews</vt:lpstr>
      <vt:lpstr>Missing the Point</vt:lpstr>
      <vt:lpstr> Dismissing Science</vt:lpstr>
      <vt:lpstr>Final RowHammer Reviews</vt:lpstr>
      <vt:lpstr>Suggestion to Community</vt:lpstr>
      <vt:lpstr>Suggestion to Community</vt:lpstr>
      <vt:lpstr>Another Recommended Book</vt:lpstr>
      <vt:lpstr>Computer Architecture Today</vt:lpstr>
      <vt:lpstr>Suggestion to Researchers: Principle: Passion</vt:lpstr>
      <vt:lpstr>Suggestion to Researchers: Principle: Resilience</vt:lpstr>
      <vt:lpstr>Principle: Learning and Scholarship</vt:lpstr>
      <vt:lpstr>Principle: Learning and Scholarship</vt:lpstr>
      <vt:lpstr>More Thoughts and Suggestions</vt:lpstr>
      <vt:lpstr>Funding 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Mutlu  Onur</cp:lastModifiedBy>
  <cp:revision>2859</cp:revision>
  <cp:lastPrinted>2020-07-19T11:53:12Z</cp:lastPrinted>
  <dcterms:created xsi:type="dcterms:W3CDTF">2010-10-08T20:41:54Z</dcterms:created>
  <dcterms:modified xsi:type="dcterms:W3CDTF">2021-06-29T19:16:13Z</dcterms:modified>
</cp:coreProperties>
</file>