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59.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0.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3.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64.xml" ContentType="application/vnd.openxmlformats-officedocument.theme+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theme/theme68.xml" ContentType="application/vnd.openxmlformats-officedocument.theme+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theme/theme69.xml" ContentType="application/vnd.openxmlformats-officedocument.theme+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theme/theme70.xml" ContentType="application/vnd.openxmlformats-officedocument.theme+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theme/theme71.xml" ContentType="application/vnd.openxmlformats-officedocument.theme+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theme/theme72.xml" ContentType="application/vnd.openxmlformats-officedocument.theme+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3.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4.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theme/theme75.xml" ContentType="application/vnd.openxmlformats-officedocument.theme+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theme/theme76.xml" ContentType="application/vnd.openxmlformats-officedocument.theme+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theme/theme77.xml" ContentType="application/vnd.openxmlformats-officedocument.theme+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theme/theme78.xml" ContentType="application/vnd.openxmlformats-officedocument.theme+xml"/>
  <Override PartName="/ppt/theme/theme79.xml" ContentType="application/vnd.openxmlformats-officedocument.theme+xml"/>
  <Override PartName="/ppt/theme/theme8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tags/tag1.xml" ContentType="application/vnd.openxmlformats-officedocument.presentationml.tags+xml"/>
  <Override PartName="/ppt/notesSlides/notesSlide15.xml" ContentType="application/vnd.openxmlformats-officedocument.presentationml.notesSlide+xml"/>
  <Override PartName="/ppt/tags/tag2.xml" ContentType="application/vnd.openxmlformats-officedocument.presentationml.tags+xml"/>
  <Override PartName="/ppt/notesSlides/notesSlide16.xml" ContentType="application/vnd.openxmlformats-officedocument.presentationml.notesSlide+xml"/>
  <Override PartName="/ppt/tags/tag3.xml" ContentType="application/vnd.openxmlformats-officedocument.presentationml.tags+xml"/>
  <Override PartName="/ppt/notesSlides/notesSlide17.xml" ContentType="application/vnd.openxmlformats-officedocument.presentationml.notesSlide+xml"/>
  <Override PartName="/ppt/tags/tag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6.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574" r:id="rId36"/>
    <p:sldMasterId id="2147487623" r:id="rId37"/>
    <p:sldMasterId id="2147487743" r:id="rId38"/>
    <p:sldMasterId id="2147488072" r:id="rId39"/>
    <p:sldMasterId id="2147488085" r:id="rId40"/>
    <p:sldMasterId id="2147488097" r:id="rId41"/>
    <p:sldMasterId id="2147488265" r:id="rId42"/>
    <p:sldMasterId id="2147488316" r:id="rId43"/>
    <p:sldMasterId id="2147488340" r:id="rId44"/>
    <p:sldMasterId id="2147488378" r:id="rId45"/>
    <p:sldMasterId id="2147488559" r:id="rId46"/>
    <p:sldMasterId id="2147488624" r:id="rId47"/>
    <p:sldMasterId id="2147488637" r:id="rId48"/>
    <p:sldMasterId id="2147488747" r:id="rId49"/>
    <p:sldMasterId id="2147488978" r:id="rId50"/>
    <p:sldMasterId id="2147488991" r:id="rId51"/>
    <p:sldMasterId id="2147489016" r:id="rId52"/>
    <p:sldMasterId id="2147489028" r:id="rId53"/>
    <p:sldMasterId id="2147489084" r:id="rId54"/>
    <p:sldMasterId id="2147489216" r:id="rId55"/>
    <p:sldMasterId id="2147489228" r:id="rId56"/>
    <p:sldMasterId id="2147489252" r:id="rId57"/>
    <p:sldMasterId id="2147489265" r:id="rId58"/>
    <p:sldMasterId id="2147489277" r:id="rId59"/>
    <p:sldMasterId id="2147489289" r:id="rId60"/>
    <p:sldMasterId id="2147489495" r:id="rId61"/>
    <p:sldMasterId id="2147489547" r:id="rId62"/>
    <p:sldMasterId id="2147489550" r:id="rId63"/>
    <p:sldMasterId id="2147489562" r:id="rId64"/>
    <p:sldMasterId id="2147489587" r:id="rId65"/>
    <p:sldMasterId id="2147489611" r:id="rId66"/>
    <p:sldMasterId id="2147489637" r:id="rId67"/>
    <p:sldMasterId id="2147489643" r:id="rId68"/>
    <p:sldMasterId id="2147489655" r:id="rId69"/>
    <p:sldMasterId id="2147489805" r:id="rId70"/>
    <p:sldMasterId id="2147489818" r:id="rId71"/>
    <p:sldMasterId id="2147489843" r:id="rId72"/>
    <p:sldMasterId id="2147489922" r:id="rId73"/>
    <p:sldMasterId id="2147489925" r:id="rId74"/>
    <p:sldMasterId id="2147489950" r:id="rId75"/>
    <p:sldMasterId id="2147489982" r:id="rId76"/>
    <p:sldMasterId id="2147490011" r:id="rId77"/>
    <p:sldMasterId id="2147490026" r:id="rId78"/>
  </p:sldMasterIdLst>
  <p:notesMasterIdLst>
    <p:notesMasterId r:id="rId256"/>
  </p:notesMasterIdLst>
  <p:handoutMasterIdLst>
    <p:handoutMasterId r:id="rId257"/>
  </p:handoutMasterIdLst>
  <p:sldIdLst>
    <p:sldId id="7035" r:id="rId79"/>
    <p:sldId id="2690" r:id="rId80"/>
    <p:sldId id="5219" r:id="rId81"/>
    <p:sldId id="5218" r:id="rId82"/>
    <p:sldId id="6819" r:id="rId83"/>
    <p:sldId id="5220" r:id="rId84"/>
    <p:sldId id="5221" r:id="rId85"/>
    <p:sldId id="5222" r:id="rId86"/>
    <p:sldId id="5223" r:id="rId87"/>
    <p:sldId id="4457" r:id="rId88"/>
    <p:sldId id="4436" r:id="rId89"/>
    <p:sldId id="5529" r:id="rId90"/>
    <p:sldId id="4696" r:id="rId91"/>
    <p:sldId id="5742" r:id="rId92"/>
    <p:sldId id="6179" r:id="rId93"/>
    <p:sldId id="5835" r:id="rId94"/>
    <p:sldId id="6660" r:id="rId95"/>
    <p:sldId id="7252" r:id="rId96"/>
    <p:sldId id="5224" r:id="rId97"/>
    <p:sldId id="5225" r:id="rId98"/>
    <p:sldId id="5232" r:id="rId99"/>
    <p:sldId id="7091" r:id="rId100"/>
    <p:sldId id="7092" r:id="rId101"/>
    <p:sldId id="7093" r:id="rId102"/>
    <p:sldId id="6912" r:id="rId103"/>
    <p:sldId id="5227" r:id="rId104"/>
    <p:sldId id="5226" r:id="rId105"/>
    <p:sldId id="5228" r:id="rId106"/>
    <p:sldId id="7104" r:id="rId107"/>
    <p:sldId id="7153" r:id="rId108"/>
    <p:sldId id="5645" r:id="rId109"/>
    <p:sldId id="7154" r:id="rId110"/>
    <p:sldId id="6303" r:id="rId111"/>
    <p:sldId id="5374" r:id="rId112"/>
    <p:sldId id="5388" r:id="rId113"/>
    <p:sldId id="5233" r:id="rId114"/>
    <p:sldId id="7239" r:id="rId115"/>
    <p:sldId id="6593" r:id="rId116"/>
    <p:sldId id="6594" r:id="rId117"/>
    <p:sldId id="7101" r:id="rId118"/>
    <p:sldId id="7020" r:id="rId119"/>
    <p:sldId id="5746" r:id="rId120"/>
    <p:sldId id="3583" r:id="rId121"/>
    <p:sldId id="1179" r:id="rId122"/>
    <p:sldId id="6905" r:id="rId123"/>
    <p:sldId id="3584" r:id="rId124"/>
    <p:sldId id="3585" r:id="rId125"/>
    <p:sldId id="6050" r:id="rId126"/>
    <p:sldId id="7022" r:id="rId127"/>
    <p:sldId id="7023" r:id="rId128"/>
    <p:sldId id="7021" r:id="rId129"/>
    <p:sldId id="7024" r:id="rId130"/>
    <p:sldId id="5751" r:id="rId131"/>
    <p:sldId id="5210" r:id="rId132"/>
    <p:sldId id="7025" r:id="rId133"/>
    <p:sldId id="5215" r:id="rId134"/>
    <p:sldId id="5234" r:id="rId135"/>
    <p:sldId id="5235" r:id="rId136"/>
    <p:sldId id="5236" r:id="rId137"/>
    <p:sldId id="6852" r:id="rId138"/>
    <p:sldId id="5238" r:id="rId139"/>
    <p:sldId id="5239" r:id="rId140"/>
    <p:sldId id="5240" r:id="rId141"/>
    <p:sldId id="5241" r:id="rId142"/>
    <p:sldId id="5242" r:id="rId143"/>
    <p:sldId id="5724" r:id="rId144"/>
    <p:sldId id="5400" r:id="rId145"/>
    <p:sldId id="5205" r:id="rId146"/>
    <p:sldId id="5245" r:id="rId147"/>
    <p:sldId id="5249" r:id="rId148"/>
    <p:sldId id="5509" r:id="rId149"/>
    <p:sldId id="6156" r:id="rId150"/>
    <p:sldId id="7026" r:id="rId151"/>
    <p:sldId id="6051" r:id="rId152"/>
    <p:sldId id="5253" r:id="rId153"/>
    <p:sldId id="5254" r:id="rId154"/>
    <p:sldId id="5540" r:id="rId155"/>
    <p:sldId id="6595" r:id="rId156"/>
    <p:sldId id="5465" r:id="rId157"/>
    <p:sldId id="6053" r:id="rId158"/>
    <p:sldId id="7095" r:id="rId159"/>
    <p:sldId id="2647" r:id="rId160"/>
    <p:sldId id="6007" r:id="rId161"/>
    <p:sldId id="6008" r:id="rId162"/>
    <p:sldId id="6009" r:id="rId163"/>
    <p:sldId id="6010" r:id="rId164"/>
    <p:sldId id="6011" r:id="rId165"/>
    <p:sldId id="6012" r:id="rId166"/>
    <p:sldId id="6013" r:id="rId167"/>
    <p:sldId id="6015" r:id="rId168"/>
    <p:sldId id="5294" r:id="rId169"/>
    <p:sldId id="7245" r:id="rId170"/>
    <p:sldId id="7253" r:id="rId171"/>
    <p:sldId id="7254" r:id="rId172"/>
    <p:sldId id="7255" r:id="rId173"/>
    <p:sldId id="7256" r:id="rId174"/>
    <p:sldId id="7257" r:id="rId175"/>
    <p:sldId id="7258" r:id="rId176"/>
    <p:sldId id="7155" r:id="rId177"/>
    <p:sldId id="7156" r:id="rId178"/>
    <p:sldId id="6937" r:id="rId179"/>
    <p:sldId id="7157" r:id="rId180"/>
    <p:sldId id="7158" r:id="rId181"/>
    <p:sldId id="7163" r:id="rId182"/>
    <p:sldId id="7164" r:id="rId183"/>
    <p:sldId id="7165" r:id="rId184"/>
    <p:sldId id="7166" r:id="rId185"/>
    <p:sldId id="7171" r:id="rId186"/>
    <p:sldId id="7232" r:id="rId187"/>
    <p:sldId id="7138" r:id="rId188"/>
    <p:sldId id="7175" r:id="rId189"/>
    <p:sldId id="7176" r:id="rId190"/>
    <p:sldId id="7177" r:id="rId191"/>
    <p:sldId id="7179" r:id="rId192"/>
    <p:sldId id="7180" r:id="rId193"/>
    <p:sldId id="7181" r:id="rId194"/>
    <p:sldId id="7182" r:id="rId195"/>
    <p:sldId id="7185" r:id="rId196"/>
    <p:sldId id="7247" r:id="rId197"/>
    <p:sldId id="7183" r:id="rId198"/>
    <p:sldId id="7259" r:id="rId199"/>
    <p:sldId id="7260" r:id="rId200"/>
    <p:sldId id="7261" r:id="rId201"/>
    <p:sldId id="7262" r:id="rId202"/>
    <p:sldId id="7263" r:id="rId203"/>
    <p:sldId id="7264" r:id="rId204"/>
    <p:sldId id="7265" r:id="rId205"/>
    <p:sldId id="7266" r:id="rId206"/>
    <p:sldId id="7267" r:id="rId207"/>
    <p:sldId id="7268" r:id="rId208"/>
    <p:sldId id="7269" r:id="rId209"/>
    <p:sldId id="7270" r:id="rId210"/>
    <p:sldId id="7271" r:id="rId211"/>
    <p:sldId id="7272" r:id="rId212"/>
    <p:sldId id="7273" r:id="rId213"/>
    <p:sldId id="7274" r:id="rId214"/>
    <p:sldId id="7275" r:id="rId215"/>
    <p:sldId id="7276" r:id="rId216"/>
    <p:sldId id="7278" r:id="rId217"/>
    <p:sldId id="7279" r:id="rId218"/>
    <p:sldId id="7280" r:id="rId219"/>
    <p:sldId id="7281" r:id="rId220"/>
    <p:sldId id="7282" r:id="rId221"/>
    <p:sldId id="7283" r:id="rId222"/>
    <p:sldId id="7284" r:id="rId223"/>
    <p:sldId id="7277" r:id="rId224"/>
    <p:sldId id="7285" r:id="rId225"/>
    <p:sldId id="7184" r:id="rId226"/>
    <p:sldId id="7186" r:id="rId227"/>
    <p:sldId id="7187" r:id="rId228"/>
    <p:sldId id="7188" r:id="rId229"/>
    <p:sldId id="7189" r:id="rId230"/>
    <p:sldId id="7190" r:id="rId231"/>
    <p:sldId id="7233" r:id="rId232"/>
    <p:sldId id="7212" r:id="rId233"/>
    <p:sldId id="7213" r:id="rId234"/>
    <p:sldId id="7214" r:id="rId235"/>
    <p:sldId id="7240" r:id="rId236"/>
    <p:sldId id="5299" r:id="rId237"/>
    <p:sldId id="5300" r:id="rId238"/>
    <p:sldId id="5304" r:id="rId239"/>
    <p:sldId id="7194" r:id="rId240"/>
    <p:sldId id="7195" r:id="rId241"/>
    <p:sldId id="7196" r:id="rId242"/>
    <p:sldId id="7197" r:id="rId243"/>
    <p:sldId id="7198" r:id="rId244"/>
    <p:sldId id="7199" r:id="rId245"/>
    <p:sldId id="7200" r:id="rId246"/>
    <p:sldId id="7201" r:id="rId247"/>
    <p:sldId id="7202" r:id="rId248"/>
    <p:sldId id="7203" r:id="rId249"/>
    <p:sldId id="7204" r:id="rId250"/>
    <p:sldId id="7205" r:id="rId251"/>
    <p:sldId id="7206" r:id="rId252"/>
    <p:sldId id="7207" r:id="rId253"/>
    <p:sldId id="7241" r:id="rId254"/>
    <p:sldId id="7235" r:id="rId25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0000FF"/>
    <a:srgbClr val="1A5712"/>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237" autoAdjust="0"/>
    <p:restoredTop sz="95575" autoAdjust="0"/>
  </p:normalViewPr>
  <p:slideViewPr>
    <p:cSldViewPr>
      <p:cViewPr varScale="1">
        <p:scale>
          <a:sx n="106" d="100"/>
          <a:sy n="106" d="100"/>
        </p:scale>
        <p:origin x="2336"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9.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81.xml"/><Relationship Id="rId170" Type="http://schemas.openxmlformats.org/officeDocument/2006/relationships/slide" Target="slides/slide92.xml"/><Relationship Id="rId191" Type="http://schemas.openxmlformats.org/officeDocument/2006/relationships/slide" Target="slides/slide113.xml"/><Relationship Id="rId205" Type="http://schemas.openxmlformats.org/officeDocument/2006/relationships/slide" Target="slides/slide127.xml"/><Relationship Id="rId226" Type="http://schemas.openxmlformats.org/officeDocument/2006/relationships/slide" Target="slides/slide148.xml"/><Relationship Id="rId247" Type="http://schemas.openxmlformats.org/officeDocument/2006/relationships/slide" Target="slides/slide169.xml"/><Relationship Id="rId107" Type="http://schemas.openxmlformats.org/officeDocument/2006/relationships/slide" Target="slides/slide29.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Master" Target="slideMasters/slideMaster74.xml"/><Relationship Id="rId128" Type="http://schemas.openxmlformats.org/officeDocument/2006/relationships/slide" Target="slides/slide50.xml"/><Relationship Id="rId149" Type="http://schemas.openxmlformats.org/officeDocument/2006/relationships/slide" Target="slides/slide71.xml"/><Relationship Id="rId5" Type="http://schemas.openxmlformats.org/officeDocument/2006/relationships/slideMaster" Target="slideMasters/slideMaster5.xml"/><Relationship Id="rId95" Type="http://schemas.openxmlformats.org/officeDocument/2006/relationships/slide" Target="slides/slide17.xml"/><Relationship Id="rId160" Type="http://schemas.openxmlformats.org/officeDocument/2006/relationships/slide" Target="slides/slide82.xml"/><Relationship Id="rId181" Type="http://schemas.openxmlformats.org/officeDocument/2006/relationships/slide" Target="slides/slide103.xml"/><Relationship Id="rId216" Type="http://schemas.openxmlformats.org/officeDocument/2006/relationships/slide" Target="slides/slide138.xml"/><Relationship Id="rId237" Type="http://schemas.openxmlformats.org/officeDocument/2006/relationships/slide" Target="slides/slide159.xml"/><Relationship Id="rId258" Type="http://schemas.openxmlformats.org/officeDocument/2006/relationships/presProps" Target="presProps.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Master" Target="slideMasters/slideMaster64.xml"/><Relationship Id="rId118" Type="http://schemas.openxmlformats.org/officeDocument/2006/relationships/slide" Target="slides/slide40.xml"/><Relationship Id="rId139" Type="http://schemas.openxmlformats.org/officeDocument/2006/relationships/slide" Target="slides/slide61.xml"/><Relationship Id="rId85" Type="http://schemas.openxmlformats.org/officeDocument/2006/relationships/slide" Target="slides/slide7.xml"/><Relationship Id="rId150" Type="http://schemas.openxmlformats.org/officeDocument/2006/relationships/slide" Target="slides/slide72.xml"/><Relationship Id="rId171" Type="http://schemas.openxmlformats.org/officeDocument/2006/relationships/slide" Target="slides/slide93.xml"/><Relationship Id="rId192" Type="http://schemas.openxmlformats.org/officeDocument/2006/relationships/slide" Target="slides/slide114.xml"/><Relationship Id="rId206" Type="http://schemas.openxmlformats.org/officeDocument/2006/relationships/slide" Target="slides/slide128.xml"/><Relationship Id="rId227" Type="http://schemas.openxmlformats.org/officeDocument/2006/relationships/slide" Target="slides/slide149.xml"/><Relationship Id="rId248" Type="http://schemas.openxmlformats.org/officeDocument/2006/relationships/slide" Target="slides/slide170.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30.xml"/><Relationship Id="rId129" Type="http://schemas.openxmlformats.org/officeDocument/2006/relationships/slide" Target="slides/slide51.xml"/><Relationship Id="rId54" Type="http://schemas.openxmlformats.org/officeDocument/2006/relationships/slideMaster" Target="slideMasters/slideMaster54.xml"/><Relationship Id="rId75" Type="http://schemas.openxmlformats.org/officeDocument/2006/relationships/slideMaster" Target="slideMasters/slideMaster75.xml"/><Relationship Id="rId96" Type="http://schemas.openxmlformats.org/officeDocument/2006/relationships/slide" Target="slides/slide18.xml"/><Relationship Id="rId140" Type="http://schemas.openxmlformats.org/officeDocument/2006/relationships/slide" Target="slides/slide62.xml"/><Relationship Id="rId161" Type="http://schemas.openxmlformats.org/officeDocument/2006/relationships/slide" Target="slides/slide83.xml"/><Relationship Id="rId182" Type="http://schemas.openxmlformats.org/officeDocument/2006/relationships/slide" Target="slides/slide104.xml"/><Relationship Id="rId217" Type="http://schemas.openxmlformats.org/officeDocument/2006/relationships/slide" Target="slides/slide139.xml"/><Relationship Id="rId6" Type="http://schemas.openxmlformats.org/officeDocument/2006/relationships/slideMaster" Target="slideMasters/slideMaster6.xml"/><Relationship Id="rId238" Type="http://schemas.openxmlformats.org/officeDocument/2006/relationships/slide" Target="slides/slide160.xml"/><Relationship Id="rId259" Type="http://schemas.openxmlformats.org/officeDocument/2006/relationships/viewProps" Target="viewProps.xml"/><Relationship Id="rId23" Type="http://schemas.openxmlformats.org/officeDocument/2006/relationships/slideMaster" Target="slideMasters/slideMaster23.xml"/><Relationship Id="rId119" Type="http://schemas.openxmlformats.org/officeDocument/2006/relationships/slide" Target="slides/slide41.xml"/><Relationship Id="rId44" Type="http://schemas.openxmlformats.org/officeDocument/2006/relationships/slideMaster" Target="slideMasters/slideMaster44.xml"/><Relationship Id="rId65" Type="http://schemas.openxmlformats.org/officeDocument/2006/relationships/slideMaster" Target="slideMasters/slideMaster65.xml"/><Relationship Id="rId86" Type="http://schemas.openxmlformats.org/officeDocument/2006/relationships/slide" Target="slides/slide8.xml"/><Relationship Id="rId130" Type="http://schemas.openxmlformats.org/officeDocument/2006/relationships/slide" Target="slides/slide52.xml"/><Relationship Id="rId151" Type="http://schemas.openxmlformats.org/officeDocument/2006/relationships/slide" Target="slides/slide73.xml"/><Relationship Id="rId172" Type="http://schemas.openxmlformats.org/officeDocument/2006/relationships/slide" Target="slides/slide94.xml"/><Relationship Id="rId193" Type="http://schemas.openxmlformats.org/officeDocument/2006/relationships/slide" Target="slides/slide115.xml"/><Relationship Id="rId207" Type="http://schemas.openxmlformats.org/officeDocument/2006/relationships/slide" Target="slides/slide129.xml"/><Relationship Id="rId228" Type="http://schemas.openxmlformats.org/officeDocument/2006/relationships/slide" Target="slides/slide150.xml"/><Relationship Id="rId249" Type="http://schemas.openxmlformats.org/officeDocument/2006/relationships/slide" Target="slides/slide171.xml"/><Relationship Id="rId13" Type="http://schemas.openxmlformats.org/officeDocument/2006/relationships/slideMaster" Target="slideMasters/slideMaster13.xml"/><Relationship Id="rId109" Type="http://schemas.openxmlformats.org/officeDocument/2006/relationships/slide" Target="slides/slide31.xml"/><Relationship Id="rId260" Type="http://schemas.openxmlformats.org/officeDocument/2006/relationships/theme" Target="theme/theme1.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Master" Target="slideMasters/slideMaster76.xml"/><Relationship Id="rId97" Type="http://schemas.openxmlformats.org/officeDocument/2006/relationships/slide" Target="slides/slide19.xml"/><Relationship Id="rId120" Type="http://schemas.openxmlformats.org/officeDocument/2006/relationships/slide" Target="slides/slide42.xml"/><Relationship Id="rId141" Type="http://schemas.openxmlformats.org/officeDocument/2006/relationships/slide" Target="slides/slide63.xml"/><Relationship Id="rId7" Type="http://schemas.openxmlformats.org/officeDocument/2006/relationships/slideMaster" Target="slideMasters/slideMaster7.xml"/><Relationship Id="rId162" Type="http://schemas.openxmlformats.org/officeDocument/2006/relationships/slide" Target="slides/slide84.xml"/><Relationship Id="rId183" Type="http://schemas.openxmlformats.org/officeDocument/2006/relationships/slide" Target="slides/slide105.xml"/><Relationship Id="rId218" Type="http://schemas.openxmlformats.org/officeDocument/2006/relationships/slide" Target="slides/slide140.xml"/><Relationship Id="rId239" Type="http://schemas.openxmlformats.org/officeDocument/2006/relationships/slide" Target="slides/slide161.xml"/><Relationship Id="rId250" Type="http://schemas.openxmlformats.org/officeDocument/2006/relationships/slide" Target="slides/slide172.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9.xml"/><Relationship Id="rId110" Type="http://schemas.openxmlformats.org/officeDocument/2006/relationships/slide" Target="slides/slide32.xml"/><Relationship Id="rId131" Type="http://schemas.openxmlformats.org/officeDocument/2006/relationships/slide" Target="slides/slide53.xml"/><Relationship Id="rId152" Type="http://schemas.openxmlformats.org/officeDocument/2006/relationships/slide" Target="slides/slide74.xml"/><Relationship Id="rId173" Type="http://schemas.openxmlformats.org/officeDocument/2006/relationships/slide" Target="slides/slide95.xml"/><Relationship Id="rId194" Type="http://schemas.openxmlformats.org/officeDocument/2006/relationships/slide" Target="slides/slide116.xml"/><Relationship Id="rId208" Type="http://schemas.openxmlformats.org/officeDocument/2006/relationships/slide" Target="slides/slide130.xml"/><Relationship Id="rId229" Type="http://schemas.openxmlformats.org/officeDocument/2006/relationships/slide" Target="slides/slide151.xml"/><Relationship Id="rId240" Type="http://schemas.openxmlformats.org/officeDocument/2006/relationships/slide" Target="slides/slide162.xml"/><Relationship Id="rId261" Type="http://schemas.openxmlformats.org/officeDocument/2006/relationships/tableStyles" Target="tableStyles.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Master" Target="slideMasters/slideMaster77.xml"/><Relationship Id="rId100" Type="http://schemas.openxmlformats.org/officeDocument/2006/relationships/slide" Target="slides/slide22.xml"/><Relationship Id="rId8" Type="http://schemas.openxmlformats.org/officeDocument/2006/relationships/slideMaster" Target="slideMasters/slideMaster8.xml"/><Relationship Id="rId98" Type="http://schemas.openxmlformats.org/officeDocument/2006/relationships/slide" Target="slides/slide20.xml"/><Relationship Id="rId121" Type="http://schemas.openxmlformats.org/officeDocument/2006/relationships/slide" Target="slides/slide43.xml"/><Relationship Id="rId142" Type="http://schemas.openxmlformats.org/officeDocument/2006/relationships/slide" Target="slides/slide64.xml"/><Relationship Id="rId163" Type="http://schemas.openxmlformats.org/officeDocument/2006/relationships/slide" Target="slides/slide85.xml"/><Relationship Id="rId184" Type="http://schemas.openxmlformats.org/officeDocument/2006/relationships/slide" Target="slides/slide106.xml"/><Relationship Id="rId219" Type="http://schemas.openxmlformats.org/officeDocument/2006/relationships/slide" Target="slides/slide141.xml"/><Relationship Id="rId230" Type="http://schemas.openxmlformats.org/officeDocument/2006/relationships/slide" Target="slides/slide152.xml"/><Relationship Id="rId251" Type="http://schemas.openxmlformats.org/officeDocument/2006/relationships/slide" Target="slides/slide17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88" Type="http://schemas.openxmlformats.org/officeDocument/2006/relationships/slide" Target="slides/slide10.xml"/><Relationship Id="rId111" Type="http://schemas.openxmlformats.org/officeDocument/2006/relationships/slide" Target="slides/slide33.xml"/><Relationship Id="rId132" Type="http://schemas.openxmlformats.org/officeDocument/2006/relationships/slide" Target="slides/slide54.xml"/><Relationship Id="rId153" Type="http://schemas.openxmlformats.org/officeDocument/2006/relationships/slide" Target="slides/slide75.xml"/><Relationship Id="rId174" Type="http://schemas.openxmlformats.org/officeDocument/2006/relationships/slide" Target="slides/slide96.xml"/><Relationship Id="rId195" Type="http://schemas.openxmlformats.org/officeDocument/2006/relationships/slide" Target="slides/slide117.xml"/><Relationship Id="rId209" Type="http://schemas.openxmlformats.org/officeDocument/2006/relationships/slide" Target="slides/slide131.xml"/><Relationship Id="rId220" Type="http://schemas.openxmlformats.org/officeDocument/2006/relationships/slide" Target="slides/slide142.xml"/><Relationship Id="rId241" Type="http://schemas.openxmlformats.org/officeDocument/2006/relationships/slide" Target="slides/slide163.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78" Type="http://schemas.openxmlformats.org/officeDocument/2006/relationships/slideMaster" Target="slideMasters/slideMaster78.xml"/><Relationship Id="rId99" Type="http://schemas.openxmlformats.org/officeDocument/2006/relationships/slide" Target="slides/slide21.xml"/><Relationship Id="rId101" Type="http://schemas.openxmlformats.org/officeDocument/2006/relationships/slide" Target="slides/slide23.xml"/><Relationship Id="rId122" Type="http://schemas.openxmlformats.org/officeDocument/2006/relationships/slide" Target="slides/slide44.xml"/><Relationship Id="rId143" Type="http://schemas.openxmlformats.org/officeDocument/2006/relationships/slide" Target="slides/slide65.xml"/><Relationship Id="rId164" Type="http://schemas.openxmlformats.org/officeDocument/2006/relationships/slide" Target="slides/slide86.xml"/><Relationship Id="rId185" Type="http://schemas.openxmlformats.org/officeDocument/2006/relationships/slide" Target="slides/slide107.xml"/><Relationship Id="rId9" Type="http://schemas.openxmlformats.org/officeDocument/2006/relationships/slideMaster" Target="slideMasters/slideMaster9.xml"/><Relationship Id="rId210" Type="http://schemas.openxmlformats.org/officeDocument/2006/relationships/slide" Target="slides/slide132.xml"/><Relationship Id="rId26" Type="http://schemas.openxmlformats.org/officeDocument/2006/relationships/slideMaster" Target="slideMasters/slideMaster26.xml"/><Relationship Id="rId231" Type="http://schemas.openxmlformats.org/officeDocument/2006/relationships/slide" Target="slides/slide153.xml"/><Relationship Id="rId252" Type="http://schemas.openxmlformats.org/officeDocument/2006/relationships/slide" Target="slides/slide174.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11.xml"/><Relationship Id="rId112" Type="http://schemas.openxmlformats.org/officeDocument/2006/relationships/slide" Target="slides/slide34.xml"/><Relationship Id="rId133" Type="http://schemas.openxmlformats.org/officeDocument/2006/relationships/slide" Target="slides/slide55.xml"/><Relationship Id="rId154" Type="http://schemas.openxmlformats.org/officeDocument/2006/relationships/slide" Target="slides/slide76.xml"/><Relationship Id="rId175" Type="http://schemas.openxmlformats.org/officeDocument/2006/relationships/slide" Target="slides/slide97.xml"/><Relationship Id="rId196" Type="http://schemas.openxmlformats.org/officeDocument/2006/relationships/slide" Target="slides/slide118.xml"/><Relationship Id="rId200" Type="http://schemas.openxmlformats.org/officeDocument/2006/relationships/slide" Target="slides/slide122.xml"/><Relationship Id="rId16" Type="http://schemas.openxmlformats.org/officeDocument/2006/relationships/slideMaster" Target="slideMasters/slideMaster16.xml"/><Relationship Id="rId221" Type="http://schemas.openxmlformats.org/officeDocument/2006/relationships/slide" Target="slides/slide143.xml"/><Relationship Id="rId242" Type="http://schemas.openxmlformats.org/officeDocument/2006/relationships/slide" Target="slides/slide164.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xml"/><Relationship Id="rId102" Type="http://schemas.openxmlformats.org/officeDocument/2006/relationships/slide" Target="slides/slide24.xml"/><Relationship Id="rId123" Type="http://schemas.openxmlformats.org/officeDocument/2006/relationships/slide" Target="slides/slide45.xml"/><Relationship Id="rId144" Type="http://schemas.openxmlformats.org/officeDocument/2006/relationships/slide" Target="slides/slide66.xml"/><Relationship Id="rId90" Type="http://schemas.openxmlformats.org/officeDocument/2006/relationships/slide" Target="slides/slide12.xml"/><Relationship Id="rId165" Type="http://schemas.openxmlformats.org/officeDocument/2006/relationships/slide" Target="slides/slide87.xml"/><Relationship Id="rId186" Type="http://schemas.openxmlformats.org/officeDocument/2006/relationships/slide" Target="slides/slide108.xml"/><Relationship Id="rId211" Type="http://schemas.openxmlformats.org/officeDocument/2006/relationships/slide" Target="slides/slide133.xml"/><Relationship Id="rId232" Type="http://schemas.openxmlformats.org/officeDocument/2006/relationships/slide" Target="slides/slide154.xml"/><Relationship Id="rId253" Type="http://schemas.openxmlformats.org/officeDocument/2006/relationships/slide" Target="slides/slide175.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5.xml"/><Relationship Id="rId134" Type="http://schemas.openxmlformats.org/officeDocument/2006/relationships/slide" Target="slides/slide56.xml"/><Relationship Id="rId80" Type="http://schemas.openxmlformats.org/officeDocument/2006/relationships/slide" Target="slides/slide2.xml"/><Relationship Id="rId155" Type="http://schemas.openxmlformats.org/officeDocument/2006/relationships/slide" Target="slides/slide77.xml"/><Relationship Id="rId176" Type="http://schemas.openxmlformats.org/officeDocument/2006/relationships/slide" Target="slides/slide98.xml"/><Relationship Id="rId197" Type="http://schemas.openxmlformats.org/officeDocument/2006/relationships/slide" Target="slides/slide119.xml"/><Relationship Id="rId201" Type="http://schemas.openxmlformats.org/officeDocument/2006/relationships/slide" Target="slides/slide123.xml"/><Relationship Id="rId222" Type="http://schemas.openxmlformats.org/officeDocument/2006/relationships/slide" Target="slides/slide144.xml"/><Relationship Id="rId243" Type="http://schemas.openxmlformats.org/officeDocument/2006/relationships/slide" Target="slides/slide165.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5.xml"/><Relationship Id="rId124" Type="http://schemas.openxmlformats.org/officeDocument/2006/relationships/slide" Target="slides/slide46.xml"/><Relationship Id="rId70" Type="http://schemas.openxmlformats.org/officeDocument/2006/relationships/slideMaster" Target="slideMasters/slideMaster70.xml"/><Relationship Id="rId91" Type="http://schemas.openxmlformats.org/officeDocument/2006/relationships/slide" Target="slides/slide13.xml"/><Relationship Id="rId145" Type="http://schemas.openxmlformats.org/officeDocument/2006/relationships/slide" Target="slides/slide67.xml"/><Relationship Id="rId166" Type="http://schemas.openxmlformats.org/officeDocument/2006/relationships/slide" Target="slides/slide88.xml"/><Relationship Id="rId187" Type="http://schemas.openxmlformats.org/officeDocument/2006/relationships/slide" Target="slides/slide109.xml"/><Relationship Id="rId1" Type="http://schemas.openxmlformats.org/officeDocument/2006/relationships/slideMaster" Target="slideMasters/slideMaster1.xml"/><Relationship Id="rId212" Type="http://schemas.openxmlformats.org/officeDocument/2006/relationships/slide" Target="slides/slide134.xml"/><Relationship Id="rId233" Type="http://schemas.openxmlformats.org/officeDocument/2006/relationships/slide" Target="slides/slide155.xml"/><Relationship Id="rId254" Type="http://schemas.openxmlformats.org/officeDocument/2006/relationships/slide" Target="slides/slide176.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6.xml"/><Relationship Id="rId60" Type="http://schemas.openxmlformats.org/officeDocument/2006/relationships/slideMaster" Target="slideMasters/slideMaster60.xml"/><Relationship Id="rId81" Type="http://schemas.openxmlformats.org/officeDocument/2006/relationships/slide" Target="slides/slide3.xml"/><Relationship Id="rId135" Type="http://schemas.openxmlformats.org/officeDocument/2006/relationships/slide" Target="slides/slide57.xml"/><Relationship Id="rId156" Type="http://schemas.openxmlformats.org/officeDocument/2006/relationships/slide" Target="slides/slide78.xml"/><Relationship Id="rId177" Type="http://schemas.openxmlformats.org/officeDocument/2006/relationships/slide" Target="slides/slide99.xml"/><Relationship Id="rId198" Type="http://schemas.openxmlformats.org/officeDocument/2006/relationships/slide" Target="slides/slide120.xml"/><Relationship Id="rId202" Type="http://schemas.openxmlformats.org/officeDocument/2006/relationships/slide" Target="slides/slide124.xml"/><Relationship Id="rId223" Type="http://schemas.openxmlformats.org/officeDocument/2006/relationships/slide" Target="slides/slide145.xml"/><Relationship Id="rId244" Type="http://schemas.openxmlformats.org/officeDocument/2006/relationships/slide" Target="slides/slide166.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26.xml"/><Relationship Id="rId125" Type="http://schemas.openxmlformats.org/officeDocument/2006/relationships/slide" Target="slides/slide47.xml"/><Relationship Id="rId146" Type="http://schemas.openxmlformats.org/officeDocument/2006/relationships/slide" Target="slides/slide68.xml"/><Relationship Id="rId167" Type="http://schemas.openxmlformats.org/officeDocument/2006/relationships/slide" Target="slides/slide89.xml"/><Relationship Id="rId188" Type="http://schemas.openxmlformats.org/officeDocument/2006/relationships/slide" Target="slides/slide110.xml"/><Relationship Id="rId71" Type="http://schemas.openxmlformats.org/officeDocument/2006/relationships/slideMaster" Target="slideMasters/slideMaster71.xml"/><Relationship Id="rId92" Type="http://schemas.openxmlformats.org/officeDocument/2006/relationships/slide" Target="slides/slide14.xml"/><Relationship Id="rId213" Type="http://schemas.openxmlformats.org/officeDocument/2006/relationships/slide" Target="slides/slide135.xml"/><Relationship Id="rId234" Type="http://schemas.openxmlformats.org/officeDocument/2006/relationships/slide" Target="slides/slide156.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7.xml"/><Relationship Id="rId40" Type="http://schemas.openxmlformats.org/officeDocument/2006/relationships/slideMaster" Target="slideMasters/slideMaster40.xml"/><Relationship Id="rId115" Type="http://schemas.openxmlformats.org/officeDocument/2006/relationships/slide" Target="slides/slide37.xml"/><Relationship Id="rId136" Type="http://schemas.openxmlformats.org/officeDocument/2006/relationships/slide" Target="slides/slide58.xml"/><Relationship Id="rId157" Type="http://schemas.openxmlformats.org/officeDocument/2006/relationships/slide" Target="slides/slide79.xml"/><Relationship Id="rId178" Type="http://schemas.openxmlformats.org/officeDocument/2006/relationships/slide" Target="slides/slide100.xml"/><Relationship Id="rId61" Type="http://schemas.openxmlformats.org/officeDocument/2006/relationships/slideMaster" Target="slideMasters/slideMaster61.xml"/><Relationship Id="rId82" Type="http://schemas.openxmlformats.org/officeDocument/2006/relationships/slide" Target="slides/slide4.xml"/><Relationship Id="rId199" Type="http://schemas.openxmlformats.org/officeDocument/2006/relationships/slide" Target="slides/slide121.xml"/><Relationship Id="rId203" Type="http://schemas.openxmlformats.org/officeDocument/2006/relationships/slide" Target="slides/slide125.xml"/><Relationship Id="rId19" Type="http://schemas.openxmlformats.org/officeDocument/2006/relationships/slideMaster" Target="slideMasters/slideMaster19.xml"/><Relationship Id="rId224" Type="http://schemas.openxmlformats.org/officeDocument/2006/relationships/slide" Target="slides/slide146.xml"/><Relationship Id="rId245" Type="http://schemas.openxmlformats.org/officeDocument/2006/relationships/slide" Target="slides/slide167.xml"/><Relationship Id="rId30" Type="http://schemas.openxmlformats.org/officeDocument/2006/relationships/slideMaster" Target="slideMasters/slideMaster30.xml"/><Relationship Id="rId105" Type="http://schemas.openxmlformats.org/officeDocument/2006/relationships/slide" Target="slides/slide27.xml"/><Relationship Id="rId126" Type="http://schemas.openxmlformats.org/officeDocument/2006/relationships/slide" Target="slides/slide48.xml"/><Relationship Id="rId147" Type="http://schemas.openxmlformats.org/officeDocument/2006/relationships/slide" Target="slides/slide69.xml"/><Relationship Id="rId168" Type="http://schemas.openxmlformats.org/officeDocument/2006/relationships/slide" Target="slides/slide90.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5.xml"/><Relationship Id="rId189" Type="http://schemas.openxmlformats.org/officeDocument/2006/relationships/slide" Target="slides/slide111.xml"/><Relationship Id="rId3" Type="http://schemas.openxmlformats.org/officeDocument/2006/relationships/slideMaster" Target="slideMasters/slideMaster3.xml"/><Relationship Id="rId214" Type="http://schemas.openxmlformats.org/officeDocument/2006/relationships/slide" Target="slides/slide136.xml"/><Relationship Id="rId235" Type="http://schemas.openxmlformats.org/officeDocument/2006/relationships/slide" Target="slides/slide157.xml"/><Relationship Id="rId256" Type="http://schemas.openxmlformats.org/officeDocument/2006/relationships/notesMaster" Target="notesMasters/notesMaster1.xml"/><Relationship Id="rId116" Type="http://schemas.openxmlformats.org/officeDocument/2006/relationships/slide" Target="slides/slide38.xml"/><Relationship Id="rId137" Type="http://schemas.openxmlformats.org/officeDocument/2006/relationships/slide" Target="slides/slide59.xml"/><Relationship Id="rId158" Type="http://schemas.openxmlformats.org/officeDocument/2006/relationships/slide" Target="slides/slide80.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5.xml"/><Relationship Id="rId179" Type="http://schemas.openxmlformats.org/officeDocument/2006/relationships/slide" Target="slides/slide101.xml"/><Relationship Id="rId190" Type="http://schemas.openxmlformats.org/officeDocument/2006/relationships/slide" Target="slides/slide112.xml"/><Relationship Id="rId204" Type="http://schemas.openxmlformats.org/officeDocument/2006/relationships/slide" Target="slides/slide126.xml"/><Relationship Id="rId225" Type="http://schemas.openxmlformats.org/officeDocument/2006/relationships/slide" Target="slides/slide147.xml"/><Relationship Id="rId246" Type="http://schemas.openxmlformats.org/officeDocument/2006/relationships/slide" Target="slides/slide168.xml"/><Relationship Id="rId106" Type="http://schemas.openxmlformats.org/officeDocument/2006/relationships/slide" Target="slides/slide28.xml"/><Relationship Id="rId127" Type="http://schemas.openxmlformats.org/officeDocument/2006/relationships/slide" Target="slides/slide4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6.xml"/><Relationship Id="rId148" Type="http://schemas.openxmlformats.org/officeDocument/2006/relationships/slide" Target="slides/slide70.xml"/><Relationship Id="rId169" Type="http://schemas.openxmlformats.org/officeDocument/2006/relationships/slide" Target="slides/slide91.xml"/><Relationship Id="rId4" Type="http://schemas.openxmlformats.org/officeDocument/2006/relationships/slideMaster" Target="slideMasters/slideMaster4.xml"/><Relationship Id="rId180" Type="http://schemas.openxmlformats.org/officeDocument/2006/relationships/slide" Target="slides/slide102.xml"/><Relationship Id="rId215" Type="http://schemas.openxmlformats.org/officeDocument/2006/relationships/slide" Target="slides/slide137.xml"/><Relationship Id="rId236" Type="http://schemas.openxmlformats.org/officeDocument/2006/relationships/slide" Target="slides/slide158.xml"/><Relationship Id="rId257" Type="http://schemas.openxmlformats.org/officeDocument/2006/relationships/handoutMaster" Target="handoutMasters/handoutMaster1.xml"/><Relationship Id="rId42" Type="http://schemas.openxmlformats.org/officeDocument/2006/relationships/slideMaster" Target="slideMasters/slideMaster42.xml"/><Relationship Id="rId84" Type="http://schemas.openxmlformats.org/officeDocument/2006/relationships/slide" Target="slides/slide6.xml"/><Relationship Id="rId138" Type="http://schemas.openxmlformats.org/officeDocument/2006/relationships/slide" Target="slides/slide60.xml"/></Relationships>
</file>

<file path=ppt/charts/_rels/chart1.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geraldo\Downloads\energy_data%20move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450539791016692"/>
          <c:y val="0.20925669962517277"/>
          <c:w val="0.67405083293159773"/>
          <c:h val="0.63376124972111569"/>
        </c:manualLayout>
      </c:layout>
      <c:barChart>
        <c:barDir val="col"/>
        <c:grouping val="clustered"/>
        <c:varyColors val="0"/>
        <c:ser>
          <c:idx val="0"/>
          <c:order val="0"/>
          <c:tx>
            <c:strRef>
              <c:f>Sheet1!$B$1</c:f>
              <c:strCache>
                <c:ptCount val="1"/>
                <c:pt idx="0">
                  <c:v>Energy (pJ)</c:v>
                </c:pt>
              </c:strCache>
            </c:strRef>
          </c:tx>
          <c:spPr>
            <a:solidFill>
              <a:schemeClr val="accent1"/>
            </a:solidFill>
            <a:ln>
              <a:solidFill>
                <a:schemeClr val="tx1"/>
              </a:solidFill>
            </a:ln>
            <a:effectLst/>
          </c:spPr>
          <c:invertIfNegative val="0"/>
          <c:dLbls>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Sheet1!$B$2:$B$8</c:f>
              <c:numCache>
                <c:formatCode>General</c:formatCode>
                <c:ptCount val="7"/>
                <c:pt idx="0">
                  <c:v>0.1</c:v>
                </c:pt>
                <c:pt idx="1">
                  <c:v>0.9</c:v>
                </c:pt>
                <c:pt idx="2">
                  <c:v>1</c:v>
                </c:pt>
                <c:pt idx="3">
                  <c:v>3.1</c:v>
                </c:pt>
                <c:pt idx="4">
                  <c:v>3.7</c:v>
                </c:pt>
                <c:pt idx="5">
                  <c:v>5</c:v>
                </c:pt>
                <c:pt idx="6">
                  <c:v>640</c:v>
                </c:pt>
              </c:numCache>
            </c:numRef>
          </c:val>
          <c:extLst>
            <c:ext xmlns:c16="http://schemas.microsoft.com/office/drawing/2014/chart" uri="{C3380CC4-5D6E-409C-BE32-E72D297353CC}">
              <c16:uniqueId val="{00000000-D624-8D47-A68C-B1EE97E20108}"/>
            </c:ext>
          </c:extLst>
        </c:ser>
        <c:dLbls>
          <c:showLegendKey val="0"/>
          <c:showVal val="0"/>
          <c:showCatName val="0"/>
          <c:showSerName val="0"/>
          <c:showPercent val="0"/>
          <c:showBubbleSize val="0"/>
        </c:dLbls>
        <c:gapWidth val="80"/>
        <c:overlap val="-27"/>
        <c:axId val="924789647"/>
        <c:axId val="924791295"/>
      </c:barChart>
      <c:lineChart>
        <c:grouping val="standard"/>
        <c:varyColors val="0"/>
        <c:ser>
          <c:idx val="1"/>
          <c:order val="1"/>
          <c:tx>
            <c:strRef>
              <c:f>Sheet1!$C$1</c:f>
              <c:strCache>
                <c:ptCount val="1"/>
                <c:pt idx="0">
                  <c:v>ADD (int) Relative Cost</c:v>
                </c:pt>
              </c:strCache>
            </c:strRef>
          </c:tx>
          <c:spPr>
            <a:ln w="60325" cap="rnd">
              <a:solidFill>
                <a:schemeClr val="tx2"/>
              </a:solidFill>
              <a:round/>
            </a:ln>
            <a:effectLst/>
          </c:spPr>
          <c:marker>
            <c:symbol val="diamond"/>
            <c:size val="15"/>
            <c:spPr>
              <a:solidFill>
                <a:schemeClr val="tx2"/>
              </a:solidFill>
              <a:ln w="15875">
                <a:solidFill>
                  <a:schemeClr val="tx2"/>
                </a:solidFill>
              </a:ln>
              <a:effectLst/>
            </c:spPr>
          </c:marker>
          <c:cat>
            <c:strRef>
              <c:f>Sheet1!$A$2:$A$8</c:f>
              <c:strCache>
                <c:ptCount val="7"/>
                <c:pt idx="0">
                  <c:v>ADD (int)</c:v>
                </c:pt>
                <c:pt idx="1">
                  <c:v>ADD (float)</c:v>
                </c:pt>
                <c:pt idx="2">
                  <c:v>Register File</c:v>
                </c:pt>
                <c:pt idx="3">
                  <c:v> MULT (int)</c:v>
                </c:pt>
                <c:pt idx="4">
                  <c:v>MULT (float)</c:v>
                </c:pt>
                <c:pt idx="5">
                  <c:v>SRAM Cache</c:v>
                </c:pt>
                <c:pt idx="6">
                  <c:v>DRAM </c:v>
                </c:pt>
              </c:strCache>
            </c:strRef>
          </c:cat>
          <c:val>
            <c:numRef>
              <c:f>Sheet1!$C$2:$C$8</c:f>
              <c:numCache>
                <c:formatCode>General</c:formatCode>
                <c:ptCount val="7"/>
                <c:pt idx="0">
                  <c:v>1</c:v>
                </c:pt>
                <c:pt idx="1">
                  <c:v>9</c:v>
                </c:pt>
                <c:pt idx="2">
                  <c:v>10</c:v>
                </c:pt>
                <c:pt idx="3">
                  <c:v>31</c:v>
                </c:pt>
                <c:pt idx="4">
                  <c:v>37</c:v>
                </c:pt>
                <c:pt idx="5">
                  <c:v>50</c:v>
                </c:pt>
                <c:pt idx="6">
                  <c:v>6400</c:v>
                </c:pt>
              </c:numCache>
            </c:numRef>
          </c:val>
          <c:smooth val="0"/>
          <c:extLst>
            <c:ext xmlns:c16="http://schemas.microsoft.com/office/drawing/2014/chart" uri="{C3380CC4-5D6E-409C-BE32-E72D297353CC}">
              <c16:uniqueId val="{00000001-D624-8D47-A68C-B1EE97E20108}"/>
            </c:ext>
          </c:extLst>
        </c:ser>
        <c:dLbls>
          <c:showLegendKey val="0"/>
          <c:showVal val="0"/>
          <c:showCatName val="0"/>
          <c:showSerName val="0"/>
          <c:showPercent val="0"/>
          <c:showBubbleSize val="0"/>
        </c:dLbls>
        <c:marker val="1"/>
        <c:smooth val="0"/>
        <c:axId val="924789647"/>
        <c:axId val="924791295"/>
      </c:lineChart>
      <c:catAx>
        <c:axId val="924789647"/>
        <c:scaling>
          <c:orientation val="minMax"/>
        </c:scaling>
        <c:delete val="0"/>
        <c:axPos val="b"/>
        <c:numFmt formatCode="General" sourceLinked="1"/>
        <c:majorTickMark val="out"/>
        <c:minorTickMark val="none"/>
        <c:tickLblPos val="low"/>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91295"/>
        <c:crosses val="autoZero"/>
        <c:auto val="1"/>
        <c:lblAlgn val="ctr"/>
        <c:lblOffset val="100"/>
        <c:noMultiLvlLbl val="0"/>
      </c:catAx>
      <c:valAx>
        <c:axId val="924791295"/>
        <c:scaling>
          <c:logBase val="10"/>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r>
                  <a:rPr lang="en-US" dirty="0"/>
                  <a:t>Energy for a 32-bit Operation (log scale)</a:t>
                </a:r>
              </a:p>
            </c:rich>
          </c:tx>
          <c:layout>
            <c:manualLayout>
              <c:xMode val="edge"/>
              <c:yMode val="edge"/>
              <c:x val="0.1477584051993501"/>
              <c:y val="0.16069507790308224"/>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crossAx val="924789647"/>
        <c:crosses val="autoZero"/>
        <c:crossBetween val="between"/>
      </c:valAx>
      <c:spPr>
        <a:noFill/>
        <a:ln>
          <a:noFill/>
        </a:ln>
        <a:effectLst/>
      </c:spPr>
    </c:plotArea>
    <c:legend>
      <c:legendPos val="t"/>
      <c:layout>
        <c:manualLayout>
          <c:xMode val="edge"/>
          <c:yMode val="edge"/>
          <c:x val="0.32499214383916297"/>
          <c:y val="0.145730285308277"/>
          <c:w val="0.50380604210188007"/>
          <c:h val="6.094086877101698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solidFill>
            <a:schemeClr val="tx1"/>
          </a:solidFill>
          <a:latin typeface="Tahoma" panose="020B0604030504040204" pitchFamily="34" charset="0"/>
          <a:ea typeface="Tahoma" panose="020B0604030504040204" pitchFamily="34" charset="0"/>
          <a:cs typeface="Tahoma" panose="020B060403050404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8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10/5/22</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10/5/22</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58489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3</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rial" panose="020B0604020202020204" pitchFamily="34" charset="0"/>
              </a:rPr>
              <a:t>Knowing what </a:t>
            </a:r>
            <a:r>
              <a:rPr lang="en-US">
                <a:solidFill>
                  <a:srgbClr val="0000FF"/>
                </a:solidFill>
                <a:latin typeface="Arial" panose="020B0604020202020204" pitchFamily="34" charset="0"/>
              </a:rPr>
              <a:t>organisms</a:t>
            </a:r>
            <a:r>
              <a:rPr lang="en-US">
                <a:solidFill>
                  <a:srgbClr val="000000"/>
                </a:solidFill>
                <a:latin typeface="Arial" panose="020B0604020202020204" pitchFamily="34" charset="0"/>
              </a:rPr>
              <a:t> are </a:t>
            </a:r>
            <a:r>
              <a:rPr lang="en-US">
                <a:solidFill>
                  <a:srgbClr val="FF0000"/>
                </a:solidFill>
                <a:latin typeface="Arial" panose="020B0604020202020204" pitchFamily="34" charset="0"/>
              </a:rPr>
              <a:t>present</a:t>
            </a:r>
            <a:r>
              <a:rPr lang="en-US">
                <a:solidFill>
                  <a:srgbClr val="000000"/>
                </a:solidFill>
                <a:latin typeface="Arial" panose="020B0604020202020204" pitchFamily="34" charset="0"/>
              </a:rPr>
              <a:t> in a given environmental sample and how </a:t>
            </a:r>
            <a:r>
              <a:rPr lang="en-US">
                <a:solidFill>
                  <a:srgbClr val="FF0000"/>
                </a:solidFill>
                <a:latin typeface="Arial" panose="020B0604020202020204" pitchFamily="34" charset="0"/>
              </a:rPr>
              <a:t>abundant</a:t>
            </a:r>
            <a:r>
              <a:rPr lang="en-US">
                <a:solidFill>
                  <a:srgbClr val="000000"/>
                </a:solidFill>
                <a:latin typeface="Arial" panose="020B0604020202020204" pitchFamily="34" charset="0"/>
              </a:rPr>
              <a:t> are they</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2986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CCD = Core </a:t>
            </a:r>
            <a:r>
              <a:rPr lang="en-US" dirty="0" err="1">
                <a:latin typeface="medium-content-sans-serif-font"/>
              </a:rPr>
              <a:t>Chiplet</a:t>
            </a:r>
            <a:r>
              <a:rPr lang="en-US" dirty="0">
                <a:latin typeface="medium-content-sans-serif-font"/>
              </a:rPr>
              <a:t> Die</a:t>
            </a:r>
            <a:endParaRPr lang="en-US" dirty="0"/>
          </a:p>
          <a:p>
            <a:r>
              <a:rPr lang="en-US" dirty="0"/>
              <a:t>Structural silicon is used to equalize the height and facilitate heat dissipation from the cores.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Arial" panose="020B0604020202020204" pitchFamily="34" charset="0"/>
            </a:endParaRPr>
          </a:p>
        </p:txBody>
      </p:sp>
    </p:spTree>
    <p:extLst>
      <p:ext uri="{BB962C8B-B14F-4D97-AF65-F5344CB8AC3E}">
        <p14:creationId xmlns:p14="http://schemas.microsoft.com/office/powerpoint/2010/main" val="3532741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implement U-TRR using SoftMC, an FPGA-based infrastructure with precise temperature control which we enhanced for DDR4</a:t>
            </a:r>
            <a:endParaRPr lang="en-CH"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5234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use an FPGA-based experimental setup programmed with a modified version of </a:t>
            </a:r>
            <a:r>
              <a:rPr lang="en-US" b="0" dirty="0" err="1"/>
              <a:t>SoftMC</a:t>
            </a:r>
            <a:r>
              <a:rPr lang="en-US" b="0" dirty="0"/>
              <a:t> [CLICK]</a:t>
            </a:r>
            <a:endParaRPr lang="en-US" dirty="0"/>
          </a:p>
          <a:p>
            <a:r>
              <a:rPr lang="en-US" dirty="0"/>
              <a:t>We control the chip temperature using a pair of heaters [CLICK] connected to a temperature controller [CLICK]</a:t>
            </a:r>
          </a:p>
          <a:p>
            <a:r>
              <a:rPr lang="en-US" dirty="0"/>
              <a:t>We supply the </a:t>
            </a:r>
            <a:r>
              <a:rPr lang="en-US" dirty="0" err="1"/>
              <a:t>wordline</a:t>
            </a:r>
            <a:r>
              <a:rPr lang="en-US" dirty="0"/>
              <a:t> voltage using the VPP power rail from an external power supply [CLICK]</a:t>
            </a:r>
          </a:p>
          <a:p>
            <a:r>
              <a:rPr lang="en-US" dirty="0"/>
              <a:t>This infrastructure provides fine-grained control over DRAM commands, timing parameters, temperature, and </a:t>
            </a:r>
            <a:r>
              <a:rPr lang="en-US" dirty="0" err="1"/>
              <a:t>wordline</a:t>
            </a:r>
            <a:r>
              <a:rPr lang="en-US" dirty="0"/>
              <a:t> voltage [CLICK]</a:t>
            </a:r>
          </a:p>
          <a:p>
            <a:r>
              <a:rPr lang="en-US"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500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597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Read mapping performs alignment on large genomic datasets, containing millions of reads. [CLICK]</a:t>
            </a:r>
          </a:p>
          <a:p>
            <a:r>
              <a:rPr lang="en-CH" dirty="0"/>
              <a:t>Therefore, read mapping is both computationally expensive [CLICK]</a:t>
            </a:r>
          </a:p>
          <a:p>
            <a:r>
              <a:rPr lang="en-CH" dirty="0"/>
              <a:t>And incurs high data movement overhead [CLICK]</a:t>
            </a:r>
          </a:p>
          <a:p>
            <a:endParaRPr lang="en-CH"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8937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There has been significant effort into improving read mapping performance [CLICK]</a:t>
            </a:r>
          </a:p>
          <a:p>
            <a:r>
              <a:rPr lang="en-GB" sz="1200" kern="1200" dirty="0">
                <a:solidFill>
                  <a:schemeClr val="tx1"/>
                </a:solidFill>
                <a:effectLst/>
                <a:latin typeface="+mn-lt"/>
                <a:ea typeface="+mn-ea"/>
                <a:cs typeface="+mn-cs"/>
              </a:rPr>
              <a:t>Through efficient heuristics [CLICK]</a:t>
            </a:r>
          </a:p>
          <a:p>
            <a:r>
              <a:rPr lang="en-GB" sz="1200" kern="1200" dirty="0">
                <a:solidFill>
                  <a:schemeClr val="tx1"/>
                </a:solidFill>
                <a:effectLst/>
                <a:latin typeface="+mn-lt"/>
                <a:ea typeface="+mn-ea"/>
                <a:cs typeface="+mn-cs"/>
              </a:rPr>
              <a:t>hardware accelerators [CLICK]</a:t>
            </a:r>
          </a:p>
          <a:p>
            <a:r>
              <a:rPr lang="en-GB" sz="1200" kern="1200" dirty="0">
                <a:solidFill>
                  <a:schemeClr val="tx1"/>
                </a:solidFill>
                <a:effectLst/>
                <a:latin typeface="+mn-lt"/>
                <a:ea typeface="+mn-ea"/>
                <a:cs typeface="+mn-cs"/>
              </a:rPr>
              <a:t> and various filters that prune reads that do not require expensive computation [CLICK]. </a:t>
            </a:r>
          </a:p>
          <a:p>
            <a:r>
              <a:rPr lang="en-GB" sz="1200" kern="1200" dirty="0">
                <a:solidFill>
                  <a:schemeClr val="tx1"/>
                </a:solidFill>
                <a:effectLst/>
                <a:latin typeface="+mn-lt"/>
                <a:ea typeface="+mn-ea"/>
                <a:cs typeface="+mn-cs"/>
              </a:rPr>
              <a:t>While these approaches address the computation overhead in read mapping [CLICK]</a:t>
            </a:r>
          </a:p>
          <a:p>
            <a:r>
              <a:rPr lang="en-GB" sz="1200" b="1" kern="1200" dirty="0">
                <a:solidFill>
                  <a:schemeClr val="tx1"/>
                </a:solidFill>
                <a:effectLst/>
                <a:latin typeface="+mn-lt"/>
                <a:ea typeface="+mn-ea"/>
                <a:cs typeface="+mn-cs"/>
              </a:rPr>
              <a:t>[While Reads Move] </a:t>
            </a:r>
            <a:r>
              <a:rPr lang="en-GB" sz="1200" kern="1200" dirty="0">
                <a:solidFill>
                  <a:schemeClr val="tx1"/>
                </a:solidFill>
                <a:effectLst/>
                <a:latin typeface="+mn-lt"/>
                <a:ea typeface="+mn-ea"/>
                <a:cs typeface="+mn-cs"/>
              </a:rPr>
              <a:t>None of them alleviate the data movement overhead from storage, whose impact becomes even larger when the computation overhead gets alleviated [CLICK]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4651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idea is to filter reads that do not require the expensive alignment computation in the storage system [CLICK] …</a:t>
            </a:r>
          </a:p>
          <a:p>
            <a:r>
              <a:rPr lang="en-GB" b="1" dirty="0"/>
              <a:t>[While Reads Move] T</a:t>
            </a:r>
            <a:r>
              <a:rPr lang="en-CH" b="1" dirty="0"/>
              <a:t>o fundamentally reduce </a:t>
            </a:r>
            <a:r>
              <a:rPr lang="en-CH" dirty="0"/>
              <a:t>the data movement overhead of read mapping</a:t>
            </a:r>
          </a:p>
          <a:p>
            <a:endParaRPr lang="en-GB" b="1" dirty="0"/>
          </a:p>
          <a:p>
            <a:r>
              <a:rPr lang="en-GB" dirty="0"/>
              <a:t>E</a:t>
            </a:r>
            <a:r>
              <a:rPr lang="en-CH" dirty="0"/>
              <a:t>xamples of the reads that not require the costlt alignment step</a:t>
            </a:r>
          </a:p>
          <a:p>
            <a:endParaRPr lang="en-CH" dirty="0"/>
          </a:p>
          <a:p>
            <a:r>
              <a:rPr lang="en-GB" dirty="0"/>
              <a:t>Exactly-matching reads to the reference genome that do not need approximate string matching performed during alignment</a:t>
            </a:r>
          </a:p>
          <a:p>
            <a:endParaRPr lang="en-GB" dirty="0"/>
          </a:p>
          <a:p>
            <a:r>
              <a:rPr lang="en-GB" dirty="0"/>
              <a:t>Non-matching reads that have no potential matching locations in the reference genome hence skip the </a:t>
            </a:r>
            <a:r>
              <a:rPr lang="en-GB" dirty="0" err="1"/>
              <a:t>alignemt</a:t>
            </a:r>
            <a:r>
              <a:rPr lang="en-GB" dirty="0"/>
              <a:t> step</a:t>
            </a:r>
          </a:p>
          <a:p>
            <a:endParaRPr lang="en-GB" dirty="0"/>
          </a:p>
          <a:p>
            <a:endParaRPr lang="en-GB" dirty="0"/>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6054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propose </a:t>
            </a:r>
            <a:r>
              <a:rPr lang="en-GB" dirty="0" err="1"/>
              <a:t>GenStore</a:t>
            </a:r>
            <a:r>
              <a:rPr lang="en-GB" dirty="0"/>
              <a:t>, the first in-storage processing system designed for genome sequence analysis. [CLICK]</a:t>
            </a:r>
          </a:p>
          <a:p>
            <a:r>
              <a:rPr lang="en-GB" dirty="0"/>
              <a:t>To reduce both the computation [CLICK]</a:t>
            </a:r>
          </a:p>
          <a:p>
            <a:r>
              <a:rPr lang="en-GB" dirty="0"/>
              <a:t>And the data movement overhead [CLICK]</a:t>
            </a:r>
          </a:p>
          <a:p>
            <a:r>
              <a:rPr lang="en-GB" sz="1200" b="0" i="0" u="none" strike="noStrike" kern="1200" dirty="0" err="1">
                <a:solidFill>
                  <a:schemeClr val="tx1"/>
                </a:solidFill>
                <a:effectLst/>
                <a:latin typeface="+mn-lt"/>
                <a:ea typeface="+mn-ea"/>
                <a:cs typeface="+mn-cs"/>
              </a:rPr>
              <a:t>GenStore</a:t>
            </a:r>
            <a:r>
              <a:rPr lang="en-GB" sz="1200" b="0" i="0" u="none" strike="noStrike" kern="1200" dirty="0">
                <a:solidFill>
                  <a:schemeClr val="tx1"/>
                </a:solidFill>
                <a:effectLst/>
                <a:latin typeface="+mn-lt"/>
                <a:ea typeface="+mn-ea"/>
                <a:cs typeface="+mn-cs"/>
              </a:rPr>
              <a:t> provides high-performance and energy benefits compared to state-of-the-art HW and SW baselines </a:t>
            </a:r>
            <a:r>
              <a:rPr lang="en-GB" dirty="0"/>
              <a:t>[CLICK]</a:t>
            </a:r>
          </a:p>
          <a:p>
            <a:endParaRPr lang="en-GB" dirty="0"/>
          </a:p>
          <a:p>
            <a:endParaRPr lang="en-CH"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8041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4680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70885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34807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46491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3533158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plot shows the throughput improvement provided by in-DRAM copy operations for bulk data initialization and copy over CPU-based copy and initialization using LOAD and STORE instructions. We do not execute any CLFLUSH instructions and assume that the data is up to date in DRAM and there are no cached copies.</a:t>
            </a:r>
          </a:p>
          <a:p>
            <a:endParaRPr lang="en-US" dirty="0"/>
          </a:p>
          <a:p>
            <a:r>
              <a:rPr lang="en-US" dirty="0"/>
              <a:t>The x-axis shows the size of the arrays that we copy or initialize. The dark gray bar shows the improvement for initialization operations, and the bright gray bar shows the improvement for copy operations.</a:t>
            </a:r>
          </a:p>
          <a:p>
            <a:endParaRPr lang="en-US" dirty="0"/>
          </a:p>
          <a:p>
            <a:r>
              <a:rPr lang="en-US" b="1" dirty="0"/>
              <a:t>[CLICK] </a:t>
            </a:r>
            <a:r>
              <a:rPr lang="en-US" b="0" dirty="0"/>
              <a:t>We observe that in-DRAM copy and initialization operations improve copy and initialization throughput by 119x and 89x including the overheads of system support required for </a:t>
            </a:r>
            <a:r>
              <a:rPr lang="en-US" b="0" dirty="0" err="1"/>
              <a:t>RowClone</a:t>
            </a:r>
            <a:r>
              <a:rPr lang="en-US" b="0" dirty="0"/>
              <a:t> operations</a:t>
            </a:r>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C575381-7527-4E0E-A355-7550D954D08C}" type="slidenum">
              <a:rPr kumimoji="0" lang="tr-T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158</a:t>
            </a:fld>
            <a:endParaRPr kumimoji="0" lang="tr-T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38477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PiDRAM</a:t>
            </a:r>
            <a:r>
              <a:rPr lang="en-US" dirty="0"/>
              <a:t> is openly and freely available on </a:t>
            </a:r>
            <a:r>
              <a:rPr lang="en-US" dirty="0" err="1"/>
              <a:t>Github</a:t>
            </a:r>
            <a:r>
              <a:rPr lang="en-US" dirty="0"/>
              <a:t>. If you are interested in </a:t>
            </a:r>
            <a:r>
              <a:rPr lang="en-US" dirty="0" err="1"/>
              <a:t>PiDRAM</a:t>
            </a:r>
            <a:r>
              <a:rPr lang="en-US" dirty="0"/>
              <a:t>, please use it and feel free to contribute to it.</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159</a:t>
            </a:fld>
            <a:endParaRPr lang="tr-TR"/>
          </a:p>
        </p:txBody>
      </p:sp>
    </p:spTree>
    <p:extLst>
      <p:ext uri="{BB962C8B-B14F-4D97-AF65-F5344CB8AC3E}">
        <p14:creationId xmlns:p14="http://schemas.microsoft.com/office/powerpoint/2010/main" val="25361319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extended version of our conference paper is available on </a:t>
            </a:r>
            <a:r>
              <a:rPr lang="en-US" dirty="0" err="1"/>
              <a:t>arXiv</a:t>
            </a:r>
            <a:r>
              <a:rPr lang="en-US" dirty="0"/>
              <a:t> on this link where we discuss our framework in more detail.</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160</a:t>
            </a:fld>
            <a:endParaRPr lang="tr-TR"/>
          </a:p>
        </p:txBody>
      </p:sp>
    </p:spTree>
    <p:extLst>
      <p:ext uri="{BB962C8B-B14F-4D97-AF65-F5344CB8AC3E}">
        <p14:creationId xmlns:p14="http://schemas.microsoft.com/office/powerpoint/2010/main" val="40945900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also describe </a:t>
            </a:r>
            <a:r>
              <a:rPr lang="en-US" dirty="0" err="1"/>
              <a:t>PiDRAM</a:t>
            </a:r>
            <a:r>
              <a:rPr lang="en-US" dirty="0"/>
              <a:t> in more detail and give a tutorial on how to use our framework in this SAFARI live seminar talk.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161</a:t>
            </a:fld>
            <a:endParaRPr lang="tr-TR"/>
          </a:p>
        </p:txBody>
      </p:sp>
    </p:spTree>
    <p:extLst>
      <p:ext uri="{BB962C8B-B14F-4D97-AF65-F5344CB8AC3E}">
        <p14:creationId xmlns:p14="http://schemas.microsoft.com/office/powerpoint/2010/main" val="2039395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22996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5705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4.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Master" Target="../slideMasters/slideMaster75.xml"/><Relationship Id="rId4" Type="http://schemas.openxmlformats.org/officeDocument/2006/relationships/image" Target="../media/image12.jpeg"/></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6.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79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77.xml"/></Relationships>
</file>

<file path=ppt/slideLayouts/_rels/slideLayout79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77.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10/5/22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2022. 10. 5.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10/5/22</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10/5/22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10/5/22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10/5/22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10/5/22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10/5/22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10/5/22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10/5/22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10/5/22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10/5/22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10/5/22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10/5/22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10/5/22</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10/5/22</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10/5/22</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10/5/22</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10/5/22</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10/5/22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69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10/5/22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69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10/5/22</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10/5/22</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10/5/22</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10/5/22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10/5/22</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10/5/22</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10/5/22</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10/5/22</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10/5/22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10/5/22</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73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504494551"/>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6472234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951266905"/>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049135"/>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912208044"/>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185326197"/>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1479488599"/>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669865"/>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69677468"/>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237133227"/>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522553654"/>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7863980"/>
      </p:ext>
    </p:extLst>
  </p:cSld>
  <p:clrMapOvr>
    <a:masterClrMapping/>
  </p:clrMapOvr>
</p:sldLayout>
</file>

<file path=ppt/slideLayouts/slideLayout7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90EDC1BF-D507-7F45-A7C4-0B906829077C}"/>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1992A2FD-3614-2F4F-8D8D-1968A4FCD5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88F423D4-7D62-A046-9486-902C5E64323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93B21A48-4278-2847-949C-8F4EE04798A4}"/>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665F9C1-6ECF-784D-8FE7-AA1307BE8426}"/>
              </a:ext>
            </a:extLst>
          </p:cNvPr>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a:extLst>
              <a:ext uri="{FF2B5EF4-FFF2-40B4-BE49-F238E27FC236}">
                <a16:creationId xmlns:a16="http://schemas.microsoft.com/office/drawing/2014/main" id="{11459B8B-977C-BF46-961F-BB3F0DCA34CC}"/>
              </a:ext>
            </a:extLst>
          </p:cNvPr>
          <p:cNvSpPr>
            <a:spLocks noGrp="1" noChangeArrowheads="1"/>
          </p:cNvSpPr>
          <p:nvPr>
            <p:ph type="sldNum" sz="quarter" idx="12"/>
          </p:nvPr>
        </p:nvSpPr>
        <p:spPr/>
        <p:txBody>
          <a:bodyPr/>
          <a:lstStyle>
            <a:lvl1pPr eaLnBrk="0" hangingPunct="0">
              <a:defRPr sz="1200"/>
            </a:lvl1pPr>
          </a:lstStyle>
          <a:p>
            <a:pPr>
              <a:defRPr/>
            </a:pPr>
            <a:fld id="{FE9E5A73-BAFF-F548-9E2E-21289D47583D}" type="slidenum">
              <a:rPr lang="en-US" altLang="en-US"/>
              <a:pPr>
                <a:defRPr/>
              </a:pPr>
              <a:t>‹#›</a:t>
            </a:fld>
            <a:endParaRPr lang="en-US" altLang="en-US"/>
          </a:p>
        </p:txBody>
      </p:sp>
    </p:spTree>
    <p:extLst>
      <p:ext uri="{BB962C8B-B14F-4D97-AF65-F5344CB8AC3E}">
        <p14:creationId xmlns:p14="http://schemas.microsoft.com/office/powerpoint/2010/main" val="285576032"/>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F827B9E-D107-FE47-BCBA-A0F54423FF28}"/>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AE25E78-7811-3E45-9C3F-3AE96402681A}"/>
              </a:ext>
            </a:extLst>
          </p:cNvPr>
          <p:cNvSpPr>
            <a:spLocks noGrp="1" noChangeArrowheads="1"/>
          </p:cNvSpPr>
          <p:nvPr>
            <p:ph type="sldNum" sz="quarter" idx="11"/>
          </p:nvPr>
        </p:nvSpPr>
        <p:spPr/>
        <p:txBody>
          <a:bodyPr/>
          <a:lstStyle>
            <a:lvl1pPr eaLnBrk="0" hangingPunct="0">
              <a:defRPr/>
            </a:lvl1pPr>
          </a:lstStyle>
          <a:p>
            <a:pPr>
              <a:defRPr/>
            </a:pPr>
            <a:fld id="{9CD3246B-4504-6A44-A3C6-3AD1B220008A}" type="slidenum">
              <a:rPr lang="en-US" altLang="en-US"/>
              <a:pPr>
                <a:defRPr/>
              </a:pPr>
              <a:t>‹#›</a:t>
            </a:fld>
            <a:endParaRPr lang="en-US" altLang="en-US"/>
          </a:p>
        </p:txBody>
      </p:sp>
    </p:spTree>
    <p:extLst>
      <p:ext uri="{BB962C8B-B14F-4D97-AF65-F5344CB8AC3E}">
        <p14:creationId xmlns:p14="http://schemas.microsoft.com/office/powerpoint/2010/main" val="411795746"/>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94D63735-01BA-B944-9CAC-1B9C54BD73C2}"/>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7C670B12-B340-A643-9F4E-E46E2789DC7F}"/>
              </a:ext>
            </a:extLst>
          </p:cNvPr>
          <p:cNvSpPr>
            <a:spLocks noGrp="1" noChangeArrowheads="1"/>
          </p:cNvSpPr>
          <p:nvPr>
            <p:ph type="sldNum" sz="quarter" idx="11"/>
          </p:nvPr>
        </p:nvSpPr>
        <p:spPr/>
        <p:txBody>
          <a:bodyPr/>
          <a:lstStyle>
            <a:lvl1pPr eaLnBrk="0" hangingPunct="0">
              <a:defRPr/>
            </a:lvl1pPr>
          </a:lstStyle>
          <a:p>
            <a:pPr>
              <a:defRPr/>
            </a:pPr>
            <a:fld id="{CB2591BB-F593-DC41-9202-A6281FB4FDB6}" type="slidenum">
              <a:rPr lang="en-US" altLang="en-US"/>
              <a:pPr>
                <a:defRPr/>
              </a:pPr>
              <a:t>‹#›</a:t>
            </a:fld>
            <a:endParaRPr lang="en-US" altLang="en-US"/>
          </a:p>
        </p:txBody>
      </p:sp>
    </p:spTree>
    <p:extLst>
      <p:ext uri="{BB962C8B-B14F-4D97-AF65-F5344CB8AC3E}">
        <p14:creationId xmlns:p14="http://schemas.microsoft.com/office/powerpoint/2010/main" val="2624071484"/>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FD1CFE7F-38BF-7E4F-8084-41548CC6EB39}"/>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0B09D385-5ADD-F044-A1E9-12910F637D9B}"/>
              </a:ext>
            </a:extLst>
          </p:cNvPr>
          <p:cNvSpPr>
            <a:spLocks noGrp="1" noChangeArrowheads="1"/>
          </p:cNvSpPr>
          <p:nvPr>
            <p:ph type="sldNum" sz="quarter" idx="11"/>
          </p:nvPr>
        </p:nvSpPr>
        <p:spPr/>
        <p:txBody>
          <a:bodyPr/>
          <a:lstStyle>
            <a:lvl1pPr eaLnBrk="0" hangingPunct="0">
              <a:defRPr/>
            </a:lvl1pPr>
          </a:lstStyle>
          <a:p>
            <a:pPr>
              <a:defRPr/>
            </a:pPr>
            <a:fld id="{A850AAB8-6D13-F74D-82DE-01543047371E}" type="slidenum">
              <a:rPr lang="en-US" altLang="en-US"/>
              <a:pPr>
                <a:defRPr/>
              </a:pPr>
              <a:t>‹#›</a:t>
            </a:fld>
            <a:endParaRPr lang="en-US" altLang="en-US"/>
          </a:p>
        </p:txBody>
      </p:sp>
    </p:spTree>
    <p:extLst>
      <p:ext uri="{BB962C8B-B14F-4D97-AF65-F5344CB8AC3E}">
        <p14:creationId xmlns:p14="http://schemas.microsoft.com/office/powerpoint/2010/main" val="265187473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62CE1-D7B9-2B48-AABD-520F279FD19B}"/>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a:extLst>
              <a:ext uri="{FF2B5EF4-FFF2-40B4-BE49-F238E27FC236}">
                <a16:creationId xmlns:a16="http://schemas.microsoft.com/office/drawing/2014/main" id="{48A76E69-B5F0-BF4B-B407-6D552D390EF3}"/>
              </a:ext>
            </a:extLst>
          </p:cNvPr>
          <p:cNvSpPr>
            <a:spLocks noGrp="1" noChangeArrowheads="1"/>
          </p:cNvSpPr>
          <p:nvPr>
            <p:ph type="sldNum" sz="quarter" idx="11"/>
          </p:nvPr>
        </p:nvSpPr>
        <p:spPr/>
        <p:txBody>
          <a:bodyPr/>
          <a:lstStyle>
            <a:lvl1pPr eaLnBrk="0" hangingPunct="0">
              <a:defRPr/>
            </a:lvl1pPr>
          </a:lstStyle>
          <a:p>
            <a:pPr>
              <a:defRPr/>
            </a:pPr>
            <a:fld id="{7DCC7F1B-7885-0949-97FC-084E8A56F43B}" type="slidenum">
              <a:rPr lang="en-US" altLang="en-US"/>
              <a:pPr>
                <a:defRPr/>
              </a:pPr>
              <a:t>‹#›</a:t>
            </a:fld>
            <a:endParaRPr lang="en-US" altLang="en-US"/>
          </a:p>
        </p:txBody>
      </p:sp>
    </p:spTree>
    <p:extLst>
      <p:ext uri="{BB962C8B-B14F-4D97-AF65-F5344CB8AC3E}">
        <p14:creationId xmlns:p14="http://schemas.microsoft.com/office/powerpoint/2010/main" val="1691528761"/>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335DD151-C820-B34A-B26B-2D2F1D3E1F83}"/>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a:extLst>
              <a:ext uri="{FF2B5EF4-FFF2-40B4-BE49-F238E27FC236}">
                <a16:creationId xmlns:a16="http://schemas.microsoft.com/office/drawing/2014/main" id="{CCFDF57E-6974-814A-893F-5B3EC8AC9CA0}"/>
              </a:ext>
            </a:extLst>
          </p:cNvPr>
          <p:cNvSpPr>
            <a:spLocks noGrp="1" noChangeArrowheads="1"/>
          </p:cNvSpPr>
          <p:nvPr>
            <p:ph type="sldNum" sz="quarter" idx="11"/>
          </p:nvPr>
        </p:nvSpPr>
        <p:spPr/>
        <p:txBody>
          <a:bodyPr/>
          <a:lstStyle>
            <a:lvl1pPr eaLnBrk="0" hangingPunct="0">
              <a:defRPr/>
            </a:lvl1pPr>
          </a:lstStyle>
          <a:p>
            <a:pPr>
              <a:defRPr/>
            </a:pPr>
            <a:fld id="{BDA969E1-C8A6-544B-920A-17EB75C6EE01}" type="slidenum">
              <a:rPr lang="en-US" altLang="en-US"/>
              <a:pPr>
                <a:defRPr/>
              </a:pPr>
              <a:t>‹#›</a:t>
            </a:fld>
            <a:endParaRPr lang="en-US" altLang="en-US"/>
          </a:p>
        </p:txBody>
      </p:sp>
    </p:spTree>
    <p:extLst>
      <p:ext uri="{BB962C8B-B14F-4D97-AF65-F5344CB8AC3E}">
        <p14:creationId xmlns:p14="http://schemas.microsoft.com/office/powerpoint/2010/main" val="1078949230"/>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53C2F28A-A914-FE46-A024-DF13262B8C5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a:extLst>
              <a:ext uri="{FF2B5EF4-FFF2-40B4-BE49-F238E27FC236}">
                <a16:creationId xmlns:a16="http://schemas.microsoft.com/office/drawing/2014/main" id="{19100917-C7B6-434C-99E9-E987DCCAA5D8}"/>
              </a:ext>
            </a:extLst>
          </p:cNvPr>
          <p:cNvSpPr>
            <a:spLocks noGrp="1" noChangeArrowheads="1"/>
          </p:cNvSpPr>
          <p:nvPr>
            <p:ph type="sldNum" sz="quarter" idx="11"/>
          </p:nvPr>
        </p:nvSpPr>
        <p:spPr/>
        <p:txBody>
          <a:bodyPr/>
          <a:lstStyle>
            <a:lvl1pPr eaLnBrk="0" hangingPunct="0">
              <a:defRPr/>
            </a:lvl1pPr>
          </a:lstStyle>
          <a:p>
            <a:pPr>
              <a:defRPr/>
            </a:pPr>
            <a:fld id="{6585CF00-0E48-FA45-8634-07059AC75E63}" type="slidenum">
              <a:rPr lang="en-US" altLang="en-US"/>
              <a:pPr>
                <a:defRPr/>
              </a:pPr>
              <a:t>‹#›</a:t>
            </a:fld>
            <a:endParaRPr lang="en-US" altLang="en-US"/>
          </a:p>
        </p:txBody>
      </p:sp>
    </p:spTree>
    <p:extLst>
      <p:ext uri="{BB962C8B-B14F-4D97-AF65-F5344CB8AC3E}">
        <p14:creationId xmlns:p14="http://schemas.microsoft.com/office/powerpoint/2010/main" val="1621676667"/>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552A2B8-84EB-424B-AB45-BF86C41D24AC}"/>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A2D8C86B-640E-DD49-A5A7-2807F5B6B58F}"/>
              </a:ext>
            </a:extLst>
          </p:cNvPr>
          <p:cNvSpPr>
            <a:spLocks noGrp="1" noChangeArrowheads="1"/>
          </p:cNvSpPr>
          <p:nvPr>
            <p:ph type="sldNum" sz="quarter" idx="11"/>
          </p:nvPr>
        </p:nvSpPr>
        <p:spPr/>
        <p:txBody>
          <a:bodyPr/>
          <a:lstStyle>
            <a:lvl1pPr eaLnBrk="0" hangingPunct="0">
              <a:defRPr/>
            </a:lvl1pPr>
          </a:lstStyle>
          <a:p>
            <a:pPr>
              <a:defRPr/>
            </a:pPr>
            <a:fld id="{2C344135-9420-D548-BD7C-79317C91434F}" type="slidenum">
              <a:rPr lang="en-US" altLang="en-US"/>
              <a:pPr>
                <a:defRPr/>
              </a:pPr>
              <a:t>‹#›</a:t>
            </a:fld>
            <a:endParaRPr lang="en-US" altLang="en-US"/>
          </a:p>
        </p:txBody>
      </p:sp>
    </p:spTree>
    <p:extLst>
      <p:ext uri="{BB962C8B-B14F-4D97-AF65-F5344CB8AC3E}">
        <p14:creationId xmlns:p14="http://schemas.microsoft.com/office/powerpoint/2010/main" val="287502072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8EBB0C76-64C6-2942-B4EB-EE86FC1D051F}"/>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2E47F2FC-584D-BF4D-AF6A-AD9133707603}"/>
              </a:ext>
            </a:extLst>
          </p:cNvPr>
          <p:cNvSpPr>
            <a:spLocks noGrp="1" noChangeArrowheads="1"/>
          </p:cNvSpPr>
          <p:nvPr>
            <p:ph type="sldNum" sz="quarter" idx="11"/>
          </p:nvPr>
        </p:nvSpPr>
        <p:spPr/>
        <p:txBody>
          <a:bodyPr/>
          <a:lstStyle>
            <a:lvl1pPr eaLnBrk="0" hangingPunct="0">
              <a:defRPr/>
            </a:lvl1pPr>
          </a:lstStyle>
          <a:p>
            <a:pPr>
              <a:defRPr/>
            </a:pPr>
            <a:fld id="{F1DB68E5-2868-6D4F-A89F-4CC0EFD4A2B9}" type="slidenum">
              <a:rPr lang="en-US" altLang="en-US"/>
              <a:pPr>
                <a:defRPr/>
              </a:pPr>
              <a:t>‹#›</a:t>
            </a:fld>
            <a:endParaRPr lang="en-US" altLang="en-US"/>
          </a:p>
        </p:txBody>
      </p:sp>
    </p:spTree>
    <p:extLst>
      <p:ext uri="{BB962C8B-B14F-4D97-AF65-F5344CB8AC3E}">
        <p14:creationId xmlns:p14="http://schemas.microsoft.com/office/powerpoint/2010/main" val="1022421767"/>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631792A-AD76-664C-A1F8-67622FD12195}"/>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AD1CFAAE-D710-B945-880C-4838C9E27A0A}"/>
              </a:ext>
            </a:extLst>
          </p:cNvPr>
          <p:cNvSpPr>
            <a:spLocks noGrp="1" noChangeArrowheads="1"/>
          </p:cNvSpPr>
          <p:nvPr>
            <p:ph type="sldNum" sz="quarter" idx="11"/>
          </p:nvPr>
        </p:nvSpPr>
        <p:spPr/>
        <p:txBody>
          <a:bodyPr/>
          <a:lstStyle>
            <a:lvl1pPr eaLnBrk="0" hangingPunct="0">
              <a:defRPr/>
            </a:lvl1pPr>
          </a:lstStyle>
          <a:p>
            <a:pPr>
              <a:defRPr/>
            </a:pPr>
            <a:fld id="{B99F8390-5E7B-F84D-BB5A-F0643481A975}" type="slidenum">
              <a:rPr lang="en-US" altLang="en-US"/>
              <a:pPr>
                <a:defRPr/>
              </a:pPr>
              <a:t>‹#›</a:t>
            </a:fld>
            <a:endParaRPr lang="en-US" altLang="en-US"/>
          </a:p>
        </p:txBody>
      </p:sp>
    </p:spTree>
    <p:extLst>
      <p:ext uri="{BB962C8B-B14F-4D97-AF65-F5344CB8AC3E}">
        <p14:creationId xmlns:p14="http://schemas.microsoft.com/office/powerpoint/2010/main" val="1893274077"/>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550158EE-260B-B548-928C-E911F37962D7}"/>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a:extLst>
              <a:ext uri="{FF2B5EF4-FFF2-40B4-BE49-F238E27FC236}">
                <a16:creationId xmlns:a16="http://schemas.microsoft.com/office/drawing/2014/main" id="{D3577B43-A5DC-1B40-946C-9AFCCF79B3B1}"/>
              </a:ext>
            </a:extLst>
          </p:cNvPr>
          <p:cNvSpPr>
            <a:spLocks noGrp="1" noChangeArrowheads="1"/>
          </p:cNvSpPr>
          <p:nvPr>
            <p:ph type="sldNum" sz="quarter" idx="11"/>
          </p:nvPr>
        </p:nvSpPr>
        <p:spPr/>
        <p:txBody>
          <a:bodyPr/>
          <a:lstStyle>
            <a:lvl1pPr eaLnBrk="0" hangingPunct="0">
              <a:defRPr/>
            </a:lvl1pPr>
          </a:lstStyle>
          <a:p>
            <a:pPr>
              <a:defRPr/>
            </a:pPr>
            <a:fld id="{954DE8F5-A1D7-DB49-969C-EAC86A464DD7}" type="slidenum">
              <a:rPr lang="en-US" altLang="en-US"/>
              <a:pPr>
                <a:defRPr/>
              </a:pPr>
              <a:t>‹#›</a:t>
            </a:fld>
            <a:endParaRPr lang="en-US" altLang="en-US"/>
          </a:p>
        </p:txBody>
      </p:sp>
    </p:spTree>
    <p:extLst>
      <p:ext uri="{BB962C8B-B14F-4D97-AF65-F5344CB8AC3E}">
        <p14:creationId xmlns:p14="http://schemas.microsoft.com/office/powerpoint/2010/main" val="3395671225"/>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6F2D48B-DA98-9943-BC1C-A3EA9EB5DCED}"/>
              </a:ext>
            </a:extLst>
          </p:cNvPr>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a:extLst>
              <a:ext uri="{FF2B5EF4-FFF2-40B4-BE49-F238E27FC236}">
                <a16:creationId xmlns:a16="http://schemas.microsoft.com/office/drawing/2014/main" id="{D1997EEF-E597-CB49-82CE-E15B3C1E8B73}"/>
              </a:ext>
            </a:extLst>
          </p:cNvPr>
          <p:cNvSpPr>
            <a:spLocks noGrp="1" noChangeArrowheads="1"/>
          </p:cNvSpPr>
          <p:nvPr>
            <p:ph type="sldNum" sz="quarter" idx="11"/>
          </p:nvPr>
        </p:nvSpPr>
        <p:spPr/>
        <p:txBody>
          <a:bodyPr/>
          <a:lstStyle>
            <a:lvl1pPr eaLnBrk="0" hangingPunct="0">
              <a:defRPr/>
            </a:lvl1pPr>
          </a:lstStyle>
          <a:p>
            <a:pPr>
              <a:defRPr/>
            </a:pPr>
            <a:fld id="{C61C15F8-46C5-1E47-A52A-D0FDBA87F580}" type="slidenum">
              <a:rPr lang="en-US" altLang="en-US"/>
              <a:pPr>
                <a:defRPr/>
              </a:pPr>
              <a:t>‹#›</a:t>
            </a:fld>
            <a:endParaRPr lang="en-US" altLang="en-US"/>
          </a:p>
        </p:txBody>
      </p:sp>
    </p:spTree>
    <p:extLst>
      <p:ext uri="{BB962C8B-B14F-4D97-AF65-F5344CB8AC3E}">
        <p14:creationId xmlns:p14="http://schemas.microsoft.com/office/powerpoint/2010/main" val="273338151"/>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519692779"/>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146301177"/>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06511834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83246772"/>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885478953"/>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25386422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76989733"/>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082505316"/>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90171636"/>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06189548"/>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536914815"/>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05265272"/>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858051"/>
      </p:ext>
    </p:extLst>
  </p:cSld>
  <p:clrMapOvr>
    <a:masterClrMapping/>
  </p:clrMapOvr>
</p:sldLayout>
</file>

<file path=ppt/slideLayouts/slideLayout77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9560" y="95697"/>
            <a:ext cx="8798061" cy="770467"/>
          </a:xfrm>
          <a:prstGeom prst="rect">
            <a:avLst/>
          </a:prstGeom>
        </p:spPr>
        <p:txBody>
          <a:bodyPr anchor="ctr"/>
          <a:lstStyle>
            <a:lvl1pPr>
              <a:lnSpc>
                <a:spcPct val="100000"/>
              </a:lnSpc>
              <a:spcAft>
                <a:spcPts val="600"/>
              </a:spcAft>
              <a:defRPr sz="3600" b="1">
                <a:solidFill>
                  <a:srgbClr val="0062A0"/>
                </a:solidFill>
                <a:latin typeface="Corbel" panose="020B0503020204020204" pitchFamily="34" charset="0"/>
              </a:defRPr>
            </a:lvl1pPr>
          </a:lstStyle>
          <a:p>
            <a:r>
              <a:rPr lang="en-US" dirty="0"/>
              <a:t>Click to edit Master title style</a:t>
            </a:r>
          </a:p>
        </p:txBody>
      </p:sp>
      <p:sp>
        <p:nvSpPr>
          <p:cNvPr id="3" name="Content Placeholder 2"/>
          <p:cNvSpPr>
            <a:spLocks noGrp="1"/>
          </p:cNvSpPr>
          <p:nvPr>
            <p:ph idx="1"/>
          </p:nvPr>
        </p:nvSpPr>
        <p:spPr>
          <a:xfrm>
            <a:off x="189560" y="978194"/>
            <a:ext cx="8798061" cy="5377521"/>
          </a:xfrm>
          <a:prstGeom prst="rect">
            <a:avLst/>
          </a:prstGeom>
        </p:spPr>
        <p:txBody>
          <a:bodyPr/>
          <a:lstStyle>
            <a:lvl1pPr marL="187200" indent="-187200">
              <a:buClr>
                <a:schemeClr val="tx1"/>
              </a:buClr>
              <a:tabLst/>
              <a:defRPr sz="2800">
                <a:latin typeface="Corbel" panose="020B0503020204020204" pitchFamily="34" charset="0"/>
              </a:defRPr>
            </a:lvl1pPr>
            <a:lvl2pPr marL="311150" indent="-187200">
              <a:buFont typeface="Cambria" panose="02040503050406030204" pitchFamily="18" charset="0"/>
              <a:buChar char="-"/>
              <a:tabLst/>
              <a:defRPr sz="2400">
                <a:latin typeface="Corbel" panose="020B0503020204020204" pitchFamily="34" charset="0"/>
              </a:defRPr>
            </a:lvl2pPr>
            <a:lvl3pPr marL="533400" indent="-187200">
              <a:buClr>
                <a:schemeClr val="tx1"/>
              </a:buClr>
              <a:tabLst/>
              <a:defRPr sz="2400">
                <a:latin typeface="Corbel" panose="020B0503020204020204" pitchFamily="34" charset="0"/>
              </a:defRPr>
            </a:lvl3pPr>
            <a:lvl4pPr indent="-187200">
              <a:defRPr sz="2400">
                <a:latin typeface="Corbel" panose="020B0503020204020204" pitchFamily="34" charset="0"/>
              </a:defRPr>
            </a:lvl4pPr>
            <a:lvl5pPr indent="-187200">
              <a:defRPr sz="2400">
                <a:latin typeface="Corbel" panose="020B05030202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025077291"/>
      </p:ext>
    </p:extLst>
  </p:cSld>
  <p:clrMapOvr>
    <a:masterClrMapping/>
  </p:clrMapOvr>
</p:sldLayout>
</file>

<file path=ppt/slideLayouts/slideLayout7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a:extLst>
              <a:ext uri="{FF2B5EF4-FFF2-40B4-BE49-F238E27FC236}">
                <a16:creationId xmlns:a16="http://schemas.microsoft.com/office/drawing/2014/main" id="{9CD35D2D-5E91-46D5-981B-E75BA6DA714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a:extLst>
              <a:ext uri="{FF2B5EF4-FFF2-40B4-BE49-F238E27FC236}">
                <a16:creationId xmlns:a16="http://schemas.microsoft.com/office/drawing/2014/main" id="{7A21EAFC-4035-4857-807A-CB62B3BF44F4}"/>
              </a:ext>
            </a:extLst>
          </p:cNvPr>
          <p:cNvSpPr>
            <a:spLocks noGrp="1" noChangeArrowheads="1"/>
          </p:cNvSpPr>
          <p:nvPr>
            <p:ph type="ftr" sz="quarter" idx="10"/>
          </p:nvPr>
        </p:nvSpPr>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C888C28F-145F-424D-84CC-5AE9AF6843AB}"/>
              </a:ext>
            </a:extLst>
          </p:cNvPr>
          <p:cNvSpPr>
            <a:spLocks noGrp="1" noChangeArrowheads="1"/>
          </p:cNvSpPr>
          <p:nvPr>
            <p:ph type="sldNum" sz="quarter" idx="11"/>
          </p:nvPr>
        </p:nvSpPr>
        <p:spPr/>
        <p:txBody>
          <a:bodyPr/>
          <a:lstStyle>
            <a:lvl1pPr>
              <a:defRPr/>
            </a:lvl1pPr>
          </a:lstStyle>
          <a:p>
            <a:pPr>
              <a:defRPr/>
            </a:pPr>
            <a:fld id="{43826BB2-7A42-4BD5-B790-DBCEF432F448}" type="slidenum">
              <a:rPr lang="en-US" altLang="en-US"/>
              <a:pPr>
                <a:defRPr/>
              </a:pPr>
              <a:t>‹#›</a:t>
            </a:fld>
            <a:endParaRPr lang="en-US" altLang="en-US"/>
          </a:p>
        </p:txBody>
      </p:sp>
    </p:spTree>
    <p:extLst>
      <p:ext uri="{BB962C8B-B14F-4D97-AF65-F5344CB8AC3E}">
        <p14:creationId xmlns:p14="http://schemas.microsoft.com/office/powerpoint/2010/main" val="920010822"/>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09AC565-7350-4525-9420-2EB7757D306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4AA7F312-6BE9-48B6-AA7B-A6D10D628BA6}"/>
              </a:ext>
            </a:extLst>
          </p:cNvPr>
          <p:cNvSpPr>
            <a:spLocks noGrp="1" noChangeArrowheads="1"/>
          </p:cNvSpPr>
          <p:nvPr>
            <p:ph type="sldNum" sz="quarter" idx="11"/>
          </p:nvPr>
        </p:nvSpPr>
        <p:spPr>
          <a:ln/>
        </p:spPr>
        <p:txBody>
          <a:bodyPr/>
          <a:lstStyle>
            <a:lvl1pPr>
              <a:defRPr/>
            </a:lvl1pPr>
          </a:lstStyle>
          <a:p>
            <a:pPr>
              <a:defRPr/>
            </a:pPr>
            <a:fld id="{8B19D7DF-598B-483B-A6D0-8553CDFAE631}" type="slidenum">
              <a:rPr lang="en-US" altLang="en-US"/>
              <a:pPr>
                <a:defRPr/>
              </a:pPr>
              <a:t>‹#›</a:t>
            </a:fld>
            <a:endParaRPr lang="en-US" altLang="en-US"/>
          </a:p>
        </p:txBody>
      </p:sp>
    </p:spTree>
    <p:extLst>
      <p:ext uri="{BB962C8B-B14F-4D97-AF65-F5344CB8AC3E}">
        <p14:creationId xmlns:p14="http://schemas.microsoft.com/office/powerpoint/2010/main" val="410399807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08787426-EFB2-4064-9F82-5B1B136B39E1}"/>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038527-DAED-4D79-A54B-129F6A20F670}"/>
              </a:ext>
            </a:extLst>
          </p:cNvPr>
          <p:cNvSpPr>
            <a:spLocks noGrp="1" noChangeArrowheads="1"/>
          </p:cNvSpPr>
          <p:nvPr>
            <p:ph type="sldNum" sz="quarter" idx="11"/>
          </p:nvPr>
        </p:nvSpPr>
        <p:spPr>
          <a:ln/>
        </p:spPr>
        <p:txBody>
          <a:bodyPr/>
          <a:lstStyle>
            <a:lvl1pPr>
              <a:defRPr/>
            </a:lvl1pPr>
          </a:lstStyle>
          <a:p>
            <a:pPr>
              <a:defRPr/>
            </a:pPr>
            <a:fld id="{63D67C19-8364-4600-B88B-828769DCBD4B}" type="slidenum">
              <a:rPr lang="en-US" altLang="en-US"/>
              <a:pPr>
                <a:defRPr/>
              </a:pPr>
              <a:t>‹#›</a:t>
            </a:fld>
            <a:endParaRPr lang="en-US" altLang="en-US"/>
          </a:p>
        </p:txBody>
      </p:sp>
    </p:spTree>
    <p:extLst>
      <p:ext uri="{BB962C8B-B14F-4D97-AF65-F5344CB8AC3E}">
        <p14:creationId xmlns:p14="http://schemas.microsoft.com/office/powerpoint/2010/main" val="2749112868"/>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B333F77-5829-459B-B71C-A401B0AC83F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DC357D67-E160-41BD-A8F4-591D3B61CA44}"/>
              </a:ext>
            </a:extLst>
          </p:cNvPr>
          <p:cNvSpPr>
            <a:spLocks noGrp="1" noChangeArrowheads="1"/>
          </p:cNvSpPr>
          <p:nvPr>
            <p:ph type="sldNum" sz="quarter" idx="11"/>
          </p:nvPr>
        </p:nvSpPr>
        <p:spPr>
          <a:ln/>
        </p:spPr>
        <p:txBody>
          <a:bodyPr/>
          <a:lstStyle>
            <a:lvl1pPr>
              <a:defRPr/>
            </a:lvl1pPr>
          </a:lstStyle>
          <a:p>
            <a:pPr>
              <a:defRPr/>
            </a:pPr>
            <a:fld id="{A9E1BDAC-3FCE-4406-AD14-A59ECE86B20E}" type="slidenum">
              <a:rPr lang="en-US" altLang="en-US"/>
              <a:pPr>
                <a:defRPr/>
              </a:pPr>
              <a:t>‹#›</a:t>
            </a:fld>
            <a:endParaRPr lang="en-US" altLang="en-US"/>
          </a:p>
        </p:txBody>
      </p:sp>
    </p:spTree>
    <p:extLst>
      <p:ext uri="{BB962C8B-B14F-4D97-AF65-F5344CB8AC3E}">
        <p14:creationId xmlns:p14="http://schemas.microsoft.com/office/powerpoint/2010/main" val="2135372309"/>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D26DBB79-5AEF-450D-8A69-9E473A6D46FD}"/>
              </a:ext>
            </a:extLst>
          </p:cNvPr>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a:extLst>
              <a:ext uri="{FF2B5EF4-FFF2-40B4-BE49-F238E27FC236}">
                <a16:creationId xmlns:a16="http://schemas.microsoft.com/office/drawing/2014/main" id="{5613F326-A967-4A16-9691-5994EAA77F81}"/>
              </a:ext>
            </a:extLst>
          </p:cNvPr>
          <p:cNvSpPr>
            <a:spLocks noGrp="1" noChangeArrowheads="1"/>
          </p:cNvSpPr>
          <p:nvPr>
            <p:ph type="sldNum" sz="quarter" idx="11"/>
          </p:nvPr>
        </p:nvSpPr>
        <p:spPr>
          <a:ln/>
        </p:spPr>
        <p:txBody>
          <a:bodyPr/>
          <a:lstStyle>
            <a:lvl1pPr>
              <a:defRPr/>
            </a:lvl1pPr>
          </a:lstStyle>
          <a:p>
            <a:pPr>
              <a:defRPr/>
            </a:pPr>
            <a:fld id="{4DDDAB56-7687-49EE-9BFA-357DD2115F9B}" type="slidenum">
              <a:rPr lang="en-US" altLang="en-US"/>
              <a:pPr>
                <a:defRPr/>
              </a:pPr>
              <a:t>‹#›</a:t>
            </a:fld>
            <a:endParaRPr lang="en-US" altLang="en-US"/>
          </a:p>
        </p:txBody>
      </p:sp>
    </p:spTree>
    <p:extLst>
      <p:ext uri="{BB962C8B-B14F-4D97-AF65-F5344CB8AC3E}">
        <p14:creationId xmlns:p14="http://schemas.microsoft.com/office/powerpoint/2010/main" val="1532744262"/>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C5F115-951D-416A-8367-F27935F171CC}"/>
              </a:ext>
            </a:extLst>
          </p:cNvPr>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a:extLst>
              <a:ext uri="{FF2B5EF4-FFF2-40B4-BE49-F238E27FC236}">
                <a16:creationId xmlns:a16="http://schemas.microsoft.com/office/drawing/2014/main" id="{9FA67899-1E4C-4F33-994F-0FE9DDF922F2}"/>
              </a:ext>
            </a:extLst>
          </p:cNvPr>
          <p:cNvSpPr>
            <a:spLocks noGrp="1" noChangeArrowheads="1"/>
          </p:cNvSpPr>
          <p:nvPr>
            <p:ph type="sldNum" sz="quarter" idx="11"/>
          </p:nvPr>
        </p:nvSpPr>
        <p:spPr>
          <a:ln/>
        </p:spPr>
        <p:txBody>
          <a:bodyPr/>
          <a:lstStyle>
            <a:lvl1pPr>
              <a:defRPr/>
            </a:lvl1pPr>
          </a:lstStyle>
          <a:p>
            <a:pPr>
              <a:defRPr/>
            </a:pPr>
            <a:fld id="{EE6ABE56-5E07-4208-997F-19E78ED34494}" type="slidenum">
              <a:rPr lang="en-US" altLang="en-US"/>
              <a:pPr>
                <a:defRPr/>
              </a:pPr>
              <a:t>‹#›</a:t>
            </a:fld>
            <a:endParaRPr lang="en-US" altLang="en-US"/>
          </a:p>
        </p:txBody>
      </p:sp>
    </p:spTree>
    <p:extLst>
      <p:ext uri="{BB962C8B-B14F-4D97-AF65-F5344CB8AC3E}">
        <p14:creationId xmlns:p14="http://schemas.microsoft.com/office/powerpoint/2010/main" val="2038879376"/>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A3210EB8-01E8-436A-B41F-069A2DB8B749}"/>
              </a:ext>
            </a:extLst>
          </p:cNvPr>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a:extLst>
              <a:ext uri="{FF2B5EF4-FFF2-40B4-BE49-F238E27FC236}">
                <a16:creationId xmlns:a16="http://schemas.microsoft.com/office/drawing/2014/main" id="{88357862-E4F0-4312-AEFB-533810CEB356}"/>
              </a:ext>
            </a:extLst>
          </p:cNvPr>
          <p:cNvSpPr>
            <a:spLocks noGrp="1" noChangeArrowheads="1"/>
          </p:cNvSpPr>
          <p:nvPr>
            <p:ph type="sldNum" sz="quarter" idx="11"/>
          </p:nvPr>
        </p:nvSpPr>
        <p:spPr>
          <a:ln/>
        </p:spPr>
        <p:txBody>
          <a:bodyPr/>
          <a:lstStyle>
            <a:lvl1pPr>
              <a:defRPr/>
            </a:lvl1pPr>
          </a:lstStyle>
          <a:p>
            <a:pPr>
              <a:defRPr/>
            </a:pPr>
            <a:fld id="{63632353-6DA2-4969-8B9B-3DBC4F8425A4}" type="slidenum">
              <a:rPr lang="en-US" altLang="en-US"/>
              <a:pPr>
                <a:defRPr/>
              </a:pPr>
              <a:t>‹#›</a:t>
            </a:fld>
            <a:endParaRPr lang="en-US" altLang="en-US"/>
          </a:p>
        </p:txBody>
      </p:sp>
    </p:spTree>
    <p:extLst>
      <p:ext uri="{BB962C8B-B14F-4D97-AF65-F5344CB8AC3E}">
        <p14:creationId xmlns:p14="http://schemas.microsoft.com/office/powerpoint/2010/main" val="1102853564"/>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D8C17F0-0F2C-4BA2-ACAD-9F9DD7E1D754}"/>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01206954-09DD-443F-8138-FD04D7E91044}"/>
              </a:ext>
            </a:extLst>
          </p:cNvPr>
          <p:cNvSpPr>
            <a:spLocks noGrp="1" noChangeArrowheads="1"/>
          </p:cNvSpPr>
          <p:nvPr>
            <p:ph type="sldNum" sz="quarter" idx="11"/>
          </p:nvPr>
        </p:nvSpPr>
        <p:spPr>
          <a:ln/>
        </p:spPr>
        <p:txBody>
          <a:bodyPr/>
          <a:lstStyle>
            <a:lvl1pPr>
              <a:defRPr/>
            </a:lvl1pPr>
          </a:lstStyle>
          <a:p>
            <a:pPr>
              <a:defRPr/>
            </a:pPr>
            <a:fld id="{00E294FE-CC9E-4E10-B310-514CFBF72E7D}" type="slidenum">
              <a:rPr lang="en-US" altLang="en-US"/>
              <a:pPr>
                <a:defRPr/>
              </a:pPr>
              <a:t>‹#›</a:t>
            </a:fld>
            <a:endParaRPr lang="en-US" altLang="en-US"/>
          </a:p>
        </p:txBody>
      </p:sp>
    </p:spTree>
    <p:extLst>
      <p:ext uri="{BB962C8B-B14F-4D97-AF65-F5344CB8AC3E}">
        <p14:creationId xmlns:p14="http://schemas.microsoft.com/office/powerpoint/2010/main" val="3350566870"/>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2D2B0F18-FF15-4EF6-984A-01641DEDA288}"/>
              </a:ext>
            </a:extLst>
          </p:cNvPr>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a:extLst>
              <a:ext uri="{FF2B5EF4-FFF2-40B4-BE49-F238E27FC236}">
                <a16:creationId xmlns:a16="http://schemas.microsoft.com/office/drawing/2014/main" id="{1E37D587-FAF0-4764-AD77-644AFEF7307D}"/>
              </a:ext>
            </a:extLst>
          </p:cNvPr>
          <p:cNvSpPr>
            <a:spLocks noGrp="1" noChangeArrowheads="1"/>
          </p:cNvSpPr>
          <p:nvPr>
            <p:ph type="sldNum" sz="quarter" idx="11"/>
          </p:nvPr>
        </p:nvSpPr>
        <p:spPr>
          <a:ln/>
        </p:spPr>
        <p:txBody>
          <a:bodyPr/>
          <a:lstStyle>
            <a:lvl1pPr>
              <a:defRPr/>
            </a:lvl1pPr>
          </a:lstStyle>
          <a:p>
            <a:pPr>
              <a:defRPr/>
            </a:pPr>
            <a:fld id="{EA63DEC2-A46B-4DF0-9B6D-3DA55177CC49}" type="slidenum">
              <a:rPr lang="en-US" altLang="en-US"/>
              <a:pPr>
                <a:defRPr/>
              </a:pPr>
              <a:t>‹#›</a:t>
            </a:fld>
            <a:endParaRPr lang="en-US" altLang="en-US"/>
          </a:p>
        </p:txBody>
      </p:sp>
    </p:spTree>
    <p:extLst>
      <p:ext uri="{BB962C8B-B14F-4D97-AF65-F5344CB8AC3E}">
        <p14:creationId xmlns:p14="http://schemas.microsoft.com/office/powerpoint/2010/main" val="280765019"/>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0A08B9B-687C-4AD3-8C6D-FA4C5E16A313}"/>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5BE2A02B-D63E-4DD6-9FFA-98D71570A2AD}"/>
              </a:ext>
            </a:extLst>
          </p:cNvPr>
          <p:cNvSpPr>
            <a:spLocks noGrp="1" noChangeArrowheads="1"/>
          </p:cNvSpPr>
          <p:nvPr>
            <p:ph type="sldNum" sz="quarter" idx="11"/>
          </p:nvPr>
        </p:nvSpPr>
        <p:spPr>
          <a:ln/>
        </p:spPr>
        <p:txBody>
          <a:bodyPr/>
          <a:lstStyle>
            <a:lvl1pPr>
              <a:defRPr/>
            </a:lvl1pPr>
          </a:lstStyle>
          <a:p>
            <a:pPr>
              <a:defRPr/>
            </a:pPr>
            <a:fld id="{AC4704B9-2B86-45E3-BC5C-2F3F28BAAB8B}" type="slidenum">
              <a:rPr lang="en-US" altLang="en-US"/>
              <a:pPr>
                <a:defRPr/>
              </a:pPr>
              <a:t>‹#›</a:t>
            </a:fld>
            <a:endParaRPr lang="en-US" altLang="en-US"/>
          </a:p>
        </p:txBody>
      </p:sp>
    </p:spTree>
    <p:extLst>
      <p:ext uri="{BB962C8B-B14F-4D97-AF65-F5344CB8AC3E}">
        <p14:creationId xmlns:p14="http://schemas.microsoft.com/office/powerpoint/2010/main" val="3420058119"/>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E62CEBD1-E2A7-41F0-A158-62153EC297D5}"/>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6011B996-071A-4884-856A-6B25C3879E5F}"/>
              </a:ext>
            </a:extLst>
          </p:cNvPr>
          <p:cNvSpPr>
            <a:spLocks noGrp="1" noChangeArrowheads="1"/>
          </p:cNvSpPr>
          <p:nvPr>
            <p:ph type="sldNum" sz="quarter" idx="11"/>
          </p:nvPr>
        </p:nvSpPr>
        <p:spPr>
          <a:ln/>
        </p:spPr>
        <p:txBody>
          <a:bodyPr/>
          <a:lstStyle>
            <a:lvl1pPr>
              <a:defRPr/>
            </a:lvl1pPr>
          </a:lstStyle>
          <a:p>
            <a:pPr>
              <a:defRPr/>
            </a:pPr>
            <a:fld id="{9FC1C64C-0813-4AB1-8463-69A3B31BE146}" type="slidenum">
              <a:rPr lang="en-US" altLang="en-US"/>
              <a:pPr>
                <a:defRPr/>
              </a:pPr>
              <a:t>‹#›</a:t>
            </a:fld>
            <a:endParaRPr lang="en-US" altLang="en-US"/>
          </a:p>
        </p:txBody>
      </p:sp>
    </p:spTree>
    <p:extLst>
      <p:ext uri="{BB962C8B-B14F-4D97-AF65-F5344CB8AC3E}">
        <p14:creationId xmlns:p14="http://schemas.microsoft.com/office/powerpoint/2010/main" val="28661921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a:extLst>
              <a:ext uri="{FF2B5EF4-FFF2-40B4-BE49-F238E27FC236}">
                <a16:creationId xmlns:a16="http://schemas.microsoft.com/office/drawing/2014/main" id="{B55989F0-9C2F-467D-8A2B-E760CFC57E82}"/>
              </a:ext>
            </a:extLst>
          </p:cNvPr>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a:extLst>
              <a:ext uri="{FF2B5EF4-FFF2-40B4-BE49-F238E27FC236}">
                <a16:creationId xmlns:a16="http://schemas.microsoft.com/office/drawing/2014/main" id="{B76D41D7-E031-46E6-8D53-528FF913AD9F}"/>
              </a:ext>
            </a:extLst>
          </p:cNvPr>
          <p:cNvSpPr>
            <a:spLocks noGrp="1" noChangeArrowheads="1"/>
          </p:cNvSpPr>
          <p:nvPr>
            <p:ph type="sldNum" sz="quarter" idx="11"/>
          </p:nvPr>
        </p:nvSpPr>
        <p:spPr>
          <a:ln/>
        </p:spPr>
        <p:txBody>
          <a:bodyPr/>
          <a:lstStyle>
            <a:lvl1pPr>
              <a:defRPr/>
            </a:lvl1pPr>
          </a:lstStyle>
          <a:p>
            <a:pPr>
              <a:defRPr/>
            </a:pPr>
            <a:fld id="{20C0357D-5951-4316-833F-FB5D4423D797}" type="slidenum">
              <a:rPr lang="en-US" altLang="en-US"/>
              <a:pPr>
                <a:defRPr/>
              </a:pPr>
              <a:t>‹#›</a:t>
            </a:fld>
            <a:endParaRPr lang="en-US" altLang="en-US"/>
          </a:p>
        </p:txBody>
      </p:sp>
    </p:spTree>
    <p:extLst>
      <p:ext uri="{BB962C8B-B14F-4D97-AF65-F5344CB8AC3E}">
        <p14:creationId xmlns:p14="http://schemas.microsoft.com/office/powerpoint/2010/main" val="86529162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6136972"/>
      </p:ext>
    </p:extLst>
  </p:cSld>
  <p:clrMapOvr>
    <a:masterClrMapping/>
  </p:clrMapOvr>
</p:sldLayout>
</file>

<file path=ppt/slideLayouts/slideLayout78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4105809"/>
      </p:ext>
    </p:extLst>
  </p:cSld>
  <p:clrMapOvr>
    <a:masterClrMapping/>
  </p:clrMapOvr>
</p:sldLayout>
</file>

<file path=ppt/slideLayouts/slideLayout78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pic>
        <p:nvPicPr>
          <p:cNvPr id="10" name="Picture 2">
            <a:extLst>
              <a:ext uri="{FF2B5EF4-FFF2-40B4-BE49-F238E27FC236}">
                <a16:creationId xmlns:a16="http://schemas.microsoft.com/office/drawing/2014/main" id="{22204A7A-FB0E-A441-B9F5-28F279051F9D}"/>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14921" y="6449551"/>
            <a:ext cx="1867175" cy="382836"/>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pic>
        <p:nvPicPr>
          <p:cNvPr id="11" name="Picture 2">
            <a:extLst>
              <a:ext uri="{FF2B5EF4-FFF2-40B4-BE49-F238E27FC236}">
                <a16:creationId xmlns:a16="http://schemas.microsoft.com/office/drawing/2014/main" id="{111B3916-F58F-6644-9FA8-ED642158E897}"/>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val="0"/>
              </a:ext>
            </a:extLst>
          </a:blip>
          <a:srcRect r="60005"/>
          <a:stretch/>
        </p:blipFill>
        <p:spPr bwMode="auto">
          <a:xfrm>
            <a:off x="1263518" y="6510185"/>
            <a:ext cx="589994" cy="302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4158891"/>
      </p:ext>
    </p:extLst>
  </p:cSld>
  <p:clrMapOvr>
    <a:masterClrMapping/>
  </p:clrMapOvr>
</p:sldLayout>
</file>

<file path=ppt/slideLayouts/slideLayout78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2387842"/>
      </p:ext>
    </p:extLst>
  </p:cSld>
  <p:clrMapOvr>
    <a:masterClrMapping/>
  </p:clrMapOvr>
</p:sldLayout>
</file>

<file path=ppt/slideLayouts/slideLayout78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7910383"/>
      </p:ext>
    </p:extLst>
  </p:cSld>
  <p:clrMapOvr>
    <a:masterClrMapping/>
  </p:clrMapOvr>
</p:sldLayout>
</file>

<file path=ppt/slideLayouts/slideLayout7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1585835584"/>
      </p:ext>
    </p:extLst>
  </p:cSld>
  <p:clrMapOvr>
    <a:masterClrMapping/>
  </p:clrMapOvr>
</p:sldLayout>
</file>

<file path=ppt/slideLayouts/slideLayout790.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48490719"/>
      </p:ext>
    </p:extLst>
  </p:cSld>
  <p:clrMapOvr>
    <a:masterClrMapping/>
  </p:clrMapOvr>
</p:sldLayout>
</file>

<file path=ppt/slideLayouts/slideLayout79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78085268"/>
      </p:ext>
    </p:extLst>
  </p:cSld>
  <p:clrMapOvr>
    <a:masterClrMapping/>
  </p:clrMapOvr>
</p:sldLayout>
</file>

<file path=ppt/slideLayouts/slideLayout7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ADB56874-CBEE-477D-88E2-7C335B4ADD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1261918537"/>
      </p:ext>
    </p:extLst>
  </p:cSld>
  <p:clrMapOvr>
    <a:masterClrMapping/>
  </p:clrMapOvr>
</p:sldLayout>
</file>

<file path=ppt/slideLayouts/slideLayout7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742861"/>
          </a:xfrm>
          <a:solidFill>
            <a:schemeClr val="tx1">
              <a:lumMod val="65000"/>
              <a:lumOff val="35000"/>
            </a:schemeClr>
          </a:solidFill>
        </p:spPr>
        <p:txBody>
          <a:bodyPr/>
          <a:lstStyle>
            <a:lvl1pPr>
              <a:defRPr b="1">
                <a:solidFill>
                  <a:srgbClr val="91C9F7"/>
                </a:solidFill>
              </a:defRPr>
            </a:lvl1pPr>
          </a:lstStyle>
          <a:p>
            <a:r>
              <a:rPr lang="en-US" dirty="0"/>
              <a:t>Click to edit Master title style</a:t>
            </a:r>
          </a:p>
        </p:txBody>
      </p:sp>
      <p:sp>
        <p:nvSpPr>
          <p:cNvPr id="3" name="Content Placeholder 2"/>
          <p:cNvSpPr>
            <a:spLocks noGrp="1"/>
          </p:cNvSpPr>
          <p:nvPr>
            <p:ph idx="1"/>
          </p:nvPr>
        </p:nvSpPr>
        <p:spPr>
          <a:xfrm>
            <a:off x="152400" y="1253330"/>
            <a:ext cx="8839200" cy="48426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10/5/22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A051F504-DFD3-4983-A334-FD154A78D5BD}"/>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8" name="Graphic 7">
            <a:extLst>
              <a:ext uri="{FF2B5EF4-FFF2-40B4-BE49-F238E27FC236}">
                <a16:creationId xmlns:a16="http://schemas.microsoft.com/office/drawing/2014/main" id="{EBAB07A6-6F80-47FF-97DF-29D1F7ADBA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06468"/>
            <a:ext cx="861689" cy="221030"/>
          </a:xfrm>
          <a:prstGeom prst="rect">
            <a:avLst/>
          </a:prstGeom>
        </p:spPr>
      </p:pic>
    </p:spTree>
    <p:extLst>
      <p:ext uri="{BB962C8B-B14F-4D97-AF65-F5344CB8AC3E}">
        <p14:creationId xmlns:p14="http://schemas.microsoft.com/office/powerpoint/2010/main" val="3684180384"/>
      </p:ext>
    </p:extLst>
  </p:cSld>
  <p:clrMapOvr>
    <a:masterClrMapping/>
  </p:clrMapOvr>
</p:sldLayout>
</file>

<file path=ppt/slideLayouts/slideLayout7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978291712"/>
      </p:ext>
    </p:extLst>
  </p:cSld>
  <p:clrMapOvr>
    <a:masterClrMapping/>
  </p:clrMapOvr>
  <p:hf hdr="0" ftr="0" dt="0"/>
</p:sldLayout>
</file>

<file path=ppt/slideLayouts/slideLayout7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084489990"/>
      </p:ext>
    </p:extLst>
  </p:cSld>
  <p:clrMapOvr>
    <a:masterClrMapping/>
  </p:clrMapOvr>
  <p:hf hdr="0" ftr="0" dt="0"/>
</p:sldLayout>
</file>

<file path=ppt/slideLayouts/slideLayout7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86921774"/>
      </p:ext>
    </p:extLst>
  </p:cSld>
  <p:clrMapOvr>
    <a:masterClrMapping/>
  </p:clrMapOvr>
  <p:hf hdr="0" ftr="0" dt="0"/>
</p:sldLayout>
</file>

<file path=ppt/slideLayouts/slideLayout7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786003865"/>
      </p:ext>
    </p:extLst>
  </p:cSld>
  <p:clrMapOvr>
    <a:masterClrMapping/>
  </p:clrMapOvr>
  <p:hf hdr="0" ftr="0" dt="0"/>
</p:sldLayout>
</file>

<file path=ppt/slideLayouts/slideLayout7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31216621"/>
      </p:ext>
    </p:extLst>
  </p:cSld>
  <p:clrMapOvr>
    <a:masterClrMapping/>
  </p:clrMapOvr>
  <p:hf hdr="0" ftr="0" dt="0"/>
</p:sldLayout>
</file>

<file path=ppt/slideLayouts/slideLayout7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60431584"/>
      </p:ext>
    </p:extLst>
  </p:cSld>
  <p:clrMapOvr>
    <a:masterClrMapping/>
  </p:clrMapOvr>
</p:sldLayout>
</file>

<file path=ppt/slideLayouts/slideLayout8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861397753"/>
      </p:ext>
    </p:extLst>
  </p:cSld>
  <p:clrMapOvr>
    <a:masterClrMapping/>
  </p:clrMapOvr>
</p:sldLayout>
</file>

<file path=ppt/slideLayouts/slideLayout8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47202574"/>
      </p:ext>
    </p:extLst>
  </p:cSld>
  <p:clrMapOvr>
    <a:masterClrMapping/>
  </p:clrMapOvr>
</p:sldLayout>
</file>

<file path=ppt/slideLayouts/slideLayout8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339937408"/>
      </p:ext>
    </p:extLst>
  </p:cSld>
  <p:clrMapOvr>
    <a:masterClrMapping/>
  </p:clrMapOvr>
</p:sldLayout>
</file>

<file path=ppt/slideLayouts/slideLayout80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7353983"/>
      </p:ext>
    </p:extLst>
  </p:cSld>
  <p:clrMapOvr>
    <a:masterClrMapping/>
  </p:clrMapOvr>
</p:sldLayout>
</file>

<file path=ppt/slideLayouts/slideLayout80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0"/>
            <a:ext cx="8987621" cy="770467"/>
          </a:xfrm>
          <a:prstGeom prst="rect">
            <a:avLst/>
          </a:prstGeom>
        </p:spPr>
        <p:txBody>
          <a:bodyPr anchor="ctr"/>
          <a:lstStyle>
            <a:lvl1pPr>
              <a:lnSpc>
                <a:spcPct val="100000"/>
              </a:lnSpc>
              <a:spcAft>
                <a:spcPts val="600"/>
              </a:spcAft>
              <a:defRPr sz="3200" b="1">
                <a:solidFill>
                  <a:schemeClr val="accent5">
                    <a:lumMod val="75000"/>
                  </a:schemeClr>
                </a:solidFill>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75991" y="770468"/>
            <a:ext cx="8987622" cy="5585248"/>
          </a:xfrm>
          <a:prstGeom prst="rect">
            <a:avLst/>
          </a:prstGeom>
        </p:spPr>
        <p:txBody>
          <a:bodyPr/>
          <a:lstStyle>
            <a:lvl1pPr marL="133350" indent="-133350">
              <a:tabLst/>
              <a:defRPr sz="2400">
                <a:latin typeface="Cambria" panose="02040503050406030204" pitchFamily="18" charset="0"/>
              </a:defRPr>
            </a:lvl1pPr>
            <a:lvl2pPr marL="311150" indent="-133350">
              <a:buFont typeface="Cambria" panose="02040503050406030204" pitchFamily="18" charset="0"/>
              <a:buChar char="-"/>
              <a:tabLst/>
              <a:defRPr sz="2000">
                <a:latin typeface="Cambria" panose="02040503050406030204" pitchFamily="18" charset="0"/>
              </a:defRPr>
            </a:lvl2pPr>
            <a:lvl3pPr marL="533400" indent="-177800">
              <a:tabLst/>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799202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theme" Target="../theme/theme39.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slideLayout" Target="../slideLayouts/slideLayout422.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image" Target="../media/image1.png"/><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image" Target="../media/image1.png"/><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theme" Target="../theme/theme4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slideLayout" Target="../slideLayouts/slideLayout511.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image" Target="../media/image1.png"/><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theme" Target="../theme/theme48.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image" Target="../media/image1.png"/><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theme" Target="../theme/theme49.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theme" Target="../theme/theme50.xml"/><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slideLayout" Target="../slideLayouts/slideLayout545.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13" Type="http://schemas.openxmlformats.org/officeDocument/2006/relationships/image" Target="../media/image1.png"/><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image" Target="../media/image1.png"/><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theme" Target="../theme/theme55.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13" Type="http://schemas.openxmlformats.org/officeDocument/2006/relationships/image" Target="../media/image1.png"/><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theme" Target="../theme/theme57.xml"/><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slideLayout" Target="../slideLayouts/slideLayout624.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 Id="rId14" Type="http://schemas.openxmlformats.org/officeDocument/2006/relationships/image" Target="../media/image1.png"/></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13" Type="http://schemas.openxmlformats.org/officeDocument/2006/relationships/image" Target="../media/image1.png"/><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image" Target="../media/image1.png"/><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theme" Target="../theme/theme59.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theme" Target="../theme/theme60.xml"/><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slideLayout" Target="../slideLayouts/slideLayout658.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 Id="rId14" Type="http://schemas.openxmlformats.org/officeDocument/2006/relationships/image" Target="../media/image1.png"/></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1.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3" Type="http://schemas.openxmlformats.org/officeDocument/2006/relationships/theme" Target="../theme/theme62.xml"/><Relationship Id="rId2" Type="http://schemas.openxmlformats.org/officeDocument/2006/relationships/slideLayout" Target="../slideLayouts/slideLayout672.xml"/><Relationship Id="rId1" Type="http://schemas.openxmlformats.org/officeDocument/2006/relationships/slideLayout" Target="../slideLayouts/slideLayout671.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image" Target="../media/image1.png"/><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3.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image" Target="../media/image1.png"/><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theme" Target="../theme/theme64.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2.xml"/><Relationship Id="rId13" Type="http://schemas.openxmlformats.org/officeDocument/2006/relationships/theme" Target="../theme/theme65.xml"/><Relationship Id="rId3" Type="http://schemas.openxmlformats.org/officeDocument/2006/relationships/slideLayout" Target="../slideLayouts/slideLayout697.xml"/><Relationship Id="rId7" Type="http://schemas.openxmlformats.org/officeDocument/2006/relationships/slideLayout" Target="../slideLayouts/slideLayout701.xml"/><Relationship Id="rId12" Type="http://schemas.openxmlformats.org/officeDocument/2006/relationships/slideLayout" Target="../slideLayouts/slideLayout706.xml"/><Relationship Id="rId2" Type="http://schemas.openxmlformats.org/officeDocument/2006/relationships/slideLayout" Target="../slideLayouts/slideLayout696.xml"/><Relationship Id="rId1" Type="http://schemas.openxmlformats.org/officeDocument/2006/relationships/slideLayout" Target="../slideLayouts/slideLayout695.xml"/><Relationship Id="rId6" Type="http://schemas.openxmlformats.org/officeDocument/2006/relationships/slideLayout" Target="../slideLayouts/slideLayout700.xml"/><Relationship Id="rId11" Type="http://schemas.openxmlformats.org/officeDocument/2006/relationships/slideLayout" Target="../slideLayouts/slideLayout705.xml"/><Relationship Id="rId5" Type="http://schemas.openxmlformats.org/officeDocument/2006/relationships/slideLayout" Target="../slideLayouts/slideLayout699.xml"/><Relationship Id="rId10" Type="http://schemas.openxmlformats.org/officeDocument/2006/relationships/slideLayout" Target="../slideLayouts/slideLayout704.xml"/><Relationship Id="rId4" Type="http://schemas.openxmlformats.org/officeDocument/2006/relationships/slideLayout" Target="../slideLayouts/slideLayout698.xml"/><Relationship Id="rId9" Type="http://schemas.openxmlformats.org/officeDocument/2006/relationships/slideLayout" Target="../slideLayouts/slideLayout70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3" Type="http://schemas.openxmlformats.org/officeDocument/2006/relationships/theme" Target="../theme/theme67.xml"/><Relationship Id="rId2" Type="http://schemas.openxmlformats.org/officeDocument/2006/relationships/slideLayout" Target="../slideLayouts/slideLayout720.xml"/><Relationship Id="rId1" Type="http://schemas.openxmlformats.org/officeDocument/2006/relationships/slideLayout" Target="../slideLayouts/slideLayout719.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image" Target="../media/image1.png"/><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theme" Target="../theme/theme68.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3" Type="http://schemas.openxmlformats.org/officeDocument/2006/relationships/theme" Target="../theme/theme69.xml"/><Relationship Id="rId2" Type="http://schemas.openxmlformats.org/officeDocument/2006/relationships/slideLayout" Target="../slideLayouts/slideLayout733.xml"/><Relationship Id="rId1" Type="http://schemas.openxmlformats.org/officeDocument/2006/relationships/slideLayout" Target="../slideLayouts/slideLayout732.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1.xml"/><Relationship Id="rId13" Type="http://schemas.openxmlformats.org/officeDocument/2006/relationships/theme" Target="../theme/theme70.xml"/><Relationship Id="rId3" Type="http://schemas.openxmlformats.org/officeDocument/2006/relationships/slideLayout" Target="../slideLayouts/slideLayout736.xml"/><Relationship Id="rId7" Type="http://schemas.openxmlformats.org/officeDocument/2006/relationships/slideLayout" Target="../slideLayouts/slideLayout740.xml"/><Relationship Id="rId12" Type="http://schemas.openxmlformats.org/officeDocument/2006/relationships/slideLayout" Target="../slideLayouts/slideLayout745.xml"/><Relationship Id="rId2" Type="http://schemas.openxmlformats.org/officeDocument/2006/relationships/slideLayout" Target="../slideLayouts/slideLayout735.xml"/><Relationship Id="rId1" Type="http://schemas.openxmlformats.org/officeDocument/2006/relationships/slideLayout" Target="../slideLayouts/slideLayout734.xml"/><Relationship Id="rId6" Type="http://schemas.openxmlformats.org/officeDocument/2006/relationships/slideLayout" Target="../slideLayouts/slideLayout739.xml"/><Relationship Id="rId11" Type="http://schemas.openxmlformats.org/officeDocument/2006/relationships/slideLayout" Target="../slideLayouts/slideLayout744.xml"/><Relationship Id="rId5" Type="http://schemas.openxmlformats.org/officeDocument/2006/relationships/slideLayout" Target="../slideLayouts/slideLayout738.xml"/><Relationship Id="rId10" Type="http://schemas.openxmlformats.org/officeDocument/2006/relationships/slideLayout" Target="../slideLayouts/slideLayout743.xml"/><Relationship Id="rId4" Type="http://schemas.openxmlformats.org/officeDocument/2006/relationships/slideLayout" Target="../slideLayouts/slideLayout737.xml"/><Relationship Id="rId9" Type="http://schemas.openxmlformats.org/officeDocument/2006/relationships/slideLayout" Target="../slideLayouts/slideLayout742.xml"/><Relationship Id="rId14" Type="http://schemas.openxmlformats.org/officeDocument/2006/relationships/image" Target="../media/image1.png"/></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3.xml"/><Relationship Id="rId13" Type="http://schemas.openxmlformats.org/officeDocument/2006/relationships/theme" Target="../theme/theme71.xml"/><Relationship Id="rId3" Type="http://schemas.openxmlformats.org/officeDocument/2006/relationships/slideLayout" Target="../slideLayouts/slideLayout748.xml"/><Relationship Id="rId7" Type="http://schemas.openxmlformats.org/officeDocument/2006/relationships/slideLayout" Target="../slideLayouts/slideLayout752.xml"/><Relationship Id="rId12" Type="http://schemas.openxmlformats.org/officeDocument/2006/relationships/slideLayout" Target="../slideLayouts/slideLayout757.xml"/><Relationship Id="rId2" Type="http://schemas.openxmlformats.org/officeDocument/2006/relationships/slideLayout" Target="../slideLayouts/slideLayout747.xml"/><Relationship Id="rId1" Type="http://schemas.openxmlformats.org/officeDocument/2006/relationships/slideLayout" Target="../slideLayouts/slideLayout746.xml"/><Relationship Id="rId6" Type="http://schemas.openxmlformats.org/officeDocument/2006/relationships/slideLayout" Target="../slideLayouts/slideLayout751.xml"/><Relationship Id="rId11" Type="http://schemas.openxmlformats.org/officeDocument/2006/relationships/slideLayout" Target="../slideLayouts/slideLayout756.xml"/><Relationship Id="rId5" Type="http://schemas.openxmlformats.org/officeDocument/2006/relationships/slideLayout" Target="../slideLayouts/slideLayout750.xml"/><Relationship Id="rId10" Type="http://schemas.openxmlformats.org/officeDocument/2006/relationships/slideLayout" Target="../slideLayouts/slideLayout755.xml"/><Relationship Id="rId4" Type="http://schemas.openxmlformats.org/officeDocument/2006/relationships/slideLayout" Target="../slideLayouts/slideLayout749.xml"/><Relationship Id="rId9" Type="http://schemas.openxmlformats.org/officeDocument/2006/relationships/slideLayout" Target="../slideLayouts/slideLayout754.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5.xml"/><Relationship Id="rId13" Type="http://schemas.openxmlformats.org/officeDocument/2006/relationships/theme" Target="../theme/theme72.xml"/><Relationship Id="rId3" Type="http://schemas.openxmlformats.org/officeDocument/2006/relationships/slideLayout" Target="../slideLayouts/slideLayout760.xml"/><Relationship Id="rId7" Type="http://schemas.openxmlformats.org/officeDocument/2006/relationships/slideLayout" Target="../slideLayouts/slideLayout764.xml"/><Relationship Id="rId12" Type="http://schemas.openxmlformats.org/officeDocument/2006/relationships/slideLayout" Target="../slideLayouts/slideLayout769.xml"/><Relationship Id="rId2" Type="http://schemas.openxmlformats.org/officeDocument/2006/relationships/slideLayout" Target="../slideLayouts/slideLayout759.xml"/><Relationship Id="rId1" Type="http://schemas.openxmlformats.org/officeDocument/2006/relationships/slideLayout" Target="../slideLayouts/slideLayout758.xml"/><Relationship Id="rId6" Type="http://schemas.openxmlformats.org/officeDocument/2006/relationships/slideLayout" Target="../slideLayouts/slideLayout763.xml"/><Relationship Id="rId11" Type="http://schemas.openxmlformats.org/officeDocument/2006/relationships/slideLayout" Target="../slideLayouts/slideLayout768.xml"/><Relationship Id="rId5" Type="http://schemas.openxmlformats.org/officeDocument/2006/relationships/slideLayout" Target="../slideLayouts/slideLayout762.xml"/><Relationship Id="rId10" Type="http://schemas.openxmlformats.org/officeDocument/2006/relationships/slideLayout" Target="../slideLayouts/slideLayout767.xml"/><Relationship Id="rId4" Type="http://schemas.openxmlformats.org/officeDocument/2006/relationships/slideLayout" Target="../slideLayouts/slideLayout761.xml"/><Relationship Id="rId9" Type="http://schemas.openxmlformats.org/officeDocument/2006/relationships/slideLayout" Target="../slideLayouts/slideLayout766.xml"/><Relationship Id="rId14" Type="http://schemas.openxmlformats.org/officeDocument/2006/relationships/image" Target="../media/image1.png"/></Relationships>
</file>

<file path=ppt/slideMasters/_rels/slideMaster73.xml.rels><?xml version="1.0" encoding="UTF-8" standalone="yes"?>
<Relationships xmlns="http://schemas.openxmlformats.org/package/2006/relationships"><Relationship Id="rId3" Type="http://schemas.openxmlformats.org/officeDocument/2006/relationships/theme" Target="../theme/theme73.xml"/><Relationship Id="rId2" Type="http://schemas.openxmlformats.org/officeDocument/2006/relationships/slideLayout" Target="../slideLayouts/slideLayout771.xml"/><Relationship Id="rId1" Type="http://schemas.openxmlformats.org/officeDocument/2006/relationships/slideLayout" Target="../slideLayouts/slideLayout770.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4.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5.xml.rels><?xml version="1.0" encoding="UTF-8" standalone="yes"?>
<Relationships xmlns="http://schemas.openxmlformats.org/package/2006/relationships"><Relationship Id="rId3" Type="http://schemas.openxmlformats.org/officeDocument/2006/relationships/slideLayout" Target="../slideLayouts/slideLayout786.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5" Type="http://schemas.openxmlformats.org/officeDocument/2006/relationships/theme" Target="../theme/theme75.xml"/><Relationship Id="rId4" Type="http://schemas.openxmlformats.org/officeDocument/2006/relationships/slideLayout" Target="../slideLayouts/slideLayout787.xml"/></Relationships>
</file>

<file path=ppt/slideMasters/_rels/slideMaster76.xml.rels><?xml version="1.0" encoding="UTF-8" standalone="yes"?>
<Relationships xmlns="http://schemas.openxmlformats.org/package/2006/relationships"><Relationship Id="rId3" Type="http://schemas.openxmlformats.org/officeDocument/2006/relationships/slideLayout" Target="../slideLayouts/slideLayout790.xml"/><Relationship Id="rId2" Type="http://schemas.openxmlformats.org/officeDocument/2006/relationships/slideLayout" Target="../slideLayouts/slideLayout789.xml"/><Relationship Id="rId1" Type="http://schemas.openxmlformats.org/officeDocument/2006/relationships/slideLayout" Target="../slideLayouts/slideLayout788.xml"/><Relationship Id="rId5" Type="http://schemas.openxmlformats.org/officeDocument/2006/relationships/theme" Target="../theme/theme76.xml"/><Relationship Id="rId4" Type="http://schemas.openxmlformats.org/officeDocument/2006/relationships/slideLayout" Target="../slideLayouts/slideLayout791.xml"/></Relationships>
</file>

<file path=ppt/slideMasters/_rels/slideMaster77.xml.rels><?xml version="1.0" encoding="UTF-8" standalone="yes"?>
<Relationships xmlns="http://schemas.openxmlformats.org/package/2006/relationships"><Relationship Id="rId8" Type="http://schemas.openxmlformats.org/officeDocument/2006/relationships/slideLayout" Target="../slideLayouts/slideLayout799.xml"/><Relationship Id="rId3" Type="http://schemas.openxmlformats.org/officeDocument/2006/relationships/slideLayout" Target="../slideLayouts/slideLayout794.xml"/><Relationship Id="rId7" Type="http://schemas.openxmlformats.org/officeDocument/2006/relationships/slideLayout" Target="../slideLayouts/slideLayout798.xml"/><Relationship Id="rId12" Type="http://schemas.openxmlformats.org/officeDocument/2006/relationships/theme" Target="../theme/theme77.xml"/><Relationship Id="rId2" Type="http://schemas.openxmlformats.org/officeDocument/2006/relationships/slideLayout" Target="../slideLayouts/slideLayout793.xml"/><Relationship Id="rId1" Type="http://schemas.openxmlformats.org/officeDocument/2006/relationships/slideLayout" Target="../slideLayouts/slideLayout792.xml"/><Relationship Id="rId6" Type="http://schemas.openxmlformats.org/officeDocument/2006/relationships/slideLayout" Target="../slideLayouts/slideLayout797.xml"/><Relationship Id="rId11" Type="http://schemas.openxmlformats.org/officeDocument/2006/relationships/slideLayout" Target="../slideLayouts/slideLayout802.xml"/><Relationship Id="rId5" Type="http://schemas.openxmlformats.org/officeDocument/2006/relationships/slideLayout" Target="../slideLayouts/slideLayout796.xml"/><Relationship Id="rId10" Type="http://schemas.openxmlformats.org/officeDocument/2006/relationships/slideLayout" Target="../slideLayouts/slideLayout801.xml"/><Relationship Id="rId4" Type="http://schemas.openxmlformats.org/officeDocument/2006/relationships/slideLayout" Target="../slideLayouts/slideLayout795.xml"/><Relationship Id="rId9" Type="http://schemas.openxmlformats.org/officeDocument/2006/relationships/slideLayout" Target="../slideLayouts/slideLayout800.xml"/></Relationships>
</file>

<file path=ppt/slideMasters/_rels/slideMaster78.xml.rels><?xml version="1.0" encoding="UTF-8" standalone="yes"?>
<Relationships xmlns="http://schemas.openxmlformats.org/package/2006/relationships"><Relationship Id="rId3" Type="http://schemas.openxmlformats.org/officeDocument/2006/relationships/theme" Target="../theme/theme78.xml"/><Relationship Id="rId2" Type="http://schemas.openxmlformats.org/officeDocument/2006/relationships/slideLayout" Target="../slideLayouts/slideLayout804.xml"/><Relationship Id="rId1" Type="http://schemas.openxmlformats.org/officeDocument/2006/relationships/slideLayout" Target="../slideLayouts/slideLayout80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2022. 10. 5.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10/5/22</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10/5/22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10/5/22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10/5/22</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10/5/22</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4"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62018782"/>
      </p:ext>
    </p:extLst>
  </p:cSld>
  <p:clrMap bg1="lt1" tx1="dk1" bg2="lt2" tx2="dk2" accent1="accent1" accent2="accent2" accent3="accent3" accent4="accent4" accent5="accent5" accent6="accent6" hlink="hlink" folHlink="folHlink"/>
  <p:sldLayoutIdLst>
    <p:sldLayoutId id="2147489806" r:id="rId1"/>
    <p:sldLayoutId id="2147489807" r:id="rId2"/>
    <p:sldLayoutId id="2147489808" r:id="rId3"/>
    <p:sldLayoutId id="2147489809" r:id="rId4"/>
    <p:sldLayoutId id="2147489810" r:id="rId5"/>
    <p:sldLayoutId id="2147489811" r:id="rId6"/>
    <p:sldLayoutId id="2147489812" r:id="rId7"/>
    <p:sldLayoutId id="2147489813" r:id="rId8"/>
    <p:sldLayoutId id="2147489814" r:id="rId9"/>
    <p:sldLayoutId id="2147489815" r:id="rId10"/>
    <p:sldLayoutId id="2147489816" r:id="rId11"/>
    <p:sldLayoutId id="214748981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905E7BDC-7850-0840-AE02-4CD684FE19E6}"/>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6E0880CC-46D8-144C-AB8F-FA38446BBE49}"/>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E2720296-8B91-D64B-9FD7-7AF64C73237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39D3AC41-115F-0845-A7A4-47BF361B1873}"/>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2E03388C-8DDE-5549-8BDC-829E3484E1EC}" type="slidenum">
              <a:rPr lang="en-US" altLang="en-US"/>
              <a:pPr>
                <a:defRPr/>
              </a:pPr>
              <a:t>‹#›</a:t>
            </a:fld>
            <a:endParaRPr lang="en-US" altLang="en-US"/>
          </a:p>
        </p:txBody>
      </p:sp>
      <p:sp>
        <p:nvSpPr>
          <p:cNvPr id="14342" name="Line 1032">
            <a:extLst>
              <a:ext uri="{FF2B5EF4-FFF2-40B4-BE49-F238E27FC236}">
                <a16:creationId xmlns:a16="http://schemas.microsoft.com/office/drawing/2014/main" id="{C35EBA84-E5B9-C34A-9AC4-3C109F724BD9}"/>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F5BD3987-485D-E042-8A19-7C18DF05F31E}"/>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427883387"/>
      </p:ext>
    </p:extLst>
  </p:cSld>
  <p:clrMap bg1="lt1" tx1="dk1" bg2="lt2" tx2="dk2" accent1="accent1" accent2="accent2" accent3="accent3" accent4="accent4" accent5="accent5" accent6="accent6" hlink="hlink" folHlink="folHlink"/>
  <p:sldLayoutIdLst>
    <p:sldLayoutId id="2147489819" r:id="rId1"/>
    <p:sldLayoutId id="2147489820" r:id="rId2"/>
    <p:sldLayoutId id="2147489821" r:id="rId3"/>
    <p:sldLayoutId id="2147489822" r:id="rId4"/>
    <p:sldLayoutId id="2147489823" r:id="rId5"/>
    <p:sldLayoutId id="2147489824" r:id="rId6"/>
    <p:sldLayoutId id="2147489825" r:id="rId7"/>
    <p:sldLayoutId id="2147489826" r:id="rId8"/>
    <p:sldLayoutId id="2147489827" r:id="rId9"/>
    <p:sldLayoutId id="2147489828" r:id="rId10"/>
    <p:sldLayoutId id="2147489829" r:id="rId11"/>
    <p:sldLayoutId id="214748983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067412566"/>
      </p:ext>
    </p:extLst>
  </p:cSld>
  <p:clrMap bg1="lt1" tx1="dk1" bg2="lt2" tx2="dk2" accent1="accent1" accent2="accent2" accent3="accent3" accent4="accent4" accent5="accent5" accent6="accent6" hlink="hlink" folHlink="folHlink"/>
  <p:sldLayoutIdLst>
    <p:sldLayoutId id="2147489844" r:id="rId1"/>
    <p:sldLayoutId id="2147489845" r:id="rId2"/>
    <p:sldLayoutId id="2147489846" r:id="rId3"/>
    <p:sldLayoutId id="2147489847" r:id="rId4"/>
    <p:sldLayoutId id="2147489848" r:id="rId5"/>
    <p:sldLayoutId id="2147489849" r:id="rId6"/>
    <p:sldLayoutId id="2147489850" r:id="rId7"/>
    <p:sldLayoutId id="2147489851" r:id="rId8"/>
    <p:sldLayoutId id="2147489852" r:id="rId9"/>
    <p:sldLayoutId id="2147489853" r:id="rId10"/>
    <p:sldLayoutId id="2147489854" r:id="rId11"/>
    <p:sldLayoutId id="214748985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6627495"/>
      </p:ext>
    </p:extLst>
  </p:cSld>
  <p:clrMap bg1="lt1" tx1="dk1" bg2="lt2" tx2="dk2" accent1="accent1" accent2="accent2" accent3="accent3" accent4="accent4" accent5="accent5" accent6="accent6" hlink="hlink" folHlink="folHlink"/>
  <p:sldLayoutIdLst>
    <p:sldLayoutId id="2147489923" r:id="rId1"/>
    <p:sldLayoutId id="214748992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026">
            <a:extLst>
              <a:ext uri="{FF2B5EF4-FFF2-40B4-BE49-F238E27FC236}">
                <a16:creationId xmlns:a16="http://schemas.microsoft.com/office/drawing/2014/main" id="{4100DFBF-1FEE-4ACB-900C-42CD990BE56B}"/>
              </a:ext>
            </a:extLst>
          </p:cNvPr>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2051" name="Rectangle 1027">
            <a:extLst>
              <a:ext uri="{FF2B5EF4-FFF2-40B4-BE49-F238E27FC236}">
                <a16:creationId xmlns:a16="http://schemas.microsoft.com/office/drawing/2014/main" id="{7B86C5D9-AB13-4DED-A44A-D17CB1C1FDF4}"/>
              </a:ext>
            </a:extLst>
          </p:cNvPr>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84474C4-284F-9440-A98C-FA4AB90F76FB}"/>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Garamond" charset="0"/>
                <a:ea typeface="ＭＳ Ｐゴシック" charset="0"/>
                <a:cs typeface="ＭＳ Ｐゴシック" charset="0"/>
              </a:defRPr>
            </a:lvl1pPr>
          </a:lstStyle>
          <a:p>
            <a:pPr>
              <a:defRPr/>
            </a:pPr>
            <a:endParaRPr lang="en-US"/>
          </a:p>
        </p:txBody>
      </p:sp>
      <p:sp>
        <p:nvSpPr>
          <p:cNvPr id="100358" name="Rectangle 1030">
            <a:extLst>
              <a:ext uri="{FF2B5EF4-FFF2-40B4-BE49-F238E27FC236}">
                <a16:creationId xmlns:a16="http://schemas.microsoft.com/office/drawing/2014/main" id="{653E7E89-9F9B-F740-A030-C38912ADA09E}"/>
              </a:ext>
            </a:extLst>
          </p:cNvPr>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defRPr>
            </a:lvl1pPr>
          </a:lstStyle>
          <a:p>
            <a:pPr>
              <a:defRPr/>
            </a:pPr>
            <a:fld id="{6A6BA0A0-A7BE-4DC4-A1D2-67560873BDCE}" type="slidenum">
              <a:rPr lang="en-US" altLang="en-US"/>
              <a:pPr>
                <a:defRPr/>
              </a:pPr>
              <a:t>‹#›</a:t>
            </a:fld>
            <a:endParaRPr lang="en-US" altLang="en-US"/>
          </a:p>
        </p:txBody>
      </p:sp>
      <p:sp>
        <p:nvSpPr>
          <p:cNvPr id="2054" name="Line 1032">
            <a:extLst>
              <a:ext uri="{FF2B5EF4-FFF2-40B4-BE49-F238E27FC236}">
                <a16:creationId xmlns:a16="http://schemas.microsoft.com/office/drawing/2014/main" id="{B2BA4185-DAF2-4408-906B-C503302DE471}"/>
              </a:ext>
            </a:extLst>
          </p:cNvPr>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5" name="Line 1033">
            <a:extLst>
              <a:ext uri="{FF2B5EF4-FFF2-40B4-BE49-F238E27FC236}">
                <a16:creationId xmlns:a16="http://schemas.microsoft.com/office/drawing/2014/main" id="{BFB13A2A-7836-4554-BA73-7213A39EA284}"/>
              </a:ext>
            </a:extLst>
          </p:cNvPr>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056" name="Picture 7" descr="safari.png">
            <a:extLst>
              <a:ext uri="{FF2B5EF4-FFF2-40B4-BE49-F238E27FC236}">
                <a16:creationId xmlns:a16="http://schemas.microsoft.com/office/drawing/2014/main" id="{1177FD16-61A1-4390-9ECA-67D35227FBA3}"/>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2875257"/>
      </p:ext>
    </p:extLst>
  </p:cSld>
  <p:clrMap bg1="lt1" tx1="dk1" bg2="lt2" tx2="dk2" accent1="accent1" accent2="accent2" accent3="accent3" accent4="accent4" accent5="accent5" accent6="accent6" hlink="hlink" folHlink="folHlink"/>
  <p:sldLayoutIdLst>
    <p:sldLayoutId id="2147489926" r:id="rId1"/>
    <p:sldLayoutId id="2147489927" r:id="rId2"/>
    <p:sldLayoutId id="2147489928" r:id="rId3"/>
    <p:sldLayoutId id="2147489929" r:id="rId4"/>
    <p:sldLayoutId id="2147489930" r:id="rId5"/>
    <p:sldLayoutId id="2147489931" r:id="rId6"/>
    <p:sldLayoutId id="2147489932" r:id="rId7"/>
    <p:sldLayoutId id="2147489933" r:id="rId8"/>
    <p:sldLayoutId id="2147489934" r:id="rId9"/>
    <p:sldLayoutId id="2147489935" r:id="rId10"/>
    <p:sldLayoutId id="2147489936" r:id="rId11"/>
    <p:sldLayoutId id="214748993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panose="05000000000000000000" pitchFamily="2" charset="2"/>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panose="05000000000000000000"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anose="05000000000000000000"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anose="05000000000000000000"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anose="05000000000000000000"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062713"/>
      </p:ext>
    </p:extLst>
  </p:cSld>
  <p:clrMap bg1="lt1" tx1="dk1" bg2="lt2" tx2="dk2" accent1="accent1" accent2="accent2" accent3="accent3" accent4="accent4" accent5="accent5" accent6="accent6" hlink="hlink" folHlink="folHlink"/>
  <p:sldLayoutIdLst>
    <p:sldLayoutId id="2147489951" r:id="rId1"/>
    <p:sldLayoutId id="2147489952" r:id="rId2"/>
    <p:sldLayoutId id="2147489953" r:id="rId3"/>
    <p:sldLayoutId id="2147489954"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4442702"/>
      </p:ext>
    </p:extLst>
  </p:cSld>
  <p:clrMap bg1="lt1" tx1="dk1" bg2="lt2" tx2="dk2" accent1="accent1" accent2="accent2" accent3="accent3" accent4="accent4" accent5="accent5" accent6="accent6" hlink="hlink" folHlink="folHlink"/>
  <p:sldLayoutIdLst>
    <p:sldLayoutId id="2147489983" r:id="rId1"/>
    <p:sldLayoutId id="2147489984" r:id="rId2"/>
    <p:sldLayoutId id="2147489985" r:id="rId3"/>
    <p:sldLayoutId id="2147489986"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243521824"/>
      </p:ext>
    </p:extLst>
  </p:cSld>
  <p:clrMap bg1="lt1" tx1="dk1" bg2="lt2" tx2="dk2" accent1="accent1" accent2="accent2" accent3="accent3" accent4="accent4" accent5="accent5" accent6="accent6" hlink="hlink" folHlink="folHlink"/>
  <p:sldLayoutIdLst>
    <p:sldLayoutId id="2147490012" r:id="rId1"/>
    <p:sldLayoutId id="2147490013" r:id="rId2"/>
    <p:sldLayoutId id="2147490014" r:id="rId3"/>
    <p:sldLayoutId id="2147490015" r:id="rId4"/>
    <p:sldLayoutId id="2147490016" r:id="rId5"/>
    <p:sldLayoutId id="2147490017" r:id="rId6"/>
    <p:sldLayoutId id="2147490018" r:id="rId7"/>
    <p:sldLayoutId id="2147490019" r:id="rId8"/>
    <p:sldLayoutId id="2147490020" r:id="rId9"/>
    <p:sldLayoutId id="2147490021" r:id="rId10"/>
    <p:sldLayoutId id="214749002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1887576"/>
      </p:ext>
    </p:extLst>
  </p:cSld>
  <p:clrMap bg1="lt1" tx1="dk1" bg2="lt2" tx2="dk2" accent1="accent1" accent2="accent2" accent3="accent3" accent4="accent4" accent5="accent5" accent6="accent6" hlink="hlink" folHlink="folHlink"/>
  <p:sldLayoutIdLst>
    <p:sldLayoutId id="2147490027" r:id="rId1"/>
    <p:sldLayoutId id="214749002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x2-qB0J7KHw" TargetMode="External"/><Relationship Id="rId2" Type="http://schemas.openxmlformats.org/officeDocument/2006/relationships/image" Target="../media/image18.png"/><Relationship Id="rId1" Type="http://schemas.openxmlformats.org/officeDocument/2006/relationships/slideLayout" Target="../slideLayouts/slideLayout626.xml"/></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45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45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3.pn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8" Type="http://schemas.openxmlformats.org/officeDocument/2006/relationships/image" Target="../media/image37.emf"/><Relationship Id="rId3" Type="http://schemas.openxmlformats.org/officeDocument/2006/relationships/image" Target="../media/image34.png"/><Relationship Id="rId7" Type="http://schemas.openxmlformats.org/officeDocument/2006/relationships/oleObject" Target="../embeddings/oleObject2.bin"/><Relationship Id="rId2" Type="http://schemas.openxmlformats.org/officeDocument/2006/relationships/notesSlide" Target="../notesSlides/notesSlide8.xml"/><Relationship Id="rId1" Type="http://schemas.openxmlformats.org/officeDocument/2006/relationships/slideLayout" Target="../slideLayouts/slideLayout429.xml"/><Relationship Id="rId6" Type="http://schemas.openxmlformats.org/officeDocument/2006/relationships/image" Target="../media/image36.emf"/><Relationship Id="rId5" Type="http://schemas.openxmlformats.org/officeDocument/2006/relationships/oleObject" Target="../embeddings/oleObject1.bin"/><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png"/><Relationship Id="rId7" Type="http://schemas.openxmlformats.org/officeDocument/2006/relationships/image" Target="../media/image42.jpeg"/><Relationship Id="rId2" Type="http://schemas.openxmlformats.org/officeDocument/2006/relationships/notesSlide" Target="../notesSlides/notesSlide9.xml"/><Relationship Id="rId1" Type="http://schemas.openxmlformats.org/officeDocument/2006/relationships/slideLayout" Target="../slideLayouts/slideLayout735.xml"/><Relationship Id="rId6" Type="http://schemas.openxmlformats.org/officeDocument/2006/relationships/image" Target="../media/image41.jpeg"/><Relationship Id="rId5" Type="http://schemas.openxmlformats.org/officeDocument/2006/relationships/image" Target="../media/image40.tiff"/><Relationship Id="rId4" Type="http://schemas.openxmlformats.org/officeDocument/2006/relationships/image" Target="../media/image39.tiff"/></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1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39.xml"/><Relationship Id="rId6" Type="http://schemas.openxmlformats.org/officeDocument/2006/relationships/image" Target="../media/image50.tiff"/><Relationship Id="rId5" Type="http://schemas.openxmlformats.org/officeDocument/2006/relationships/image" Target="../media/image49.tiff"/><Relationship Id="rId4" Type="http://schemas.openxmlformats.org/officeDocument/2006/relationships/image" Target="../media/image48.jpeg"/></Relationships>
</file>

<file path=ppt/slides/_rels/slide16.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51.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03.xml"/><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CMU-SAFARI/Molecules2Variations" TargetMode="External"/><Relationship Id="rId2" Type="http://schemas.openxmlformats.org/officeDocument/2006/relationships/hyperlink" Target="https://arxiv.org/abs/2205.07957" TargetMode="External"/><Relationship Id="rId1" Type="http://schemas.openxmlformats.org/officeDocument/2006/relationships/slideLayout" Target="../slideLayouts/slideLayout735.xml"/><Relationship Id="rId5" Type="http://schemas.openxmlformats.org/officeDocument/2006/relationships/hyperlink" Target="https://arxiv.org/pdf/2205.07957.pdf" TargetMode="External"/><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36.xml"/></Relationships>
</file>

<file path=ppt/slides/_rels/slide2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01.xml"/></Relationships>
</file>

<file path=ppt/slides/_rels/slide23.xml.rels><?xml version="1.0" encoding="UTF-8" standalone="yes"?>
<Relationships xmlns="http://schemas.openxmlformats.org/package/2006/relationships"><Relationship Id="rId3" Type="http://schemas.openxmlformats.org/officeDocument/2006/relationships/hyperlink" Target="https://youtu.be/gqAYMx34euU" TargetMode="External"/><Relationship Id="rId7" Type="http://schemas.openxmlformats.org/officeDocument/2006/relationships/image" Target="../media/image60.jpg"/><Relationship Id="rId2" Type="http://schemas.openxmlformats.org/officeDocument/2006/relationships/notesSlide" Target="../notesSlides/notesSlide10.xml"/><Relationship Id="rId1" Type="http://schemas.openxmlformats.org/officeDocument/2006/relationships/slideLayout" Target="../slideLayouts/slideLayout501.xml"/><Relationship Id="rId6" Type="http://schemas.openxmlformats.org/officeDocument/2006/relationships/hyperlink" Target="https://community.microcenter.com/discussion/5134/comparing-zen-3-to-zen-2" TargetMode="External"/><Relationship Id="rId5" Type="http://schemas.openxmlformats.org/officeDocument/2006/relationships/image" Target="../media/image59.png"/><Relationship Id="rId4" Type="http://schemas.openxmlformats.org/officeDocument/2006/relationships/hyperlink" Target="https://www.tech-critter.com/amd-keynote-computex-2021/"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47.xml"/></Relationships>
</file>

<file path=ppt/slides/_rels/slide2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77.xml"/></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45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3.tif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32.xml.rels><?xml version="1.0" encoding="UTF-8" standalone="yes"?>
<Relationships xmlns="http://schemas.openxmlformats.org/package/2006/relationships"><Relationship Id="rId8" Type="http://schemas.openxmlformats.org/officeDocument/2006/relationships/hyperlink" Target="https://www.youtube.com/watch?v=eAZZGDlsDAY" TargetMode="External"/><Relationship Id="rId3" Type="http://schemas.openxmlformats.org/officeDocument/2006/relationships/hyperlink" Target="http://www.date-conference.com/" TargetMode="External"/><Relationship Id="rId7" Type="http://schemas.openxmlformats.org/officeDocument/2006/relationships/hyperlink" Target="https://people.inf.ethz.ch/omutlu/pub/onur-IEDM-Tutorial-MemoryCentricComputingSystems-December-12-2020-FINAL.pdf" TargetMode="External"/><Relationship Id="rId2" Type="http://schemas.openxmlformats.org/officeDocument/2006/relationships/hyperlink" Target="https://people.inf.ethz.ch/omutlu/pub/intelligent-architectures-for-intelligent-computingsystems-invited_paper_DATE21.pdf" TargetMode="External"/><Relationship Id="rId1" Type="http://schemas.openxmlformats.org/officeDocument/2006/relationships/slideLayout" Target="../slideLayouts/slideLayout626.xml"/><Relationship Id="rId6" Type="http://schemas.openxmlformats.org/officeDocument/2006/relationships/hyperlink" Target="https://people.inf.ethz.ch/omutlu/pub/onur-IEDM-Tutorial-MemoryCentricComputingSystems-December-12-2020-FINAL.pptx" TargetMode="External"/><Relationship Id="rId5" Type="http://schemas.openxmlformats.org/officeDocument/2006/relationships/hyperlink" Target="https://people.inf.ethz.ch/omutlu/pub/onur-DATE-InvitedTalk-IntelligentArchitecturesForIntelligentComputingSystems-January-22-2021.pdf" TargetMode="External"/><Relationship Id="rId10" Type="http://schemas.openxmlformats.org/officeDocument/2006/relationships/image" Target="../media/image64.png"/><Relationship Id="rId4" Type="http://schemas.openxmlformats.org/officeDocument/2006/relationships/hyperlink" Target="https://people.inf.ethz.ch/omutlu/pub/onur-DATE-InvitedTalk-IntelligentArchitecturesForIntelligentComputingSystems-January-22-2021.pptx" TargetMode="External"/><Relationship Id="rId9" Type="http://schemas.openxmlformats.org/officeDocument/2006/relationships/hyperlink" Target="https://www.youtube.com/watch?v=H3sEaINPBOE"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77.xml"/></Relationships>
</file>

<file path=ppt/slides/_rels/slide3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doi.org/10.1109/T-C.1969.222754" TargetMode="External"/><Relationship Id="rId1" Type="http://schemas.openxmlformats.org/officeDocument/2006/relationships/slideLayout" Target="../slideLayouts/slideLayout708.xml"/><Relationship Id="rId5" Type="http://schemas.openxmlformats.org/officeDocument/2006/relationships/image" Target="../media/image67.png"/><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1.xml.rels><?xml version="1.0" encoding="UTF-8" standalone="yes"?>
<Relationships xmlns="http://schemas.openxmlformats.org/package/2006/relationships"><Relationship Id="rId8" Type="http://schemas.openxmlformats.org/officeDocument/2006/relationships/image" Target="../media/image75.tiff"/><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13.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png"/><Relationship Id="rId9" Type="http://schemas.openxmlformats.org/officeDocument/2006/relationships/image" Target="../media/image76.png"/></Relationships>
</file>

<file path=ppt/slides/_rels/slide42.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7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03.xml"/></Relationships>
</file>

<file path=ppt/slides/_rels/slide4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2.xml"/><Relationship Id="rId1" Type="http://schemas.openxmlformats.org/officeDocument/2006/relationships/slideLayout" Target="../slideLayouts/slideLayout793.xml"/></Relationships>
</file>

<file path=ppt/slides/_rels/slide45.xml.rels><?xml version="1.0" encoding="UTF-8" standalone="yes"?>
<Relationships xmlns="http://schemas.openxmlformats.org/package/2006/relationships"><Relationship Id="rId8" Type="http://schemas.openxmlformats.org/officeDocument/2006/relationships/hyperlink" Target="https://github.com/CMU-SAFARI/SoftMC" TargetMode="External"/><Relationship Id="rId3" Type="http://schemas.openxmlformats.org/officeDocument/2006/relationships/image" Target="../media/image80.png"/><Relationship Id="rId7" Type="http://schemas.openxmlformats.org/officeDocument/2006/relationships/hyperlink" Target="https://people.inf.ethz.ch/omutlu/pub/softMC_hpca17.pdf" TargetMode="External"/><Relationship Id="rId2" Type="http://schemas.openxmlformats.org/officeDocument/2006/relationships/notesSlide" Target="../notesSlides/notesSlide13.xml"/><Relationship Id="rId1" Type="http://schemas.openxmlformats.org/officeDocument/2006/relationships/slideLayout" Target="../slideLayouts/slideLayout804.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46.xml.rels><?xml version="1.0" encoding="UTF-8" standalone="yes"?>
<Relationships xmlns="http://schemas.openxmlformats.org/package/2006/relationships"><Relationship Id="rId2" Type="http://schemas.openxmlformats.org/officeDocument/2006/relationships/hyperlink" Target="https://people.inf.ethz.ch/omutlu/pub/dram-row-hammer_isca14.pdf" TargetMode="External"/><Relationship Id="rId1" Type="http://schemas.openxmlformats.org/officeDocument/2006/relationships/slideLayout" Target="../slideLayouts/slideLayout603.xml"/></Relationships>
</file>

<file path=ppt/slides/_rels/slide47.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03.xml"/></Relationships>
</file>

<file path=ppt/slides/_rels/slide4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49.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6.png"/><Relationship Id="rId1" Type="http://schemas.openxmlformats.org/officeDocument/2006/relationships/slideLayout" Target="../slideLayouts/slideLayout61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50.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14.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7.png"/></Relationships>
</file>

<file path=ppt/slides/_rels/slide51.xml.rels><?xml version="1.0" encoding="UTF-8" standalone="yes"?>
<Relationships xmlns="http://schemas.openxmlformats.org/package/2006/relationships"><Relationship Id="rId3" Type="http://schemas.openxmlformats.org/officeDocument/2006/relationships/hyperlink" Target="http://www.ewh.ieee.org/soc/eds/imw/" TargetMode="External"/><Relationship Id="rId2" Type="http://schemas.openxmlformats.org/officeDocument/2006/relationships/hyperlink" Target="https://people.inf.ethz.ch/omutlu/pub/onur-RowHammer-IMW-Tutorial-May-15-2022-FINAL.pptx" TargetMode="External"/><Relationship Id="rId1" Type="http://schemas.openxmlformats.org/officeDocument/2006/relationships/slideLayout" Target="../slideLayouts/slideLayout236.xml"/><Relationship Id="rId6" Type="http://schemas.openxmlformats.org/officeDocument/2006/relationships/image" Target="../media/image88.png"/><Relationship Id="rId5" Type="http://schemas.openxmlformats.org/officeDocument/2006/relationships/hyperlink" Target="https://www.youtube.com/watch?v=37hWglkQRG0" TargetMode="External"/><Relationship Id="rId4" Type="http://schemas.openxmlformats.org/officeDocument/2006/relationships/hyperlink" Target="https://people.inf.ethz.ch/omutlu/pub/onur-RowHammer-IMW-Tutorial-May-15-2022-FINAL.pdf"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rss2workshop.github.io/" TargetMode="External"/><Relationship Id="rId7" Type="http://schemas.openxmlformats.org/officeDocument/2006/relationships/hyperlink" Target="https://www.youtube.com/watch?v=ctKTRyi96Bk" TargetMode="External"/><Relationship Id="rId2" Type="http://schemas.openxmlformats.org/officeDocument/2006/relationships/hyperlink" Target="https://people.inf.ethz.ch/omutlu/pub/onur-RowHammer-RSS2-ASPLOS-February-28-2022.pptx" TargetMode="External"/><Relationship Id="rId1" Type="http://schemas.openxmlformats.org/officeDocument/2006/relationships/slideLayout" Target="../slideLayouts/slideLayout236.xml"/><Relationship Id="rId6" Type="http://schemas.openxmlformats.org/officeDocument/2006/relationships/image" Target="../media/image89.png"/><Relationship Id="rId5" Type="http://schemas.openxmlformats.org/officeDocument/2006/relationships/hyperlink" Target="https://people.inf.ethz.ch/omutlu/pub/onur-RowHammer-RSS2-ASPLOS-February-28-2022.pdf" TargetMode="External"/><Relationship Id="rId4" Type="http://schemas.openxmlformats.org/officeDocument/2006/relationships/hyperlink" Target="https://asplos-conference.org/"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4.xml.rels><?xml version="1.0" encoding="UTF-8" standalone="yes"?>
<Relationships xmlns="http://schemas.openxmlformats.org/package/2006/relationships"><Relationship Id="rId3" Type="http://schemas.openxmlformats.org/officeDocument/2006/relationships/hyperlink" Target="https://www.storagereview.com/intel_optane_dc_persistent_memory_module_pmm" TargetMode="External"/><Relationship Id="rId2" Type="http://schemas.openxmlformats.org/officeDocument/2006/relationships/image" Target="../media/image90.tiff"/><Relationship Id="rId1" Type="http://schemas.openxmlformats.org/officeDocument/2006/relationships/slideLayout" Target="../slideLayouts/slideLayout626.xml"/></Relationships>
</file>

<file path=ppt/slides/_rels/slide55.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s://people.inf.ethz.ch/omutlu/pub/pcm_isca09.pdf" TargetMode="External"/><Relationship Id="rId1" Type="http://schemas.openxmlformats.org/officeDocument/2006/relationships/slideLayout" Target="../slideLayouts/slideLayout759.xml"/><Relationship Id="rId5" Type="http://schemas.openxmlformats.org/officeDocument/2006/relationships/image" Target="../media/image91.png"/><Relationship Id="rId4" Type="http://schemas.openxmlformats.org/officeDocument/2006/relationships/hyperlink" Target="https://people.inf.ethz.ch/omutlu/pub/lee_isca09_talk.pdf"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png"/><Relationship Id="rId1" Type="http://schemas.openxmlformats.org/officeDocument/2006/relationships/slideLayout" Target="../slideLayouts/slideLayout236.xml"/></Relationships>
</file>

<file path=ppt/slides/_rels/slide64.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54.png"/><Relationship Id="rId1" Type="http://schemas.openxmlformats.org/officeDocument/2006/relationships/slideLayout" Target="../slideLayouts/slideLayout236.xml"/><Relationship Id="rId6" Type="http://schemas.openxmlformats.org/officeDocument/2006/relationships/image" Target="../media/image55.tiff"/><Relationship Id="rId5" Type="http://schemas.openxmlformats.org/officeDocument/2006/relationships/image" Target="../media/image57.jpeg"/><Relationship Id="rId4" Type="http://schemas.openxmlformats.org/officeDocument/2006/relationships/image" Target="../media/image95.png"/></Relationships>
</file>

<file path=ppt/slides/_rels/slide6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36.xml"/></Relationships>
</file>

<file path=ppt/slides/_rels/slide66.xml.rels><?xml version="1.0" encoding="UTF-8" standalone="yes"?>
<Relationships xmlns="http://schemas.openxmlformats.org/package/2006/relationships"><Relationship Id="rId3" Type="http://schemas.openxmlformats.org/officeDocument/2006/relationships/hyperlink" Target="http://cva.stanford.edu/classes/cs99s/papers/architects_look_to_future.pdf" TargetMode="External"/><Relationship Id="rId2" Type="http://schemas.openxmlformats.org/officeDocument/2006/relationships/image" Target="../media/image96.png"/><Relationship Id="rId1" Type="http://schemas.openxmlformats.org/officeDocument/2006/relationships/slideLayout" Target="../slideLayouts/slideLayout412.xml"/><Relationship Id="rId4" Type="http://schemas.openxmlformats.org/officeDocument/2006/relationships/image" Target="../media/image97.png"/></Relationships>
</file>

<file path=ppt/slides/_rels/slide6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36.xml"/></Relationships>
</file>

<file path=ppt/slides/_rels/slide68.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12.xml"/><Relationship Id="rId5" Type="http://schemas.openxmlformats.org/officeDocument/2006/relationships/image" Target="../media/image99.tiff"/><Relationship Id="rId4" Type="http://schemas.openxmlformats.org/officeDocument/2006/relationships/hyperlink" Target="https://people.inf.ethz.ch/omutlu/pub/mutlu_hpca03_talk.pdf" TargetMode="External"/></Relationships>
</file>

<file path=ppt/slides/_rels/slide69.xml.rels><?xml version="1.0" encoding="UTF-8" standalone="yes"?>
<Relationships xmlns="http://schemas.openxmlformats.org/package/2006/relationships"><Relationship Id="rId2" Type="http://schemas.openxmlformats.org/officeDocument/2006/relationships/image" Target="../media/image100.tiff"/><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63.tiff"/></Relationships>
</file>

<file path=ppt/slides/_rels/slide7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2.png"/><Relationship Id="rId4" Type="http://schemas.openxmlformats.org/officeDocument/2006/relationships/hyperlink" Target="https://arxiv.org/pdf/1903.03988.pdf"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2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8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06.png"/><Relationship Id="rId4" Type="http://schemas.openxmlformats.org/officeDocument/2006/relationships/image" Target="../media/image105.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hyperlink" Target="http://www.ece.cmu.edu/calcm/isca2015/" TargetMode="External"/><Relationship Id="rId7" Type="http://schemas.openxmlformats.org/officeDocument/2006/relationships/hyperlink" Target="https://people.inf.ethz.ch/omutlu/pub/tesseract-pim-architecture-for-graph-processing_isca15-lightning-talk.pdf" TargetMode="External"/><Relationship Id="rId2" Type="http://schemas.openxmlformats.org/officeDocument/2006/relationships/hyperlink" Target="https://people.inf.ethz.ch/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hyperlink" Target="https://people.inf.ethz.ch/omutlu/pub/tesseract-pim-architecture-for-graph-processing_isca15-lightning-talk.pptx" TargetMode="External"/><Relationship Id="rId5" Type="http://schemas.openxmlformats.org/officeDocument/2006/relationships/hyperlink" Target="https://people.inf.ethz.ch/omutlu/pub/tesseract-pim-architecture-for-graph-processing_isca15-talk.pdf" TargetMode="External"/><Relationship Id="rId4" Type="http://schemas.openxmlformats.org/officeDocument/2006/relationships/hyperlink" Target="https://people.inf.ethz.ch/omutlu/pub/tesseract-pim-architecture-for-graph-processing_isca15-talk.pptx" TargetMode="External"/></Relationships>
</file>

<file path=ppt/slides/_rels/slide92.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hyperlink" Target="https://asplos-conference.org/" TargetMode="External"/><Relationship Id="rId7" Type="http://schemas.openxmlformats.org/officeDocument/2006/relationships/hyperlink" Target="https://www.youtube.com/watch?v=bv7hgXOOMjk" TargetMode="External"/><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93.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71.xml"/><Relationship Id="rId1" Type="http://schemas.openxmlformats.org/officeDocument/2006/relationships/tags" Target="../tags/tag1.xml"/><Relationship Id="rId5" Type="http://schemas.openxmlformats.org/officeDocument/2006/relationships/image" Target="../media/image110.svg"/><Relationship Id="rId4" Type="http://schemas.openxmlformats.org/officeDocument/2006/relationships/image" Target="../media/image109.png"/></Relationships>
</file>

<file path=ppt/slides/_rels/slide94.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notesSlide" Target="../notesSlides/notesSlide16.xml"/><Relationship Id="rId7" Type="http://schemas.openxmlformats.org/officeDocument/2006/relationships/image" Target="../media/image114.svg"/><Relationship Id="rId2" Type="http://schemas.openxmlformats.org/officeDocument/2006/relationships/slideLayout" Target="../slideLayouts/slideLayout771.xml"/><Relationship Id="rId1" Type="http://schemas.openxmlformats.org/officeDocument/2006/relationships/tags" Target="../tags/tag2.xml"/><Relationship Id="rId6" Type="http://schemas.openxmlformats.org/officeDocument/2006/relationships/image" Target="../media/image113.png"/><Relationship Id="rId11" Type="http://schemas.openxmlformats.org/officeDocument/2006/relationships/image" Target="../media/image110.svg"/><Relationship Id="rId5" Type="http://schemas.openxmlformats.org/officeDocument/2006/relationships/image" Target="../media/image112.svg"/><Relationship Id="rId10" Type="http://schemas.openxmlformats.org/officeDocument/2006/relationships/image" Target="../media/image109.png"/><Relationship Id="rId4" Type="http://schemas.openxmlformats.org/officeDocument/2006/relationships/image" Target="../media/image111.png"/><Relationship Id="rId9" Type="http://schemas.openxmlformats.org/officeDocument/2006/relationships/image" Target="../media/image116.svg"/></Relationships>
</file>

<file path=ppt/slides/_rels/slide9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71.xml"/><Relationship Id="rId1" Type="http://schemas.openxmlformats.org/officeDocument/2006/relationships/tags" Target="../tags/tag3.xml"/><Relationship Id="rId5" Type="http://schemas.openxmlformats.org/officeDocument/2006/relationships/image" Target="../media/image118.svg"/><Relationship Id="rId4" Type="http://schemas.openxmlformats.org/officeDocument/2006/relationships/image" Target="../media/image117.png"/></Relationships>
</file>

<file path=ppt/slides/_rels/slide9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71.xml"/><Relationship Id="rId1" Type="http://schemas.openxmlformats.org/officeDocument/2006/relationships/tags" Target="../tags/tag4.xml"/><Relationship Id="rId5" Type="http://schemas.openxmlformats.org/officeDocument/2006/relationships/image" Target="../media/image118.svg"/><Relationship Id="rId4" Type="http://schemas.openxmlformats.org/officeDocument/2006/relationships/image" Target="../media/image117.png"/></Relationships>
</file>

<file path=ppt/slides/_rels/slide9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hyperlink" Target="https://www.youtube.com/watch?v=kIU44FxjbFk"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asplos-conference.org/" TargetMode="External"/><Relationship Id="rId7" Type="http://schemas.openxmlformats.org/officeDocument/2006/relationships/image" Target="../media/image108.png"/><Relationship Id="rId2" Type="http://schemas.openxmlformats.org/officeDocument/2006/relationships/hyperlink" Target="https://people.inf.ethz.ch/omutlu/pub/GenStore_asplos22-arxiv.pdf" TargetMode="External"/><Relationship Id="rId1" Type="http://schemas.openxmlformats.org/officeDocument/2006/relationships/slideLayout" Target="../slideLayouts/slideLayout626.xml"/><Relationship Id="rId6" Type="http://schemas.openxmlformats.org/officeDocument/2006/relationships/hyperlink" Target="https://www.youtube.com/watch?v=Vi1af8KY0g8" TargetMode="External"/><Relationship Id="rId5" Type="http://schemas.openxmlformats.org/officeDocument/2006/relationships/hyperlink" Target="https://people.inf.ethz.ch/omutlu/pub/GenStore_asplos22-lightning-talk.pdf" TargetMode="External"/><Relationship Id="rId4" Type="http://schemas.openxmlformats.org/officeDocument/2006/relationships/hyperlink" Target="https://people.inf.ethz.ch/omutlu/pub/GenStore_asplos22-lightning-talk.pptx" TargetMode="Externa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8" Type="http://schemas.openxmlformats.org/officeDocument/2006/relationships/image" Target="../media/image75.tiff"/><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image" Target="../media/image69.png"/><Relationship Id="rId1" Type="http://schemas.openxmlformats.org/officeDocument/2006/relationships/slideLayout" Target="../slideLayouts/slideLayout236.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png"/><Relationship Id="rId9" Type="http://schemas.openxmlformats.org/officeDocument/2006/relationships/image" Target="../media/image76.png"/></Relationships>
</file>

<file path=ppt/slides/_rels/slide10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9.xml"/><Relationship Id="rId1" Type="http://schemas.openxmlformats.org/officeDocument/2006/relationships/slideLayout" Target="../slideLayouts/slideLayout672.xml"/><Relationship Id="rId4" Type="http://schemas.openxmlformats.org/officeDocument/2006/relationships/hyperlink" Target="http://www.upmem.com/" TargetMode="External"/></Relationships>
</file>

<file path=ppt/slides/_rels/slide102.xml.rels><?xml version="1.0" encoding="UTF-8" standalone="yes"?>
<Relationships xmlns="http://schemas.openxmlformats.org/package/2006/relationships"><Relationship Id="rId8" Type="http://schemas.openxmlformats.org/officeDocument/2006/relationships/image" Target="../media/image126.emf"/><Relationship Id="rId13" Type="http://schemas.openxmlformats.org/officeDocument/2006/relationships/hyperlink" Target="https://arxiv.org/pdf/2105.03814.pdf" TargetMode="External"/><Relationship Id="rId3" Type="http://schemas.openxmlformats.org/officeDocument/2006/relationships/image" Target="../media/image121.emf"/><Relationship Id="rId7" Type="http://schemas.openxmlformats.org/officeDocument/2006/relationships/image" Target="../media/image125.emf"/><Relationship Id="rId12" Type="http://schemas.openxmlformats.org/officeDocument/2006/relationships/image" Target="../media/image130.emf"/><Relationship Id="rId2" Type="http://schemas.openxmlformats.org/officeDocument/2006/relationships/notesSlide" Target="../notesSlides/notesSlide20.xml"/><Relationship Id="rId1" Type="http://schemas.openxmlformats.org/officeDocument/2006/relationships/slideLayout" Target="../slideLayouts/slideLayout501.xml"/><Relationship Id="rId6" Type="http://schemas.openxmlformats.org/officeDocument/2006/relationships/image" Target="../media/image124.emf"/><Relationship Id="rId11" Type="http://schemas.openxmlformats.org/officeDocument/2006/relationships/image" Target="../media/image129.emf"/><Relationship Id="rId5" Type="http://schemas.openxmlformats.org/officeDocument/2006/relationships/image" Target="../media/image123.emf"/><Relationship Id="rId10" Type="http://schemas.openxmlformats.org/officeDocument/2006/relationships/image" Target="../media/image128.emf"/><Relationship Id="rId4" Type="http://schemas.openxmlformats.org/officeDocument/2006/relationships/image" Target="../media/image122.emf"/><Relationship Id="rId9" Type="http://schemas.openxmlformats.org/officeDocument/2006/relationships/image" Target="../media/image127.emf"/><Relationship Id="rId14" Type="http://schemas.openxmlformats.org/officeDocument/2006/relationships/image" Target="../media/image131.png"/></Relationships>
</file>

<file path=ppt/slides/_rels/slide10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04.xml.rels><?xml version="1.0" encoding="UTF-8" standalone="yes"?>
<Relationships xmlns="http://schemas.openxmlformats.org/package/2006/relationships"><Relationship Id="rId8" Type="http://schemas.openxmlformats.org/officeDocument/2006/relationships/hyperlink" Target="https://www.youtube.com/watch?v=nphV36SrysA&amp;list=PL5Q2soXY2Zi8D_5MGV6EnXEJHnV2YFBJl&amp;index=65" TargetMode="External"/><Relationship Id="rId3" Type="http://schemas.openxmlformats.org/officeDocument/2006/relationships/hyperlink" Target="https://sites.google.com/umn.edu/cut-2021/home" TargetMode="External"/><Relationship Id="rId7" Type="http://schemas.openxmlformats.org/officeDocument/2006/relationships/hyperlink" Target="https://people.inf.ethz.ch/omutlu/pub/Benchmarking-Memory-Centric-Computing-Systems_cut21-talk.pdf" TargetMode="External"/><Relationship Id="rId2" Type="http://schemas.openxmlformats.org/officeDocument/2006/relationships/hyperlink" Target="https://people.inf.ethz.ch/omutlu/pub/Benchmarking-Memory-Centric-Computing-Systems_cut21.pdf" TargetMode="External"/><Relationship Id="rId1" Type="http://schemas.openxmlformats.org/officeDocument/2006/relationships/slideLayout" Target="../slideLayouts/slideLayout501.xml"/><Relationship Id="rId6" Type="http://schemas.openxmlformats.org/officeDocument/2006/relationships/hyperlink" Target="https://people.inf.ethz.ch/omutlu/pub/Benchmarking-Memory-Centric-Computing-Systems_cut21-talk.pptx" TargetMode="External"/><Relationship Id="rId5" Type="http://schemas.openxmlformats.org/officeDocument/2006/relationships/hyperlink" Target="https://github.com/CMU-SAFARI/prim-benchmarks" TargetMode="External"/><Relationship Id="rId10" Type="http://schemas.openxmlformats.org/officeDocument/2006/relationships/image" Target="../media/image133.png"/><Relationship Id="rId4" Type="http://schemas.openxmlformats.org/officeDocument/2006/relationships/hyperlink" Target="https://arxiv.org/abs/2110.01709" TargetMode="External"/><Relationship Id="rId9" Type="http://schemas.openxmlformats.org/officeDocument/2006/relationships/hyperlink" Target="https://www.youtube.com/watch?v=SrFD_u46EDA&amp;list=PL5Q2soXY2Zi8_VVChACnON4sfh2bJ5IrD&amp;index=152" TargetMode="Externa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33.xml"/></Relationships>
</file>

<file path=ppt/slides/_rels/slide106.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21.xml"/><Relationship Id="rId1" Type="http://schemas.openxmlformats.org/officeDocument/2006/relationships/slideLayout" Target="../slideLayouts/slideLayout733.xml"/><Relationship Id="rId4" Type="http://schemas.openxmlformats.org/officeDocument/2006/relationships/image" Target="../media/image134.png"/></Relationships>
</file>

<file path=ppt/slides/_rels/slide107.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22.xml"/><Relationship Id="rId1" Type="http://schemas.openxmlformats.org/officeDocument/2006/relationships/slideLayout" Target="../slideLayouts/slideLayout733.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https://arxiv.org/pdf/2206.06022.pdf" TargetMode="External"/><Relationship Id="rId2" Type="http://schemas.openxmlformats.org/officeDocument/2006/relationships/notesSlide" Target="../notesSlides/notesSlide23.xml"/><Relationship Id="rId1" Type="http://schemas.openxmlformats.org/officeDocument/2006/relationships/slideLayout" Target="../slideLayouts/slideLayout733.xml"/><Relationship Id="rId5" Type="http://schemas.openxmlformats.org/officeDocument/2006/relationships/image" Target="../media/image137.png"/><Relationship Id="rId4" Type="http://schemas.openxmlformats.org/officeDocument/2006/relationships/image" Target="../media/image136.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33.xml"/></Relationships>
</file>

<file path=ppt/slides/_rels/slide11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hyperlink" Target="https://www.youtube.com/watch?v=qeukNs5XI3g&amp;t=11226s" TargetMode="Externa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39.png"/><Relationship Id="rId1" Type="http://schemas.openxmlformats.org/officeDocument/2006/relationships/slideLayout" Target="../slideLayouts/slideLayout501.xml"/></Relationships>
</file>

<file path=ppt/slides/_rels/slide112.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501.xml"/></Relationships>
</file>

<file path=ppt/slides/_rels/slide11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2.png"/><Relationship Id="rId1" Type="http://schemas.openxmlformats.org/officeDocument/2006/relationships/slideLayout" Target="../slideLayouts/slideLayout501.xml"/></Relationships>
</file>

<file path=ppt/slides/_rels/slide114.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3.png"/><Relationship Id="rId1" Type="http://schemas.openxmlformats.org/officeDocument/2006/relationships/slideLayout" Target="../slideLayouts/slideLayout501.xml"/></Relationships>
</file>

<file path=ppt/slides/_rels/slide11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501.xml"/><Relationship Id="rId5" Type="http://schemas.openxmlformats.org/officeDocument/2006/relationships/image" Target="../media/image75.tiff"/><Relationship Id="rId4" Type="http://schemas.openxmlformats.org/officeDocument/2006/relationships/image" Target="../media/image146.png"/></Relationships>
</file>

<file path=ppt/slides/_rels/slide116.xml.rels><?xml version="1.0" encoding="UTF-8" standalone="yes"?>
<Relationships xmlns="http://schemas.openxmlformats.org/package/2006/relationships"><Relationship Id="rId3" Type="http://schemas.openxmlformats.org/officeDocument/2006/relationships/hyperlink" Target="https://news.skhynix.com/sk-hynix-develops-pim-next-generation-ai-accelerator/" TargetMode="External"/><Relationship Id="rId2" Type="http://schemas.openxmlformats.org/officeDocument/2006/relationships/image" Target="../media/image147.png"/><Relationship Id="rId1" Type="http://schemas.openxmlformats.org/officeDocument/2006/relationships/slideLayout" Target="../slideLayouts/slideLayout501.xml"/><Relationship Id="rId5" Type="http://schemas.openxmlformats.org/officeDocument/2006/relationships/image" Target="../media/image148.png"/><Relationship Id="rId4" Type="http://schemas.openxmlformats.org/officeDocument/2006/relationships/image" Target="../media/image74.png"/></Relationships>
</file>

<file path=ppt/slides/_rels/slide117.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501.xml"/><Relationship Id="rId4" Type="http://schemas.openxmlformats.org/officeDocument/2006/relationships/image" Target="../media/image151.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119.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26.xml"/><Relationship Id="rId6" Type="http://schemas.openxmlformats.org/officeDocument/2006/relationships/image" Target="../media/image152.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31.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1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5.png"/><Relationship Id="rId1" Type="http://schemas.openxmlformats.org/officeDocument/2006/relationships/slideLayout" Target="../slideLayouts/slideLayout789.xml"/><Relationship Id="rId6" Type="http://schemas.openxmlformats.org/officeDocument/2006/relationships/hyperlink" Target="https://safari.ethz.ch/safari-newsletter-january-2021/" TargetMode="External"/><Relationship Id="rId5" Type="http://schemas.openxmlformats.org/officeDocument/2006/relationships/image" Target="../media/image156.jpeg"/><Relationship Id="rId4" Type="http://schemas.openxmlformats.org/officeDocument/2006/relationships/hyperlink" Target="http://www.safari.ethz.ch/"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hyperlink" Target="https://safari.ethz.ch/safari-newsletter-december-2021/" TargetMode="External"/><Relationship Id="rId1" Type="http://schemas.openxmlformats.org/officeDocument/2006/relationships/slideLayout" Target="../slideLayouts/slideLayout580.xml"/></Relationships>
</file>

<file path=ppt/slides/_rels/slide134.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60.xml"/></Relationships>
</file>

<file path=ppt/slides/_rels/slide135.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hyperlink" Target="https://github.com/CMU-SAFARI/" TargetMode="External"/><Relationship Id="rId1" Type="http://schemas.openxmlformats.org/officeDocument/2006/relationships/slideLayout" Target="../slideLayouts/slideLayout580.xml"/><Relationship Id="rId4" Type="http://schemas.openxmlformats.org/officeDocument/2006/relationships/image" Target="../media/image159.png"/></Relationships>
</file>

<file path=ppt/slides/_rels/slide136.xml.rels><?xml version="1.0" encoding="UTF-8" standalone="yes"?>
<Relationships xmlns="http://schemas.openxmlformats.org/package/2006/relationships"><Relationship Id="rId3" Type="http://schemas.openxmlformats.org/officeDocument/2006/relationships/hyperlink" Target="https://www.youtube.com/watch?v=qeukNs5XI3g" TargetMode="External"/><Relationship Id="rId2" Type="http://schemas.openxmlformats.org/officeDocument/2006/relationships/image" Target="../media/image160.png"/><Relationship Id="rId1" Type="http://schemas.openxmlformats.org/officeDocument/2006/relationships/slideLayout" Target="../slideLayouts/slideLayout626.xml"/></Relationships>
</file>

<file path=ppt/slides/_rels/slide137.xml.rels><?xml version="1.0" encoding="UTF-8" standalone="yes"?>
<Relationships xmlns="http://schemas.openxmlformats.org/package/2006/relationships"><Relationship Id="rId3" Type="http://schemas.openxmlformats.org/officeDocument/2006/relationships/hyperlink" Target="https://safari.ethz.ch/architecture/fall2020/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580.xml"/><Relationship Id="rId6" Type="http://schemas.openxmlformats.org/officeDocument/2006/relationships/image" Target="../media/image161.png"/><Relationship Id="rId5" Type="http://schemas.openxmlformats.org/officeDocument/2006/relationships/hyperlink" Target="https://www.youtube.com/watch?v=c3mPdZA-Fmc&amp;list=PL5Q2soXY2Zi9xidyIgBxUz7xRPS-wisBN" TargetMode="External"/><Relationship Id="rId4" Type="http://schemas.openxmlformats.org/officeDocument/2006/relationships/hyperlink" Target="https://www.youtube.com/watch?v=4yfkM_5EFgo&amp;list=PL5Q2soXY2Zi-Mnk1PxjEIG32HAGILkTOF" TargetMode="External"/></Relationships>
</file>

<file path=ppt/slides/_rels/slide138.xml.rels><?xml version="1.0" encoding="UTF-8" standalone="yes"?>
<Relationships xmlns="http://schemas.openxmlformats.org/package/2006/relationships"><Relationship Id="rId8" Type="http://schemas.openxmlformats.org/officeDocument/2006/relationships/hyperlink" Target="https://www.youtube.com/watch?v=4yfkM_5EFgo&amp;list=PL5Q2soXY2Zi-Mnk1PxjEIG32HAGILkTOF" TargetMode="External"/><Relationship Id="rId3" Type="http://schemas.openxmlformats.org/officeDocument/2006/relationships/hyperlink" Target="https://www.youtube.com/onurmutlulectures" TargetMode="External"/><Relationship Id="rId7" Type="http://schemas.openxmlformats.org/officeDocument/2006/relationships/hyperlink" Target="https://www.youtube.com/watch?v=cpXdE3HwvK0&amp;list=PL5Q2soXY2Zi97Ya5DEUpMpO2bbAoaG7c6" TargetMode="External"/><Relationship Id="rId2" Type="http://schemas.openxmlformats.org/officeDocument/2006/relationships/image" Target="../media/image162.png"/><Relationship Id="rId1" Type="http://schemas.openxmlformats.org/officeDocument/2006/relationships/slideLayout" Target="../slideLayouts/slideLayout580.xml"/><Relationship Id="rId6" Type="http://schemas.openxmlformats.org/officeDocument/2006/relationships/hyperlink" Target="https://safari.ethz.ch/digitaltechnik/spring2021/doku.php?id=schedule" TargetMode="External"/><Relationship Id="rId5" Type="http://schemas.openxmlformats.org/officeDocument/2006/relationships/hyperlink" Target="https://safari.ethz.ch/architecture/fall2021/doku.php?id=schedule"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LbC0EZY8yw4&amp;list=PL5Q2soXY2Zi_uej3aY39YB5pfW4SJ7LlN" TargetMode="External"/></Relationships>
</file>

<file path=ppt/slides/_rels/slide139.xml.rels><?xml version="1.0" encoding="UTF-8" standalone="yes"?>
<Relationships xmlns="http://schemas.openxmlformats.org/package/2006/relationships"><Relationship Id="rId3" Type="http://schemas.openxmlformats.org/officeDocument/2006/relationships/hyperlink" Target="https://safari.ethz.ch/projects_and_seminars/spring2022/doku.php?id=processing_in_memory"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626.xml"/><Relationship Id="rId6" Type="http://schemas.openxmlformats.org/officeDocument/2006/relationships/image" Target="../media/image152.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s>
</file>

<file path=ppt/slides/_rels/slide140.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projects_and_seminars/spring2022/doku.php?id=bioinformatics" TargetMode="External"/><Relationship Id="rId1" Type="http://schemas.openxmlformats.org/officeDocument/2006/relationships/slideLayout" Target="../slideLayouts/slideLayout735.xml"/><Relationship Id="rId6" Type="http://schemas.openxmlformats.org/officeDocument/2006/relationships/image" Target="../media/image163.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DEL_5A_Y3TI&amp;list=PL5Q2soXY2Zi8NrPDgOR1yRU_Cxxjw-u18" TargetMode="External"/></Relationships>
</file>

<file path=ppt/slides/_rels/slide141.xml.rels><?xml version="1.0" encoding="UTF-8" standalone="yes"?>
<Relationships xmlns="http://schemas.openxmlformats.org/package/2006/relationships"><Relationship Id="rId3" Type="http://schemas.openxmlformats.org/officeDocument/2006/relationships/hyperlink" Target="https://safari.ethz.ch/architecture/fall2021/doku.php?id=schedule" TargetMode="External"/><Relationship Id="rId7" Type="http://schemas.openxmlformats.org/officeDocument/2006/relationships/hyperlink" Target="https://www.youtube.com/onurmutlulectures" TargetMode="External"/><Relationship Id="rId2" Type="http://schemas.openxmlformats.org/officeDocument/2006/relationships/hyperlink" Target="https://safari.ethz.ch/projects_and_seminars/spring2022/doku.php?id=heterogeneous_systems" TargetMode="External"/><Relationship Id="rId1" Type="http://schemas.openxmlformats.org/officeDocument/2006/relationships/slideLayout" Target="../slideLayouts/slideLayout708.xml"/><Relationship Id="rId6" Type="http://schemas.openxmlformats.org/officeDocument/2006/relationships/image" Target="../media/image164.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oFO5fTrgFIY&amp;list=PL5Q2soXY2Zi9XrgXR38IM_FTjmY6h7Gzm" TargetMode="External"/></Relationships>
</file>

<file path=ppt/slides/_rels/slide142.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hyperlink" Target="https://safari.ethz.ch/projects_and_seminars/spring2022/doku.php?id=hw_sw_codesign" TargetMode="External"/><Relationship Id="rId7" Type="http://schemas.openxmlformats.org/officeDocument/2006/relationships/image" Target="../media/image165.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08.xml"/><Relationship Id="rId6" Type="http://schemas.openxmlformats.org/officeDocument/2006/relationships/hyperlink" Target="https://youtube.com/playlist?list=PL5Q2soXY2Zi8nH7un3ghD2nutKWWDk-NK" TargetMode="External"/><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9e4Chnwdovo&amp;list=PL5Q2soXY2Zi-841fUYYUK9EsXKhQKRPyX" TargetMode="External"/><Relationship Id="rId9" Type="http://schemas.openxmlformats.org/officeDocument/2006/relationships/hyperlink" Target="https://www.youtube.com/onurmutlulectures" TargetMode="External"/></Relationships>
</file>

<file path=ppt/slides/_rels/slide143.xml.rels><?xml version="1.0" encoding="UTF-8" standalone="yes"?>
<Relationships xmlns="http://schemas.openxmlformats.org/package/2006/relationships"><Relationship Id="rId8" Type="http://schemas.openxmlformats.org/officeDocument/2006/relationships/hyperlink" Target="https://www.youtube.com/onurmutlulectures" TargetMode="External"/><Relationship Id="rId3" Type="http://schemas.openxmlformats.org/officeDocument/2006/relationships/hyperlink" Target="https://safari.ethz.ch/projects_and_seminars/spring2022/doku.php?id=modern_ssds" TargetMode="External"/><Relationship Id="rId7" Type="http://schemas.openxmlformats.org/officeDocument/2006/relationships/image" Target="../media/image168.png"/><Relationship Id="rId2" Type="http://schemas.openxmlformats.org/officeDocument/2006/relationships/hyperlink" Target="https://safari.ethz.ch/architecture/fall2021/doku.php?id=schedule" TargetMode="External"/><Relationship Id="rId1" Type="http://schemas.openxmlformats.org/officeDocument/2006/relationships/slideLayout" Target="../slideLayouts/slideLayout708.xml"/><Relationship Id="rId6" Type="http://schemas.openxmlformats.org/officeDocument/2006/relationships/image" Target="../media/image167.png"/><Relationship Id="rId5" Type="http://schemas.openxmlformats.org/officeDocument/2006/relationships/hyperlink" Target="https://www.youtube.com/watch?v=4yfkM_5EFgo&amp;list=PL5Q2soXY2Zi-Mnk1PxjEIG32HAGILkTOF" TargetMode="External"/><Relationship Id="rId4" Type="http://schemas.openxmlformats.org/officeDocument/2006/relationships/hyperlink" Target="https://www.youtube.com/watch?v=_q4rm71DsY4&amp;list=PL5Q2soXY2Zi8vabcse1kL22DEcgMl2RAq" TargetMode="External"/></Relationships>
</file>

<file path=ppt/slides/_rels/slide144.xml.rels><?xml version="1.0" encoding="UTF-8" standalone="yes"?>
<Relationships xmlns="http://schemas.openxmlformats.org/package/2006/relationships"><Relationship Id="rId8" Type="http://schemas.openxmlformats.org/officeDocument/2006/relationships/hyperlink" Target="https://safari.ethz.ch/projects_and_seminars/spring2022/doku.php?id=softmc"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169.png"/><Relationship Id="rId1" Type="http://schemas.openxmlformats.org/officeDocument/2006/relationships/slideLayout" Target="../slideLayouts/slideLayout580.xml"/><Relationship Id="rId6" Type="http://schemas.openxmlformats.org/officeDocument/2006/relationships/hyperlink" Target="https://safari.ethz.ch/projects_and_seminars/fall2022/doku.php?id=softmc"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145.xml.rels><?xml version="1.0" encoding="UTF-8" standalone="yes"?>
<Relationships xmlns="http://schemas.openxmlformats.org/package/2006/relationships"><Relationship Id="rId8" Type="http://schemas.openxmlformats.org/officeDocument/2006/relationships/hyperlink" Target="https://safari.ethz.ch/projects_and_seminars/spring2022/doku.php?id=ramulator" TargetMode="External"/><Relationship Id="rId3" Type="http://schemas.openxmlformats.org/officeDocument/2006/relationships/hyperlink" Target="https://www.youtube.com/onurmutlulectures" TargetMode="External"/><Relationship Id="rId7" Type="http://schemas.openxmlformats.org/officeDocument/2006/relationships/hyperlink" Target="https://safari.ethz.ch/digitaltechnik/spring2021/doku.php?id=schedule" TargetMode="External"/><Relationship Id="rId2" Type="http://schemas.openxmlformats.org/officeDocument/2006/relationships/image" Target="../media/image170.png"/><Relationship Id="rId1" Type="http://schemas.openxmlformats.org/officeDocument/2006/relationships/slideLayout" Target="../slideLayouts/slideLayout580.xml"/><Relationship Id="rId6" Type="http://schemas.openxmlformats.org/officeDocument/2006/relationships/hyperlink" Target="https://safari.ethz.ch/projects_and_seminars/fall2022/doku.php?id=ramulator" TargetMode="External"/><Relationship Id="rId11" Type="http://schemas.openxmlformats.org/officeDocument/2006/relationships/hyperlink" Target="https://www.youtube.com/watch?v=r5QxuoJWttg&amp;list=PL5Q2soXY2Zi_1trfCckr6PTN8WR72icUO" TargetMode="External"/><Relationship Id="rId5" Type="http://schemas.openxmlformats.org/officeDocument/2006/relationships/hyperlink" Target="https://safari.ethz.ch/architecture/fall2021/doku.php?id=schedule" TargetMode="External"/><Relationship Id="rId10" Type="http://schemas.openxmlformats.org/officeDocument/2006/relationships/hyperlink" Target="https://www.youtube.com/watch?v=4yfkM_5EFgo&amp;list=PL5Q2soXY2Zi-Mnk1PxjEIG32HAGILkTOF" TargetMode="External"/><Relationship Id="rId4" Type="http://schemas.openxmlformats.org/officeDocument/2006/relationships/hyperlink" Target="https://safari.ethz.ch/digitaltechnik/spring2022/doku.php?id=schedule" TargetMode="External"/><Relationship Id="rId9" Type="http://schemas.openxmlformats.org/officeDocument/2006/relationships/hyperlink" Target="https://www.youtube.com/watch?v=cpXdE3HwvK0&amp;list=PL5Q2soXY2Zi97Ya5DEUpMpO2bbAoaG7c6" TargetMode="External"/></Relationships>
</file>

<file path=ppt/slides/_rels/slide14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49.xml.rels><?xml version="1.0" encoding="UTF-8" standalone="yes"?>
<Relationships xmlns="http://schemas.openxmlformats.org/package/2006/relationships"><Relationship Id="rId2" Type="http://schemas.openxmlformats.org/officeDocument/2006/relationships/image" Target="../media/image171.png"/><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68.xml"/></Relationships>
</file>

<file path=ppt/slides/_rels/slide15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57.xml"/></Relationships>
</file>

<file path=ppt/slides/_rels/slide153.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72.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54.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73.png"/><Relationship Id="rId1" Type="http://schemas.openxmlformats.org/officeDocument/2006/relationships/slideLayout" Target="../slideLayouts/slideLayout236.xml"/></Relationships>
</file>

<file path=ppt/slides/_rels/slide155.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74.png"/><Relationship Id="rId4" Type="http://schemas.openxmlformats.org/officeDocument/2006/relationships/hyperlink" Target="https://www.youtube.com/watch?v=qeukNs5XI3g&amp;t=4192s" TargetMode="External"/></Relationships>
</file>

<file path=ppt/slides/_rels/slide156.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75.jpg"/><Relationship Id="rId4" Type="http://schemas.openxmlformats.org/officeDocument/2006/relationships/hyperlink" Target="https://www.youtube.com/watch?v=qeukNs5XI3g&amp;t=4192s" TargetMode="External"/></Relationships>
</file>

<file path=ppt/slides/_rels/slide157.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hyperlink" Target="https://arxiv.org/pdf/2111.00082.pdf" TargetMode="External"/><Relationship Id="rId1" Type="http://schemas.openxmlformats.org/officeDocument/2006/relationships/slideLayout" Target="../slideLayouts/slideLayout236.xml"/><Relationship Id="rId5" Type="http://schemas.openxmlformats.org/officeDocument/2006/relationships/image" Target="../media/image176.png"/><Relationship Id="rId4" Type="http://schemas.openxmlformats.org/officeDocument/2006/relationships/hyperlink" Target="https://www.youtube.com/watch?v=qeukNs5XI3g&amp;t=4192s" TargetMode="External"/></Relationships>
</file>

<file path=ppt/slides/_rels/slide158.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27.xml"/><Relationship Id="rId1" Type="http://schemas.openxmlformats.org/officeDocument/2006/relationships/slideLayout" Target="../slideLayouts/slideLayout786.xml"/></Relationships>
</file>

<file path=ppt/slides/_rels/slide159.xml.rels><?xml version="1.0" encoding="UTF-8" standalone="yes"?>
<Relationships xmlns="http://schemas.openxmlformats.org/package/2006/relationships"><Relationship Id="rId3" Type="http://schemas.openxmlformats.org/officeDocument/2006/relationships/hyperlink" Target="https://github.com/CMU-SAFARI/PiDRAM" TargetMode="External"/><Relationship Id="rId2" Type="http://schemas.openxmlformats.org/officeDocument/2006/relationships/notesSlide" Target="../notesSlides/notesSlide28.xml"/><Relationship Id="rId1" Type="http://schemas.openxmlformats.org/officeDocument/2006/relationships/slideLayout" Target="../slideLayouts/slideLayout786.xml"/><Relationship Id="rId4" Type="http://schemas.openxmlformats.org/officeDocument/2006/relationships/image" Target="../media/image178.png"/></Relationships>
</file>

<file path=ppt/slides/_rels/slide160.xml.rels><?xml version="1.0" encoding="UTF-8" standalone="yes"?>
<Relationships xmlns="http://schemas.openxmlformats.org/package/2006/relationships"><Relationship Id="rId3" Type="http://schemas.openxmlformats.org/officeDocument/2006/relationships/hyperlink" Target="https://arxiv.org/abs/2111.00082" TargetMode="External"/><Relationship Id="rId2" Type="http://schemas.openxmlformats.org/officeDocument/2006/relationships/notesSlide" Target="../notesSlides/notesSlide29.xml"/><Relationship Id="rId1" Type="http://schemas.openxmlformats.org/officeDocument/2006/relationships/slideLayout" Target="../slideLayouts/slideLayout786.xml"/><Relationship Id="rId4" Type="http://schemas.openxmlformats.org/officeDocument/2006/relationships/image" Target="../media/image179.png"/></Relationships>
</file>

<file path=ppt/slides/_rels/slide16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0.xml"/><Relationship Id="rId1" Type="http://schemas.openxmlformats.org/officeDocument/2006/relationships/slideLayout" Target="../slideLayouts/slideLayout786.xml"/><Relationship Id="rId4" Type="http://schemas.openxmlformats.org/officeDocument/2006/relationships/hyperlink" Target="https://youtu.be/s_z_S6FYpC8" TargetMode="Externa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81.tiff"/><Relationship Id="rId1" Type="http://schemas.openxmlformats.org/officeDocument/2006/relationships/slideLayout" Target="../slideLayouts/slideLayout279.xml"/></Relationships>
</file>

<file path=ppt/slides/_rels/slide165.xml.rels><?xml version="1.0" encoding="UTF-8" standalone="yes"?>
<Relationships xmlns="http://schemas.openxmlformats.org/package/2006/relationships"><Relationship Id="rId3" Type="http://schemas.openxmlformats.org/officeDocument/2006/relationships/image" Target="../media/image183.tiff"/><Relationship Id="rId2" Type="http://schemas.openxmlformats.org/officeDocument/2006/relationships/image" Target="../media/image182.tiff"/><Relationship Id="rId1" Type="http://schemas.openxmlformats.org/officeDocument/2006/relationships/slideLayout" Target="../slideLayouts/slideLayout603.xml"/></Relationships>
</file>

<file path=ppt/slides/_rels/slide166.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8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67.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68.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8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69.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31.xml"/><Relationship Id="rId1" Type="http://schemas.openxmlformats.org/officeDocument/2006/relationships/slideLayout" Target="../slideLayouts/slideLayout720.xml"/><Relationship Id="rId6" Type="http://schemas.openxmlformats.org/officeDocument/2006/relationships/image" Target="../media/image1000.png"/><Relationship Id="rId5" Type="http://schemas.openxmlformats.org/officeDocument/2006/relationships/image" Target="../media/image1440.png"/><Relationship Id="rId4" Type="http://schemas.openxmlformats.org/officeDocument/2006/relationships/image" Target="../media/image1360.png"/></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20.xml"/></Relationships>
</file>

<file path=ppt/slides/_rels/slide171.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8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72.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8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73.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74.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89.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75.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hyperlink" Target="https://www.hpca-conf.org/2022/" TargetMode="External"/><Relationship Id="rId7" Type="http://schemas.openxmlformats.org/officeDocument/2006/relationships/hyperlink" Target="https://people.inf.ethz.ch/omutlu/pub/DR_STRANGE_EndtoEnd-DRAM-TRNG_hpca22-shorttalk.pdf" TargetMode="External"/><Relationship Id="rId2" Type="http://schemas.openxmlformats.org/officeDocument/2006/relationships/hyperlink" Target="https://people.inf.ethz.ch/omutlu/pub/DR_STRANGE_EndtoEnd-DRAM-TRNG_hpca22.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DR_STRANGE_EndtoEnd-DRAM-TRNG_hpca22-shorttalk.pptx" TargetMode="External"/><Relationship Id="rId5" Type="http://schemas.openxmlformats.org/officeDocument/2006/relationships/hyperlink" Target="https://people.inf.ethz.ch/omutlu/pub/DR_STRANGE_EndtoEnd-DRAM-TRNG_hpca22-talk.pdf" TargetMode="External"/><Relationship Id="rId4" Type="http://schemas.openxmlformats.org/officeDocument/2006/relationships/hyperlink" Target="https://people.inf.ethz.ch/omutlu/pub/DR_STRANGE_EndtoEnd-DRAM-TRNG_hpca22-talk.pptx" TargetMode="External"/><Relationship Id="rId9" Type="http://schemas.openxmlformats.org/officeDocument/2006/relationships/hyperlink" Target="https://arxiv.org/pdf/2201.01385.pdf" TargetMode="External"/></Relationships>
</file>

<file path=ppt/slides/_rels/slide176.xml.rels><?xml version="1.0" encoding="UTF-8" standalone="yes"?>
<Relationships xmlns="http://schemas.openxmlformats.org/package/2006/relationships"><Relationship Id="rId3" Type="http://schemas.openxmlformats.org/officeDocument/2006/relationships/hyperlink" Target="https://arxiv.org/pdf/2209.05566.pdf" TargetMode="External"/><Relationship Id="rId2" Type="http://schemas.openxmlformats.org/officeDocument/2006/relationships/image" Target="../media/image191.png"/><Relationship Id="rId1" Type="http://schemas.openxmlformats.org/officeDocument/2006/relationships/slideLayout" Target="../slideLayouts/slideLayout260.xml"/></Relationships>
</file>

<file path=ppt/slides/_rels/slide177.xml.rels><?xml version="1.0" encoding="UTF-8" standalone="yes"?>
<Relationships xmlns="http://schemas.openxmlformats.org/package/2006/relationships"><Relationship Id="rId3" Type="http://schemas.openxmlformats.org/officeDocument/2006/relationships/hyperlink" Target="https://arxiv.org/pdf/2104.07699.pdf" TargetMode="External"/><Relationship Id="rId2" Type="http://schemas.openxmlformats.org/officeDocument/2006/relationships/image" Target="../media/image192.png"/><Relationship Id="rId1" Type="http://schemas.openxmlformats.org/officeDocument/2006/relationships/slideLayout" Target="../slideLayouts/slideLayout2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 October 2022</a:t>
            </a:r>
          </a:p>
          <a:p>
            <a:r>
              <a:rPr lang="en-US" sz="2200" dirty="0"/>
              <a:t>INSAIT Conference</a:t>
            </a:r>
          </a:p>
          <a:p>
            <a:pPr algn="l"/>
            <a:endParaRPr lang="en-US" sz="2200" dirty="0"/>
          </a:p>
        </p:txBody>
      </p:sp>
      <p:sp>
        <p:nvSpPr>
          <p:cNvPr id="13" name="Title 1"/>
          <p:cNvSpPr>
            <a:spLocks noGrp="1"/>
          </p:cNvSpPr>
          <p:nvPr>
            <p:ph type="ctrTitle"/>
          </p:nvPr>
        </p:nvSpPr>
        <p:spPr>
          <a:xfrm>
            <a:off x="203060" y="1124744"/>
            <a:ext cx="8820472" cy="2201416"/>
          </a:xfrm>
        </p:spPr>
        <p:txBody>
          <a:bodyPr>
            <a:noAutofit/>
          </a:bodyPr>
          <a:lstStyle/>
          <a:p>
            <a:pPr algn="ctr"/>
            <a:r>
              <a:rPr lang="en-US" sz="4400" b="1" dirty="0">
                <a:solidFill>
                  <a:srgbClr val="006633"/>
                </a:solidFill>
              </a:rPr>
              <a:t>Intelligent Architectures</a:t>
            </a:r>
            <a:br>
              <a:rPr lang="en-US" sz="4400" b="1" dirty="0">
                <a:solidFill>
                  <a:srgbClr val="006633"/>
                </a:solidFill>
              </a:rPr>
            </a:br>
            <a:r>
              <a:rPr lang="en-US" sz="4400" b="1" dirty="0">
                <a:solidFill>
                  <a:srgbClr val="006633"/>
                </a:solidFill>
              </a:rPr>
              <a:t>for </a:t>
            </a:r>
            <a:br>
              <a:rPr lang="en-US" sz="4400" b="1" dirty="0">
                <a:solidFill>
                  <a:srgbClr val="006633"/>
                </a:solidFill>
              </a:rPr>
            </a:br>
            <a:r>
              <a:rPr lang="en-US" sz="4400" b="1" dirty="0">
                <a:solidFill>
                  <a:srgbClr val="006633"/>
                </a:solidFill>
              </a:rPr>
              <a:t>Intelligent Machines</a:t>
            </a:r>
            <a:endParaRPr lang="en-US" sz="4400"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194167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How Intelligent Are Our Platforms? </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a:xfrm>
            <a:off x="228600" y="1216496"/>
            <a:ext cx="8610600" cy="4876800"/>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wp</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43863053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4</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045C2-D56A-F349-9D1D-3A399E622465}"/>
              </a:ext>
            </a:extLst>
          </p:cNvPr>
          <p:cNvSpPr>
            <a:spLocks noGrp="1"/>
          </p:cNvSpPr>
          <p:nvPr>
            <p:ph type="title"/>
          </p:nvPr>
        </p:nvSpPr>
        <p:spPr/>
        <p:txBody>
          <a:bodyPr/>
          <a:lstStyle/>
          <a:p>
            <a:r>
              <a:rPr lang="en-US" sz="3600" dirty="0"/>
              <a:t>Huge Demand for Performance &amp; Efficiency</a:t>
            </a:r>
          </a:p>
        </p:txBody>
      </p:sp>
      <p:sp>
        <p:nvSpPr>
          <p:cNvPr id="3" name="Content Placeholder 2">
            <a:extLst>
              <a:ext uri="{FF2B5EF4-FFF2-40B4-BE49-F238E27FC236}">
                <a16:creationId xmlns:a16="http://schemas.microsoft.com/office/drawing/2014/main" id="{ADC80964-3B8A-EB4B-90E3-4FAF562FC02A}"/>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EFF739E1-0CC7-ED4B-90C7-E21FEA675B4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576AFB4-569C-7941-BC9F-F91503D373B6}"/>
              </a:ext>
            </a:extLst>
          </p:cNvPr>
          <p:cNvPicPr>
            <a:picLocks noChangeAspect="1"/>
          </p:cNvPicPr>
          <p:nvPr/>
        </p:nvPicPr>
        <p:blipFill>
          <a:blip r:embed="rId2"/>
          <a:stretch>
            <a:fillRect/>
          </a:stretch>
        </p:blipFill>
        <p:spPr>
          <a:xfrm>
            <a:off x="0" y="1133228"/>
            <a:ext cx="9144000" cy="5115172"/>
          </a:xfrm>
          <a:prstGeom prst="rect">
            <a:avLst/>
          </a:prstGeom>
        </p:spPr>
      </p:pic>
      <p:sp>
        <p:nvSpPr>
          <p:cNvPr id="6" name="TextBox 5">
            <a:extLst>
              <a:ext uri="{FF2B5EF4-FFF2-40B4-BE49-F238E27FC236}">
                <a16:creationId xmlns:a16="http://schemas.microsoft.com/office/drawing/2014/main" id="{1F3EA380-E863-364E-AE27-A90C0B722468}"/>
              </a:ext>
            </a:extLst>
          </p:cNvPr>
          <p:cNvSpPr txBox="1"/>
          <p:nvPr/>
        </p:nvSpPr>
        <p:spPr>
          <a:xfrm>
            <a:off x="2438400" y="6462299"/>
            <a:ext cx="4466031" cy="307777"/>
          </a:xfrm>
          <a:prstGeom prst="rect">
            <a:avLst/>
          </a:prstGeom>
          <a:noFill/>
        </p:spPr>
        <p:txBody>
          <a:bodyPr wrap="none" rtlCol="0">
            <a:spAutoFit/>
          </a:bodyPr>
          <a:lstStyle/>
          <a:p>
            <a:pPr lvl="0" eaLnBrk="0" fontAlgn="base" hangingPunct="0">
              <a:spcBef>
                <a:spcPct val="0"/>
              </a:spcBef>
              <a:spcAft>
                <a:spcPct val="0"/>
              </a:spcAft>
              <a:defRPr/>
            </a:pPr>
            <a:r>
              <a:rPr lang="en-US" sz="1400" b="1" dirty="0">
                <a:solidFill>
                  <a:srgbClr val="0432FF"/>
                </a:solidFill>
                <a:latin typeface="Arial" panose="020B0604020202020204" pitchFamily="34" charset="0"/>
                <a:ea typeface="ＭＳ Ｐゴシック" panose="020B0600070205080204" pitchFamily="34" charset="-128"/>
                <a:hlinkClick r:id="rId3">
                  <a:extLst>
                    <a:ext uri="{A12FA001-AC4F-418D-AE19-62706E023703}">
                      <ahyp:hlinkClr xmlns:ahyp="http://schemas.microsoft.com/office/drawing/2018/hyperlinkcolor" val="tx"/>
                    </a:ext>
                  </a:extLst>
                </a:hlinkClick>
              </a:rPr>
              <a:t>https://www.youtube.com/watch?v=x2-qB0J7KHw</a:t>
            </a:r>
            <a:r>
              <a:rPr lang="en-US" sz="1400" b="1" dirty="0">
                <a:solidFill>
                  <a:srgbClr val="0432FF"/>
                </a:solidFill>
                <a:latin typeface="Arial" panose="020B0604020202020204" pitchFamily="34" charset="0"/>
                <a:ea typeface="ＭＳ Ｐゴシック" panose="020B0600070205080204" pitchFamily="34" charset="-128"/>
              </a:rPr>
              <a:t> </a:t>
            </a:r>
            <a:endParaRPr kumimoji="0" lang="en-US" sz="1400" b="1"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7660925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23466" y="260818"/>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name="Visio" r:id="rId5" imgW="2695276" imgH="2509932" progId="Visio.Drawing.11">
                  <p:embed/>
                </p:oleObj>
              </mc:Choice>
              <mc:Fallback>
                <p:oleObj name="Visio" r:id="rId5" imgW="2695276" imgH="2509932" progId="Visio.Drawing.11">
                  <p:embed/>
                  <p:pic>
                    <p:nvPicPr>
                      <p:cNvPr id="2" name="Object 1"/>
                      <p:cNvPicPr/>
                      <p:nvPr/>
                    </p:nvPicPr>
                    <p:blipFill>
                      <a:blip r:embed="rId6"/>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name="Visio" r:id="rId7" imgW="3859122" imgH="1695796" progId="Visio.Drawing.11">
                  <p:embed/>
                </p:oleObj>
              </mc:Choice>
              <mc:Fallback>
                <p:oleObj name="Visio" r:id="rId7" imgW="3859122" imgH="1695796" progId="Visio.Drawing.11">
                  <p:embed/>
                  <p:pic>
                    <p:nvPicPr>
                      <p:cNvPr id="23" name="Object 22"/>
                      <p:cNvPicPr/>
                      <p:nvPr/>
                    </p:nvPicPr>
                    <p:blipFill>
                      <a:blip r:embed="rId8"/>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311177" y="6093296"/>
            <a:ext cx="365220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Medical Treatment &amp;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0D96F-9ED3-0E4C-BF7F-86EEEFB09540}"/>
              </a:ext>
            </a:extLst>
          </p:cNvPr>
          <p:cNvSpPr>
            <a:spLocks noGrp="1"/>
          </p:cNvSpPr>
          <p:nvPr>
            <p:ph type="title"/>
          </p:nvPr>
        </p:nvSpPr>
        <p:spPr>
          <a:xfrm>
            <a:off x="-36512" y="152400"/>
            <a:ext cx="9599984" cy="1066800"/>
          </a:xfrm>
        </p:spPr>
        <p:txBody>
          <a:bodyPr/>
          <a:lstStyle/>
          <a:p>
            <a:r>
              <a:rPr lang="en-US"/>
              <a:t>We Need Faster &amp; Scalable Genome Analysis</a:t>
            </a:r>
          </a:p>
        </p:txBody>
      </p:sp>
      <p:sp>
        <p:nvSpPr>
          <p:cNvPr id="4" name="Slide Number Placeholder 3">
            <a:extLst>
              <a:ext uri="{FF2B5EF4-FFF2-40B4-BE49-F238E27FC236}">
                <a16:creationId xmlns:a16="http://schemas.microsoft.com/office/drawing/2014/main" id="{6071BB7E-7845-6244-9D6F-DC2B6B02D6D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Content Placeholder 5">
            <a:extLst>
              <a:ext uri="{FF2B5EF4-FFF2-40B4-BE49-F238E27FC236}">
                <a16:creationId xmlns:a16="http://schemas.microsoft.com/office/drawing/2014/main" id="{9D8BA7B5-6057-0749-8D04-0E229A51C619}"/>
              </a:ext>
            </a:extLst>
          </p:cNvPr>
          <p:cNvPicPr>
            <a:picLocks noChangeAspect="1"/>
          </p:cNvPicPr>
          <p:nvPr/>
        </p:nvPicPr>
        <p:blipFill rotWithShape="1">
          <a:blip r:embed="rId3">
            <a:extLst>
              <a:ext uri="{28A0092B-C50C-407E-A947-70E740481C1C}">
                <a14:useLocalDpi xmlns:a14="http://schemas.microsoft.com/office/drawing/2010/main" val="0"/>
              </a:ext>
            </a:extLst>
          </a:blip>
          <a:srcRect t="17717" r="23484" b="7611"/>
          <a:stretch/>
        </p:blipFill>
        <p:spPr>
          <a:xfrm>
            <a:off x="741198" y="1024625"/>
            <a:ext cx="3423714" cy="2088232"/>
          </a:xfrm>
          <a:prstGeom prst="rect">
            <a:avLst/>
          </a:prstGeom>
        </p:spPr>
      </p:pic>
      <p:pic>
        <p:nvPicPr>
          <p:cNvPr id="7" name="Picture 6">
            <a:extLst>
              <a:ext uri="{FF2B5EF4-FFF2-40B4-BE49-F238E27FC236}">
                <a16:creationId xmlns:a16="http://schemas.microsoft.com/office/drawing/2014/main" id="{A3B519A5-07C0-6A4A-B80F-C4828F13C08E}"/>
              </a:ext>
            </a:extLst>
          </p:cNvPr>
          <p:cNvPicPr>
            <a:picLocks noChangeAspect="1"/>
          </p:cNvPicPr>
          <p:nvPr/>
        </p:nvPicPr>
        <p:blipFill>
          <a:blip r:embed="rId4"/>
          <a:stretch>
            <a:fillRect/>
          </a:stretch>
        </p:blipFill>
        <p:spPr>
          <a:xfrm rot="5400000">
            <a:off x="5686509" y="1014038"/>
            <a:ext cx="2156459" cy="2131671"/>
          </a:xfrm>
          <a:prstGeom prst="rect">
            <a:avLst/>
          </a:prstGeom>
        </p:spPr>
      </p:pic>
      <p:sp>
        <p:nvSpPr>
          <p:cNvPr id="9" name="Rectangle 8">
            <a:extLst>
              <a:ext uri="{FF2B5EF4-FFF2-40B4-BE49-F238E27FC236}">
                <a16:creationId xmlns:a16="http://schemas.microsoft.com/office/drawing/2014/main" id="{79A357C3-037A-FF4C-9649-5150C5A41046}"/>
              </a:ext>
            </a:extLst>
          </p:cNvPr>
          <p:cNvSpPr/>
          <p:nvPr/>
        </p:nvSpPr>
        <p:spPr>
          <a:xfrm>
            <a:off x="4932040" y="3112857"/>
            <a:ext cx="4103801"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Predicting the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presence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and </a:t>
            </a:r>
            <a:r>
              <a:rPr kumimoji="0" lang="en-US" sz="1800" b="0"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relative abundance</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of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microbes</a:t>
            </a: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in a sample</a:t>
            </a:r>
          </a:p>
        </p:txBody>
      </p:sp>
      <p:sp>
        <p:nvSpPr>
          <p:cNvPr id="10" name="Rectangle 9">
            <a:extLst>
              <a:ext uri="{FF2B5EF4-FFF2-40B4-BE49-F238E27FC236}">
                <a16:creationId xmlns:a16="http://schemas.microsoft.com/office/drawing/2014/main" id="{B76B1D94-3169-C94C-81E6-31FAA4873F93}"/>
              </a:ext>
            </a:extLst>
          </p:cNvPr>
          <p:cNvSpPr/>
          <p:nvPr/>
        </p:nvSpPr>
        <p:spPr>
          <a:xfrm>
            <a:off x="539552" y="3131676"/>
            <a:ext cx="3923928"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Understanding </a:t>
            </a:r>
            <a:r>
              <a:rPr kumimoji="0" lang="en-US" sz="1800" b="1" i="0" u="none" strike="noStrike" kern="1200" cap="none" spc="0" normalizeH="0" baseline="0" noProof="0" dirty="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genetic variations, species, evolution, …</a:t>
            </a:r>
          </a:p>
        </p:txBody>
      </p:sp>
      <p:sp>
        <p:nvSpPr>
          <p:cNvPr id="13" name="Rectangle 12">
            <a:extLst>
              <a:ext uri="{FF2B5EF4-FFF2-40B4-BE49-F238E27FC236}">
                <a16:creationId xmlns:a16="http://schemas.microsoft.com/office/drawing/2014/main" id="{3A223A29-6644-0347-8D71-6121991CBC37}"/>
              </a:ext>
            </a:extLst>
          </p:cNvPr>
          <p:cNvSpPr/>
          <p:nvPr/>
        </p:nvSpPr>
        <p:spPr>
          <a:xfrm>
            <a:off x="144016" y="5879013"/>
            <a:ext cx="4572000" cy="369332"/>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Rapid surveillance of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disease outbreaks</a:t>
            </a:r>
          </a:p>
        </p:txBody>
      </p:sp>
      <p:pic>
        <p:nvPicPr>
          <p:cNvPr id="16" name="Picture 15">
            <a:extLst>
              <a:ext uri="{FF2B5EF4-FFF2-40B4-BE49-F238E27FC236}">
                <a16:creationId xmlns:a16="http://schemas.microsoft.com/office/drawing/2014/main" id="{065DED78-1DA1-334F-BE4E-C478633C9CCD}"/>
              </a:ext>
            </a:extLst>
          </p:cNvPr>
          <p:cNvPicPr>
            <a:picLocks noChangeAspect="1"/>
          </p:cNvPicPr>
          <p:nvPr/>
        </p:nvPicPr>
        <p:blipFill>
          <a:blip r:embed="rId5"/>
          <a:stretch>
            <a:fillRect/>
          </a:stretch>
        </p:blipFill>
        <p:spPr>
          <a:xfrm>
            <a:off x="688528" y="3914154"/>
            <a:ext cx="3476384" cy="1955466"/>
          </a:xfrm>
          <a:prstGeom prst="rect">
            <a:avLst/>
          </a:prstGeom>
        </p:spPr>
      </p:pic>
      <p:sp>
        <p:nvSpPr>
          <p:cNvPr id="17" name="Rectangle 16">
            <a:extLst>
              <a:ext uri="{FF2B5EF4-FFF2-40B4-BE49-F238E27FC236}">
                <a16:creationId xmlns:a16="http://schemas.microsoft.com/office/drawing/2014/main" id="{7BC48378-27E6-E74D-8EEF-1E75F9F5206F}"/>
              </a:ext>
            </a:extLst>
          </p:cNvPr>
          <p:cNvSpPr/>
          <p:nvPr/>
        </p:nvSpPr>
        <p:spPr>
          <a:xfrm>
            <a:off x="5004544" y="5874281"/>
            <a:ext cx="4031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Developing </a:t>
            </a:r>
            <a:r>
              <a:rPr kumimoji="0" lang="en-US" sz="1800" b="1" i="0" u="none" strike="noStrike" kern="1200" cap="none" spc="0" normalizeH="0" baseline="0" noProof="0">
                <a:ln>
                  <a:noFill/>
                </a:ln>
                <a:solidFill>
                  <a:srgbClr val="FF0000"/>
                </a:solidFill>
                <a:effectLst/>
                <a:uLnTx/>
                <a:uFillTx/>
                <a:latin typeface="Tahoma" panose="020B0604030504040204" pitchFamily="34" charset="0"/>
                <a:ea typeface="Tahoma" panose="020B0604030504040204" pitchFamily="34" charset="0"/>
                <a:cs typeface="Tahoma" panose="020B0604030504040204" pitchFamily="34" charset="0"/>
              </a:rPr>
              <a:t>personalized medicine</a:t>
            </a:r>
          </a:p>
        </p:txBody>
      </p:sp>
      <p:pic>
        <p:nvPicPr>
          <p:cNvPr id="22" name="Picture 20" descr="Related image">
            <a:extLst>
              <a:ext uri="{FF2B5EF4-FFF2-40B4-BE49-F238E27FC236}">
                <a16:creationId xmlns:a16="http://schemas.microsoft.com/office/drawing/2014/main" id="{A207574E-145E-3846-B1F1-469104C3B010}"/>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72942" t="50853" r="8530" b="12146"/>
          <a:stretch/>
        </p:blipFill>
        <p:spPr bwMode="auto">
          <a:xfrm>
            <a:off x="5923875" y="4922839"/>
            <a:ext cx="625218"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Related image">
            <a:extLst>
              <a:ext uri="{FF2B5EF4-FFF2-40B4-BE49-F238E27FC236}">
                <a16:creationId xmlns:a16="http://schemas.microsoft.com/office/drawing/2014/main" id="{66E8E7A2-C541-7E48-93B5-E3E2C2B8C2BA}"/>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28835" t="50853" r="50206" b="12146"/>
          <a:stretch/>
        </p:blipFill>
        <p:spPr bwMode="auto">
          <a:xfrm>
            <a:off x="6020445" y="3980147"/>
            <a:ext cx="707212"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0" descr="Related image">
            <a:extLst>
              <a:ext uri="{FF2B5EF4-FFF2-40B4-BE49-F238E27FC236}">
                <a16:creationId xmlns:a16="http://schemas.microsoft.com/office/drawing/2014/main" id="{042EC2D7-9036-5049-B7B0-A612D0C670DD}"/>
              </a:ext>
            </a:extLst>
          </p:cNvPr>
          <p:cNvPicPr>
            <a:picLocks noChangeAspect="1" noChangeArrowheads="1"/>
          </p:cNvPicPr>
          <p:nvPr/>
        </p:nvPicPr>
        <p:blipFill rotWithShape="1">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l="8740" t="50853" r="71287" b="12146"/>
          <a:stretch/>
        </p:blipFill>
        <p:spPr bwMode="auto">
          <a:xfrm>
            <a:off x="5635182" y="3899121"/>
            <a:ext cx="673957" cy="10287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6" descr="Image result for medication icon">
            <a:extLst>
              <a:ext uri="{FF2B5EF4-FFF2-40B4-BE49-F238E27FC236}">
                <a16:creationId xmlns:a16="http://schemas.microsoft.com/office/drawing/2014/main" id="{E34AC37D-D314-9349-8E43-D3A56B0F7704}"/>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6306" t="2057" r="6476" b="59543"/>
          <a:stretch/>
        </p:blipFill>
        <p:spPr bwMode="auto">
          <a:xfrm>
            <a:off x="7446864" y="5116655"/>
            <a:ext cx="653528" cy="67427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36" descr="Image result for medication icon">
            <a:extLst>
              <a:ext uri="{FF2B5EF4-FFF2-40B4-BE49-F238E27FC236}">
                <a16:creationId xmlns:a16="http://schemas.microsoft.com/office/drawing/2014/main" id="{8D68DAFE-2E59-6C43-A4FF-ADCD82611D5C}"/>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663" t="2087" r="55824" b="60400"/>
          <a:stretch/>
        </p:blipFill>
        <p:spPr bwMode="auto">
          <a:xfrm>
            <a:off x="7301905" y="4219429"/>
            <a:ext cx="615574" cy="615574"/>
          </a:xfrm>
          <a:prstGeom prst="rect">
            <a:avLst/>
          </a:prstGeom>
          <a:noFill/>
          <a:extLst>
            <a:ext uri="{909E8E84-426E-40DD-AFC4-6F175D3DCCD1}">
              <a14:hiddenFill xmlns:a14="http://schemas.microsoft.com/office/drawing/2010/main">
                <a:solidFill>
                  <a:srgbClr val="FFFFFF"/>
                </a:solidFill>
              </a14:hiddenFill>
            </a:ext>
          </a:extLst>
        </p:spPr>
      </p:pic>
      <p:sp>
        <p:nvSpPr>
          <p:cNvPr id="29" name="Right Arrow 28">
            <a:extLst>
              <a:ext uri="{FF2B5EF4-FFF2-40B4-BE49-F238E27FC236}">
                <a16:creationId xmlns:a16="http://schemas.microsoft.com/office/drawing/2014/main" id="{F9FEAE5E-C06E-0842-AD47-E10909BBE084}"/>
              </a:ext>
            </a:extLst>
          </p:cNvPr>
          <p:cNvSpPr/>
          <p:nvPr/>
        </p:nvSpPr>
        <p:spPr>
          <a:xfrm flipH="1">
            <a:off x="6806446" y="4413471"/>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4" name="Right Arrow 33">
            <a:extLst>
              <a:ext uri="{FF2B5EF4-FFF2-40B4-BE49-F238E27FC236}">
                <a16:creationId xmlns:a16="http://schemas.microsoft.com/office/drawing/2014/main" id="{559D13C8-7445-4B4C-9F01-68BBD716A138}"/>
              </a:ext>
            </a:extLst>
          </p:cNvPr>
          <p:cNvSpPr/>
          <p:nvPr/>
        </p:nvSpPr>
        <p:spPr>
          <a:xfrm flipH="1">
            <a:off x="6810216" y="5342806"/>
            <a:ext cx="375525" cy="221975"/>
          </a:xfrm>
          <a:prstGeom prst="rightArrow">
            <a:avLst>
              <a:gd name="adj1" fmla="val 50000"/>
              <a:gd name="adj2" fmla="val 81840"/>
            </a:avLst>
          </a:prstGeom>
          <a:solidFill>
            <a:schemeClr val="bg1">
              <a:lumMod val="5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a:ln>
                <a:noFill/>
              </a:ln>
              <a:solidFill>
                <a:srgbClr val="5F5F5F"/>
              </a:solidFill>
              <a:effectLst/>
              <a:uLnTx/>
              <a:uFillTx/>
              <a:latin typeface="europa"/>
              <a:ea typeface="+mn-ea"/>
              <a:cs typeface="+mn-cs"/>
            </a:endParaRPr>
          </a:p>
        </p:txBody>
      </p:sp>
      <p:sp>
        <p:nvSpPr>
          <p:cNvPr id="35" name="Rectangle 34">
            <a:extLst>
              <a:ext uri="{FF2B5EF4-FFF2-40B4-BE49-F238E27FC236}">
                <a16:creationId xmlns:a16="http://schemas.microsoft.com/office/drawing/2014/main" id="{470B46ED-CFE3-1B42-9238-85E51E7AF537}"/>
              </a:ext>
            </a:extLst>
          </p:cNvPr>
          <p:cNvSpPr/>
          <p:nvPr/>
        </p:nvSpPr>
        <p:spPr>
          <a:xfrm>
            <a:off x="2267744" y="6434284"/>
            <a:ext cx="49685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panose="020B0604030504040204" pitchFamily="34" charset="0"/>
                <a:ea typeface="Tahoma" panose="020B0604030504040204" pitchFamily="34" charset="0"/>
                <a:cs typeface="Tahoma" panose="020B0604030504040204" pitchFamily="34" charset="0"/>
              </a:rPr>
              <a:t>And, many, many other applications …</a:t>
            </a:r>
          </a:p>
        </p:txBody>
      </p:sp>
    </p:spTree>
    <p:extLst>
      <p:ext uri="{BB962C8B-B14F-4D97-AF65-F5344CB8AC3E}">
        <p14:creationId xmlns:p14="http://schemas.microsoft.com/office/powerpoint/2010/main" val="291652558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82D40-9A40-294C-821D-C9F551A98E1F}"/>
              </a:ext>
            </a:extLst>
          </p:cNvPr>
          <p:cNvSpPr>
            <a:spLocks noGrp="1"/>
          </p:cNvSpPr>
          <p:nvPr>
            <p:ph type="title"/>
          </p:nvPr>
        </p:nvSpPr>
        <p:spPr>
          <a:xfrm>
            <a:off x="35496" y="152400"/>
            <a:ext cx="9167936" cy="1066800"/>
          </a:xfrm>
        </p:spPr>
        <p:txBody>
          <a:bodyPr/>
          <a:lstStyle/>
          <a:p>
            <a:r>
              <a:rPr lang="en-US" dirty="0"/>
              <a:t>One Problem with (Genome) Analysis Today</a:t>
            </a:r>
          </a:p>
        </p:txBody>
      </p:sp>
      <p:sp>
        <p:nvSpPr>
          <p:cNvPr id="3" name="Slide Number Placeholder 2">
            <a:extLst>
              <a:ext uri="{FF2B5EF4-FFF2-40B4-BE49-F238E27FC236}">
                <a16:creationId xmlns:a16="http://schemas.microsoft.com/office/drawing/2014/main" id="{54630187-28DD-9546-9969-9F24222B654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4" name="Group 3">
            <a:extLst>
              <a:ext uri="{FF2B5EF4-FFF2-40B4-BE49-F238E27FC236}">
                <a16:creationId xmlns:a16="http://schemas.microsoft.com/office/drawing/2014/main" id="{E5A101C6-D963-4545-B3BF-32EF1B31EC2F}"/>
              </a:ext>
            </a:extLst>
          </p:cNvPr>
          <p:cNvGrpSpPr/>
          <p:nvPr/>
        </p:nvGrpSpPr>
        <p:grpSpPr>
          <a:xfrm>
            <a:off x="918833" y="1487851"/>
            <a:ext cx="2830933" cy="2402638"/>
            <a:chOff x="4343037" y="3937719"/>
            <a:chExt cx="2445779" cy="1954638"/>
          </a:xfrm>
        </p:grpSpPr>
        <p:pic>
          <p:nvPicPr>
            <p:cNvPr id="5" name="Picture 4">
              <a:extLst>
                <a:ext uri="{FF2B5EF4-FFF2-40B4-BE49-F238E27FC236}">
                  <a16:creationId xmlns:a16="http://schemas.microsoft.com/office/drawing/2014/main" id="{AE77F47A-D91D-8C49-8B2B-7D114F7FC69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419577" y="3937719"/>
              <a:ext cx="1369239" cy="1954638"/>
            </a:xfrm>
            <a:prstGeom prst="roundRect">
              <a:avLst>
                <a:gd name="adj" fmla="val 3215"/>
              </a:avLst>
            </a:prstGeom>
          </p:spPr>
        </p:pic>
        <p:pic>
          <p:nvPicPr>
            <p:cNvPr id="6" name="Picture 5">
              <a:extLst>
                <a:ext uri="{FF2B5EF4-FFF2-40B4-BE49-F238E27FC236}">
                  <a16:creationId xmlns:a16="http://schemas.microsoft.com/office/drawing/2014/main" id="{C59962F5-2E69-B348-8CF4-AB2C4E8979B8}"/>
                </a:ext>
              </a:extLst>
            </p:cNvPr>
            <p:cNvPicPr>
              <a:picLocks noChangeAspect="1"/>
            </p:cNvPicPr>
            <p:nvPr/>
          </p:nvPicPr>
          <p:blipFill rotWithShape="1">
            <a:blip r:embed="rId3" cstate="print">
              <a:clrChange>
                <a:clrFrom>
                  <a:srgbClr val="C8CBAC"/>
                </a:clrFrom>
                <a:clrTo>
                  <a:srgbClr val="C8CBAC">
                    <a:alpha val="0"/>
                  </a:srgbClr>
                </a:clrTo>
              </a:clrChange>
              <a:extLst>
                <a:ext uri="{28A0092B-C50C-407E-A947-70E740481C1C}">
                  <a14:useLocalDpi xmlns:a14="http://schemas.microsoft.com/office/drawing/2010/main"/>
                </a:ext>
              </a:extLst>
            </a:blip>
            <a:srcRect/>
            <a:stretch/>
          </p:blipFill>
          <p:spPr>
            <a:xfrm>
              <a:off x="4413359" y="4016910"/>
              <a:ext cx="1021969" cy="649893"/>
            </a:xfrm>
            <a:prstGeom prst="rect">
              <a:avLst/>
            </a:prstGeom>
          </p:spPr>
        </p:pic>
        <p:pic>
          <p:nvPicPr>
            <p:cNvPr id="7" name="Picture 6">
              <a:extLst>
                <a:ext uri="{FF2B5EF4-FFF2-40B4-BE49-F238E27FC236}">
                  <a16:creationId xmlns:a16="http://schemas.microsoft.com/office/drawing/2014/main" id="{CF679DEA-9351-BA4B-A1F0-552F1291553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343037" y="4741368"/>
              <a:ext cx="1155916" cy="1106305"/>
            </a:xfrm>
            <a:prstGeom prst="roundRect">
              <a:avLst>
                <a:gd name="adj" fmla="val 5499"/>
              </a:avLst>
            </a:prstGeom>
          </p:spPr>
        </p:pic>
      </p:grpSp>
      <p:sp>
        <p:nvSpPr>
          <p:cNvPr id="8" name="Text Box 20" descr="90%">
            <a:extLst>
              <a:ext uri="{FF2B5EF4-FFF2-40B4-BE49-F238E27FC236}">
                <a16:creationId xmlns:a16="http://schemas.microsoft.com/office/drawing/2014/main" id="{A802DAD3-ACBC-534D-95D3-1045421DFE0B}"/>
              </a:ext>
            </a:extLst>
          </p:cNvPr>
          <p:cNvSpPr txBox="1">
            <a:spLocks noChangeArrowheads="1"/>
          </p:cNvSpPr>
          <p:nvPr/>
        </p:nvSpPr>
        <p:spPr bwMode="auto">
          <a:xfrm>
            <a:off x="899592" y="4005064"/>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Special-Purpose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lang="en-US" b="1" kern="0" dirty="0">
                <a:solidFill>
                  <a:srgbClr val="7030A0"/>
                </a:solidFill>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Generation</a:t>
            </a:r>
          </a:p>
        </p:txBody>
      </p:sp>
      <p:sp>
        <p:nvSpPr>
          <p:cNvPr id="9" name="Line 15">
            <a:extLst>
              <a:ext uri="{FF2B5EF4-FFF2-40B4-BE49-F238E27FC236}">
                <a16:creationId xmlns:a16="http://schemas.microsoft.com/office/drawing/2014/main" id="{92AD9E27-F44D-F440-8D0E-43BB6C91B087}"/>
              </a:ext>
            </a:extLst>
          </p:cNvPr>
          <p:cNvSpPr>
            <a:spLocks noChangeShapeType="1"/>
          </p:cNvSpPr>
          <p:nvPr/>
        </p:nvSpPr>
        <p:spPr bwMode="auto">
          <a:xfrm flipH="1">
            <a:off x="4093339" y="3143428"/>
            <a:ext cx="982715" cy="0"/>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0" name="Picture 9">
            <a:extLst>
              <a:ext uri="{FF2B5EF4-FFF2-40B4-BE49-F238E27FC236}">
                <a16:creationId xmlns:a16="http://schemas.microsoft.com/office/drawing/2014/main" id="{A98FBFE4-7E5C-BB48-892C-374ED0A83A23}"/>
              </a:ext>
            </a:extLst>
          </p:cNvPr>
          <p:cNvPicPr>
            <a:picLocks noChangeAspect="1"/>
          </p:cNvPicPr>
          <p:nvPr/>
        </p:nvPicPr>
        <p:blipFill>
          <a:blip r:embed="rId5"/>
          <a:stretch>
            <a:fillRect/>
          </a:stretch>
        </p:blipFill>
        <p:spPr>
          <a:xfrm>
            <a:off x="5353733" y="2180190"/>
            <a:ext cx="2016224" cy="2016224"/>
          </a:xfrm>
          <a:prstGeom prst="rect">
            <a:avLst/>
          </a:prstGeom>
        </p:spPr>
      </p:pic>
      <p:sp>
        <p:nvSpPr>
          <p:cNvPr id="11" name="Text Box 20" descr="90%">
            <a:extLst>
              <a:ext uri="{FF2B5EF4-FFF2-40B4-BE49-F238E27FC236}">
                <a16:creationId xmlns:a16="http://schemas.microsoft.com/office/drawing/2014/main" id="{C0521839-D35E-E242-8EC9-AB75DD55C357}"/>
              </a:ext>
            </a:extLst>
          </p:cNvPr>
          <p:cNvSpPr txBox="1">
            <a:spLocks noChangeArrowheads="1"/>
          </p:cNvSpPr>
          <p:nvPr/>
        </p:nvSpPr>
        <p:spPr bwMode="auto">
          <a:xfrm>
            <a:off x="4932040" y="3962497"/>
            <a:ext cx="2901030" cy="618631"/>
          </a:xfrm>
          <a:prstGeom prst="rect">
            <a:avLst/>
          </a:prstGeom>
          <a:noFill/>
          <a:ln w="12700">
            <a:noFill/>
            <a:miter lim="800000"/>
            <a:headEnd/>
            <a:tailEnd/>
          </a:ln>
          <a:effectLst/>
        </p:spPr>
        <p:txBody>
          <a:bodyPr wrap="squar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FF"/>
                </a:solidFill>
                <a:effectLst/>
                <a:uLnTx/>
                <a:uFillTx/>
                <a:latin typeface="Arial" pitchFamily="-107" charset="0"/>
                <a:ea typeface="Arial" pitchFamily="-107" charset="0"/>
                <a:cs typeface="Arial" pitchFamily="-107" charset="0"/>
              </a:rPr>
              <a:t>General-Purpose</a:t>
            </a: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 Machine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for </a:t>
            </a:r>
            <a:r>
              <a:rPr lang="en-US" b="1" kern="0" dirty="0">
                <a:solidFill>
                  <a:srgbClr val="7030A0"/>
                </a:solidFill>
                <a:latin typeface="Arial" pitchFamily="-107" charset="0"/>
                <a:ea typeface="Arial" pitchFamily="-107" charset="0"/>
                <a:cs typeface="Arial" pitchFamily="-107" charset="0"/>
              </a:rPr>
              <a:t>D</a:t>
            </a:r>
            <a:r>
              <a:rPr kumimoji="0" lang="en-US" sz="1800" b="1" i="0" u="none" strike="noStrike" kern="0" cap="none" spc="0" normalizeH="0" baseline="0" noProof="0" dirty="0" err="1">
                <a:ln>
                  <a:noFill/>
                </a:ln>
                <a:solidFill>
                  <a:srgbClr val="7030A0"/>
                </a:solidFill>
                <a:effectLst/>
                <a:uLnTx/>
                <a:uFillTx/>
                <a:latin typeface="Arial" pitchFamily="-107" charset="0"/>
                <a:ea typeface="Arial" pitchFamily="-107" charset="0"/>
                <a:cs typeface="Arial" pitchFamily="-107" charset="0"/>
              </a:rPr>
              <a:t>ata</a:t>
            </a:r>
            <a:r>
              <a:rPr kumimoji="0" lang="en-US" sz="1800" b="1" i="0" u="none" strike="noStrike" kern="0" cap="none" spc="0" normalizeH="0" baseline="0" noProof="0" dirty="0">
                <a:ln>
                  <a:noFill/>
                </a:ln>
                <a:solidFill>
                  <a:srgbClr val="7030A0"/>
                </a:solidFill>
                <a:effectLst/>
                <a:uLnTx/>
                <a:uFillTx/>
                <a:latin typeface="Arial" pitchFamily="-107" charset="0"/>
                <a:ea typeface="Arial" pitchFamily="-107" charset="0"/>
                <a:cs typeface="Arial" pitchFamily="-107" charset="0"/>
              </a:rPr>
              <a:t> Analysis</a:t>
            </a:r>
          </a:p>
        </p:txBody>
      </p:sp>
      <p:sp>
        <p:nvSpPr>
          <p:cNvPr id="12" name="Line 15">
            <a:extLst>
              <a:ext uri="{FF2B5EF4-FFF2-40B4-BE49-F238E27FC236}">
                <a16:creationId xmlns:a16="http://schemas.microsoft.com/office/drawing/2014/main" id="{FA4115C1-BC57-9A42-BB17-9423BC135CC1}"/>
              </a:ext>
            </a:extLst>
          </p:cNvPr>
          <p:cNvSpPr>
            <a:spLocks noChangeShapeType="1"/>
          </p:cNvSpPr>
          <p:nvPr/>
        </p:nvSpPr>
        <p:spPr bwMode="auto">
          <a:xfrm flipH="1">
            <a:off x="4090741" y="3346708"/>
            <a:ext cx="982714" cy="508223"/>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3" name="Line 15">
            <a:extLst>
              <a:ext uri="{FF2B5EF4-FFF2-40B4-BE49-F238E27FC236}">
                <a16:creationId xmlns:a16="http://schemas.microsoft.com/office/drawing/2014/main" id="{7730E787-E4D8-8144-BA30-E8D5145213DF}"/>
              </a:ext>
            </a:extLst>
          </p:cNvPr>
          <p:cNvSpPr>
            <a:spLocks noChangeShapeType="1"/>
          </p:cNvSpPr>
          <p:nvPr/>
        </p:nvSpPr>
        <p:spPr bwMode="auto">
          <a:xfrm flipH="1" flipV="1">
            <a:off x="4090742" y="2523560"/>
            <a:ext cx="985313" cy="399811"/>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14" name="Picture 13">
            <a:extLst>
              <a:ext uri="{FF2B5EF4-FFF2-40B4-BE49-F238E27FC236}">
                <a16:creationId xmlns:a16="http://schemas.microsoft.com/office/drawing/2014/main" id="{9BA03765-45CD-944B-B578-84948DA26504}"/>
              </a:ext>
            </a:extLst>
          </p:cNvPr>
          <p:cNvPicPr>
            <a:picLocks noChangeAspect="1"/>
          </p:cNvPicPr>
          <p:nvPr/>
        </p:nvPicPr>
        <p:blipFill rotWithShape="1">
          <a:blip r:embed="rId6"/>
          <a:srcRect r="-5153" b="30267"/>
          <a:stretch/>
        </p:blipFill>
        <p:spPr>
          <a:xfrm>
            <a:off x="5872655" y="2617993"/>
            <a:ext cx="585093" cy="525435"/>
          </a:xfrm>
          <a:prstGeom prst="rect">
            <a:avLst/>
          </a:prstGeom>
        </p:spPr>
      </p:pic>
      <p:sp>
        <p:nvSpPr>
          <p:cNvPr id="15" name="TextBox 14">
            <a:extLst>
              <a:ext uri="{FF2B5EF4-FFF2-40B4-BE49-F238E27FC236}">
                <a16:creationId xmlns:a16="http://schemas.microsoft.com/office/drawing/2014/main" id="{8E85EC62-DB59-024F-AEF7-95137CD1711B}"/>
              </a:ext>
            </a:extLst>
          </p:cNvPr>
          <p:cNvSpPr txBox="1"/>
          <p:nvPr/>
        </p:nvSpPr>
        <p:spPr>
          <a:xfrm>
            <a:off x="228600" y="4932457"/>
            <a:ext cx="815982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6633"/>
                </a:solidFill>
                <a:effectLst/>
                <a:uLnTx/>
                <a:uFillTx/>
                <a:latin typeface="Comic Sans MS" panose="030F0902030302020204" pitchFamily="66" charset="0"/>
                <a:ea typeface="+mn-ea"/>
                <a:cs typeface="+mn-cs"/>
              </a:rPr>
              <a:t>FAST                        </a:t>
            </a:r>
            <a:r>
              <a:rPr kumimoji="0" lang="en-US" sz="3200" b="1" i="0" u="none" strike="noStrike" kern="1200" cap="none" spc="0" normalizeH="0" baseline="0" noProof="0" dirty="0">
                <a:ln>
                  <a:noFill/>
                </a:ln>
                <a:solidFill>
                  <a:srgbClr val="FF0000"/>
                </a:solidFill>
                <a:effectLst/>
                <a:uLnTx/>
                <a:uFillTx/>
                <a:latin typeface="Comic Sans MS" panose="030F0902030302020204" pitchFamily="66" charset="0"/>
                <a:ea typeface="+mn-ea"/>
                <a:cs typeface="+mn-cs"/>
              </a:rPr>
              <a:t>SLOW</a:t>
            </a:r>
          </a:p>
        </p:txBody>
      </p:sp>
      <p:sp>
        <p:nvSpPr>
          <p:cNvPr id="16" name="TextBox 15">
            <a:extLst>
              <a:ext uri="{FF2B5EF4-FFF2-40B4-BE49-F238E27FC236}">
                <a16:creationId xmlns:a16="http://schemas.microsoft.com/office/drawing/2014/main" id="{D4423DC6-1026-4355-C667-D4D1A1F16D6F}"/>
              </a:ext>
            </a:extLst>
          </p:cNvPr>
          <p:cNvSpPr txBox="1"/>
          <p:nvPr/>
        </p:nvSpPr>
        <p:spPr>
          <a:xfrm>
            <a:off x="2051720" y="5954590"/>
            <a:ext cx="49920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Slow and inefficient processing capability</a:t>
            </a:r>
          </a:p>
        </p:txBody>
      </p:sp>
      <p:sp>
        <p:nvSpPr>
          <p:cNvPr id="17" name="TextBox 16">
            <a:extLst>
              <a:ext uri="{FF2B5EF4-FFF2-40B4-BE49-F238E27FC236}">
                <a16:creationId xmlns:a16="http://schemas.microsoft.com/office/drawing/2014/main" id="{64086A96-D354-3059-9C64-A176A6002A90}"/>
              </a:ext>
            </a:extLst>
          </p:cNvPr>
          <p:cNvSpPr txBox="1"/>
          <p:nvPr/>
        </p:nvSpPr>
        <p:spPr>
          <a:xfrm>
            <a:off x="1295302" y="6460492"/>
            <a:ext cx="7068858" cy="369332"/>
          </a:xfrm>
          <a:prstGeom prst="rect">
            <a:avLst/>
          </a:prstGeom>
          <a:noFill/>
        </p:spPr>
        <p:txBody>
          <a:bodyPr wrap="none" rtlCol="0">
            <a:spAutoFit/>
          </a:bodyPr>
          <a:lstStyle/>
          <a:p>
            <a:r>
              <a:rPr lang="en-US" dirty="0">
                <a:solidFill>
                  <a:srgbClr val="0000FF"/>
                </a:solidFill>
              </a:rPr>
              <a:t>This picture is similar for many “data generators &amp; analyzers” today</a:t>
            </a:r>
          </a:p>
        </p:txBody>
      </p:sp>
      <p:sp>
        <p:nvSpPr>
          <p:cNvPr id="18" name="Line 15">
            <a:extLst>
              <a:ext uri="{FF2B5EF4-FFF2-40B4-BE49-F238E27FC236}">
                <a16:creationId xmlns:a16="http://schemas.microsoft.com/office/drawing/2014/main" id="{925427A8-7454-B0ED-2AB3-4F8B14F32BAC}"/>
              </a:ext>
            </a:extLst>
          </p:cNvPr>
          <p:cNvSpPr>
            <a:spLocks noChangeShapeType="1"/>
          </p:cNvSpPr>
          <p:nvPr/>
        </p:nvSpPr>
        <p:spPr bwMode="auto">
          <a:xfrm flipH="1" flipV="1">
            <a:off x="4090740" y="1981407"/>
            <a:ext cx="982713" cy="724645"/>
          </a:xfrm>
          <a:prstGeom prst="line">
            <a:avLst/>
          </a:prstGeom>
          <a:noFill/>
          <a:ln w="76200">
            <a:solidFill>
              <a:srgbClr val="FF0000"/>
            </a:solidFill>
            <a:round/>
            <a:headEnd type="triangle" w="med" len="med"/>
            <a:tailEnd type="non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6486275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16</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Near-Memory Analytics</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51801398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4F12-528E-5A48-BAE0-E0DF14FEB9AA}"/>
              </a:ext>
            </a:extLst>
          </p:cNvPr>
          <p:cNvSpPr>
            <a:spLocks noGrp="1"/>
          </p:cNvSpPr>
          <p:nvPr>
            <p:ph type="title"/>
          </p:nvPr>
        </p:nvSpPr>
        <p:spPr/>
        <p:txBody>
          <a:bodyPr/>
          <a:lstStyle/>
          <a:p>
            <a:r>
              <a:rPr lang="en-US" dirty="0"/>
              <a:t>Beginner Reading on Genome Analysis</a:t>
            </a:r>
          </a:p>
        </p:txBody>
      </p:sp>
      <p:sp>
        <p:nvSpPr>
          <p:cNvPr id="4" name="Slide Number Placeholder 3">
            <a:extLst>
              <a:ext uri="{FF2B5EF4-FFF2-40B4-BE49-F238E27FC236}">
                <a16:creationId xmlns:a16="http://schemas.microsoft.com/office/drawing/2014/main" id="{2664F514-3E94-8048-A442-6555D3EDBF0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Rectangle 7">
            <a:extLst>
              <a:ext uri="{FF2B5EF4-FFF2-40B4-BE49-F238E27FC236}">
                <a16:creationId xmlns:a16="http://schemas.microsoft.com/office/drawing/2014/main" id="{E2CA0203-DBBA-FD41-ADB8-08D665685A68}"/>
              </a:ext>
            </a:extLst>
          </p:cNvPr>
          <p:cNvSpPr/>
          <p:nvPr/>
        </p:nvSpPr>
        <p:spPr>
          <a:xfrm>
            <a:off x="259409" y="908720"/>
            <a:ext cx="8799307"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800" b="0" i="0" u="none" strike="noStrike" kern="1200" cap="none" spc="0" normalizeH="0" baseline="0" noProof="0" dirty="0">
                <a:ln>
                  <a:noFill/>
                </a:ln>
                <a:solidFill>
                  <a:srgbClr val="000000"/>
                </a:solidFill>
                <a:effectLst/>
                <a:uLnTx/>
                <a:uFillTx/>
                <a:latin typeface="Tahoma"/>
                <a:ea typeface="+mn-ea"/>
                <a:cs typeface="+mn-cs"/>
              </a:rPr>
              <a:t>, Joel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Lindegger</a:t>
            </a:r>
            <a:r>
              <a:rPr kumimoji="0" lang="en-US" sz="1800" b="0" i="0" u="none" strike="noStrike" kern="1200" cap="none" spc="0" normalizeH="0" baseline="0" noProof="0" dirty="0">
                <a:ln>
                  <a:noFill/>
                </a:ln>
                <a:solidFill>
                  <a:srgbClr val="000000"/>
                </a:solidFill>
                <a:effectLst/>
                <a:uLnTx/>
                <a:uFillTx/>
                <a:latin typeface="Tahoma"/>
                <a:ea typeface="+mn-ea"/>
                <a:cs typeface="+mn-cs"/>
              </a:rPr>
              <a:t>, Can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Firtina</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Nour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Almadhoun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Haiyu</a:t>
            </a:r>
            <a:r>
              <a:rPr kumimoji="0" lang="en-US" sz="1800" b="0" i="0" u="none" strike="noStrike" kern="1200" cap="none" spc="0" normalizeH="0" baseline="0" noProof="0" dirty="0">
                <a:ln>
                  <a:noFill/>
                </a:ln>
                <a:solidFill>
                  <a:srgbClr val="000000"/>
                </a:solidFill>
                <a:effectLst/>
                <a:uLnTx/>
                <a:uFillTx/>
                <a:latin typeface="Tahoma"/>
                <a:ea typeface="+mn-ea"/>
                <a:cs typeface="+mn-cs"/>
              </a:rPr>
              <a:t> Mao, Gagandeep Singh, Juan Gomez-Luna,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Onur</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Mutlu</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From Molecules to Genomic Variations to Scientific Discovery:    Intelligent Algorithms and Architectures for Intelligent Genome Analysis</a:t>
            </a:r>
            <a:r>
              <a:rPr kumimoji="0" lang="en-US" sz="1800" b="1" i="0" u="none" strike="noStrike" kern="1200" cap="none" spc="0" normalizeH="0" baseline="0" noProof="0" dirty="0">
                <a:ln>
                  <a:noFill/>
                </a:ln>
                <a:solidFill>
                  <a:srgbClr val="000000"/>
                </a:solidFill>
                <a:effectLst/>
                <a:uLnTx/>
                <a:uFillTx/>
                <a:latin typeface="Tahoma"/>
                <a:ea typeface="+mn-ea"/>
                <a:cs typeface="+mn-cs"/>
              </a:rPr>
              <a:t>”</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Computational and Structural Biotechnology Journal,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p:txBody>
      </p:sp>
      <p:pic>
        <p:nvPicPr>
          <p:cNvPr id="10" name="Content Placeholder 9">
            <a:extLst>
              <a:ext uri="{FF2B5EF4-FFF2-40B4-BE49-F238E27FC236}">
                <a16:creationId xmlns:a16="http://schemas.microsoft.com/office/drawing/2014/main" id="{F45D9B22-CAE4-6040-89EE-CD3A1307D8E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0" y="2852936"/>
            <a:ext cx="9144000" cy="3413760"/>
          </a:xfrm>
        </p:spPr>
      </p:pic>
      <p:sp>
        <p:nvSpPr>
          <p:cNvPr id="6" name="TextBox 5">
            <a:extLst>
              <a:ext uri="{FF2B5EF4-FFF2-40B4-BE49-F238E27FC236}">
                <a16:creationId xmlns:a16="http://schemas.microsoft.com/office/drawing/2014/main" id="{3CBD41D2-621F-D5F9-13B4-D39C618AB2B6}"/>
              </a:ext>
            </a:extLst>
          </p:cNvPr>
          <p:cNvSpPr txBox="1"/>
          <p:nvPr/>
        </p:nvSpPr>
        <p:spPr>
          <a:xfrm>
            <a:off x="1557121" y="6351711"/>
            <a:ext cx="62552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https://arxiv.org/pdf/2205.07957.pdf</a:t>
            </a:r>
            <a:r>
              <a:rPr kumimoji="0" lang="en-US" sz="24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23405615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63000" cy="1066800"/>
          </a:xfrm>
        </p:spPr>
        <p:txBody>
          <a:bodyPr/>
          <a:lstStyle/>
          <a:p>
            <a:r>
              <a:rPr lang="en-US" dirty="0"/>
              <a:t>Deeper and Larger Memory Hierarchies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57981" y="1399401"/>
            <a:ext cx="6722200" cy="4433327"/>
          </a:xfrm>
          <a:prstGeom prst="rect">
            <a:avLst/>
          </a:prstGeom>
        </p:spPr>
      </p:pic>
      <p:sp>
        <p:nvSpPr>
          <p:cNvPr id="6" name="Rectangle 5"/>
          <p:cNvSpPr/>
          <p:nvPr/>
        </p:nvSpPr>
        <p:spPr>
          <a:xfrm>
            <a:off x="192974" y="6520190"/>
            <a:ext cx="8493826" cy="26161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https://wccftech.com/amd-ryzen-5000-zen-3-vermeer-undressed-high-res-die-shots-close-ups-pictured-detailed/</a:t>
            </a:r>
          </a:p>
        </p:txBody>
      </p:sp>
      <p:sp>
        <p:nvSpPr>
          <p:cNvPr id="7" name="TextBox 6"/>
          <p:cNvSpPr txBox="1"/>
          <p:nvPr/>
        </p:nvSpPr>
        <p:spPr>
          <a:xfrm>
            <a:off x="1873702" y="6047457"/>
            <a:ext cx="3258234"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AMD Ryzen 5000, 2020</a:t>
            </a:r>
          </a:p>
        </p:txBody>
      </p:sp>
      <p:sp>
        <p:nvSpPr>
          <p:cNvPr id="9" name="TextBox 8"/>
          <p:cNvSpPr txBox="1"/>
          <p:nvPr/>
        </p:nvSpPr>
        <p:spPr>
          <a:xfrm>
            <a:off x="7086600" y="1432441"/>
            <a:ext cx="2499952" cy="446276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 Count: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cores/16 threads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L1 Caches: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KB</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per 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512 KB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32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ectangle 39">
            <a:extLst>
              <a:ext uri="{FF2B5EF4-FFF2-40B4-BE49-F238E27FC236}">
                <a16:creationId xmlns:a16="http://schemas.microsoft.com/office/drawing/2014/main" id="{E43B13E5-F680-354D-8F66-3B88FCFE528C}"/>
              </a:ext>
            </a:extLst>
          </p:cNvPr>
          <p:cNvSpPr>
            <a:spLocks noChangeArrowheads="1"/>
          </p:cNvSpPr>
          <p:nvPr/>
        </p:nvSpPr>
        <p:spPr bwMode="auto">
          <a:xfrm rot="5400000">
            <a:off x="1543157" y="1924098"/>
            <a:ext cx="3711767" cy="4022321"/>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09195196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a:t>AMD’s 3D Last Level Cache (2021)</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600" b="0" i="0" u="none" strike="noStrike" kern="1200" cap="none" spc="0" normalizeH="0" baseline="0" noProof="0" dirty="0">
              <a:ln>
                <a:noFill/>
              </a:ln>
              <a:solidFill>
                <a:srgbClr val="000000"/>
              </a:solidFill>
              <a:effectLst/>
              <a:uLnTx/>
              <a:uFillTx/>
              <a:latin typeface="Garamond" charset="0"/>
              <a:ea typeface="ＭＳ Ｐゴシック"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87233" y="6459379"/>
            <a:ext cx="1946367" cy="24622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https://youtu.be/gqAYMx34euU</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187233" y="6611779"/>
            <a:ext cx="6019800" cy="24622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https://www.tech-critter.com/amd-keynote-computex-2021/</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6B457267-7C22-2546-AC36-075A3FCB4F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339" y="1143000"/>
            <a:ext cx="2321095" cy="1605524"/>
          </a:xfrm>
          <a:prstGeom prst="rect">
            <a:avLst/>
          </a:prstGeom>
        </p:spPr>
      </p:pic>
      <p:sp>
        <p:nvSpPr>
          <p:cNvPr id="15" name="TextBox 14">
            <a:extLst>
              <a:ext uri="{FF2B5EF4-FFF2-40B4-BE49-F238E27FC236}">
                <a16:creationId xmlns:a16="http://schemas.microsoft.com/office/drawing/2014/main" id="{C64E69AA-9F57-594C-94FD-1C2F8CE71CE7}"/>
              </a:ext>
            </a:extLst>
          </p:cNvPr>
          <p:cNvSpPr txBox="1"/>
          <p:nvPr/>
        </p:nvSpPr>
        <p:spPr>
          <a:xfrm>
            <a:off x="189215" y="2720681"/>
            <a:ext cx="1831886" cy="276999"/>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6"/>
              </a:rPr>
              <a:t>https://community.microcenter.com/discussion/5134/comparing-zen-3-to-zen-2</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7" name="Picture 16">
            <a:extLst>
              <a:ext uri="{FF2B5EF4-FFF2-40B4-BE49-F238E27FC236}">
                <a16:creationId xmlns:a16="http://schemas.microsoft.com/office/drawing/2014/main" id="{F0E1BA0A-A982-F949-9AD7-117233B424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3086073"/>
            <a:ext cx="7081838" cy="3238527"/>
          </a:xfrm>
          <a:prstGeom prst="rect">
            <a:avLst/>
          </a:prstGeom>
        </p:spPr>
      </p:pic>
      <p:sp>
        <p:nvSpPr>
          <p:cNvPr id="18" name="TextBox 17">
            <a:extLst>
              <a:ext uri="{FF2B5EF4-FFF2-40B4-BE49-F238E27FC236}">
                <a16:creationId xmlns:a16="http://schemas.microsoft.com/office/drawing/2014/main" id="{54D4E1FF-4B6E-B549-A45F-DEC4188FF16D}"/>
              </a:ext>
            </a:extLst>
          </p:cNvPr>
          <p:cNvSpPr txBox="1"/>
          <p:nvPr/>
        </p:nvSpPr>
        <p:spPr>
          <a:xfrm>
            <a:off x="5075226" y="1905000"/>
            <a:ext cx="4068774" cy="107721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Additional 64 MB L3 cache die</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stacked on top of the processor die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Connected using Through Silicon Vias (TSVs)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Total of 96 MB L3 cache</a:t>
            </a:r>
          </a:p>
        </p:txBody>
      </p:sp>
      <p:sp>
        <p:nvSpPr>
          <p:cNvPr id="19" name="TextBox 18">
            <a:extLst>
              <a:ext uri="{FF2B5EF4-FFF2-40B4-BE49-F238E27FC236}">
                <a16:creationId xmlns:a16="http://schemas.microsoft.com/office/drawing/2014/main" id="{A81D9142-3631-7D49-9D01-95EB2AD2E5B2}"/>
              </a:ext>
            </a:extLst>
          </p:cNvPr>
          <p:cNvSpPr txBox="1"/>
          <p:nvPr/>
        </p:nvSpPr>
        <p:spPr>
          <a:xfrm>
            <a:off x="2667000" y="1048434"/>
            <a:ext cx="5736412"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AMD increases the L3 size of their 8-core Zen 3 processors from 32 MB to 96 MB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9428858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6A72A-7A5D-D742-AA80-43A4ED0F6C5B}"/>
              </a:ext>
            </a:extLst>
          </p:cNvPr>
          <p:cNvSpPr>
            <a:spLocks noGrp="1"/>
          </p:cNvSpPr>
          <p:nvPr>
            <p:ph type="title"/>
          </p:nvPr>
        </p:nvSpPr>
        <p:spPr>
          <a:xfrm>
            <a:off x="228600" y="152400"/>
            <a:ext cx="8991600" cy="1066800"/>
          </a:xfrm>
        </p:spPr>
        <p:txBody>
          <a:bodyPr/>
          <a:lstStyle/>
          <a:p>
            <a:r>
              <a:rPr lang="en-US" dirty="0"/>
              <a:t>Deeper and Larger Memory Hierarchies</a:t>
            </a:r>
          </a:p>
        </p:txBody>
      </p:sp>
      <p:sp>
        <p:nvSpPr>
          <p:cNvPr id="4" name="Slide Number Placeholder 3">
            <a:extLst>
              <a:ext uri="{FF2B5EF4-FFF2-40B4-BE49-F238E27FC236}">
                <a16:creationId xmlns:a16="http://schemas.microsoft.com/office/drawing/2014/main" id="{9D6B463F-D9A5-F246-AEBF-B6E35DCE8C60}"/>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9CD3246B-4504-6A44-A3C6-3AD1B220008A}"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2" descr="Logical structure of the IBM POWER10 processor">
            <a:extLst>
              <a:ext uri="{FF2B5EF4-FFF2-40B4-BE49-F238E27FC236}">
                <a16:creationId xmlns:a16="http://schemas.microsoft.com/office/drawing/2014/main" id="{6ADD481E-19DE-9A41-BC9C-3EE0A79F1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90600"/>
            <a:ext cx="5679107" cy="5471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55642F6-54C9-E34D-85DE-D198E153BB67}"/>
              </a:ext>
            </a:extLst>
          </p:cNvPr>
          <p:cNvSpPr txBox="1"/>
          <p:nvPr/>
        </p:nvSpPr>
        <p:spPr>
          <a:xfrm>
            <a:off x="738673" y="6498451"/>
            <a:ext cx="7243843"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1200" b="0" i="0" u="none" strike="noStrike" kern="1200" cap="none" spc="0" normalizeH="0" baseline="0" noProof="0" err="1">
                <a:ln>
                  <a:noFill/>
                </a:ln>
                <a:solidFill>
                  <a:srgbClr val="000000"/>
                </a:solidFill>
                <a:effectLst/>
                <a:uLnTx/>
                <a:uFillTx/>
                <a:latin typeface="Arial" panose="020B0604020202020204" pitchFamily="34" charset="0"/>
                <a:ea typeface="ＭＳ Ｐゴシック" panose="020B0600070205080204" pitchFamily="34" charset="-128"/>
                <a:cs typeface="+mn-cs"/>
              </a:rPr>
              <a:t>www.it-techblog.de</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/ibm-power10-prozessor-mehr-speicher-mehr-tempo-mehr-sicherheit/09/2020/</a:t>
            </a:r>
          </a:p>
        </p:txBody>
      </p:sp>
      <p:sp>
        <p:nvSpPr>
          <p:cNvPr id="7" name="TextBox 6">
            <a:extLst>
              <a:ext uri="{FF2B5EF4-FFF2-40B4-BE49-F238E27FC236}">
                <a16:creationId xmlns:a16="http://schemas.microsoft.com/office/drawing/2014/main" id="{DA78BC4D-1A2D-3F42-9A30-04C1B7FB7A52}"/>
              </a:ext>
            </a:extLst>
          </p:cNvPr>
          <p:cNvSpPr txBox="1"/>
          <p:nvPr/>
        </p:nvSpPr>
        <p:spPr>
          <a:xfrm>
            <a:off x="7304291" y="1065539"/>
            <a:ext cx="1915909"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IBM POWER10,</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432FF"/>
                </a:solidFill>
                <a:effectLst/>
                <a:uLnTx/>
                <a:uFillTx/>
                <a:latin typeface="Arial" panose="020B0604020202020204" pitchFamily="34" charset="0"/>
                <a:ea typeface="ＭＳ Ｐゴシック" panose="020B0600070205080204" pitchFamily="34" charset="-128"/>
                <a:cs typeface="+mn-cs"/>
              </a:rPr>
              <a:t>2020</a:t>
            </a:r>
          </a:p>
        </p:txBody>
      </p:sp>
      <p:sp>
        <p:nvSpPr>
          <p:cNvPr id="8" name="Rectangle 39">
            <a:extLst>
              <a:ext uri="{FF2B5EF4-FFF2-40B4-BE49-F238E27FC236}">
                <a16:creationId xmlns:a16="http://schemas.microsoft.com/office/drawing/2014/main" id="{354C51D2-A9DE-7B4B-8BF6-162BD3236CB0}"/>
              </a:ext>
            </a:extLst>
          </p:cNvPr>
          <p:cNvSpPr>
            <a:spLocks noChangeArrowheads="1"/>
          </p:cNvSpPr>
          <p:nvPr/>
        </p:nvSpPr>
        <p:spPr bwMode="auto">
          <a:xfrm rot="5400000">
            <a:off x="3581398" y="289560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9" name="Rectangle 39">
            <a:extLst>
              <a:ext uri="{FF2B5EF4-FFF2-40B4-BE49-F238E27FC236}">
                <a16:creationId xmlns:a16="http://schemas.microsoft.com/office/drawing/2014/main" id="{9F37681C-67D9-8347-A15E-41A123016402}"/>
              </a:ext>
            </a:extLst>
          </p:cNvPr>
          <p:cNvSpPr>
            <a:spLocks noChangeArrowheads="1"/>
          </p:cNvSpPr>
          <p:nvPr/>
        </p:nvSpPr>
        <p:spPr bwMode="auto">
          <a:xfrm rot="5400000">
            <a:off x="3601552" y="568871"/>
            <a:ext cx="1371602" cy="3657600"/>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11DAAC93-B839-BF47-AAD1-4D6898B3644F}"/>
              </a:ext>
            </a:extLst>
          </p:cNvPr>
          <p:cNvSpPr txBox="1"/>
          <p:nvPr/>
        </p:nvSpPr>
        <p:spPr>
          <a:xfrm>
            <a:off x="7239000" y="2166640"/>
            <a:ext cx="2499952" cy="378565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15-16</a:t>
            </a: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cores,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8 threads/core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L2 Caches: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2 MB per core</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err="1">
                <a:ln>
                  <a:noFill/>
                </a:ln>
                <a:solidFill>
                  <a:srgbClr val="0070C0"/>
                </a:solidFill>
                <a:effectLst/>
                <a:uLnTx/>
                <a:uFillTx/>
                <a:latin typeface="Arial" panose="020B0604020202020204" pitchFamily="34" charset="0"/>
                <a:ea typeface="ＭＳ Ｐゴシック" panose="020B0600070205080204" pitchFamily="34" charset="-128"/>
                <a:cs typeface="+mn-cs"/>
              </a:rPr>
              <a:t>L3</a:t>
            </a:r>
            <a:r>
              <a:rPr kumimoji="0" lang="en-US" sz="2400" b="0" i="0" u="none" strike="noStrike" kern="1200" cap="none" spc="0" normalizeH="0" baseline="0" noProof="0">
                <a:ln>
                  <a:noFill/>
                </a:ln>
                <a:solidFill>
                  <a:srgbClr val="0070C0"/>
                </a:solidFill>
                <a:effectLst/>
                <a:uLnTx/>
                <a:uFillTx/>
                <a:latin typeface="Arial" panose="020B0604020202020204" pitchFamily="34" charset="0"/>
                <a:ea typeface="ＭＳ Ｐゴシック" panose="020B0600070205080204" pitchFamily="34" charset="-128"/>
                <a:cs typeface="+mn-cs"/>
              </a:rPr>
              <a:t> Cache: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120 MB shared</a:t>
            </a: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0563584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630-A1E5-804C-A757-BA15C2E67AA0}"/>
              </a:ext>
            </a:extLst>
          </p:cNvPr>
          <p:cNvSpPr>
            <a:spLocks noGrp="1"/>
          </p:cNvSpPr>
          <p:nvPr>
            <p:ph type="title"/>
          </p:nvPr>
        </p:nvSpPr>
        <p:spPr>
          <a:xfrm>
            <a:off x="228600" y="152400"/>
            <a:ext cx="9372600" cy="884238"/>
          </a:xfrm>
        </p:spPr>
        <p:txBody>
          <a:bodyPr/>
          <a:lstStyle/>
          <a:p>
            <a:r>
              <a:rPr lang="en-US" dirty="0">
                <a:solidFill>
                  <a:srgbClr val="006633"/>
                </a:solidFill>
                <a:ea typeface="ＭＳ Ｐゴシック" charset="0"/>
              </a:rPr>
              <a:t>Deeper and Larger Memory Hierarchies</a:t>
            </a:r>
            <a:endParaRPr lang="en-US" sz="3600" dirty="0"/>
          </a:p>
        </p:txBody>
      </p:sp>
      <p:sp>
        <p:nvSpPr>
          <p:cNvPr id="3" name="Slide Number Placeholder 2">
            <a:extLst>
              <a:ext uri="{FF2B5EF4-FFF2-40B4-BE49-F238E27FC236}">
                <a16:creationId xmlns:a16="http://schemas.microsoft.com/office/drawing/2014/main" id="{78AEBD90-9301-6C4A-BC8C-2EDBB0E5DDF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6ABE56-5E07-4208-997F-19E78ED3449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77506" name="Picture 2" descr="Apple announces M1 Ultra with 20-core CPU and 64-core GPU">
            <a:extLst>
              <a:ext uri="{FF2B5EF4-FFF2-40B4-BE49-F238E27FC236}">
                <a16:creationId xmlns:a16="http://schemas.microsoft.com/office/drawing/2014/main" id="{39E66091-2514-8942-B762-7B5B63853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7"/>
            <a:ext cx="9144000" cy="5135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F3789-731D-3743-920B-1975EC699A4D}"/>
              </a:ext>
            </a:extLst>
          </p:cNvPr>
          <p:cNvSpPr txBox="1"/>
          <p:nvPr/>
        </p:nvSpPr>
        <p:spPr>
          <a:xfrm>
            <a:off x="1932065" y="6566356"/>
            <a:ext cx="5203669"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www.gsmarena.com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/apple_announces_m1_ultra_with_20core_cpu_and_64core_gpu-news-53481.php</a:t>
            </a:r>
          </a:p>
        </p:txBody>
      </p:sp>
      <p:sp>
        <p:nvSpPr>
          <p:cNvPr id="6" name="Rectangle 39">
            <a:extLst>
              <a:ext uri="{FF2B5EF4-FFF2-40B4-BE49-F238E27FC236}">
                <a16:creationId xmlns:a16="http://schemas.microsoft.com/office/drawing/2014/main" id="{F3942E71-DCB7-734B-AA89-8B7623663BCA}"/>
              </a:ext>
            </a:extLst>
          </p:cNvPr>
          <p:cNvSpPr>
            <a:spLocks noChangeArrowheads="1"/>
          </p:cNvSpPr>
          <p:nvPr/>
        </p:nvSpPr>
        <p:spPr bwMode="auto">
          <a:xfrm rot="5400000">
            <a:off x="1189528"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ectangle 39">
            <a:extLst>
              <a:ext uri="{FF2B5EF4-FFF2-40B4-BE49-F238E27FC236}">
                <a16:creationId xmlns:a16="http://schemas.microsoft.com/office/drawing/2014/main" id="{5542B0FB-0C7F-4D40-80A7-3CAD0B7D5996}"/>
              </a:ext>
            </a:extLst>
          </p:cNvPr>
          <p:cNvSpPr>
            <a:spLocks noChangeArrowheads="1"/>
          </p:cNvSpPr>
          <p:nvPr/>
        </p:nvSpPr>
        <p:spPr bwMode="auto">
          <a:xfrm rot="5400000">
            <a:off x="4044671"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05FAF078-3519-72EE-F756-8F1AAF73B425}"/>
              </a:ext>
            </a:extLst>
          </p:cNvPr>
          <p:cNvSpPr txBox="1"/>
          <p:nvPr/>
        </p:nvSpPr>
        <p:spPr>
          <a:xfrm>
            <a:off x="3048000" y="6140130"/>
            <a:ext cx="29338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Apple M1 Ultra System (2022)</a:t>
            </a:r>
          </a:p>
        </p:txBody>
      </p:sp>
      <p:sp>
        <p:nvSpPr>
          <p:cNvPr id="8" name="TextBox 7">
            <a:extLst>
              <a:ext uri="{FF2B5EF4-FFF2-40B4-BE49-F238E27FC236}">
                <a16:creationId xmlns:a16="http://schemas.microsoft.com/office/drawing/2014/main" id="{A2A1C5B9-D3CC-6035-D80C-A166B5BD945F}"/>
              </a:ext>
            </a:extLst>
          </p:cNvPr>
          <p:cNvSpPr txBox="1"/>
          <p:nvPr/>
        </p:nvSpPr>
        <p:spPr>
          <a:xfrm>
            <a:off x="2615830" y="5609553"/>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0" name="TextBox 9">
            <a:extLst>
              <a:ext uri="{FF2B5EF4-FFF2-40B4-BE49-F238E27FC236}">
                <a16:creationId xmlns:a16="http://schemas.microsoft.com/office/drawing/2014/main" id="{EFC8947E-A616-D75A-85A7-B17561B4DB64}"/>
              </a:ext>
            </a:extLst>
          </p:cNvPr>
          <p:cNvSpPr txBox="1"/>
          <p:nvPr/>
        </p:nvSpPr>
        <p:spPr>
          <a:xfrm>
            <a:off x="5562682" y="5617106"/>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1" name="TextBox 10">
            <a:extLst>
              <a:ext uri="{FF2B5EF4-FFF2-40B4-BE49-F238E27FC236}">
                <a16:creationId xmlns:a16="http://schemas.microsoft.com/office/drawing/2014/main" id="{773E168C-9134-1C6E-4F85-8F2B609395F6}"/>
              </a:ext>
            </a:extLst>
          </p:cNvPr>
          <p:cNvSpPr txBox="1"/>
          <p:nvPr/>
        </p:nvSpPr>
        <p:spPr>
          <a:xfrm>
            <a:off x="4122255" y="5263143"/>
            <a:ext cx="8900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A lot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Cache</a:t>
            </a:r>
          </a:p>
        </p:txBody>
      </p:sp>
      <p:sp>
        <p:nvSpPr>
          <p:cNvPr id="9" name="Rectangle 39">
            <a:extLst>
              <a:ext uri="{FF2B5EF4-FFF2-40B4-BE49-F238E27FC236}">
                <a16:creationId xmlns:a16="http://schemas.microsoft.com/office/drawing/2014/main" id="{007D205A-1318-551D-5272-8115998B1255}"/>
              </a:ext>
            </a:extLst>
          </p:cNvPr>
          <p:cNvSpPr>
            <a:spLocks noChangeArrowheads="1"/>
          </p:cNvSpPr>
          <p:nvPr/>
        </p:nvSpPr>
        <p:spPr bwMode="auto">
          <a:xfrm rot="5400000">
            <a:off x="-746620" y="2472860"/>
            <a:ext cx="3900363" cy="227237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 name="Rectangle 39">
            <a:extLst>
              <a:ext uri="{FF2B5EF4-FFF2-40B4-BE49-F238E27FC236}">
                <a16:creationId xmlns:a16="http://schemas.microsoft.com/office/drawing/2014/main" id="{3662BFAB-2D15-A3C2-7D02-D2FB2B6A3B5D}"/>
              </a:ext>
            </a:extLst>
          </p:cNvPr>
          <p:cNvSpPr>
            <a:spLocks noChangeArrowheads="1"/>
          </p:cNvSpPr>
          <p:nvPr/>
        </p:nvSpPr>
        <p:spPr bwMode="auto">
          <a:xfrm rot="5400000">
            <a:off x="6003240" y="2459876"/>
            <a:ext cx="3900364" cy="229834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3D11B37C-D3AA-9992-83DB-6800B95039FA}"/>
              </a:ext>
            </a:extLst>
          </p:cNvPr>
          <p:cNvSpPr txBox="1"/>
          <p:nvPr/>
        </p:nvSpPr>
        <p:spPr>
          <a:xfrm>
            <a:off x="755576" y="5589240"/>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4" name="TextBox 13">
            <a:extLst>
              <a:ext uri="{FF2B5EF4-FFF2-40B4-BE49-F238E27FC236}">
                <a16:creationId xmlns:a16="http://schemas.microsoft.com/office/drawing/2014/main" id="{79A0D39A-0DC5-90B4-0DBB-6BBA80E3CBFA}"/>
              </a:ext>
            </a:extLst>
          </p:cNvPr>
          <p:cNvSpPr txBox="1"/>
          <p:nvPr/>
        </p:nvSpPr>
        <p:spPr>
          <a:xfrm>
            <a:off x="7470117" y="5610646"/>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Tree>
    <p:extLst>
      <p:ext uri="{BB962C8B-B14F-4D97-AF65-F5344CB8AC3E}">
        <p14:creationId xmlns:p14="http://schemas.microsoft.com/office/powerpoint/2010/main" val="1346995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b="1" dirty="0">
                <a:solidFill>
                  <a:srgbClr val="0000FF"/>
                </a:solidFill>
              </a:rPr>
              <a:t>Ensure data does not overwhelm </a:t>
            </a:r>
            <a:r>
              <a:rPr lang="en-US" dirty="0">
                <a:solidFill>
                  <a:srgbClr val="0000FF"/>
                </a:solidFill>
              </a:rPr>
              <a:t>the components</a:t>
            </a:r>
          </a:p>
          <a:p>
            <a:pPr lvl="1"/>
            <a:r>
              <a:rPr lang="en-US" dirty="0"/>
              <a:t>via intelligent algorithms, architectures &amp; system designs: algorithm-architecture-devices</a:t>
            </a:r>
          </a:p>
          <a:p>
            <a:pPr lvl="1"/>
            <a:endParaRPr lang="en-US" dirty="0"/>
          </a:p>
          <a:p>
            <a:pPr lvl="1"/>
            <a:endParaRPr lang="en-US" dirty="0"/>
          </a:p>
          <a:p>
            <a:r>
              <a:rPr lang="en-US" b="1" dirty="0">
                <a:solidFill>
                  <a:srgbClr val="0000FF"/>
                </a:solidFill>
              </a:rPr>
              <a:t>Take advantage of </a:t>
            </a:r>
            <a:r>
              <a:rPr lang="en-US" dirty="0">
                <a:solidFill>
                  <a:srgbClr val="0000FF"/>
                </a:solidFill>
              </a:rPr>
              <a:t>vast amounts of </a:t>
            </a:r>
            <a:r>
              <a:rPr lang="en-US" b="1" dirty="0">
                <a:solidFill>
                  <a:srgbClr val="0000FF"/>
                </a:solidFill>
              </a:rPr>
              <a:t>data</a:t>
            </a:r>
            <a:r>
              <a:rPr lang="en-US" dirty="0">
                <a:solidFill>
                  <a:srgbClr val="0000FF"/>
                </a:solidFill>
              </a:rPr>
              <a:t> and metadata</a:t>
            </a:r>
          </a:p>
          <a:p>
            <a:pPr lvl="1"/>
            <a:r>
              <a:rPr lang="en-US" dirty="0"/>
              <a:t>to improve architectural &amp; system-level decisions </a:t>
            </a:r>
          </a:p>
          <a:p>
            <a:pPr lvl="1"/>
            <a:endParaRPr lang="en-US" dirty="0"/>
          </a:p>
          <a:p>
            <a:pPr lvl="1"/>
            <a:endParaRPr lang="en-US" dirty="0"/>
          </a:p>
          <a:p>
            <a:r>
              <a:rPr lang="en-US" b="1" dirty="0">
                <a:solidFill>
                  <a:srgbClr val="0000FF"/>
                </a:solidFill>
              </a:rPr>
              <a:t>Understand and exploit </a:t>
            </a:r>
            <a:r>
              <a:rPr lang="en-US" dirty="0">
                <a:solidFill>
                  <a:srgbClr val="0000FF"/>
                </a:solidFill>
              </a:rPr>
              <a:t>properties of (different) </a:t>
            </a:r>
            <a:r>
              <a:rPr lang="en-US" b="1" dirty="0">
                <a:solidFill>
                  <a:srgbClr val="0000FF"/>
                </a:solidFill>
              </a:rPr>
              <a:t>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2709411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Computing Systems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Are</a:t>
            </a:r>
            <a:r>
              <a:rPr lang="en-US" dirty="0">
                <a:solidFill>
                  <a:srgbClr val="0000FF"/>
                </a:solidFill>
              </a:rPr>
              <a:t> </a:t>
            </a:r>
            <a:r>
              <a:rPr lang="en-US" dirty="0">
                <a:solidFill>
                  <a:srgbClr val="FF0000"/>
                </a:solidFill>
              </a:rPr>
              <a:t>processor-centric</a:t>
            </a:r>
            <a:r>
              <a:rPr lang="en-US" dirty="0">
                <a:solidFill>
                  <a:srgbClr val="0432FF"/>
                </a:solidFill>
              </a:rPr>
              <a:t> vs. </a:t>
            </a:r>
            <a:r>
              <a:rPr lang="en-US" b="1" dirty="0">
                <a:solidFill>
                  <a:srgbClr val="0432FF"/>
                </a:solidFill>
              </a:rPr>
              <a:t>data-centric</a:t>
            </a:r>
          </a:p>
          <a:p>
            <a:pPr lvl="1"/>
            <a:endParaRPr lang="en-US" dirty="0"/>
          </a:p>
          <a:p>
            <a:pPr lvl="1"/>
            <a:endParaRPr lang="en-US" dirty="0"/>
          </a:p>
          <a:p>
            <a:endParaRPr lang="en-US" dirty="0"/>
          </a:p>
          <a:p>
            <a:r>
              <a:rPr lang="en-US" dirty="0"/>
              <a:t>Make </a:t>
            </a:r>
            <a:r>
              <a:rPr lang="en-US" dirty="0">
                <a:solidFill>
                  <a:srgbClr val="FF0000"/>
                </a:solidFill>
              </a:rPr>
              <a:t>designer-dictated </a:t>
            </a:r>
            <a:r>
              <a:rPr lang="en-US" dirty="0">
                <a:solidFill>
                  <a:srgbClr val="0432FF"/>
                </a:solidFill>
              </a:rPr>
              <a:t>decisions vs. </a:t>
            </a:r>
            <a:r>
              <a:rPr lang="en-US" b="1" dirty="0">
                <a:solidFill>
                  <a:srgbClr val="0432FF"/>
                </a:solidFill>
              </a:rPr>
              <a:t>data-driven</a:t>
            </a:r>
            <a:endParaRPr lang="en-US" dirty="0">
              <a:solidFill>
                <a:srgbClr val="0432FF"/>
              </a:solidFill>
            </a:endParaRPr>
          </a:p>
          <a:p>
            <a:pPr lvl="1"/>
            <a:endParaRPr lang="en-US" dirty="0"/>
          </a:p>
          <a:p>
            <a:pPr lvl="1"/>
            <a:endParaRPr lang="en-US" dirty="0"/>
          </a:p>
          <a:p>
            <a:endParaRPr lang="en-US" dirty="0"/>
          </a:p>
          <a:p>
            <a:r>
              <a:rPr lang="en-US" dirty="0"/>
              <a:t>Make </a:t>
            </a:r>
            <a:r>
              <a:rPr lang="en-US" dirty="0">
                <a:solidFill>
                  <a:srgbClr val="FF0000"/>
                </a:solidFill>
              </a:rPr>
              <a:t>component-based myopic </a:t>
            </a:r>
            <a:r>
              <a:rPr lang="en-US" dirty="0">
                <a:solidFill>
                  <a:srgbClr val="0000FF"/>
                </a:solidFill>
              </a:rPr>
              <a:t>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9700758"/>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7164901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4F852-247E-8E45-911F-917B88B448CC}"/>
              </a:ext>
            </a:extLst>
          </p:cNvPr>
          <p:cNvSpPr>
            <a:spLocks noGrp="1"/>
          </p:cNvSpPr>
          <p:nvPr>
            <p:ph type="title"/>
          </p:nvPr>
        </p:nvSpPr>
        <p:spPr>
          <a:xfrm>
            <a:off x="228600" y="152400"/>
            <a:ext cx="8879904" cy="1066800"/>
          </a:xfrm>
        </p:spPr>
        <p:txBody>
          <a:bodyPr/>
          <a:lstStyle/>
          <a:p>
            <a:r>
              <a:rPr lang="en-US" sz="3400" dirty="0"/>
              <a:t>A Blueprint for Fundamentally Better Architectures</a:t>
            </a:r>
          </a:p>
        </p:txBody>
      </p:sp>
      <p:sp>
        <p:nvSpPr>
          <p:cNvPr id="3" name="Content Placeholder 2">
            <a:extLst>
              <a:ext uri="{FF2B5EF4-FFF2-40B4-BE49-F238E27FC236}">
                <a16:creationId xmlns:a16="http://schemas.microsoft.com/office/drawing/2014/main" id="{33D775C0-662F-E944-BE80-00AD35D75816}"/>
              </a:ext>
            </a:extLst>
          </p:cNvPr>
          <p:cNvSpPr>
            <a:spLocks noGrp="1"/>
          </p:cNvSpPr>
          <p:nvPr>
            <p:ph idx="1"/>
          </p:nvPr>
        </p:nvSpPr>
        <p:spPr>
          <a:xfrm>
            <a:off x="228600" y="1052736"/>
            <a:ext cx="8610600" cy="5195664"/>
          </a:xfrm>
        </p:spPr>
        <p:txBody>
          <a:bodyPr/>
          <a:lstStyle/>
          <a:p>
            <a:r>
              <a:rPr lang="en-US" sz="2000" dirty="0"/>
              <a:t>Onur Mutlu,</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"Intelligent Architectures for Intelligent Computing Systems"</a:t>
            </a:r>
            <a:br>
              <a:rPr lang="en-US" sz="2000" dirty="0"/>
            </a:br>
            <a:r>
              <a:rPr lang="en-US" sz="2000" i="1" dirty="0"/>
              <a:t>Invited Paper in Proceedings of the </a:t>
            </a:r>
            <a:r>
              <a:rPr lang="en-US" sz="2000" i="1" dirty="0">
                <a:hlinkClick r:id="rId3"/>
              </a:rPr>
              <a:t>Design, Automation, and Test in Europe Conference</a:t>
            </a:r>
            <a:r>
              <a:rPr lang="en-US" sz="2000" i="1" dirty="0"/>
              <a:t> (</a:t>
            </a:r>
            <a:r>
              <a:rPr lang="en-US" sz="2000" b="1" i="1" dirty="0"/>
              <a:t>DATE</a:t>
            </a:r>
            <a:r>
              <a:rPr lang="en-US" sz="2000" i="1" dirty="0"/>
              <a:t>)</a:t>
            </a:r>
            <a:r>
              <a:rPr lang="en-US" sz="2000" dirty="0"/>
              <a:t>, Virtual, February 2021.</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IEDM Tutorial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Short DATE Talk Video</a:t>
            </a:r>
            <a:r>
              <a:rPr lang="en-US" sz="2000" dirty="0"/>
              <a:t> (11 minutes)]</a:t>
            </a:r>
            <a:br>
              <a:rPr lang="en-US" sz="2000" dirty="0"/>
            </a:br>
            <a:r>
              <a:rPr lang="en-US" sz="2000" dirty="0"/>
              <a:t>[</a:t>
            </a:r>
            <a:r>
              <a:rPr lang="en-US" sz="2000" dirty="0">
                <a:hlinkClick r:id="rId9"/>
              </a:rPr>
              <a:t>Longer IEDM Tutorial Video</a:t>
            </a:r>
            <a:r>
              <a:rPr lang="en-US" sz="2000" dirty="0"/>
              <a:t> (1 </a:t>
            </a:r>
            <a:r>
              <a:rPr lang="en-US" sz="2000" dirty="0" err="1"/>
              <a:t>hr</a:t>
            </a:r>
            <a:r>
              <a:rPr lang="en-US" sz="2000" dirty="0"/>
              <a:t> 51 minutes)]</a:t>
            </a:r>
          </a:p>
          <a:p>
            <a:endParaRPr lang="en-US" sz="2000" dirty="0"/>
          </a:p>
        </p:txBody>
      </p:sp>
      <p:sp>
        <p:nvSpPr>
          <p:cNvPr id="4" name="Slide Number Placeholder 3">
            <a:extLst>
              <a:ext uri="{FF2B5EF4-FFF2-40B4-BE49-F238E27FC236}">
                <a16:creationId xmlns:a16="http://schemas.microsoft.com/office/drawing/2014/main" id="{A902EC93-2093-4A4C-9A55-4B63386A8D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A91863D-16AC-D747-BA17-510BFEEF04EF}"/>
              </a:ext>
            </a:extLst>
          </p:cNvPr>
          <p:cNvPicPr>
            <a:picLocks noChangeAspect="1"/>
          </p:cNvPicPr>
          <p:nvPr/>
        </p:nvPicPr>
        <p:blipFill>
          <a:blip r:embed="rId10"/>
          <a:stretch>
            <a:fillRect/>
          </a:stretch>
        </p:blipFill>
        <p:spPr>
          <a:xfrm>
            <a:off x="0" y="4399550"/>
            <a:ext cx="9144000" cy="1549730"/>
          </a:xfrm>
          <a:prstGeom prst="rect">
            <a:avLst/>
          </a:prstGeom>
        </p:spPr>
      </p:pic>
    </p:spTree>
    <p:extLst>
      <p:ext uri="{BB962C8B-B14F-4D97-AF65-F5344CB8AC3E}">
        <p14:creationId xmlns:p14="http://schemas.microsoft.com/office/powerpoint/2010/main" val="215698167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34</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&amp; sensor structures</a:t>
            </a:r>
          </a:p>
          <a:p>
            <a:pPr marL="0" indent="0">
              <a:buNone/>
            </a:pPr>
            <a:endParaRPr lang="en-US" b="1" dirty="0">
              <a:solidFill>
                <a:srgbClr val="0000FF"/>
              </a:solidFill>
            </a:endParaRPr>
          </a:p>
          <a:p>
            <a:pPr marL="0" indent="0">
              <a:buNone/>
            </a:pPr>
            <a:endParaRPr lang="en-US" b="1" dirty="0">
              <a:solidFill>
                <a:srgbClr val="0000FF"/>
              </a:solidFill>
            </a:endParaRPr>
          </a:p>
          <a:p>
            <a:r>
              <a:rPr lang="en-US" b="1" dirty="0">
                <a:solidFill>
                  <a:srgbClr val="0000FF"/>
                </a:solidFill>
              </a:rPr>
              <a:t>Low-latency &amp; low-energy data access</a:t>
            </a:r>
          </a:p>
          <a:p>
            <a:pPr marL="344487" lvl="1" indent="0">
              <a:buNone/>
            </a:pPr>
            <a:endParaRPr lang="en-US" dirty="0"/>
          </a:p>
          <a:p>
            <a:pPr marL="344487" lvl="1" indent="0">
              <a:buNone/>
            </a:pPr>
            <a:endParaRPr lang="en-US" dirty="0"/>
          </a:p>
          <a:p>
            <a:r>
              <a:rPr lang="en-US" b="1" dirty="0">
                <a:solidFill>
                  <a:srgbClr val="0000FF"/>
                </a:solidFill>
              </a:rPr>
              <a:t>Low-cost data storage &amp; processing</a:t>
            </a:r>
          </a:p>
          <a:p>
            <a:pPr lvl="1"/>
            <a:endParaRPr lang="en-US" dirty="0"/>
          </a:p>
          <a:p>
            <a:pPr lvl="1"/>
            <a:endParaRPr lang="en-US" dirty="0"/>
          </a:p>
          <a:p>
            <a:r>
              <a:rPr lang="en-US" b="1" dirty="0">
                <a:solidFill>
                  <a:srgbClr val="0000FF"/>
                </a:solidFill>
              </a:rPr>
              <a:t>Intelligent data management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6E630-A1E5-804C-A757-BA15C2E67AA0}"/>
              </a:ext>
            </a:extLst>
          </p:cNvPr>
          <p:cNvSpPr>
            <a:spLocks noGrp="1"/>
          </p:cNvSpPr>
          <p:nvPr>
            <p:ph type="title"/>
          </p:nvPr>
        </p:nvSpPr>
        <p:spPr>
          <a:xfrm>
            <a:off x="228600" y="152400"/>
            <a:ext cx="9372600" cy="884238"/>
          </a:xfrm>
        </p:spPr>
        <p:txBody>
          <a:bodyPr/>
          <a:lstStyle/>
          <a:p>
            <a:r>
              <a:rPr lang="en-US" dirty="0">
                <a:solidFill>
                  <a:srgbClr val="006633"/>
                </a:solidFill>
                <a:ea typeface="ＭＳ Ｐゴシック" charset="0"/>
              </a:rPr>
              <a:t>Process Data Where It Makes Sense </a:t>
            </a:r>
            <a:endParaRPr lang="en-US" sz="3600" dirty="0"/>
          </a:p>
        </p:txBody>
      </p:sp>
      <p:sp>
        <p:nvSpPr>
          <p:cNvPr id="3" name="Slide Number Placeholder 2">
            <a:extLst>
              <a:ext uri="{FF2B5EF4-FFF2-40B4-BE49-F238E27FC236}">
                <a16:creationId xmlns:a16="http://schemas.microsoft.com/office/drawing/2014/main" id="{78AEBD90-9301-6C4A-BC8C-2EDBB0E5DDF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6ABE56-5E07-4208-997F-19E78ED3449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77506" name="Picture 2" descr="Apple announces M1 Ultra with 20-core CPU and 64-core GPU">
            <a:extLst>
              <a:ext uri="{FF2B5EF4-FFF2-40B4-BE49-F238E27FC236}">
                <a16:creationId xmlns:a16="http://schemas.microsoft.com/office/drawing/2014/main" id="{39E66091-2514-8942-B762-7B5B63853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36637"/>
            <a:ext cx="9144000" cy="51355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B2F3789-731D-3743-920B-1975EC699A4D}"/>
              </a:ext>
            </a:extLst>
          </p:cNvPr>
          <p:cNvSpPr txBox="1"/>
          <p:nvPr/>
        </p:nvSpPr>
        <p:spPr>
          <a:xfrm>
            <a:off x="1932065" y="6566356"/>
            <a:ext cx="5203669" cy="21544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www.gsmarena.com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/apple_announces_m1_ultra_with_20core_cpu_and_64core_gpu-news-53481.php</a:t>
            </a:r>
          </a:p>
        </p:txBody>
      </p:sp>
      <p:sp>
        <p:nvSpPr>
          <p:cNvPr id="6" name="Rectangle 39">
            <a:extLst>
              <a:ext uri="{FF2B5EF4-FFF2-40B4-BE49-F238E27FC236}">
                <a16:creationId xmlns:a16="http://schemas.microsoft.com/office/drawing/2014/main" id="{F3942E71-DCB7-734B-AA89-8B7623663BCA}"/>
              </a:ext>
            </a:extLst>
          </p:cNvPr>
          <p:cNvSpPr>
            <a:spLocks noChangeArrowheads="1"/>
          </p:cNvSpPr>
          <p:nvPr/>
        </p:nvSpPr>
        <p:spPr bwMode="auto">
          <a:xfrm rot="5400000">
            <a:off x="1189528"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ectangle 39">
            <a:extLst>
              <a:ext uri="{FF2B5EF4-FFF2-40B4-BE49-F238E27FC236}">
                <a16:creationId xmlns:a16="http://schemas.microsoft.com/office/drawing/2014/main" id="{5542B0FB-0C7F-4D40-80A7-3CAD0B7D5996}"/>
              </a:ext>
            </a:extLst>
          </p:cNvPr>
          <p:cNvSpPr>
            <a:spLocks noChangeArrowheads="1"/>
          </p:cNvSpPr>
          <p:nvPr/>
        </p:nvSpPr>
        <p:spPr bwMode="auto">
          <a:xfrm rot="5400000">
            <a:off x="4044671" y="2921226"/>
            <a:ext cx="3900363" cy="1375647"/>
          </a:xfrm>
          <a:prstGeom prst="rect">
            <a:avLst/>
          </a:prstGeom>
          <a:noFill/>
          <a:ln w="50800">
            <a:solidFill>
              <a:srgbClr val="00FF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05FAF078-3519-72EE-F756-8F1AAF73B425}"/>
              </a:ext>
            </a:extLst>
          </p:cNvPr>
          <p:cNvSpPr txBox="1"/>
          <p:nvPr/>
        </p:nvSpPr>
        <p:spPr>
          <a:xfrm>
            <a:off x="3048000" y="6140130"/>
            <a:ext cx="2933816" cy="3385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Apple M1 Ultra System (2022)</a:t>
            </a:r>
          </a:p>
        </p:txBody>
      </p:sp>
      <p:sp>
        <p:nvSpPr>
          <p:cNvPr id="8" name="TextBox 7">
            <a:extLst>
              <a:ext uri="{FF2B5EF4-FFF2-40B4-BE49-F238E27FC236}">
                <a16:creationId xmlns:a16="http://schemas.microsoft.com/office/drawing/2014/main" id="{A2A1C5B9-D3CC-6035-D80C-A166B5BD945F}"/>
              </a:ext>
            </a:extLst>
          </p:cNvPr>
          <p:cNvSpPr txBox="1"/>
          <p:nvPr/>
        </p:nvSpPr>
        <p:spPr>
          <a:xfrm>
            <a:off x="2615830" y="5609553"/>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0" name="TextBox 9">
            <a:extLst>
              <a:ext uri="{FF2B5EF4-FFF2-40B4-BE49-F238E27FC236}">
                <a16:creationId xmlns:a16="http://schemas.microsoft.com/office/drawing/2014/main" id="{EFC8947E-A616-D75A-85A7-B17561B4DB64}"/>
              </a:ext>
            </a:extLst>
          </p:cNvPr>
          <p:cNvSpPr txBox="1"/>
          <p:nvPr/>
        </p:nvSpPr>
        <p:spPr>
          <a:xfrm>
            <a:off x="5562682" y="5617106"/>
            <a:ext cx="86433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A00"/>
                </a:solidFill>
                <a:effectLst/>
                <a:uLnTx/>
                <a:uFillTx/>
                <a:latin typeface="Arial" panose="020B0604020202020204" pitchFamily="34" charset="0"/>
                <a:ea typeface="ＭＳ Ｐゴシック" panose="020B0600070205080204" pitchFamily="34" charset="-128"/>
                <a:cs typeface="+mn-cs"/>
              </a:rPr>
              <a:t>DRAM</a:t>
            </a:r>
          </a:p>
        </p:txBody>
      </p:sp>
      <p:sp>
        <p:nvSpPr>
          <p:cNvPr id="11" name="TextBox 10">
            <a:extLst>
              <a:ext uri="{FF2B5EF4-FFF2-40B4-BE49-F238E27FC236}">
                <a16:creationId xmlns:a16="http://schemas.microsoft.com/office/drawing/2014/main" id="{773E168C-9134-1C6E-4F85-8F2B609395F6}"/>
              </a:ext>
            </a:extLst>
          </p:cNvPr>
          <p:cNvSpPr txBox="1"/>
          <p:nvPr/>
        </p:nvSpPr>
        <p:spPr>
          <a:xfrm>
            <a:off x="4122255" y="5263143"/>
            <a:ext cx="890052" cy="64633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A lot of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FDFF"/>
                </a:solidFill>
                <a:effectLst/>
                <a:uLnTx/>
                <a:uFillTx/>
                <a:latin typeface="Arial" panose="020B0604020202020204" pitchFamily="34" charset="0"/>
                <a:ea typeface="ＭＳ Ｐゴシック" panose="020B0600070205080204" pitchFamily="34" charset="-128"/>
                <a:cs typeface="+mn-cs"/>
              </a:rPr>
              <a:t>Cache</a:t>
            </a:r>
          </a:p>
        </p:txBody>
      </p:sp>
      <p:sp>
        <p:nvSpPr>
          <p:cNvPr id="9" name="Rectangle 39">
            <a:extLst>
              <a:ext uri="{FF2B5EF4-FFF2-40B4-BE49-F238E27FC236}">
                <a16:creationId xmlns:a16="http://schemas.microsoft.com/office/drawing/2014/main" id="{007D205A-1318-551D-5272-8115998B1255}"/>
              </a:ext>
            </a:extLst>
          </p:cNvPr>
          <p:cNvSpPr>
            <a:spLocks noChangeArrowheads="1"/>
          </p:cNvSpPr>
          <p:nvPr/>
        </p:nvSpPr>
        <p:spPr bwMode="auto">
          <a:xfrm rot="5400000">
            <a:off x="-746620" y="2472860"/>
            <a:ext cx="3900363" cy="227237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 name="Rectangle 39">
            <a:extLst>
              <a:ext uri="{FF2B5EF4-FFF2-40B4-BE49-F238E27FC236}">
                <a16:creationId xmlns:a16="http://schemas.microsoft.com/office/drawing/2014/main" id="{3662BFAB-2D15-A3C2-7D02-D2FB2B6A3B5D}"/>
              </a:ext>
            </a:extLst>
          </p:cNvPr>
          <p:cNvSpPr>
            <a:spLocks noChangeArrowheads="1"/>
          </p:cNvSpPr>
          <p:nvPr/>
        </p:nvSpPr>
        <p:spPr bwMode="auto">
          <a:xfrm rot="5400000">
            <a:off x="6003240" y="2459876"/>
            <a:ext cx="3900364" cy="2298349"/>
          </a:xfrm>
          <a:prstGeom prst="rect">
            <a:avLst/>
          </a:prstGeom>
          <a:noFill/>
          <a:ln w="508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 name="TextBox 12">
            <a:extLst>
              <a:ext uri="{FF2B5EF4-FFF2-40B4-BE49-F238E27FC236}">
                <a16:creationId xmlns:a16="http://schemas.microsoft.com/office/drawing/2014/main" id="{3D11B37C-D3AA-9992-83DB-6800B95039FA}"/>
              </a:ext>
            </a:extLst>
          </p:cNvPr>
          <p:cNvSpPr txBox="1"/>
          <p:nvPr/>
        </p:nvSpPr>
        <p:spPr>
          <a:xfrm>
            <a:off x="755576" y="5589240"/>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4" name="TextBox 13">
            <a:extLst>
              <a:ext uri="{FF2B5EF4-FFF2-40B4-BE49-F238E27FC236}">
                <a16:creationId xmlns:a16="http://schemas.microsoft.com/office/drawing/2014/main" id="{79A0D39A-0DC5-90B4-0DBB-6BBA80E3CBFA}"/>
              </a:ext>
            </a:extLst>
          </p:cNvPr>
          <p:cNvSpPr txBox="1"/>
          <p:nvPr/>
        </p:nvSpPr>
        <p:spPr>
          <a:xfrm>
            <a:off x="7470117" y="5610646"/>
            <a:ext cx="992579"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Storage</a:t>
            </a:r>
          </a:p>
        </p:txBody>
      </p:sp>
      <p:sp>
        <p:nvSpPr>
          <p:cNvPr id="15" name="Rectangle 39">
            <a:extLst>
              <a:ext uri="{FF2B5EF4-FFF2-40B4-BE49-F238E27FC236}">
                <a16:creationId xmlns:a16="http://schemas.microsoft.com/office/drawing/2014/main" id="{71AD81D4-F29E-78E6-F541-517C58C8DC66}"/>
              </a:ext>
            </a:extLst>
          </p:cNvPr>
          <p:cNvSpPr>
            <a:spLocks noChangeArrowheads="1"/>
          </p:cNvSpPr>
          <p:nvPr/>
        </p:nvSpPr>
        <p:spPr bwMode="auto">
          <a:xfrm rot="5400000">
            <a:off x="4317705" y="-3213695"/>
            <a:ext cx="534558" cy="9035225"/>
          </a:xfrm>
          <a:prstGeom prst="rect">
            <a:avLst/>
          </a:prstGeom>
          <a:noFill/>
          <a:ln w="50800">
            <a:solidFill>
              <a:srgbClr val="FFC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6" name="TextBox 15">
            <a:extLst>
              <a:ext uri="{FF2B5EF4-FFF2-40B4-BE49-F238E27FC236}">
                <a16:creationId xmlns:a16="http://schemas.microsoft.com/office/drawing/2014/main" id="{B793D85F-140C-F27C-6FA0-DFE552ECD580}"/>
              </a:ext>
            </a:extLst>
          </p:cNvPr>
          <p:cNvSpPr txBox="1"/>
          <p:nvPr/>
        </p:nvSpPr>
        <p:spPr>
          <a:xfrm>
            <a:off x="4104204" y="1108594"/>
            <a:ext cx="1031051"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C000"/>
                </a:solidFill>
                <a:effectLst/>
                <a:uLnTx/>
                <a:uFillTx/>
                <a:latin typeface="Arial" panose="020B0604020202020204" pitchFamily="34" charset="0"/>
                <a:ea typeface="ＭＳ Ｐゴシック" panose="020B0600070205080204" pitchFamily="34" charset="-128"/>
                <a:cs typeface="+mn-cs"/>
              </a:rPr>
              <a:t>Sensors</a:t>
            </a:r>
          </a:p>
        </p:txBody>
      </p:sp>
    </p:spTree>
    <p:extLst>
      <p:ext uri="{BB962C8B-B14F-4D97-AF65-F5344CB8AC3E}">
        <p14:creationId xmlns:p14="http://schemas.microsoft.com/office/powerpoint/2010/main" val="42047163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a:xfrm>
            <a:off x="228600" y="1219200"/>
            <a:ext cx="8915400" cy="5029200"/>
          </a:xfrm>
        </p:spPr>
        <p:txBody>
          <a:bodyPr/>
          <a:lstStyle/>
          <a:p>
            <a:r>
              <a:rPr lang="en-US" b="1" dirty="0">
                <a:solidFill>
                  <a:srgbClr val="FF0000"/>
                </a:solidFill>
              </a:rPr>
              <a:t>Huge problems with Memory Technology</a:t>
            </a:r>
          </a:p>
          <a:p>
            <a:pPr lvl="1"/>
            <a:r>
              <a:rPr lang="en-US" dirty="0">
                <a:solidFill>
                  <a:srgbClr val="0000FF"/>
                </a:solidFill>
              </a:rPr>
              <a:t>Memory technology scaling is not going well </a:t>
            </a:r>
            <a:r>
              <a:rPr lang="en-US" dirty="0">
                <a:solidFill>
                  <a:srgbClr val="0000FF"/>
                </a:solidFill>
                <a:sym typeface="Wingdings" pitchFamily="2" charset="2"/>
              </a:rPr>
              <a:t>(e.g., RowHammer)</a:t>
            </a:r>
            <a:endParaRPr lang="en-US" dirty="0">
              <a:solidFill>
                <a:srgbClr val="0000FF"/>
              </a:solidFill>
            </a:endParaRPr>
          </a:p>
          <a:p>
            <a:pPr lvl="1"/>
            <a:r>
              <a:rPr lang="en-US" dirty="0">
                <a:solidFill>
                  <a:srgbClr val="C00000"/>
                </a:solidFill>
                <a:sym typeface="Wingdings"/>
              </a:rPr>
              <a:t>Many scaling issues demand intelligence in memory</a:t>
            </a:r>
          </a:p>
          <a:p>
            <a:pPr marL="0" indent="0">
              <a:buNone/>
            </a:pPr>
            <a:endParaRPr lang="en-US" dirty="0">
              <a:solidFill>
                <a:srgbClr val="FF0000"/>
              </a:solidFill>
            </a:endParaRPr>
          </a:p>
          <a:p>
            <a:r>
              <a:rPr lang="en-US" b="1" dirty="0">
                <a:solidFill>
                  <a:srgbClr val="FF0000"/>
                </a:solidFill>
              </a:rPr>
              <a:t>Huge demand from Applications &amp; Systems</a:t>
            </a:r>
          </a:p>
          <a:p>
            <a:pPr lvl="1"/>
            <a:r>
              <a:rPr lang="en-US" dirty="0">
                <a:solidFill>
                  <a:srgbClr val="0000FF"/>
                </a:solidFill>
              </a:rPr>
              <a:t>Data access bottleneck</a:t>
            </a:r>
          </a:p>
          <a:p>
            <a:pPr lvl="1"/>
            <a:r>
              <a:rPr lang="en-US" dirty="0">
                <a:solidFill>
                  <a:srgbClr val="0000FF"/>
                </a:solidFill>
              </a:rPr>
              <a:t>Energy &amp; power bottlenecks</a:t>
            </a:r>
          </a:p>
          <a:p>
            <a:pPr lvl="1"/>
            <a:r>
              <a:rPr lang="en-US" dirty="0">
                <a:solidFill>
                  <a:srgbClr val="0000FF"/>
                </a:solidFill>
              </a:rPr>
              <a:t>Data movement energy dominates computation energy</a:t>
            </a:r>
          </a:p>
          <a:p>
            <a:pPr lvl="1"/>
            <a:r>
              <a:rPr lang="en-US" dirty="0">
                <a:solidFill>
                  <a:srgbClr val="0000FF"/>
                </a:solidFill>
              </a:rPr>
              <a:t>Need all at the same time: performance, energy, sustainability</a:t>
            </a:r>
          </a:p>
          <a:p>
            <a:pPr lvl="1"/>
            <a:r>
              <a:rPr lang="en-US" dirty="0">
                <a:solidFill>
                  <a:srgbClr val="C00000"/>
                </a:solidFill>
              </a:rPr>
              <a:t>We can improve all metrics by minimizing data movement</a:t>
            </a:r>
          </a:p>
          <a:p>
            <a:pPr lvl="1"/>
            <a:endParaRPr lang="en-US" dirty="0">
              <a:solidFill>
                <a:srgbClr val="0000FF"/>
              </a:solidFill>
            </a:endParaRPr>
          </a:p>
          <a:p>
            <a:r>
              <a:rPr lang="en-US" b="1" dirty="0">
                <a:solidFill>
                  <a:srgbClr val="FF0000"/>
                </a:solidFill>
              </a:rPr>
              <a:t>Designs are squeezed in the middle</a:t>
            </a:r>
          </a:p>
          <a:p>
            <a:pPr lvl="1"/>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0257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39944" cy="1066800"/>
          </a:xfrm>
        </p:spPr>
        <p:txBody>
          <a:bodyPr/>
          <a:lstStyle/>
          <a:p>
            <a:r>
              <a:rPr lang="en-US" dirty="0"/>
              <a:t>Processing-in-Memory Landscape Today</a:t>
            </a:r>
            <a:endParaRPr lang="en-US" sz="3800" dirty="0"/>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456307" y="6495760"/>
            <a:ext cx="408637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And, many other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3843453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P spid="15" grpId="0"/>
      <p:bldP spid="16" grpId="0"/>
      <p:bldP spid="1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0814876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CA3D9-EC17-41D9-8B96-EE62BE342AE1}"/>
              </a:ext>
            </a:extLst>
          </p:cNvPr>
          <p:cNvSpPr>
            <a:spLocks noGrp="1"/>
          </p:cNvSpPr>
          <p:nvPr>
            <p:ph type="title"/>
          </p:nvPr>
        </p:nvSpPr>
        <p:spPr/>
        <p:txBody>
          <a:bodyPr>
            <a:normAutofit/>
          </a:bodyPr>
          <a:lstStyle/>
          <a:p>
            <a:r>
              <a:rPr lang="en-US" dirty="0"/>
              <a:t>Memory Testing Infrastructures</a:t>
            </a:r>
            <a:endParaRPr lang="en-CH" dirty="0"/>
          </a:p>
        </p:txBody>
      </p:sp>
      <p:pic>
        <p:nvPicPr>
          <p:cNvPr id="5" name="Content Placeholder 3">
            <a:extLst>
              <a:ext uri="{FF2B5EF4-FFF2-40B4-BE49-F238E27FC236}">
                <a16:creationId xmlns:a16="http://schemas.microsoft.com/office/drawing/2014/main" id="{548B492A-05CC-4587-B391-DD570B1C545C}"/>
              </a:ext>
            </a:extLst>
          </p:cNvPr>
          <p:cNvPicPr>
            <a:picLocks noGrp="1" noChangeAspect="1"/>
          </p:cNvPicPr>
          <p:nvPr>
            <p:ph idx="1"/>
          </p:nvPr>
        </p:nvPicPr>
        <p:blipFill>
          <a:blip r:embed="rId3"/>
          <a:stretch>
            <a:fillRect/>
          </a:stretch>
        </p:blipFill>
        <p:spPr>
          <a:xfrm>
            <a:off x="37622" y="1659451"/>
            <a:ext cx="9060657" cy="3762180"/>
          </a:xfrm>
          <a:prstGeom prst="rect">
            <a:avLst/>
          </a:prstGeom>
        </p:spPr>
      </p:pic>
      <p:sp>
        <p:nvSpPr>
          <p:cNvPr id="3" name="TextBox 2">
            <a:extLst>
              <a:ext uri="{FF2B5EF4-FFF2-40B4-BE49-F238E27FC236}">
                <a16:creationId xmlns:a16="http://schemas.microsoft.com/office/drawing/2014/main" id="{9EF20CD0-3F62-4A8C-A3EC-6EAFC6DD8CE6}"/>
              </a:ext>
            </a:extLst>
          </p:cNvPr>
          <p:cNvSpPr txBox="1"/>
          <p:nvPr/>
        </p:nvSpPr>
        <p:spPr>
          <a:xfrm>
            <a:off x="152400" y="5421631"/>
            <a:ext cx="525780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mbria" panose="02040503050406030204"/>
                <a:ea typeface="+mn-ea"/>
                <a:cs typeface="+mn-cs"/>
              </a:rPr>
              <a:t>* SoftMC [Hassan+, HPCA’17] enhanced for DDR4</a:t>
            </a:r>
            <a:endParaRPr kumimoji="0" lang="en-CH" sz="1800" b="0" i="1" u="none" strike="noStrike" kern="1200" cap="none" spc="0" normalizeH="0" baseline="0" noProof="0" dirty="0">
              <a:ln>
                <a:noFill/>
              </a:ln>
              <a:solidFill>
                <a:prstClr val="black"/>
              </a:solidFill>
              <a:effectLst/>
              <a:uLnTx/>
              <a:uFillTx/>
              <a:latin typeface="Cambria" panose="02040503050406030204"/>
              <a:ea typeface="+mn-ea"/>
              <a:cs typeface="+mn-cs"/>
            </a:endParaRPr>
          </a:p>
        </p:txBody>
      </p:sp>
    </p:spTree>
    <p:extLst>
      <p:ext uri="{BB962C8B-B14F-4D97-AF65-F5344CB8AC3E}">
        <p14:creationId xmlns:p14="http://schemas.microsoft.com/office/powerpoint/2010/main" val="2503440490"/>
      </p:ext>
    </p:extLst>
  </p:cSld>
  <p:clrMapOvr>
    <a:masterClrMapping/>
  </p:clrMapOvr>
  <mc:AlternateContent xmlns:mc="http://schemas.openxmlformats.org/markup-compatibility/2006" xmlns:p14="http://schemas.microsoft.com/office/powerpoint/2010/main">
    <mc:Choice Requires="p14">
      <p:transition spd="slow" p14:dur="2000" advTm="4512"/>
    </mc:Choice>
    <mc:Fallback xmlns="">
      <p:transition spd="slow" advTm="4512"/>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Updated </a:t>
            </a:r>
            <a:r>
              <a:rPr lang="en-US" b="1" dirty="0"/>
              <a:t>Memory Testing Infrastructure</a:t>
            </a:r>
          </a:p>
        </p:txBody>
      </p:sp>
      <p:sp>
        <p:nvSpPr>
          <p:cNvPr id="5" name="Rectangle 4">
            <a:extLst>
              <a:ext uri="{FF2B5EF4-FFF2-40B4-BE49-F238E27FC236}">
                <a16:creationId xmlns:a16="http://schemas.microsoft.com/office/drawing/2014/main" id="{C4B6A481-3754-4809-844E-019BD3000795}"/>
              </a:ext>
            </a:extLst>
          </p:cNvPr>
          <p:cNvSpPr/>
          <p:nvPr/>
        </p:nvSpPr>
        <p:spPr>
          <a:xfrm>
            <a:off x="189560" y="764929"/>
            <a:ext cx="8954439" cy="424732"/>
          </a:xfrm>
          <a:prstGeom prst="rect">
            <a:avLst/>
          </a:prstGeom>
        </p:spPr>
        <p:txBody>
          <a:bodyPr wrap="square">
            <a:spAutoFit/>
          </a:bodyPr>
          <a:lstStyle/>
          <a:p>
            <a:pPr marL="11113" marR="0" lvl="1" indent="0" algn="l" defTabSz="914400" rtl="0" eaLnBrk="1" fontAlgn="auto" latinLnBrk="0" hangingPunct="1">
              <a:lnSpc>
                <a:spcPct val="90000"/>
              </a:lnSpc>
              <a:spcBef>
                <a:spcPts val="40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FPGA-based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SoftMC</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(Xilinx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Virtex</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UltraScale</a:t>
            </a: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XCU200)</a:t>
            </a:r>
            <a:endPar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9" name="Rectangle 28">
            <a:extLst>
              <a:ext uri="{FF2B5EF4-FFF2-40B4-BE49-F238E27FC236}">
                <a16:creationId xmlns:a16="http://schemas.microsoft.com/office/drawing/2014/main" id="{BCD3BA7F-EDA0-8441-BD22-05681B4A6C9B}"/>
              </a:ext>
            </a:extLst>
          </p:cNvPr>
          <p:cNvSpPr/>
          <p:nvPr/>
        </p:nvSpPr>
        <p:spPr>
          <a:xfrm>
            <a:off x="-2199" y="5060168"/>
            <a:ext cx="9144000" cy="13583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Fine-grained control over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commands</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timing (</a:t>
            </a:r>
            <a:r>
              <a:rPr kumimoji="0" lang="en-US" sz="2800" b="1" i="0" u="none" strike="noStrike" kern="1200" cap="none" spc="0" normalizeH="0" baseline="0" noProof="0" dirty="0">
                <a:ln>
                  <a:noFill/>
                </a:ln>
                <a:solidFill>
                  <a:srgbClr val="4472C4">
                    <a:lumMod val="75000"/>
                  </a:srgbClr>
                </a:solidFill>
                <a:effectLst/>
                <a:uLnTx/>
                <a:uFillTx/>
                <a:latin typeface="Cambria"/>
                <a:ea typeface="Cambria"/>
                <a:cs typeface="+mn-cs"/>
              </a:rPr>
              <a:t>±1.5ns</a:t>
            </a:r>
            <a:r>
              <a:rPr kumimoji="0" lang="en-US" sz="28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800" b="1" i="0" u="none" strike="noStrike" kern="1200" cap="none" spc="0" normalizeH="0" baseline="0" noProof="0" dirty="0">
                <a:ln>
                  <a:noFill/>
                </a:ln>
                <a:solidFill>
                  <a:srgbClr val="C55910"/>
                </a:solidFill>
                <a:effectLst/>
                <a:uLnTx/>
                <a:uFillTx/>
                <a:latin typeface="Cambria" panose="02040503050406030204" pitchFamily="18" charset="0"/>
                <a:ea typeface="+mn-ea"/>
                <a:cs typeface="+mn-cs"/>
              </a:rPr>
              <a:t>temperature (</a:t>
            </a:r>
            <a:r>
              <a:rPr kumimoji="0" lang="en-US" sz="2800" b="1" i="0" u="none" strike="noStrike" kern="1200" cap="none" spc="0" normalizeH="0" baseline="0" noProof="0" dirty="0">
                <a:ln>
                  <a:noFill/>
                </a:ln>
                <a:solidFill>
                  <a:srgbClr val="C55910"/>
                </a:solidFill>
                <a:effectLst/>
                <a:uLnTx/>
                <a:uFillTx/>
                <a:latin typeface="Cambria"/>
                <a:ea typeface="Cambria"/>
                <a:cs typeface="+mn-cs"/>
              </a:rPr>
              <a:t>±0.1°C ),</a:t>
            </a:r>
          </a:p>
          <a:p>
            <a:pPr marL="0" marR="0" lvl="0" indent="0" algn="ctr" defTabSz="914400" rtl="0" eaLnBrk="1" fontAlgn="auto" latinLnBrk="0" hangingPunct="1">
              <a:lnSpc>
                <a:spcPct val="90000"/>
              </a:lnSpc>
              <a:spcBef>
                <a:spcPts val="40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and</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voltage (</a:t>
            </a:r>
            <a:r>
              <a:rPr kumimoji="0" lang="en-US" sz="2800" b="1" i="0" u="none" strike="noStrike" kern="1200" cap="none" spc="0" normalizeH="0" baseline="0" noProof="0" dirty="0">
                <a:ln>
                  <a:noFill/>
                </a:ln>
                <a:solidFill>
                  <a:srgbClr val="C00000"/>
                </a:solidFill>
                <a:effectLst/>
                <a:uLnTx/>
                <a:uFillTx/>
                <a:latin typeface="Cambria"/>
                <a:ea typeface="Cambria"/>
                <a:cs typeface="+mn-cs"/>
              </a:rPr>
              <a:t>±1mV</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
            </a:r>
          </a:p>
        </p:txBody>
      </p:sp>
      <p:pic>
        <p:nvPicPr>
          <p:cNvPr id="33" name="base">
            <a:extLst>
              <a:ext uri="{FF2B5EF4-FFF2-40B4-BE49-F238E27FC236}">
                <a16:creationId xmlns:a16="http://schemas.microsoft.com/office/drawing/2014/main" id="{7487625E-2C30-489B-609B-2C1BB57141D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7" name="heaterpad">
            <a:extLst>
              <a:ext uri="{FF2B5EF4-FFF2-40B4-BE49-F238E27FC236}">
                <a16:creationId xmlns:a16="http://schemas.microsoft.com/office/drawing/2014/main" id="{DEB91CE5-C725-F6CE-EA42-ACF396E972D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5" name="tempctrl">
            <a:extLst>
              <a:ext uri="{FF2B5EF4-FFF2-40B4-BE49-F238E27FC236}">
                <a16:creationId xmlns:a16="http://schemas.microsoft.com/office/drawing/2014/main" id="{43426E4E-2726-0CB0-E2FF-B88138178AC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189661"/>
            <a:ext cx="9144000" cy="3787455"/>
          </a:xfrm>
          <a:prstGeom prst="rect">
            <a:avLst/>
          </a:prstGeom>
        </p:spPr>
      </p:pic>
      <p:pic>
        <p:nvPicPr>
          <p:cNvPr id="23" name="end">
            <a:extLst>
              <a:ext uri="{FF2B5EF4-FFF2-40B4-BE49-F238E27FC236}">
                <a16:creationId xmlns:a16="http://schemas.microsoft.com/office/drawing/2014/main" id="{571EDCD6-41C8-0E49-DC95-EB27D3AB6B0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0" y="1189661"/>
            <a:ext cx="9144000" cy="3787455"/>
          </a:xfrm>
          <a:prstGeom prst="rect">
            <a:avLst/>
          </a:prstGeom>
        </p:spPr>
      </p:pic>
      <p:sp>
        <p:nvSpPr>
          <p:cNvPr id="3" name="TextBox 2">
            <a:extLst>
              <a:ext uri="{FF2B5EF4-FFF2-40B4-BE49-F238E27FC236}">
                <a16:creationId xmlns:a16="http://schemas.microsoft.com/office/drawing/2014/main" id="{3E96627C-A99C-6D0A-8659-49724FE4A50F}"/>
              </a:ext>
            </a:extLst>
          </p:cNvPr>
          <p:cNvSpPr txBox="1"/>
          <p:nvPr/>
        </p:nvSpPr>
        <p:spPr>
          <a:xfrm>
            <a:off x="1268730" y="6418551"/>
            <a:ext cx="73152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Hassan et al.,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7"/>
              </a:rPr>
              <a:t>SoftMC: A Flexible and Practical Open-Source Infrastructure for Enabling Experimental DRAM Studies</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HPCA, 2017. [Available on GitHub: </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https://</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github.com</a:t>
            </a:r>
            <a:r>
              <a:rPr kumimoji="0" lang="en-US" sz="1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hlinkClick r:id="rId8"/>
              </a:rPr>
              <a:t>/CMU-SAFARI/</a:t>
            </a:r>
            <a:r>
              <a:rPr kumimoji="0" lang="en-US" sz="1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hlinkClick r:id="rId8"/>
              </a:rPr>
              <a:t>SoftMC</a:t>
            </a:r>
            <a:r>
              <a:rPr kumimoji="0" lang="en-US" sz="1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4" name="TextBox 3">
            <a:extLst>
              <a:ext uri="{FF2B5EF4-FFF2-40B4-BE49-F238E27FC236}">
                <a16:creationId xmlns:a16="http://schemas.microsoft.com/office/drawing/2014/main" id="{31218E4B-2F28-0576-8AA2-B3772529CC17}"/>
              </a:ext>
            </a:extLst>
          </p:cNvPr>
          <p:cNvSpPr txBox="1"/>
          <p:nvPr/>
        </p:nvSpPr>
        <p:spPr>
          <a:xfrm>
            <a:off x="4183380" y="1759518"/>
            <a:ext cx="30008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18652592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 Curious Phenomenon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74DB61AD-6F6C-BFFD-F5E3-D83AE6F5B82F}"/>
              </a:ext>
            </a:extLst>
          </p:cNvPr>
          <p:cNvSpPr/>
          <p:nvPr/>
        </p:nvSpPr>
        <p:spPr>
          <a:xfrm>
            <a:off x="107504" y="5857527"/>
            <a:ext cx="921702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Kim+, “</a:t>
            </a:r>
            <a:r>
              <a:rPr kumimoji="0" lang="en-US" sz="1400" b="0" i="0" u="none" strike="noStrike" kern="1200" cap="none" spc="0" normalizeH="0" baseline="0" noProof="0" dirty="0">
                <a:ln>
                  <a:noFill/>
                </a:ln>
                <a:solidFill>
                  <a:srgbClr val="0000FF"/>
                </a:solidFill>
                <a:effectLst/>
                <a:uLnTx/>
                <a:uFillTx/>
                <a:latin typeface="Calibri" panose="020F0502020204030204" pitchFamily="34" charset="0"/>
                <a:ea typeface="+mn-ea"/>
                <a:cs typeface="Calibri" panose="020F0502020204030204" pitchFamily="34" charset="0"/>
                <a:hlinkClick r:id="rId2">
                  <a:extLst>
                    <a:ext uri="{A12FA001-AC4F-418D-AE19-62706E023703}">
                      <ahyp:hlinkClr xmlns:ahyp="http://schemas.microsoft.com/office/drawing/2018/hyperlinkcolor" val="tx"/>
                    </a:ext>
                  </a:extLst>
                </a:hlinkClick>
              </a:rPr>
              <a:t>Flipping Bits in Memory Without Accessing Them: An Experimental Study of DRAM Disturbance Errors</a:t>
            </a:r>
            <a:r>
              <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ISCA 2014.</a:t>
            </a:r>
          </a:p>
        </p:txBody>
      </p:sp>
    </p:spTree>
    <p:extLst>
      <p:ext uri="{BB962C8B-B14F-4D97-AF65-F5344CB8AC3E}">
        <p14:creationId xmlns:p14="http://schemas.microsoft.com/office/powerpoint/2010/main" val="16069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1599319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793095058"/>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solidFill>
                  <a:srgbClr val="0000FF"/>
                </a:solidFill>
                <a:hlinkClick r:id="rId3">
                  <a:extLst>
                    <a:ext uri="{A12FA001-AC4F-418D-AE19-62706E023703}">
                      <ahyp:hlinkClr xmlns:ahyp="http://schemas.microsoft.com/office/drawing/2018/hyperlinkcolor" val="tx"/>
                    </a:ext>
                  </a:extLst>
                </a:hlinkClick>
              </a:rPr>
              <a:t>"The RowHammer Problem and Other Issues We May Face as Memory Becomes Denser"</a:t>
            </a:r>
            <a:r>
              <a:rPr lang="en-US" sz="2000" dirty="0">
                <a:solidFill>
                  <a:srgbClr val="0000FF"/>
                </a:solidFill>
              </a:rPr>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97256084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3396749188"/>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RowHammer </a:t>
            </a:r>
            <a:r>
              <a:rPr lang="en-US" dirty="0"/>
              <a:t>Tutorial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lgn="l">
              <a:buNone/>
            </a:pPr>
            <a:r>
              <a:rPr lang="en-US" sz="1600" b="0" i="0" dirty="0">
                <a:solidFill>
                  <a:srgbClr val="000000"/>
                </a:solidFill>
                <a:effectLst/>
              </a:rPr>
              <a:t>Onur Mutlu,</a:t>
            </a:r>
            <a:br>
              <a:rPr lang="en-US" sz="1600" b="0" i="0" dirty="0">
                <a:solidFill>
                  <a:srgbClr val="000000"/>
                </a:solidFill>
                <a:effectLst/>
              </a:rPr>
            </a:br>
            <a:r>
              <a:rPr lang="en-US" sz="1600" b="1" i="0" dirty="0">
                <a:solidFill>
                  <a:srgbClr val="0432FF"/>
                </a:solidFill>
                <a:effectLst/>
                <a:hlinkClick r:id="rId2">
                  <a:extLst>
                    <a:ext uri="{A12FA001-AC4F-418D-AE19-62706E023703}">
                      <ahyp:hlinkClr xmlns:ahyp="http://schemas.microsoft.com/office/drawing/2018/hyperlinkcolor" val="tx"/>
                    </a:ext>
                  </a:extLst>
                </a:hlinkClick>
              </a:rPr>
              <a:t>"Security Aspects of DRAM: The Story of RowHammer"</a:t>
            </a:r>
            <a:br>
              <a:rPr lang="en-US" sz="1600" b="0" i="0" dirty="0">
                <a:solidFill>
                  <a:srgbClr val="000000"/>
                </a:solidFill>
                <a:effectLst/>
              </a:rPr>
            </a:br>
            <a:r>
              <a:rPr lang="en-US" sz="1600" b="0" i="1" dirty="0">
                <a:solidFill>
                  <a:srgbClr val="000000"/>
                </a:solidFill>
                <a:effectLst/>
              </a:rPr>
              <a:t>Invited Tutorial at </a:t>
            </a:r>
            <a:r>
              <a:rPr lang="en-US" sz="1600" b="0" i="1" dirty="0">
                <a:solidFill>
                  <a:srgbClr val="000000"/>
                </a:solidFill>
                <a:effectLst/>
                <a:hlinkClick r:id="rId3"/>
              </a:rPr>
              <a:t>14th IEEE Electron Devices Society International Memory Workshop</a:t>
            </a:r>
            <a:r>
              <a:rPr lang="en-US" sz="1600" b="0" i="1" dirty="0">
                <a:solidFill>
                  <a:srgbClr val="000000"/>
                </a:solidFill>
                <a:effectLst/>
              </a:rPr>
              <a:t> (</a:t>
            </a:r>
            <a:r>
              <a:rPr lang="en-US" sz="1600" b="1" i="1" dirty="0">
                <a:solidFill>
                  <a:srgbClr val="000000"/>
                </a:solidFill>
                <a:effectLst/>
              </a:rPr>
              <a:t>IMW</a:t>
            </a:r>
            <a:r>
              <a:rPr lang="en-US" sz="1600" b="0" i="1" dirty="0">
                <a:solidFill>
                  <a:srgbClr val="000000"/>
                </a:solidFill>
                <a:effectLst/>
              </a:rPr>
              <a:t>)</a:t>
            </a:r>
            <a:r>
              <a:rPr lang="en-US" sz="1600" b="0" i="0" dirty="0">
                <a:solidFill>
                  <a:srgbClr val="000000"/>
                </a:solidFill>
                <a:effectLst/>
              </a:rPr>
              <a:t>, Dresden, Germany, May 2022.</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2"/>
              </a:rPr>
              <a:t>Slides (pptx)</a:t>
            </a:r>
            <a:r>
              <a:rPr lang="en-US" sz="1600" b="0" i="0" dirty="0">
                <a:solidFill>
                  <a:srgbClr val="000000"/>
                </a:solidFill>
                <a:effectLst/>
                <a:hlinkClick r:id="rId4"/>
              </a:rPr>
              <a:t>(pdf)</a:t>
            </a:r>
            <a:r>
              <a:rPr lang="en-US" sz="1600" b="0" i="0" dirty="0">
                <a:solidFill>
                  <a:srgbClr val="000000"/>
                </a:solidFill>
                <a:effectLst/>
              </a:rPr>
              <a:t>]</a:t>
            </a:r>
            <a:br>
              <a:rPr lang="en-US" sz="1600" b="0" i="0" dirty="0">
                <a:solidFill>
                  <a:srgbClr val="000000"/>
                </a:solidFill>
                <a:effectLst/>
              </a:rPr>
            </a:br>
            <a:r>
              <a:rPr lang="en-US" sz="1600" b="0" i="0" dirty="0">
                <a:solidFill>
                  <a:srgbClr val="000000"/>
                </a:solidFill>
                <a:effectLst/>
              </a:rPr>
              <a:t>[</a:t>
            </a:r>
            <a:r>
              <a:rPr lang="en-US" sz="1600" b="0" i="0" dirty="0">
                <a:solidFill>
                  <a:srgbClr val="000000"/>
                </a:solidFill>
                <a:effectLst/>
                <a:hlinkClick r:id="rId5"/>
              </a:rPr>
              <a:t>Tutorial Video</a:t>
            </a:r>
            <a:r>
              <a:rPr lang="en-US" sz="1600" b="0" i="0" dirty="0">
                <a:solidFill>
                  <a:srgbClr val="000000"/>
                </a:solidFill>
                <a:effectLst/>
              </a:rPr>
              <a:t> (57 minutes)]</a:t>
            </a:r>
          </a:p>
          <a:p>
            <a:pPr marL="0" indent="0">
              <a:buNone/>
            </a:pPr>
            <a:br>
              <a:rPr lang="en-US" sz="1600" dirty="0"/>
            </a:b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799B286E-F79B-FDB9-56D1-AB444EE3327C}"/>
              </a:ext>
            </a:extLst>
          </p:cNvPr>
          <p:cNvPicPr>
            <a:picLocks noChangeAspect="1"/>
          </p:cNvPicPr>
          <p:nvPr/>
        </p:nvPicPr>
        <p:blipFill>
          <a:blip r:embed="rId6"/>
          <a:stretch>
            <a:fillRect/>
          </a:stretch>
        </p:blipFill>
        <p:spPr>
          <a:xfrm>
            <a:off x="1331640" y="2488351"/>
            <a:ext cx="6178042" cy="4287099"/>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483768" y="6546850"/>
            <a:ext cx="371358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https://www.youtube.com/watch?v=37hWglkQRG0</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997162544"/>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b="1" dirty="0"/>
              <a:t>10 Years of RowHammer </a:t>
            </a:r>
            <a:r>
              <a:rPr lang="en-US" dirty="0"/>
              <a:t>in 20 Minutes</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"The Story of RowHammer"</a:t>
            </a:r>
            <a:br>
              <a:rPr lang="en-US" sz="1600" dirty="0">
                <a:solidFill>
                  <a:srgbClr val="0000FF"/>
                </a:solidFill>
              </a:rPr>
            </a:br>
            <a:r>
              <a:rPr lang="en-US" sz="1600" i="1" dirty="0"/>
              <a:t>Invited Talk at the </a:t>
            </a:r>
            <a:r>
              <a:rPr lang="en-US" sz="1600" i="1" dirty="0">
                <a:hlinkClick r:id="rId3"/>
              </a:rPr>
              <a:t>Workshop on Robust and Safe Software 2.0 (</a:t>
            </a:r>
            <a:r>
              <a:rPr lang="en-US" sz="1600" b="1" i="1" dirty="0">
                <a:hlinkClick r:id="rId3"/>
              </a:rPr>
              <a:t>RSS2</a:t>
            </a:r>
            <a:r>
              <a:rPr lang="en-US" sz="1600" i="1" dirty="0">
                <a:hlinkClick r:id="rId3"/>
              </a:rPr>
              <a:t>)</a:t>
            </a:r>
            <a:r>
              <a:rPr lang="en-US" sz="1600" dirty="0"/>
              <a:t>, held with </a:t>
            </a:r>
            <a:r>
              <a:rPr lang="en-US" sz="1600" i="1" dirty="0">
                <a:hlinkClick r:id="rId4"/>
              </a:rPr>
              <a:t>the 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28 February 2022.</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E4723C9-FE25-9385-0C6B-05C68AF3F487}"/>
              </a:ext>
            </a:extLst>
          </p:cNvPr>
          <p:cNvPicPr>
            <a:picLocks noChangeAspect="1"/>
          </p:cNvPicPr>
          <p:nvPr/>
        </p:nvPicPr>
        <p:blipFill>
          <a:blip r:embed="rId6"/>
          <a:stretch>
            <a:fillRect/>
          </a:stretch>
        </p:blipFill>
        <p:spPr>
          <a:xfrm>
            <a:off x="1848524" y="2456204"/>
            <a:ext cx="5531788" cy="4347943"/>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3014425" y="6536377"/>
            <a:ext cx="357379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https://www.youtube.com/watch?v=ctKTRyi96Bk</a:t>
            </a:r>
            <a:r>
              <a:rPr kumimoji="0" lang="en-US" sz="12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645141593"/>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Intel </a:t>
            </a:r>
            <a:r>
              <a:rPr lang="en-US" dirty="0" err="1"/>
              <a:t>Optane</a:t>
            </a:r>
            <a:r>
              <a:rPr lang="en-US" dirty="0"/>
              <a:t> Persistent Memory (2019)</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p:txBody>
          <a:bodyPr/>
          <a:lstStyle/>
          <a:p>
            <a:r>
              <a:rPr lang="en-US" dirty="0"/>
              <a:t>Non-volatile main memory</a:t>
            </a:r>
          </a:p>
          <a:p>
            <a:r>
              <a:rPr lang="en-US" dirty="0"/>
              <a:t>Based on 3D-XPoint Technology</a:t>
            </a:r>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BCE39BC-334D-7544-8D1A-61F20B2D7312}"/>
              </a:ext>
            </a:extLst>
          </p:cNvPr>
          <p:cNvPicPr>
            <a:picLocks noChangeAspect="1"/>
          </p:cNvPicPr>
          <p:nvPr/>
        </p:nvPicPr>
        <p:blipFill>
          <a:blip r:embed="rId2"/>
          <a:stretch>
            <a:fillRect/>
          </a:stretch>
        </p:blipFill>
        <p:spPr>
          <a:xfrm>
            <a:off x="228600" y="2912311"/>
            <a:ext cx="8554528" cy="2133600"/>
          </a:xfrm>
          <a:prstGeom prst="rect">
            <a:avLst/>
          </a:prstGeom>
        </p:spPr>
      </p:pic>
      <p:sp>
        <p:nvSpPr>
          <p:cNvPr id="6" name="TextBox 5">
            <a:extLst>
              <a:ext uri="{FF2B5EF4-FFF2-40B4-BE49-F238E27FC236}">
                <a16:creationId xmlns:a16="http://schemas.microsoft.com/office/drawing/2014/main" id="{C433FB3A-2443-7440-B501-876FDC60EE2F}"/>
              </a:ext>
            </a:extLst>
          </p:cNvPr>
          <p:cNvSpPr txBox="1"/>
          <p:nvPr/>
        </p:nvSpPr>
        <p:spPr>
          <a:xfrm>
            <a:off x="1395080" y="6510254"/>
            <a:ext cx="726468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https://www.storagereview.com/intel_optane_dc_persistent_memory_module_pmm</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401251479"/>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220200" cy="1066800"/>
          </a:xfrm>
        </p:spPr>
        <p:txBody>
          <a:bodyPr/>
          <a:lstStyle/>
          <a:p>
            <a:r>
              <a:rPr lang="en-US" sz="3200" dirty="0"/>
              <a:t>Emerging Memories Also Need Intelligent Controllers</a:t>
            </a:r>
          </a:p>
        </p:txBody>
      </p:sp>
      <p:sp>
        <p:nvSpPr>
          <p:cNvPr id="3" name="Content Placeholder 2"/>
          <p:cNvSpPr>
            <a:spLocks noGrp="1"/>
          </p:cNvSpPr>
          <p:nvPr>
            <p:ph idx="1"/>
          </p:nvPr>
        </p:nvSpPr>
        <p:spPr>
          <a:xfrm>
            <a:off x="0" y="997527"/>
            <a:ext cx="9144000" cy="5193723"/>
          </a:xfrm>
        </p:spPr>
        <p:txBody>
          <a:bodyPr/>
          <a:lstStyle/>
          <a:p>
            <a:r>
              <a:rPr lang="en-US" sz="1900" dirty="0"/>
              <a:t>Benjamin C. Lee, Engin Ipek, Onur Mutlu, and Doug Burger,</a:t>
            </a:r>
            <a:br>
              <a:rPr lang="en-US" sz="1900" dirty="0"/>
            </a:br>
            <a:r>
              <a:rPr lang="en-US" sz="1900" b="1" dirty="0">
                <a:solidFill>
                  <a:srgbClr val="0000FF"/>
                </a:solidFill>
                <a:hlinkClick r:id="rId2">
                  <a:extLst>
                    <a:ext uri="{A12FA001-AC4F-418D-AE19-62706E023703}">
                      <ahyp:hlinkClr xmlns:ahyp="http://schemas.microsoft.com/office/drawing/2018/hyperlinkcolor" val="tx"/>
                    </a:ext>
                  </a:extLst>
                </a:hlinkClick>
              </a:rPr>
              <a:t>"Architecting Phase Change Memory as a Scalable DRAM Alternative"</a:t>
            </a:r>
            <a:br>
              <a:rPr lang="en-US" sz="1900" dirty="0">
                <a:solidFill>
                  <a:srgbClr val="0000FF"/>
                </a:solidFill>
              </a:rPr>
            </a:br>
            <a:r>
              <a:rPr lang="en-US" sz="1900" i="1" dirty="0"/>
              <a:t>Proceedings of the </a:t>
            </a:r>
            <a:r>
              <a:rPr lang="en-US" sz="1900" i="1" dirty="0">
                <a:hlinkClick r:id="rId3"/>
              </a:rPr>
              <a:t>36th International Symposium on Computer Architecture</a:t>
            </a:r>
            <a:r>
              <a:rPr lang="en-US" sz="1900" i="1" dirty="0"/>
              <a:t> (</a:t>
            </a:r>
            <a:r>
              <a:rPr lang="en-US" sz="1900" b="1" i="1" dirty="0"/>
              <a:t>ISCA</a:t>
            </a:r>
            <a:r>
              <a:rPr lang="en-US" sz="1900" i="1" dirty="0"/>
              <a:t>)</a:t>
            </a:r>
            <a:r>
              <a:rPr lang="en-US" sz="1900" dirty="0"/>
              <a:t>, pages 2-13, Austin, TX, June 2009. </a:t>
            </a:r>
            <a:r>
              <a:rPr lang="en-US" sz="1900" dirty="0">
                <a:hlinkClick r:id="rId4"/>
              </a:rPr>
              <a:t>Slides (pdf)</a:t>
            </a:r>
            <a:br>
              <a:rPr lang="en-US" sz="1900" dirty="0"/>
            </a:br>
            <a:r>
              <a:rPr lang="en-US" sz="1900" b="1" i="1" dirty="0">
                <a:solidFill>
                  <a:srgbClr val="FF0000"/>
                </a:solidFill>
              </a:rPr>
              <a:t>One of the 13 computer architecture papers of 2009 selected as Top Picks by IEEE Micro. Selected as a CACM Research Highlight.           2022 Persistent Impact Prize.</a:t>
            </a:r>
          </a:p>
          <a:p>
            <a:endParaRPr lang="en-US" sz="1900" dirty="0">
              <a:solidFill>
                <a:srgbClr val="FF0000"/>
              </a:solidFill>
            </a:endParaRPr>
          </a:p>
          <a:p>
            <a:pPr marL="0" indent="0">
              <a:buNone/>
            </a:pPr>
            <a:br>
              <a:rPr lang="en-US" sz="1900" dirty="0"/>
            </a:br>
            <a:endParaRPr lang="en-US" sz="1900" dirty="0"/>
          </a:p>
          <a:p>
            <a:endParaRPr lang="en-US" sz="19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17946256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a:t>
            </a:r>
          </a:p>
        </p:txBody>
      </p:sp>
      <p:sp>
        <p:nvSpPr>
          <p:cNvPr id="3" name="Content Placeholder 2"/>
          <p:cNvSpPr>
            <a:spLocks noGrp="1"/>
          </p:cNvSpPr>
          <p:nvPr>
            <p:ph idx="1"/>
          </p:nvPr>
        </p:nvSpPr>
        <p:spPr>
          <a:xfrm>
            <a:off x="0" y="1268760"/>
            <a:ext cx="9144000" cy="2376264"/>
          </a:xfrm>
        </p:spPr>
        <p:txBody>
          <a:bodyPr/>
          <a:lstStyle/>
          <a:p>
            <a:pPr marL="0" indent="0" algn="ctr">
              <a:buNone/>
            </a:pPr>
            <a:r>
              <a:rPr lang="en-US" sz="6400" dirty="0">
                <a:solidFill>
                  <a:srgbClr val="0000FF"/>
                </a:solidFill>
              </a:rPr>
              <a:t>Intelligent </a:t>
            </a:r>
          </a:p>
          <a:p>
            <a:pPr marL="0" indent="0" algn="ctr">
              <a:buNone/>
            </a:pPr>
            <a:r>
              <a:rPr lang="en-US" sz="6400" dirty="0">
                <a:solidFill>
                  <a:srgbClr val="0000FF"/>
                </a:solidFill>
              </a:rPr>
              <a:t>Memory Controllers</a:t>
            </a:r>
          </a:p>
          <a:p>
            <a:pPr marL="0" indent="0" algn="ctr">
              <a:buNone/>
            </a:pPr>
            <a:r>
              <a:rPr lang="en-US" sz="6400" dirty="0">
                <a:solidFill>
                  <a:srgbClr val="FF0000"/>
                </a:solidFill>
              </a:rPr>
              <a:t>Can Avoid Many Failures</a:t>
            </a:r>
          </a:p>
          <a:p>
            <a:pPr marL="0" indent="0" algn="ctr">
              <a:buNone/>
            </a:pPr>
            <a:r>
              <a:rPr lang="en-US" sz="6400" dirty="0">
                <a:solidFill>
                  <a:srgbClr val="FF0000"/>
                </a:solidFill>
              </a:rPr>
              <a:t>&amp; Enable Better Scaling</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the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179512" y="1412776"/>
            <a:ext cx="8712968"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a:p>
            <a:pPr marL="0" indent="0" algn="ctr">
              <a:buNone/>
            </a:pPr>
            <a:r>
              <a:rPr lang="en-US" sz="6400" dirty="0"/>
              <a:t>(All at the Same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5663596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Processor centric</a:t>
            </a:r>
          </a:p>
          <a:p>
            <a:endParaRPr lang="en-US" dirty="0">
              <a:solidFill>
                <a:srgbClr val="FF0000"/>
              </a:solidFill>
            </a:endParaRPr>
          </a:p>
          <a:p>
            <a:r>
              <a:rPr lang="en-US" dirty="0">
                <a:solidFill>
                  <a:srgbClr val="FF0000"/>
                </a:solidFill>
              </a:rPr>
              <a:t>All data processed in the processor </a:t>
            </a:r>
            <a:r>
              <a:rPr lang="en-US" dirty="0">
                <a:sym typeface="Wingdings"/>
              </a:rPr>
              <a:t> </a:t>
            </a:r>
            <a:r>
              <a:rPr lang="en-US" dirty="0">
                <a:solidFill>
                  <a:srgbClr val="0000FF"/>
                </a:solidFill>
                <a:sym typeface="Wingdings"/>
              </a:rPr>
              <a:t>at great system cost</a:t>
            </a:r>
            <a:endParaRPr lang="en-US" dirty="0">
              <a:solidFill>
                <a:srgbClr val="0000FF"/>
              </a:solidFill>
            </a:endParaRP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129C9-C5BC-B34A-B25A-0F6966BBE6B6}"/>
              </a:ext>
            </a:extLst>
          </p:cNvPr>
          <p:cNvSpPr>
            <a:spLocks noGrp="1"/>
          </p:cNvSpPr>
          <p:nvPr>
            <p:ph type="title"/>
          </p:nvPr>
        </p:nvSpPr>
        <p:spPr/>
        <p:txBody>
          <a:bodyPr/>
          <a:lstStyle/>
          <a:p>
            <a:r>
              <a:rPr lang="en-US" sz="4400" dirty="0">
                <a:solidFill>
                  <a:srgbClr val="1A5712"/>
                </a:solidFill>
              </a:rPr>
              <a:t>It</a:t>
            </a:r>
            <a:r>
              <a:rPr lang="fr-FR" sz="4400" dirty="0">
                <a:solidFill>
                  <a:srgbClr val="1A5712"/>
                </a:solidFill>
              </a:rPr>
              <a:t>’</a:t>
            </a:r>
            <a:r>
              <a:rPr lang="en-US" sz="4400" dirty="0">
                <a:solidFill>
                  <a:srgbClr val="1A5712"/>
                </a:solidFill>
              </a:rPr>
              <a:t>s the Memory, Stupid!</a:t>
            </a:r>
          </a:p>
        </p:txBody>
      </p:sp>
      <p:sp>
        <p:nvSpPr>
          <p:cNvPr id="3" name="Content Placeholder 2">
            <a:extLst>
              <a:ext uri="{FF2B5EF4-FFF2-40B4-BE49-F238E27FC236}">
                <a16:creationId xmlns:a16="http://schemas.microsoft.com/office/drawing/2014/main" id="{E795C7EF-C03C-8C4A-8FAD-799B8EE3A4AE}"/>
              </a:ext>
            </a:extLst>
          </p:cNvPr>
          <p:cNvSpPr>
            <a:spLocks noGrp="1"/>
          </p:cNvSpPr>
          <p:nvPr>
            <p:ph idx="1"/>
          </p:nvPr>
        </p:nvSpPr>
        <p:spPr>
          <a:xfrm>
            <a:off x="228600" y="997529"/>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a:p>
            <a:endParaRPr lang="en-US" dirty="0"/>
          </a:p>
        </p:txBody>
      </p:sp>
      <p:sp>
        <p:nvSpPr>
          <p:cNvPr id="4" name="Slide Number Placeholder 3">
            <a:extLst>
              <a:ext uri="{FF2B5EF4-FFF2-40B4-BE49-F238E27FC236}">
                <a16:creationId xmlns:a16="http://schemas.microsoft.com/office/drawing/2014/main" id="{A72E6E78-3DDD-9C4C-A5E7-9CE593547FDF}"/>
              </a:ext>
            </a:extLst>
          </p:cNvPr>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791728D2-2746-8246-9859-889F4D12822D}"/>
              </a:ext>
            </a:extLst>
          </p:cNvPr>
          <p:cNvPicPr>
            <a:picLocks noChangeAspect="1"/>
          </p:cNvPicPr>
          <p:nvPr/>
        </p:nvPicPr>
        <p:blipFill>
          <a:blip r:embed="rId2"/>
          <a:stretch>
            <a:fillRect/>
          </a:stretch>
        </p:blipFill>
        <p:spPr>
          <a:xfrm>
            <a:off x="1511424" y="1767874"/>
            <a:ext cx="5868888" cy="3173294"/>
          </a:xfrm>
          <a:prstGeom prst="rect">
            <a:avLst/>
          </a:prstGeom>
        </p:spPr>
      </p:pic>
      <p:sp>
        <p:nvSpPr>
          <p:cNvPr id="6" name="TextBox 5">
            <a:extLst>
              <a:ext uri="{FF2B5EF4-FFF2-40B4-BE49-F238E27FC236}">
                <a16:creationId xmlns:a16="http://schemas.microsoft.com/office/drawing/2014/main" id="{C4FFB468-0E15-E34B-ABDB-0D1808EAC96F}"/>
              </a:ext>
            </a:extLst>
          </p:cNvPr>
          <p:cNvSpPr txBox="1"/>
          <p:nvPr/>
        </p:nvSpPr>
        <p:spPr>
          <a:xfrm>
            <a:off x="1699751" y="6516415"/>
            <a:ext cx="53436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3"/>
              </a:rPr>
              <a:t>http://cva.stanford.edu/classes/cs99s/papers/architects_look_to_future.pdf</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15EC73D8-45B5-DC76-9AD1-050AF0ACB06D}"/>
              </a:ext>
            </a:extLst>
          </p:cNvPr>
          <p:cNvPicPr>
            <a:picLocks noChangeAspect="1"/>
          </p:cNvPicPr>
          <p:nvPr/>
        </p:nvPicPr>
        <p:blipFill>
          <a:blip r:embed="rId4"/>
          <a:stretch>
            <a:fillRect/>
          </a:stretch>
        </p:blipFill>
        <p:spPr>
          <a:xfrm>
            <a:off x="1362832" y="5445028"/>
            <a:ext cx="6017480" cy="861660"/>
          </a:xfrm>
          <a:prstGeom prst="rect">
            <a:avLst/>
          </a:prstGeom>
        </p:spPr>
      </p:pic>
    </p:spTree>
    <p:extLst>
      <p:ext uri="{BB962C8B-B14F-4D97-AF65-F5344CB8AC3E}">
        <p14:creationId xmlns:p14="http://schemas.microsoft.com/office/powerpoint/2010/main" val="21229292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a:t>
            </a:r>
          </a:p>
        </p:txBody>
      </p:sp>
      <p:pic>
        <p:nvPicPr>
          <p:cNvPr id="10" name="Picture 9"/>
          <p:cNvPicPr>
            <a:picLocks noChangeAspect="1"/>
          </p:cNvPicPr>
          <p:nvPr/>
        </p:nvPicPr>
        <p:blipFill>
          <a:blip r:embed="rId2"/>
          <a:stretch>
            <a:fillRect/>
          </a:stretch>
        </p:blipFill>
        <p:spPr>
          <a:xfrm>
            <a:off x="203200" y="1268760"/>
            <a:ext cx="8724900" cy="4775200"/>
          </a:xfrm>
          <a:prstGeom prst="rect">
            <a:avLst/>
          </a:prstGeom>
        </p:spPr>
      </p:pic>
      <p:sp>
        <p:nvSpPr>
          <p:cNvPr id="6" name="AutoShape 25"/>
          <p:cNvSpPr>
            <a:spLocks noChangeArrowheads="1"/>
          </p:cNvSpPr>
          <p:nvPr/>
        </p:nvSpPr>
        <p:spPr bwMode="auto">
          <a:xfrm>
            <a:off x="2123728" y="321297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spTree>
    <p:extLst>
      <p:ext uri="{BB962C8B-B14F-4D97-AF65-F5344CB8AC3E}">
        <p14:creationId xmlns:p14="http://schemas.microsoft.com/office/powerpoint/2010/main" val="235607317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spTree>
    <p:extLst>
      <p:ext uri="{BB962C8B-B14F-4D97-AF65-F5344CB8AC3E}">
        <p14:creationId xmlns:p14="http://schemas.microsoft.com/office/powerpoint/2010/main" val="97128948"/>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26EC4-A15A-354C-9F10-B13F9551D205}"/>
              </a:ext>
            </a:extLst>
          </p:cNvPr>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4" name="Slide Number Placeholder 3">
            <a:extLst>
              <a:ext uri="{FF2B5EF4-FFF2-40B4-BE49-F238E27FC236}">
                <a16:creationId xmlns:a16="http://schemas.microsoft.com/office/drawing/2014/main" id="{2A49BD5A-66B4-0246-ABA0-C450E950874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graphicFrame>
        <p:nvGraphicFramePr>
          <p:cNvPr id="5" name="Chart 4">
            <a:extLst>
              <a:ext uri="{FF2B5EF4-FFF2-40B4-BE49-F238E27FC236}">
                <a16:creationId xmlns:a16="http://schemas.microsoft.com/office/drawing/2014/main" id="{4273B9C7-2C8E-0A45-976F-C3F7499F2EF0}"/>
              </a:ext>
            </a:extLst>
          </p:cNvPr>
          <p:cNvGraphicFramePr>
            <a:graphicFrameLocks/>
          </p:cNvGraphicFramePr>
          <p:nvPr/>
        </p:nvGraphicFramePr>
        <p:xfrm>
          <a:off x="-1600200" y="309916"/>
          <a:ext cx="11201400" cy="59337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B0F6603D-44EC-1B49-91F1-F9C4B6635C9F}"/>
              </a:ext>
            </a:extLst>
          </p:cNvPr>
          <p:cNvSpPr txBox="1"/>
          <p:nvPr/>
        </p:nvSpPr>
        <p:spPr>
          <a:xfrm>
            <a:off x="1595132" y="6428250"/>
            <a:ext cx="656333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Han</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EIE: Efficient Inference Engine on Compressed Deep Neural Network,</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25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r>
              <a:rPr kumimoji="0" lang="en-US" sz="125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ISCA 2016.</a:t>
            </a:r>
          </a:p>
        </p:txBody>
      </p:sp>
      <p:cxnSp>
        <p:nvCxnSpPr>
          <p:cNvPr id="7" name="Straight Arrow Connector 6">
            <a:extLst>
              <a:ext uri="{FF2B5EF4-FFF2-40B4-BE49-F238E27FC236}">
                <a16:creationId xmlns:a16="http://schemas.microsoft.com/office/drawing/2014/main" id="{F1008893-8A27-9240-93C2-6EECFADC9969}"/>
              </a:ext>
            </a:extLst>
          </p:cNvPr>
          <p:cNvCxnSpPr>
            <a:cxnSpLocks/>
          </p:cNvCxnSpPr>
          <p:nvPr/>
        </p:nvCxnSpPr>
        <p:spPr>
          <a:xfrm flipV="1">
            <a:off x="1905000" y="1676400"/>
            <a:ext cx="6477000" cy="28956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708F94A4-B4A7-C941-9E76-8E5F06CE95CE}"/>
              </a:ext>
            </a:extLst>
          </p:cNvPr>
          <p:cNvSpPr/>
          <p:nvPr/>
        </p:nvSpPr>
        <p:spPr>
          <a:xfrm>
            <a:off x="7848600" y="1129460"/>
            <a:ext cx="1176925" cy="46166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6400X</a:t>
            </a:r>
            <a:endParaRPr kumimoji="0" lang="en-US" sz="24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p:txBody>
      </p:sp>
      <p:sp>
        <p:nvSpPr>
          <p:cNvPr id="10" name="TextBox 9">
            <a:extLst>
              <a:ext uri="{FF2B5EF4-FFF2-40B4-BE49-F238E27FC236}">
                <a16:creationId xmlns:a16="http://schemas.microsoft.com/office/drawing/2014/main" id="{CC7F9D75-0F0F-1055-1031-865FCB768539}"/>
              </a:ext>
            </a:extLst>
          </p:cNvPr>
          <p:cNvSpPr txBox="1"/>
          <p:nvPr/>
        </p:nvSpPr>
        <p:spPr>
          <a:xfrm>
            <a:off x="0" y="5623500"/>
            <a:ext cx="9144000" cy="1261884"/>
          </a:xfrm>
          <a:prstGeom prst="rect">
            <a:avLst/>
          </a:prstGeom>
          <a:solidFill>
            <a:srgbClr val="FF66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6400X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simple integer addition </a:t>
            </a:r>
          </a:p>
        </p:txBody>
      </p:sp>
    </p:spTree>
    <p:extLst>
      <p:ext uri="{BB962C8B-B14F-4D97-AF65-F5344CB8AC3E}">
        <p14:creationId xmlns:p14="http://schemas.microsoft.com/office/powerpoint/2010/main" val="2734386006"/>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a:t>
            </a:r>
            <a:r>
              <a:rPr lang="en-US" b="1" dirty="0"/>
              <a:t>Paradigm Shift </a:t>
            </a:r>
            <a:r>
              <a:rPr lang="en-US" dirty="0"/>
              <a:t>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dirty="0">
                <a:latin typeface="Tahoma"/>
                <a:cs typeface="Tahoma"/>
              </a:rPr>
              <a:t>p</a:t>
            </a:r>
            <a:r>
              <a:rPr lang="en-US" sz="2200" dirty="0">
                <a:latin typeface="Tahoma"/>
                <a:cs typeface="Tahoma"/>
              </a:rPr>
              <a:t>rocessors </a:t>
            </a:r>
            <a:r>
              <a:rPr lang="en-US" dirty="0">
                <a:latin typeface="Tahoma"/>
                <a:cs typeface="Tahoma"/>
              </a:rPr>
              <a:t>&amp;</a:t>
            </a:r>
            <a:r>
              <a:rPr lang="en-US" sz="2200" dirty="0">
                <a:latin typeface="Tahoma"/>
                <a:cs typeface="Tahoma"/>
              </a:rPr>
              <a:t> communication units?</a:t>
            </a:r>
          </a:p>
          <a:p>
            <a:pPr lvl="1"/>
            <a:r>
              <a:rPr lang="en-US" dirty="0">
                <a:latin typeface="Tahoma"/>
                <a:cs typeface="Tahoma"/>
              </a:rPr>
              <a:t>s</a:t>
            </a:r>
            <a:r>
              <a:rPr lang="en-US" sz="2200" dirty="0">
                <a:latin typeface="Tahoma"/>
                <a:cs typeface="Tahoma"/>
              </a:rPr>
              <a:t>oftware &amp; hardware interfaces?</a:t>
            </a:r>
          </a:p>
          <a:p>
            <a:pPr lvl="1"/>
            <a:r>
              <a:rPr lang="en-US" sz="2200" dirty="0">
                <a:latin typeface="Tahoma"/>
                <a:cs typeface="Tahoma"/>
              </a:rPr>
              <a:t>system software, compilers, languages?</a:t>
            </a:r>
          </a:p>
          <a:p>
            <a:pPr lvl="1"/>
            <a:r>
              <a:rPr lang="en-US" sz="2200" dirty="0">
                <a:latin typeface="Tahoma"/>
                <a:cs typeface="Tahoma"/>
              </a:rPr>
              <a:t>algorithms &amp;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28238693"/>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432FF"/>
                </a:solidFill>
              </a:rPr>
              <a:t>1. Processing near Memory</a:t>
            </a:r>
          </a:p>
          <a:p>
            <a:pPr algn="l"/>
            <a:r>
              <a:rPr lang="en-US" sz="3600" dirty="0"/>
              <a:t>2. Processing using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99215898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875573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In-Memory Graph Analytics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986622"/>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156591362"/>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927684142"/>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14324892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3429687911"/>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396580334"/>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931198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2701947285"/>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05364444"/>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sz="2200" dirty="0" err="1"/>
              <a:t>Junwhan</a:t>
            </a:r>
            <a:r>
              <a:rPr lang="en-US" sz="2200" dirty="0"/>
              <a:t> </a:t>
            </a:r>
            <a:r>
              <a:rPr lang="en-US" sz="2200" dirty="0" err="1"/>
              <a:t>Ahn</a:t>
            </a:r>
            <a:r>
              <a:rPr lang="en-US" sz="2200" dirty="0"/>
              <a:t>, </a:t>
            </a:r>
            <a:r>
              <a:rPr lang="en-US" sz="2200" dirty="0" err="1"/>
              <a:t>Sungpack</a:t>
            </a:r>
            <a:r>
              <a:rPr lang="en-US" sz="2200" dirty="0"/>
              <a:t> Hong, </a:t>
            </a:r>
            <a:r>
              <a:rPr lang="en-US" sz="2200" dirty="0" err="1"/>
              <a:t>Sungjoo</a:t>
            </a:r>
            <a:r>
              <a:rPr lang="en-US" sz="2200" dirty="0"/>
              <a:t> </a:t>
            </a:r>
            <a:r>
              <a:rPr lang="en-US" sz="2200" dirty="0" err="1"/>
              <a:t>Yoo</a:t>
            </a:r>
            <a:r>
              <a:rPr lang="en-US" sz="2200" dirty="0"/>
              <a:t>, Onur Mutlu, and </a:t>
            </a:r>
            <a:r>
              <a:rPr lang="en-US" sz="2200" dirty="0" err="1"/>
              <a:t>Kiyoung</a:t>
            </a:r>
            <a:r>
              <a:rPr lang="en-US" sz="2200" dirty="0"/>
              <a:t> Choi,</a:t>
            </a:r>
            <a:br>
              <a:rPr lang="en-US" sz="2200" dirty="0"/>
            </a:br>
            <a:r>
              <a:rPr lang="en-US" sz="2200"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sz="2200" dirty="0"/>
            </a:br>
            <a:r>
              <a:rPr lang="en-US" sz="2200" i="1" dirty="0"/>
              <a:t>Proceedings of the </a:t>
            </a:r>
            <a:r>
              <a:rPr lang="en-US" sz="2200" i="1" dirty="0">
                <a:hlinkClick r:id="rId3"/>
              </a:rPr>
              <a:t>42nd International Symposium on Computer Architecture</a:t>
            </a:r>
            <a:r>
              <a:rPr lang="en-US" sz="2200" i="1" dirty="0"/>
              <a:t> (</a:t>
            </a:r>
            <a:r>
              <a:rPr lang="en-US" sz="2200" b="1" i="1" dirty="0"/>
              <a:t>ISCA</a:t>
            </a:r>
            <a:r>
              <a:rPr lang="en-US" sz="2200" i="1" dirty="0"/>
              <a:t>)</a:t>
            </a:r>
            <a:r>
              <a:rPr lang="en-US" sz="2200" dirty="0"/>
              <a:t>, Portland, OR, June 2015.</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Lightning Session Slides (pptx)</a:t>
            </a:r>
            <a:r>
              <a:rPr lang="en-US" sz="2200" dirty="0"/>
              <a:t> </a:t>
            </a:r>
            <a:r>
              <a:rPr lang="en-US" sz="2200" dirty="0">
                <a:hlinkClick r:id="rId7"/>
              </a:rPr>
              <a:t>(pdf)</a:t>
            </a:r>
            <a:r>
              <a:rPr lang="en-US" sz="2200" dirty="0"/>
              <a:t>]</a:t>
            </a:r>
            <a:br>
              <a:rPr lang="en-US" sz="2200" dirty="0"/>
            </a:br>
            <a:r>
              <a:rPr lang="en-US" sz="2200" b="1" i="1" dirty="0">
                <a:solidFill>
                  <a:srgbClr val="FF0000"/>
                </a:solidFill>
              </a:rPr>
              <a:t>Top Picks Honorable Mention by IEEE Micro.</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725144"/>
            <a:ext cx="9144000" cy="1492548"/>
          </a:xfrm>
          <a:prstGeom prst="rect">
            <a:avLst/>
          </a:prstGeom>
        </p:spPr>
      </p:pic>
    </p:spTree>
    <p:extLst>
      <p:ext uri="{BB962C8B-B14F-4D97-AF65-F5344CB8AC3E}">
        <p14:creationId xmlns:p14="http://schemas.microsoft.com/office/powerpoint/2010/main" val="38441803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pPr algn="l">
              <a:buFont typeface="Arial" panose="020B0604020202020204" pitchFamily="34" charset="0"/>
              <a:buChar char="•"/>
            </a:pPr>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 </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hlinkClick r:id="rId7"/>
              </a:rPr>
              <a:t>Talk Video</a:t>
            </a:r>
            <a:r>
              <a:rPr lang="en-US" sz="1600" b="0" i="0" dirty="0">
                <a:solidFill>
                  <a:srgbClr val="000000"/>
                </a:solidFill>
                <a:effectLst/>
                <a:latin typeface="Tahoma" panose="020B0604030504040204" pitchFamily="34" charset="0"/>
                <a:ea typeface="Tahoma" panose="020B0604030504040204" pitchFamily="34" charset="0"/>
                <a:cs typeface="Tahoma" panose="020B0604030504040204" pitchFamily="34" charset="0"/>
              </a:rPr>
              <a:t> (17 minutes)]</a:t>
            </a:r>
          </a:p>
          <a:p>
            <a:pPr marL="0" indent="0">
              <a:buNone/>
            </a:pPr>
            <a:br>
              <a:rPr lang="en-US" sz="1050" dirty="0"/>
            </a:br>
            <a:endParaRPr lang="en-US" sz="1600" dirty="0"/>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8"/>
          <a:stretch>
            <a:fillRect/>
          </a:stretch>
        </p:blipFill>
        <p:spPr>
          <a:xfrm>
            <a:off x="0" y="4114800"/>
            <a:ext cx="9144000" cy="2009981"/>
          </a:xfrm>
          <a:prstGeom prst="rect">
            <a:avLst/>
          </a:prstGeom>
        </p:spPr>
      </p:pic>
    </p:spTree>
    <p:extLst>
      <p:ext uri="{BB962C8B-B14F-4D97-AF65-F5344CB8AC3E}">
        <p14:creationId xmlns:p14="http://schemas.microsoft.com/office/powerpoint/2010/main" val="3054082558"/>
      </p:ext>
    </p:extLst>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Genome Sequence Analysis</a:t>
            </a:r>
          </a:p>
        </p:txBody>
      </p:sp>
      <p:sp>
        <p:nvSpPr>
          <p:cNvPr id="21" name="Rectangle 20">
            <a:extLst>
              <a:ext uri="{FF2B5EF4-FFF2-40B4-BE49-F238E27FC236}">
                <a16:creationId xmlns:a16="http://schemas.microsoft.com/office/drawing/2014/main" id="{E01ACC52-BF73-DA42-AD9D-F8B156EAD431}"/>
              </a:ext>
            </a:extLst>
          </p:cNvPr>
          <p:cNvSpPr/>
          <p:nvPr/>
        </p:nvSpPr>
        <p:spPr>
          <a:xfrm>
            <a:off x="0" y="4374560"/>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22" name="Rectangle 21">
            <a:extLst>
              <a:ext uri="{FF2B5EF4-FFF2-40B4-BE49-F238E27FC236}">
                <a16:creationId xmlns:a16="http://schemas.microsoft.com/office/drawing/2014/main" id="{F3671EFC-1331-174D-B84F-34BC5F4A4A6B}"/>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24" name="Graphic 23" descr="Close">
            <a:extLst>
              <a:ext uri="{FF2B5EF4-FFF2-40B4-BE49-F238E27FC236}">
                <a16:creationId xmlns:a16="http://schemas.microsoft.com/office/drawing/2014/main" id="{481E8CAD-DA0B-DE49-AE7E-ADF48238749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4306723"/>
            <a:ext cx="914400" cy="914400"/>
          </a:xfrm>
          <a:prstGeom prst="rect">
            <a:avLst/>
          </a:prstGeom>
        </p:spPr>
      </p:pic>
      <p:sp>
        <p:nvSpPr>
          <p:cNvPr id="26" name="Rounded Rectangle 25">
            <a:extLst>
              <a:ext uri="{FF2B5EF4-FFF2-40B4-BE49-F238E27FC236}">
                <a16:creationId xmlns:a16="http://schemas.microsoft.com/office/drawing/2014/main" id="{529F4988-C678-5947-BDB2-49390A868FE9}"/>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7" name="Rounded Rectangle 26">
            <a:extLst>
              <a:ext uri="{FF2B5EF4-FFF2-40B4-BE49-F238E27FC236}">
                <a16:creationId xmlns:a16="http://schemas.microsoft.com/office/drawing/2014/main" id="{2B63E99D-D1E4-8245-8CB2-BCD3BEAAF8DA}"/>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8" name="Rounded Rectangle 27">
            <a:extLst>
              <a:ext uri="{FF2B5EF4-FFF2-40B4-BE49-F238E27FC236}">
                <a16:creationId xmlns:a16="http://schemas.microsoft.com/office/drawing/2014/main" id="{4E6BADFB-FFE1-4E42-8501-08F12E36204A}"/>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0" name="Rectangle 29">
            <a:extLst>
              <a:ext uri="{FF2B5EF4-FFF2-40B4-BE49-F238E27FC236}">
                <a16:creationId xmlns:a16="http://schemas.microsoft.com/office/drawing/2014/main" id="{84709FEE-9362-744D-BD7D-4090E60D2C2C}"/>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1" name="Rectangle 30">
            <a:extLst>
              <a:ext uri="{FF2B5EF4-FFF2-40B4-BE49-F238E27FC236}">
                <a16:creationId xmlns:a16="http://schemas.microsoft.com/office/drawing/2014/main" id="{3271D223-4AC2-EF42-ACC1-66113579DA7F}"/>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32" name="Rectangle 31">
            <a:extLst>
              <a:ext uri="{FF2B5EF4-FFF2-40B4-BE49-F238E27FC236}">
                <a16:creationId xmlns:a16="http://schemas.microsoft.com/office/drawing/2014/main" id="{64F2603E-EC35-944A-B5BF-522099302E4A}"/>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14" name="Rectangle 13">
            <a:extLst>
              <a:ext uri="{FF2B5EF4-FFF2-40B4-BE49-F238E27FC236}">
                <a16:creationId xmlns:a16="http://schemas.microsoft.com/office/drawing/2014/main" id="{24B28578-0EA7-1344-8553-2880F1E40B36}"/>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5" name="Rectangle 14">
            <a:extLst>
              <a:ext uri="{FF2B5EF4-FFF2-40B4-BE49-F238E27FC236}">
                <a16:creationId xmlns:a16="http://schemas.microsoft.com/office/drawing/2014/main" id="{71102E78-13BB-5F40-8AB1-CDB1BEB38F0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16" name="Rectangle 15">
            <a:extLst>
              <a:ext uri="{FF2B5EF4-FFF2-40B4-BE49-F238E27FC236}">
                <a16:creationId xmlns:a16="http://schemas.microsoft.com/office/drawing/2014/main" id="{66AF30CC-AFFD-C243-B35B-C66C856DFAAA}"/>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7" name="Rectangle 16">
            <a:extLst>
              <a:ext uri="{FF2B5EF4-FFF2-40B4-BE49-F238E27FC236}">
                <a16:creationId xmlns:a16="http://schemas.microsoft.com/office/drawing/2014/main" id="{7382F4E4-D6C2-1545-B09F-1D6880140494}"/>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8" name="Rectangle 17">
            <a:extLst>
              <a:ext uri="{FF2B5EF4-FFF2-40B4-BE49-F238E27FC236}">
                <a16:creationId xmlns:a16="http://schemas.microsoft.com/office/drawing/2014/main" id="{5F0239A0-AC43-254F-986D-684EDE49C650}"/>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19" name="Rectangle 18">
            <a:extLst>
              <a:ext uri="{FF2B5EF4-FFF2-40B4-BE49-F238E27FC236}">
                <a16:creationId xmlns:a16="http://schemas.microsoft.com/office/drawing/2014/main" id="{4A46DDE2-1447-5147-855B-E194AB338B55}"/>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4" name="TextBox 3">
            <a:extLst>
              <a:ext uri="{FF2B5EF4-FFF2-40B4-BE49-F238E27FC236}">
                <a16:creationId xmlns:a16="http://schemas.microsoft.com/office/drawing/2014/main" id="{7289B15F-EA14-7F42-9071-0F136A6363FF}"/>
              </a:ext>
            </a:extLst>
          </p:cNvPr>
          <p:cNvSpPr txBox="1"/>
          <p:nvPr/>
        </p:nvSpPr>
        <p:spPr>
          <a:xfrm>
            <a:off x="6841354" y="1768561"/>
            <a:ext cx="181491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Alignment</a:t>
            </a:r>
          </a:p>
        </p:txBody>
      </p:sp>
      <p:sp>
        <p:nvSpPr>
          <p:cNvPr id="5" name="Striped Right Arrow 4">
            <a:extLst>
              <a:ext uri="{FF2B5EF4-FFF2-40B4-BE49-F238E27FC236}">
                <a16:creationId xmlns:a16="http://schemas.microsoft.com/office/drawing/2014/main" id="{E8DE3FB2-0066-CC44-88B8-5F3645C02031}"/>
              </a:ext>
            </a:extLst>
          </p:cNvPr>
          <p:cNvSpPr/>
          <p:nvPr/>
        </p:nvSpPr>
        <p:spPr>
          <a:xfrm>
            <a:off x="1445366" y="910326"/>
            <a:ext cx="5886717" cy="985838"/>
          </a:xfrm>
          <a:prstGeom prst="striped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Data Movement from Storage</a:t>
            </a:r>
          </a:p>
        </p:txBody>
      </p:sp>
      <p:pic>
        <p:nvPicPr>
          <p:cNvPr id="23" name="Graphic 22" descr="Close">
            <a:extLst>
              <a:ext uri="{FF2B5EF4-FFF2-40B4-BE49-F238E27FC236}">
                <a16:creationId xmlns:a16="http://schemas.microsoft.com/office/drawing/2014/main" id="{5C074053-199E-AE4B-94E6-C5A21A2B6B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8837" y="5219357"/>
            <a:ext cx="914400" cy="914400"/>
          </a:xfrm>
          <a:prstGeom prst="rect">
            <a:avLst/>
          </a:prstGeom>
        </p:spPr>
      </p:pic>
      <p:sp>
        <p:nvSpPr>
          <p:cNvPr id="25" name="Rounded Rectangle 24">
            <a:extLst>
              <a:ext uri="{FF2B5EF4-FFF2-40B4-BE49-F238E27FC236}">
                <a16:creationId xmlns:a16="http://schemas.microsoft.com/office/drawing/2014/main" id="{A33E3FE5-D2D1-A64A-BCDD-FDAE87FF39D1}"/>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Tree>
    <p:custDataLst>
      <p:tags r:id="rId1"/>
    </p:custDataLst>
    <p:extLst>
      <p:ext uri="{BB962C8B-B14F-4D97-AF65-F5344CB8AC3E}">
        <p14:creationId xmlns:p14="http://schemas.microsoft.com/office/powerpoint/2010/main" val="4291577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77778E-6 2.96296E-6 L 0.75781 0.21203 " pathEditMode="relative" rAng="0" ptsTypes="AA">
                                      <p:cBhvr>
                                        <p:cTn id="6" dur="500" fill="hold"/>
                                        <p:tgtEl>
                                          <p:spTgt spid="30"/>
                                        </p:tgtEl>
                                        <p:attrNameLst>
                                          <p:attrName>ppt_x</p:attrName>
                                          <p:attrName>ppt_y</p:attrName>
                                        </p:attrNameLst>
                                      </p:cBhvr>
                                      <p:rCtr x="37882" y="10602"/>
                                    </p:animMotion>
                                  </p:childTnLst>
                                </p:cTn>
                              </p:par>
                            </p:childTnLst>
                          </p:cTn>
                        </p:par>
                        <p:par>
                          <p:cTn id="7" fill="hold">
                            <p:stCondLst>
                              <p:cond delay="500"/>
                            </p:stCondLst>
                            <p:childTnLst>
                              <p:par>
                                <p:cTn id="8" presetID="0" presetClass="path" presetSubtype="0" accel="50000" decel="50000" fill="hold" grpId="0" nodeType="afterEffect">
                                  <p:stCondLst>
                                    <p:cond delay="0"/>
                                  </p:stCondLst>
                                  <p:childTnLst>
                                    <p:animMotion origin="layout" path="M 0.01458 0.10856 L 0.73472 0.15185 " pathEditMode="relative" rAng="0" ptsTypes="AA">
                                      <p:cBhvr>
                                        <p:cTn id="9" dur="500" fill="hold"/>
                                        <p:tgtEl>
                                          <p:spTgt spid="31"/>
                                        </p:tgtEl>
                                        <p:attrNameLst>
                                          <p:attrName>ppt_x</p:attrName>
                                          <p:attrName>ppt_y</p:attrName>
                                        </p:attrNameLst>
                                      </p:cBhvr>
                                      <p:rCtr x="36007" y="2153"/>
                                    </p:animMotion>
                                  </p:childTnLst>
                                </p:cTn>
                              </p:par>
                            </p:childTnLst>
                          </p:cTn>
                        </p:par>
                        <p:par>
                          <p:cTn id="10" fill="hold">
                            <p:stCondLst>
                              <p:cond delay="1000"/>
                            </p:stCondLst>
                            <p:childTnLst>
                              <p:par>
                                <p:cTn id="11" presetID="0" presetClass="path" presetSubtype="0" accel="50000" decel="50000" fill="hold" grpId="0" nodeType="afterEffect">
                                  <p:stCondLst>
                                    <p:cond delay="0"/>
                                  </p:stCondLst>
                                  <p:childTnLst>
                                    <p:animMotion origin="layout" path="M 0.01458 0.0449 L 0.73472 0.08819 " pathEditMode="relative" rAng="0" ptsTypes="AA">
                                      <p:cBhvr>
                                        <p:cTn id="12" dur="500" fill="hold"/>
                                        <p:tgtEl>
                                          <p:spTgt spid="32"/>
                                        </p:tgtEl>
                                        <p:attrNameLst>
                                          <p:attrName>ppt_x</p:attrName>
                                          <p:attrName>ppt_y</p:attrName>
                                        </p:attrNameLst>
                                      </p:cBhvr>
                                      <p:rCtr x="36007" y="2153"/>
                                    </p:animMotion>
                                  </p:childTnLst>
                                </p:cTn>
                              </p:par>
                            </p:childTnLst>
                          </p:cTn>
                        </p:par>
                        <p:par>
                          <p:cTn id="13" fill="hold">
                            <p:stCondLst>
                              <p:cond delay="1500"/>
                            </p:stCondLst>
                            <p:childTnLst>
                              <p:par>
                                <p:cTn id="14" presetID="0" presetClass="path" presetSubtype="0" accel="50000" decel="50000" fill="hold" grpId="0" nodeType="afterEffect">
                                  <p:stCondLst>
                                    <p:cond delay="0"/>
                                  </p:stCondLst>
                                  <p:childTnLst>
                                    <p:animMotion origin="layout" path="M -0.01268 -0.08611 L 0.71024 0.05162 " pathEditMode="relative" rAng="0" ptsTypes="AA">
                                      <p:cBhvr>
                                        <p:cTn id="15" dur="500" fill="hold"/>
                                        <p:tgtEl>
                                          <p:spTgt spid="14"/>
                                        </p:tgtEl>
                                        <p:attrNameLst>
                                          <p:attrName>ppt_x</p:attrName>
                                          <p:attrName>ppt_y</p:attrName>
                                        </p:attrNameLst>
                                      </p:cBhvr>
                                      <p:rCtr x="36146" y="6875"/>
                                    </p:animMotion>
                                  </p:childTnLst>
                                </p:cTn>
                              </p:par>
                            </p:childTnLst>
                          </p:cTn>
                        </p:par>
                        <p:par>
                          <p:cTn id="16" fill="hold">
                            <p:stCondLst>
                              <p:cond delay="2000"/>
                            </p:stCondLst>
                            <p:childTnLst>
                              <p:par>
                                <p:cTn id="17" presetID="0" presetClass="path" presetSubtype="0" accel="50000" decel="50000" fill="hold" grpId="0" nodeType="afterEffect">
                                  <p:stCondLst>
                                    <p:cond delay="0"/>
                                  </p:stCondLst>
                                  <p:childTnLst>
                                    <p:animMotion origin="layout" path="M -0.01597 2.59259E-6 L 0.71406 0.19097 " pathEditMode="relative" rAng="0" ptsTypes="AA">
                                      <p:cBhvr>
                                        <p:cTn id="18" dur="500" fill="hold"/>
                                        <p:tgtEl>
                                          <p:spTgt spid="15"/>
                                        </p:tgtEl>
                                        <p:attrNameLst>
                                          <p:attrName>ppt_x</p:attrName>
                                          <p:attrName>ppt_y</p:attrName>
                                        </p:attrNameLst>
                                      </p:cBhvr>
                                      <p:rCtr x="36493" y="9537"/>
                                    </p:animMotion>
                                  </p:childTnLst>
                                </p:cTn>
                              </p:par>
                            </p:childTnLst>
                          </p:cTn>
                        </p:par>
                        <p:par>
                          <p:cTn id="19" fill="hold">
                            <p:stCondLst>
                              <p:cond delay="2500"/>
                            </p:stCondLst>
                            <p:childTnLst>
                              <p:par>
                                <p:cTn id="20" presetID="0" presetClass="path" presetSubtype="0" accel="50000" decel="50000" fill="hold" grpId="0" nodeType="afterEffect">
                                  <p:stCondLst>
                                    <p:cond delay="0"/>
                                  </p:stCondLst>
                                  <p:childTnLst>
                                    <p:animMotion origin="layout" path="M 0.00521 0.03611 L 0.70747 0.13472 " pathEditMode="relative" rAng="0" ptsTypes="AA">
                                      <p:cBhvr>
                                        <p:cTn id="21" dur="500" fill="hold"/>
                                        <p:tgtEl>
                                          <p:spTgt spid="16"/>
                                        </p:tgtEl>
                                        <p:attrNameLst>
                                          <p:attrName>ppt_x</p:attrName>
                                          <p:attrName>ppt_y</p:attrName>
                                        </p:attrNameLst>
                                      </p:cBhvr>
                                      <p:rCtr x="35104" y="4931"/>
                                    </p:animMotion>
                                  </p:childTnLst>
                                </p:cTn>
                              </p:par>
                            </p:childTnLst>
                          </p:cTn>
                        </p:par>
                        <p:par>
                          <p:cTn id="22" fill="hold">
                            <p:stCondLst>
                              <p:cond delay="3000"/>
                            </p:stCondLst>
                            <p:childTnLst>
                              <p:par>
                                <p:cTn id="23" presetID="0" presetClass="path" presetSubtype="0" accel="50000" decel="50000" fill="hold" grpId="0" nodeType="afterEffect">
                                  <p:stCondLst>
                                    <p:cond delay="0"/>
                                  </p:stCondLst>
                                  <p:childTnLst>
                                    <p:animMotion origin="layout" path="M 0.00174 0.02384 L 0.70677 0.09537 " pathEditMode="relative" rAng="0" ptsTypes="AA">
                                      <p:cBhvr>
                                        <p:cTn id="24" dur="500" fill="hold"/>
                                        <p:tgtEl>
                                          <p:spTgt spid="17"/>
                                        </p:tgtEl>
                                        <p:attrNameLst>
                                          <p:attrName>ppt_x</p:attrName>
                                          <p:attrName>ppt_y</p:attrName>
                                        </p:attrNameLst>
                                      </p:cBhvr>
                                      <p:rCtr x="35243" y="3565"/>
                                    </p:animMotion>
                                  </p:childTnLst>
                                </p:cTn>
                              </p:par>
                            </p:childTnLst>
                          </p:cTn>
                        </p:par>
                        <p:par>
                          <p:cTn id="25" fill="hold">
                            <p:stCondLst>
                              <p:cond delay="3500"/>
                            </p:stCondLst>
                            <p:childTnLst>
                              <p:par>
                                <p:cTn id="26" presetID="0" presetClass="path" presetSubtype="0" accel="50000" decel="50000" fill="hold" grpId="0" nodeType="afterEffect">
                                  <p:stCondLst>
                                    <p:cond delay="0"/>
                                  </p:stCondLst>
                                  <p:childTnLst>
                                    <p:animMotion origin="layout" path="M 0.00538 0.02616 L 0.7342 0.16458 " pathEditMode="relative" rAng="0" ptsTypes="AA">
                                      <p:cBhvr>
                                        <p:cTn id="27" dur="500" fill="hold"/>
                                        <p:tgtEl>
                                          <p:spTgt spid="18"/>
                                        </p:tgtEl>
                                        <p:attrNameLst>
                                          <p:attrName>ppt_x</p:attrName>
                                          <p:attrName>ppt_y</p:attrName>
                                        </p:attrNameLst>
                                      </p:cBhvr>
                                      <p:rCtr x="36441" y="6921"/>
                                    </p:animMotion>
                                  </p:childTnLst>
                                </p:cTn>
                              </p:par>
                            </p:childTnLst>
                          </p:cTn>
                        </p:par>
                        <p:par>
                          <p:cTn id="28" fill="hold">
                            <p:stCondLst>
                              <p:cond delay="4000"/>
                            </p:stCondLst>
                            <p:childTnLst>
                              <p:par>
                                <p:cTn id="29" presetID="0" presetClass="path" presetSubtype="0" accel="50000" decel="50000" fill="hold" grpId="0" nodeType="afterEffect">
                                  <p:stCondLst>
                                    <p:cond delay="0"/>
                                  </p:stCondLst>
                                  <p:childTnLst>
                                    <p:animMotion origin="layout" path="M 0.00695 0.01759 L 0.72361 0.22292 " pathEditMode="relative" rAng="0" ptsTypes="AA">
                                      <p:cBhvr>
                                        <p:cTn id="30" dur="500" fill="hold"/>
                                        <p:tgtEl>
                                          <p:spTgt spid="19"/>
                                        </p:tgtEl>
                                        <p:attrNameLst>
                                          <p:attrName>ppt_x</p:attrName>
                                          <p:attrName>ppt_y</p:attrName>
                                        </p:attrNameLst>
                                      </p:cBhvr>
                                      <p:rCtr x="35833" y="10255"/>
                                    </p:animMotion>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250"/>
                                        <p:tgtEl>
                                          <p:spTgt spid="5"/>
                                        </p:tgtEl>
                                      </p:cBhvr>
                                    </p:animEffec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30" grpId="0" animBg="1"/>
      <p:bldP spid="31" grpId="0" animBg="1"/>
      <p:bldP spid="32" grpId="0" animBg="1"/>
      <p:bldP spid="14" grpId="0" animBg="1"/>
      <p:bldP spid="15" grpId="0" animBg="1"/>
      <p:bldP spid="16" grpId="0" animBg="1"/>
      <p:bldP spid="17" grpId="0" animBg="1"/>
      <p:bldP spid="18" grpId="0" animBg="1"/>
      <p:bldP spid="19" grpId="0" animBg="1"/>
      <p:bldP spid="4" grpId="0"/>
      <p:bldP spid="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8AD54C5-BF55-4E41-8C0F-3556E47BC5A0}"/>
              </a:ext>
            </a:extLst>
          </p:cNvPr>
          <p:cNvSpPr/>
          <p:nvPr/>
        </p:nvSpPr>
        <p:spPr>
          <a:xfrm>
            <a:off x="3721994" y="2113937"/>
            <a:ext cx="5232447" cy="183303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Graphic 4" descr="Processor">
            <a:extLst>
              <a:ext uri="{FF2B5EF4-FFF2-40B4-BE49-F238E27FC236}">
                <a16:creationId xmlns:a16="http://schemas.microsoft.com/office/drawing/2014/main" id="{71065E2A-7362-3A42-A4EE-680E81E7CCF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49529" y="1207214"/>
            <a:ext cx="955855" cy="955855"/>
          </a:xfrm>
          <a:prstGeom prst="rect">
            <a:avLst/>
          </a:prstGeom>
        </p:spPr>
      </p:pic>
      <p:pic>
        <p:nvPicPr>
          <p:cNvPr id="10" name="Graphic 9" descr="Gears">
            <a:extLst>
              <a:ext uri="{FF2B5EF4-FFF2-40B4-BE49-F238E27FC236}">
                <a16:creationId xmlns:a16="http://schemas.microsoft.com/office/drawing/2014/main" id="{3274706B-9FCF-B74A-AEEE-2613B8773C7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44410" y="1249505"/>
            <a:ext cx="955854" cy="955854"/>
          </a:xfrm>
          <a:prstGeom prst="rect">
            <a:avLst/>
          </a:prstGeom>
        </p:spPr>
      </p:pic>
      <p:pic>
        <p:nvPicPr>
          <p:cNvPr id="12" name="Graphic 11" descr="Filter">
            <a:extLst>
              <a:ext uri="{FF2B5EF4-FFF2-40B4-BE49-F238E27FC236}">
                <a16:creationId xmlns:a16="http://schemas.microsoft.com/office/drawing/2014/main" id="{A3C1ACFA-1681-2944-95D5-336F827DAD7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577325" y="1258620"/>
            <a:ext cx="914400" cy="914400"/>
          </a:xfrm>
          <a:prstGeom prst="rect">
            <a:avLst/>
          </a:prstGeom>
        </p:spPr>
      </p:pic>
      <p:sp>
        <p:nvSpPr>
          <p:cNvPr id="13" name="TextBox 12">
            <a:extLst>
              <a:ext uri="{FF2B5EF4-FFF2-40B4-BE49-F238E27FC236}">
                <a16:creationId xmlns:a16="http://schemas.microsoft.com/office/drawing/2014/main" id="{689D6EC6-9E53-1942-BA75-E28E28CB8EE7}"/>
              </a:ext>
            </a:extLst>
          </p:cNvPr>
          <p:cNvSpPr txBox="1"/>
          <p:nvPr/>
        </p:nvSpPr>
        <p:spPr>
          <a:xfrm>
            <a:off x="3986741" y="897913"/>
            <a:ext cx="17402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Heuristics</a:t>
            </a:r>
          </a:p>
        </p:txBody>
      </p:sp>
      <p:sp>
        <p:nvSpPr>
          <p:cNvPr id="23" name="TextBox 22">
            <a:extLst>
              <a:ext uri="{FF2B5EF4-FFF2-40B4-BE49-F238E27FC236}">
                <a16:creationId xmlns:a16="http://schemas.microsoft.com/office/drawing/2014/main" id="{9E6BE85F-9B13-E947-BE2F-9258663BDA08}"/>
              </a:ext>
            </a:extLst>
          </p:cNvPr>
          <p:cNvSpPr txBox="1"/>
          <p:nvPr/>
        </p:nvSpPr>
        <p:spPr>
          <a:xfrm>
            <a:off x="5620127" y="910197"/>
            <a:ext cx="2131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Accelerators</a:t>
            </a:r>
          </a:p>
        </p:txBody>
      </p:sp>
      <p:sp>
        <p:nvSpPr>
          <p:cNvPr id="26" name="TextBox 25">
            <a:extLst>
              <a:ext uri="{FF2B5EF4-FFF2-40B4-BE49-F238E27FC236}">
                <a16:creationId xmlns:a16="http://schemas.microsoft.com/office/drawing/2014/main" id="{6BAB6890-0F63-B747-9D57-26D84D7D6A66}"/>
              </a:ext>
            </a:extLst>
          </p:cNvPr>
          <p:cNvSpPr txBox="1"/>
          <p:nvPr/>
        </p:nvSpPr>
        <p:spPr>
          <a:xfrm>
            <a:off x="7503786" y="910197"/>
            <a:ext cx="106147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Filters</a:t>
            </a:r>
          </a:p>
        </p:txBody>
      </p:sp>
      <p:sp>
        <p:nvSpPr>
          <p:cNvPr id="27" name="Rectangle 26">
            <a:extLst>
              <a:ext uri="{FF2B5EF4-FFF2-40B4-BE49-F238E27FC236}">
                <a16:creationId xmlns:a16="http://schemas.microsoft.com/office/drawing/2014/main" id="{2358D5AA-DFFA-8D4D-A741-7934E03EFF46}"/>
              </a:ext>
            </a:extLst>
          </p:cNvPr>
          <p:cNvSpPr/>
          <p:nvPr/>
        </p:nvSpPr>
        <p:spPr>
          <a:xfrm>
            <a:off x="0" y="4266028"/>
            <a:ext cx="9144000" cy="76392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sp>
        <p:nvSpPr>
          <p:cNvPr id="52" name="Rectangle 51">
            <a:extLst>
              <a:ext uri="{FF2B5EF4-FFF2-40B4-BE49-F238E27FC236}">
                <a16:creationId xmlns:a16="http://schemas.microsoft.com/office/drawing/2014/main" id="{A99E118C-EEAB-9C49-907C-AC67626CAD41}"/>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3" name="Rectangle 52">
            <a:extLst>
              <a:ext uri="{FF2B5EF4-FFF2-40B4-BE49-F238E27FC236}">
                <a16:creationId xmlns:a16="http://schemas.microsoft.com/office/drawing/2014/main" id="{2C535C70-FB4A-0241-B25F-8F569683D1E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54" name="Rectangle 53">
            <a:extLst>
              <a:ext uri="{FF2B5EF4-FFF2-40B4-BE49-F238E27FC236}">
                <a16:creationId xmlns:a16="http://schemas.microsoft.com/office/drawing/2014/main" id="{D31397B8-63FB-714A-8F18-1A7789063CED}"/>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55" name="Rectangle 54">
            <a:extLst>
              <a:ext uri="{FF2B5EF4-FFF2-40B4-BE49-F238E27FC236}">
                <a16:creationId xmlns:a16="http://schemas.microsoft.com/office/drawing/2014/main" id="{0FFBA1F1-98E0-564F-83B1-193D6086B1E4}"/>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6" name="Rectangle 55">
            <a:extLst>
              <a:ext uri="{FF2B5EF4-FFF2-40B4-BE49-F238E27FC236}">
                <a16:creationId xmlns:a16="http://schemas.microsoft.com/office/drawing/2014/main" id="{3ED6AC3D-DFCB-1945-82BC-D3D9AF46B12B}"/>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7" name="Rectangle 56">
            <a:extLst>
              <a:ext uri="{FF2B5EF4-FFF2-40B4-BE49-F238E27FC236}">
                <a16:creationId xmlns:a16="http://schemas.microsoft.com/office/drawing/2014/main" id="{B7EDA0B1-A141-CD43-8FC8-CDAF384C8271}"/>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8" name="Rectangle 57">
            <a:extLst>
              <a:ext uri="{FF2B5EF4-FFF2-40B4-BE49-F238E27FC236}">
                <a16:creationId xmlns:a16="http://schemas.microsoft.com/office/drawing/2014/main" id="{AF4C7A2B-3783-764D-B20A-AFF30FE38B8F}"/>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9" name="Rectangle 58">
            <a:extLst>
              <a:ext uri="{FF2B5EF4-FFF2-40B4-BE49-F238E27FC236}">
                <a16:creationId xmlns:a16="http://schemas.microsoft.com/office/drawing/2014/main" id="{94A0BB08-190C-7B4C-9FA8-C453C2421161}"/>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60" name="Rectangle 59">
            <a:extLst>
              <a:ext uri="{FF2B5EF4-FFF2-40B4-BE49-F238E27FC236}">
                <a16:creationId xmlns:a16="http://schemas.microsoft.com/office/drawing/2014/main" id="{05B4C9C8-047E-2449-8F6D-7E55DC35146F}"/>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30" name="Rounded Rectangle 29">
            <a:extLst>
              <a:ext uri="{FF2B5EF4-FFF2-40B4-BE49-F238E27FC236}">
                <a16:creationId xmlns:a16="http://schemas.microsoft.com/office/drawing/2014/main" id="{1E9FD74E-F3A3-EC4F-A031-2E50E586A05F}"/>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31" name="Rounded Rectangle 30">
            <a:extLst>
              <a:ext uri="{FF2B5EF4-FFF2-40B4-BE49-F238E27FC236}">
                <a16:creationId xmlns:a16="http://schemas.microsoft.com/office/drawing/2014/main" id="{E4A3B81D-25E3-8A4C-A2DB-AB9E43C288AE}"/>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2" name="Rounded Rectangle 31">
            <a:extLst>
              <a:ext uri="{FF2B5EF4-FFF2-40B4-BE49-F238E27FC236}">
                <a16:creationId xmlns:a16="http://schemas.microsoft.com/office/drawing/2014/main" id="{45F2E9F3-46D4-2D48-A408-9382652ADA44}"/>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CB2E5EEA-9D8D-454B-9C48-5D4302BF02CD}"/>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3" name="Rectangle 32">
            <a:extLst>
              <a:ext uri="{FF2B5EF4-FFF2-40B4-BE49-F238E27FC236}">
                <a16:creationId xmlns:a16="http://schemas.microsoft.com/office/drawing/2014/main" id="{0E6B0398-ADCD-1145-B0F6-748316A7EEF2}"/>
              </a:ext>
            </a:extLst>
          </p:cNvPr>
          <p:cNvSpPr/>
          <p:nvPr/>
        </p:nvSpPr>
        <p:spPr>
          <a:xfrm>
            <a:off x="-1" y="5303763"/>
            <a:ext cx="9144000" cy="74892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C00000"/>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a:t>
            </a:r>
          </a:p>
        </p:txBody>
      </p:sp>
      <p:pic>
        <p:nvPicPr>
          <p:cNvPr id="35" name="Graphic 34" descr="Close">
            <a:extLst>
              <a:ext uri="{FF2B5EF4-FFF2-40B4-BE49-F238E27FC236}">
                <a16:creationId xmlns:a16="http://schemas.microsoft.com/office/drawing/2014/main" id="{B7548304-289F-9447-8091-9F3A785960B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78837" y="5219357"/>
            <a:ext cx="914400" cy="914400"/>
          </a:xfrm>
          <a:prstGeom prst="rect">
            <a:avLst/>
          </a:prstGeom>
        </p:spPr>
      </p:pic>
      <p:sp>
        <p:nvSpPr>
          <p:cNvPr id="36" name="TextBox 35">
            <a:extLst>
              <a:ext uri="{FF2B5EF4-FFF2-40B4-BE49-F238E27FC236}">
                <a16:creationId xmlns:a16="http://schemas.microsoft.com/office/drawing/2014/main" id="{29A9BA6C-26AE-E74A-87A1-95A82D67BAE7}"/>
              </a:ext>
            </a:extLst>
          </p:cNvPr>
          <p:cNvSpPr txBox="1"/>
          <p:nvPr/>
        </p:nvSpPr>
        <p:spPr>
          <a:xfrm>
            <a:off x="632697" y="40939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724BFA13-9C6A-A84C-8779-352B3F958673}"/>
              </a:ext>
            </a:extLst>
          </p:cNvPr>
          <p:cNvSpPr>
            <a:spLocks noGrp="1"/>
          </p:cNvSpPr>
          <p:nvPr>
            <p:ph type="title"/>
          </p:nvPr>
        </p:nvSpPr>
        <p:spPr/>
        <p:txBody>
          <a:bodyPr/>
          <a:lstStyle/>
          <a:p>
            <a:r>
              <a:rPr lang="en-CH" dirty="0"/>
              <a:t>Accelerating Genome Sequence Analysis</a:t>
            </a:r>
          </a:p>
        </p:txBody>
      </p:sp>
    </p:spTree>
    <p:custDataLst>
      <p:tags r:id="rId1"/>
    </p:custDataLst>
    <p:extLst>
      <p:ext uri="{BB962C8B-B14F-4D97-AF65-F5344CB8AC3E}">
        <p14:creationId xmlns:p14="http://schemas.microsoft.com/office/powerpoint/2010/main" val="628732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par>
                                <p:cTn id="33" presetID="0" presetClass="path" presetSubtype="0" accel="50000" decel="50000" fill="hold" grpId="0" nodeType="withEffect">
                                  <p:stCondLst>
                                    <p:cond delay="0"/>
                                  </p:stCondLst>
                                  <p:childTnLst>
                                    <p:animMotion origin="layout" path="M 2.77778E-6 2.96296E-6 L 0.75781 0.21203 " pathEditMode="relative" rAng="0" ptsTypes="AA">
                                      <p:cBhvr>
                                        <p:cTn id="34" dur="500" fill="hold"/>
                                        <p:tgtEl>
                                          <p:spTgt spid="52"/>
                                        </p:tgtEl>
                                        <p:attrNameLst>
                                          <p:attrName>ppt_x</p:attrName>
                                          <p:attrName>ppt_y</p:attrName>
                                        </p:attrNameLst>
                                      </p:cBhvr>
                                      <p:rCtr x="37882" y="10602"/>
                                    </p:animMotion>
                                  </p:childTnLst>
                                </p:cTn>
                              </p:par>
                            </p:childTnLst>
                          </p:cTn>
                        </p:par>
                        <p:par>
                          <p:cTn id="35" fill="hold">
                            <p:stCondLst>
                              <p:cond delay="500"/>
                            </p:stCondLst>
                            <p:childTnLst>
                              <p:par>
                                <p:cTn id="36" presetID="0" presetClass="path" presetSubtype="0" accel="50000" decel="50000" fill="hold" grpId="0" nodeType="afterEffect">
                                  <p:stCondLst>
                                    <p:cond delay="0"/>
                                  </p:stCondLst>
                                  <p:childTnLst>
                                    <p:animMotion origin="layout" path="M 0.01458 0.10856 L 0.73472 0.15185 " pathEditMode="relative" rAng="0" ptsTypes="AA">
                                      <p:cBhvr>
                                        <p:cTn id="37" dur="500" fill="hold"/>
                                        <p:tgtEl>
                                          <p:spTgt spid="53"/>
                                        </p:tgtEl>
                                        <p:attrNameLst>
                                          <p:attrName>ppt_x</p:attrName>
                                          <p:attrName>ppt_y</p:attrName>
                                        </p:attrNameLst>
                                      </p:cBhvr>
                                      <p:rCtr x="36007" y="2153"/>
                                    </p:animMotion>
                                  </p:childTnLst>
                                </p:cTn>
                              </p:par>
                            </p:childTnLst>
                          </p:cTn>
                        </p:par>
                        <p:par>
                          <p:cTn id="38" fill="hold">
                            <p:stCondLst>
                              <p:cond delay="1000"/>
                            </p:stCondLst>
                            <p:childTnLst>
                              <p:par>
                                <p:cTn id="39" presetID="0" presetClass="path" presetSubtype="0" accel="50000" decel="50000" fill="hold" grpId="0" nodeType="afterEffect">
                                  <p:stCondLst>
                                    <p:cond delay="0"/>
                                  </p:stCondLst>
                                  <p:childTnLst>
                                    <p:animMotion origin="layout" path="M 0.01458 0.0449 L 0.73472 0.08819 " pathEditMode="relative" rAng="0" ptsTypes="AA">
                                      <p:cBhvr>
                                        <p:cTn id="40" dur="500" fill="hold"/>
                                        <p:tgtEl>
                                          <p:spTgt spid="54"/>
                                        </p:tgtEl>
                                        <p:attrNameLst>
                                          <p:attrName>ppt_x</p:attrName>
                                          <p:attrName>ppt_y</p:attrName>
                                        </p:attrNameLst>
                                      </p:cBhvr>
                                      <p:rCtr x="36007" y="2153"/>
                                    </p:animMotion>
                                  </p:childTnLst>
                                </p:cTn>
                              </p:par>
                            </p:childTnLst>
                          </p:cTn>
                        </p:par>
                        <p:par>
                          <p:cTn id="41" fill="hold">
                            <p:stCondLst>
                              <p:cond delay="1500"/>
                            </p:stCondLst>
                            <p:childTnLst>
                              <p:par>
                                <p:cTn id="42" presetID="0" presetClass="path" presetSubtype="0" accel="50000" decel="50000" fill="hold" grpId="0" nodeType="afterEffect">
                                  <p:stCondLst>
                                    <p:cond delay="0"/>
                                  </p:stCondLst>
                                  <p:childTnLst>
                                    <p:animMotion origin="layout" path="M -0.01268 -0.08611 L 0.71024 0.05162 " pathEditMode="relative" rAng="0" ptsTypes="AA">
                                      <p:cBhvr>
                                        <p:cTn id="43" dur="500" fill="hold"/>
                                        <p:tgtEl>
                                          <p:spTgt spid="55"/>
                                        </p:tgtEl>
                                        <p:attrNameLst>
                                          <p:attrName>ppt_x</p:attrName>
                                          <p:attrName>ppt_y</p:attrName>
                                        </p:attrNameLst>
                                      </p:cBhvr>
                                      <p:rCtr x="36146" y="6875"/>
                                    </p:animMotion>
                                  </p:childTnLst>
                                </p:cTn>
                              </p:par>
                            </p:childTnLst>
                          </p:cTn>
                        </p:par>
                        <p:par>
                          <p:cTn id="44" fill="hold">
                            <p:stCondLst>
                              <p:cond delay="2000"/>
                            </p:stCondLst>
                            <p:childTnLst>
                              <p:par>
                                <p:cTn id="45" presetID="0" presetClass="path" presetSubtype="0" accel="50000" decel="50000" fill="hold" grpId="0" nodeType="afterEffect">
                                  <p:stCondLst>
                                    <p:cond delay="0"/>
                                  </p:stCondLst>
                                  <p:childTnLst>
                                    <p:animMotion origin="layout" path="M -0.01597 2.59259E-6 L 0.71406 0.19097 " pathEditMode="relative" rAng="0" ptsTypes="AA">
                                      <p:cBhvr>
                                        <p:cTn id="46" dur="500" fill="hold"/>
                                        <p:tgtEl>
                                          <p:spTgt spid="56"/>
                                        </p:tgtEl>
                                        <p:attrNameLst>
                                          <p:attrName>ppt_x</p:attrName>
                                          <p:attrName>ppt_y</p:attrName>
                                        </p:attrNameLst>
                                      </p:cBhvr>
                                      <p:rCtr x="36493" y="9537"/>
                                    </p:animMotion>
                                  </p:childTnLst>
                                </p:cTn>
                              </p:par>
                            </p:childTnLst>
                          </p:cTn>
                        </p:par>
                        <p:par>
                          <p:cTn id="47" fill="hold">
                            <p:stCondLst>
                              <p:cond delay="2500"/>
                            </p:stCondLst>
                            <p:childTnLst>
                              <p:par>
                                <p:cTn id="48" presetID="0" presetClass="path" presetSubtype="0" accel="50000" decel="50000" fill="hold" grpId="0" nodeType="afterEffect">
                                  <p:stCondLst>
                                    <p:cond delay="0"/>
                                  </p:stCondLst>
                                  <p:childTnLst>
                                    <p:animMotion origin="layout" path="M 0.00521 0.03611 L 0.70747 0.13472 " pathEditMode="relative" rAng="0" ptsTypes="AA">
                                      <p:cBhvr>
                                        <p:cTn id="49" dur="500" fill="hold"/>
                                        <p:tgtEl>
                                          <p:spTgt spid="57"/>
                                        </p:tgtEl>
                                        <p:attrNameLst>
                                          <p:attrName>ppt_x</p:attrName>
                                          <p:attrName>ppt_y</p:attrName>
                                        </p:attrNameLst>
                                      </p:cBhvr>
                                      <p:rCtr x="35104" y="4931"/>
                                    </p:animMotion>
                                  </p:childTnLst>
                                </p:cTn>
                              </p:par>
                            </p:childTnLst>
                          </p:cTn>
                        </p:par>
                        <p:par>
                          <p:cTn id="50" fill="hold">
                            <p:stCondLst>
                              <p:cond delay="3000"/>
                            </p:stCondLst>
                            <p:childTnLst>
                              <p:par>
                                <p:cTn id="51" presetID="0" presetClass="path" presetSubtype="0" accel="50000" decel="50000" fill="hold" grpId="0" nodeType="afterEffect">
                                  <p:stCondLst>
                                    <p:cond delay="0"/>
                                  </p:stCondLst>
                                  <p:childTnLst>
                                    <p:animMotion origin="layout" path="M 0.00174 0.02384 L 0.70677 0.09537 " pathEditMode="relative" rAng="0" ptsTypes="AA">
                                      <p:cBhvr>
                                        <p:cTn id="52" dur="500" fill="hold"/>
                                        <p:tgtEl>
                                          <p:spTgt spid="58"/>
                                        </p:tgtEl>
                                        <p:attrNameLst>
                                          <p:attrName>ppt_x</p:attrName>
                                          <p:attrName>ppt_y</p:attrName>
                                        </p:attrNameLst>
                                      </p:cBhvr>
                                      <p:rCtr x="35243" y="3565"/>
                                    </p:animMotion>
                                  </p:childTnLst>
                                </p:cTn>
                              </p:par>
                            </p:childTnLst>
                          </p:cTn>
                        </p:par>
                        <p:par>
                          <p:cTn id="53" fill="hold">
                            <p:stCondLst>
                              <p:cond delay="3500"/>
                            </p:stCondLst>
                            <p:childTnLst>
                              <p:par>
                                <p:cTn id="54" presetID="0" presetClass="path" presetSubtype="0" accel="50000" decel="50000" fill="hold" grpId="0" nodeType="afterEffect">
                                  <p:stCondLst>
                                    <p:cond delay="0"/>
                                  </p:stCondLst>
                                  <p:childTnLst>
                                    <p:animMotion origin="layout" path="M 0.00538 0.02616 L 0.7342 0.16458 " pathEditMode="relative" rAng="0" ptsTypes="AA">
                                      <p:cBhvr>
                                        <p:cTn id="55" dur="500" fill="hold"/>
                                        <p:tgtEl>
                                          <p:spTgt spid="59"/>
                                        </p:tgtEl>
                                        <p:attrNameLst>
                                          <p:attrName>ppt_x</p:attrName>
                                          <p:attrName>ppt_y</p:attrName>
                                        </p:attrNameLst>
                                      </p:cBhvr>
                                      <p:rCtr x="36441" y="6921"/>
                                    </p:animMotion>
                                  </p:childTnLst>
                                </p:cTn>
                              </p:par>
                            </p:childTnLst>
                          </p:cTn>
                        </p:par>
                        <p:par>
                          <p:cTn id="56" fill="hold">
                            <p:stCondLst>
                              <p:cond delay="4000"/>
                            </p:stCondLst>
                            <p:childTnLst>
                              <p:par>
                                <p:cTn id="57" presetID="0" presetClass="path" presetSubtype="0" accel="50000" decel="50000" fill="hold" grpId="0" nodeType="afterEffect">
                                  <p:stCondLst>
                                    <p:cond delay="0"/>
                                  </p:stCondLst>
                                  <p:childTnLst>
                                    <p:animMotion origin="layout" path="M 0.00695 0.01759 L 0.72361 0.22292 " pathEditMode="relative" rAng="0" ptsTypes="AA">
                                      <p:cBhvr>
                                        <p:cTn id="58" dur="500" fill="hold"/>
                                        <p:tgtEl>
                                          <p:spTgt spid="60"/>
                                        </p:tgtEl>
                                        <p:attrNameLst>
                                          <p:attrName>ppt_x</p:attrName>
                                          <p:attrName>ppt_y</p:attrName>
                                        </p:attrNameLst>
                                      </p:cBhvr>
                                      <p:rCtr x="35833" y="102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P spid="26" grpId="0"/>
      <p:bldP spid="27" grpId="0" animBg="1"/>
      <p:bldP spid="52" grpId="0" animBg="1"/>
      <p:bldP spid="53" grpId="0" animBg="1"/>
      <p:bldP spid="54" grpId="0" animBg="1"/>
      <p:bldP spid="55" grpId="0" animBg="1"/>
      <p:bldP spid="56" grpId="0" animBg="1"/>
      <p:bldP spid="57" grpId="0" animBg="1"/>
      <p:bldP spid="58" grpId="0" animBg="1"/>
      <p:bldP spid="59" grpId="0" animBg="1"/>
      <p:bldP spid="60" grpId="0" animBg="1"/>
      <p:bldP spid="33" grpId="0" animBg="1"/>
      <p:bldP spid="36"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ounded Rectangle 41">
            <a:extLst>
              <a:ext uri="{FF2B5EF4-FFF2-40B4-BE49-F238E27FC236}">
                <a16:creationId xmlns:a16="http://schemas.microsoft.com/office/drawing/2014/main" id="{0A16E4E7-6240-3A4D-A6E2-73D5B4FA814B}"/>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Key Idea</a:t>
            </a:r>
          </a:p>
        </p:txBody>
      </p:sp>
      <p:sp>
        <p:nvSpPr>
          <p:cNvPr id="31" name="Rectangle 30">
            <a:extLst>
              <a:ext uri="{FF2B5EF4-FFF2-40B4-BE49-F238E27FC236}">
                <a16:creationId xmlns:a16="http://schemas.microsoft.com/office/drawing/2014/main" id="{3B38894D-FB68-B24E-9D5F-2AD8A3884AEB}"/>
              </a:ext>
            </a:extLst>
          </p:cNvPr>
          <p:cNvSpPr/>
          <p:nvPr/>
        </p:nvSpPr>
        <p:spPr>
          <a:xfrm>
            <a:off x="1" y="5233752"/>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 out Non-matching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p:txBody>
      </p:sp>
      <p:pic>
        <p:nvPicPr>
          <p:cNvPr id="23" name="Graphic 22" descr="Filter">
            <a:extLst>
              <a:ext uri="{FF2B5EF4-FFF2-40B4-BE49-F238E27FC236}">
                <a16:creationId xmlns:a16="http://schemas.microsoft.com/office/drawing/2014/main" id="{E016CCEE-DD32-534E-B29D-D486E595FD0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7" name="TextBox 26">
            <a:extLst>
              <a:ext uri="{FF2B5EF4-FFF2-40B4-BE49-F238E27FC236}">
                <a16:creationId xmlns:a16="http://schemas.microsoft.com/office/drawing/2014/main" id="{701FA4EA-1EC5-684B-ACB6-6B618B3ACE16}"/>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46" name="Rectangle 45">
            <a:extLst>
              <a:ext uri="{FF2B5EF4-FFF2-40B4-BE49-F238E27FC236}">
                <a16:creationId xmlns:a16="http://schemas.microsoft.com/office/drawing/2014/main" id="{16252BD6-E81D-774E-B217-0E78268A2455}"/>
              </a:ext>
            </a:extLst>
          </p:cNvPr>
          <p:cNvSpPr/>
          <p:nvPr/>
        </p:nvSpPr>
        <p:spPr>
          <a:xfrm>
            <a:off x="393539" y="2335943"/>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7" name="Rectangle 46">
            <a:extLst>
              <a:ext uri="{FF2B5EF4-FFF2-40B4-BE49-F238E27FC236}">
                <a16:creationId xmlns:a16="http://schemas.microsoft.com/office/drawing/2014/main" id="{AD5DD12A-65AD-D047-ADD7-F69A1A2A4E95}"/>
              </a:ext>
            </a:extLst>
          </p:cNvPr>
          <p:cNvSpPr/>
          <p:nvPr/>
        </p:nvSpPr>
        <p:spPr>
          <a:xfrm>
            <a:off x="393539" y="2785215"/>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p>
        </p:txBody>
      </p:sp>
      <p:sp>
        <p:nvSpPr>
          <p:cNvPr id="48" name="Rectangle 47">
            <a:extLst>
              <a:ext uri="{FF2B5EF4-FFF2-40B4-BE49-F238E27FC236}">
                <a16:creationId xmlns:a16="http://schemas.microsoft.com/office/drawing/2014/main" id="{BE1A92AC-0255-0449-A490-549F83E19104}"/>
              </a:ext>
            </a:extLst>
          </p:cNvPr>
          <p:cNvSpPr/>
          <p:nvPr/>
        </p:nvSpPr>
        <p:spPr>
          <a:xfrm>
            <a:off x="393539" y="3234487"/>
            <a:ext cx="1504707"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TTTTTT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7030A0"/>
                </a:solidFill>
                <a:effectLst/>
                <a:uLnTx/>
                <a:uFillTx/>
                <a:latin typeface="Corbel" panose="020B0503020204020204" pitchFamily="34" charset="0"/>
                <a:ea typeface="+mn-ea"/>
                <a:cs typeface="+mn-cs"/>
              </a:rPr>
              <a:t>AAA</a:t>
            </a:r>
          </a:p>
        </p:txBody>
      </p:sp>
      <p:sp>
        <p:nvSpPr>
          <p:cNvPr id="49" name="Rectangle 48">
            <a:extLst>
              <a:ext uri="{FF2B5EF4-FFF2-40B4-BE49-F238E27FC236}">
                <a16:creationId xmlns:a16="http://schemas.microsoft.com/office/drawing/2014/main" id="{202C3FD7-F724-4C45-AF22-D1FE70F45D07}"/>
              </a:ext>
            </a:extLst>
          </p:cNvPr>
          <p:cNvSpPr/>
          <p:nvPr/>
        </p:nvSpPr>
        <p:spPr>
          <a:xfrm>
            <a:off x="735911" y="3475414"/>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0" name="Rectangle 49">
            <a:extLst>
              <a:ext uri="{FF2B5EF4-FFF2-40B4-BE49-F238E27FC236}">
                <a16:creationId xmlns:a16="http://schemas.microsoft.com/office/drawing/2014/main" id="{66028373-6D13-FE46-822D-6665058A07F2}"/>
              </a:ext>
            </a:extLst>
          </p:cNvPr>
          <p:cNvSpPr/>
          <p:nvPr/>
        </p:nvSpPr>
        <p:spPr>
          <a:xfrm>
            <a:off x="688693" y="2518619"/>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p>
        </p:txBody>
      </p:sp>
      <p:sp>
        <p:nvSpPr>
          <p:cNvPr id="51" name="Rectangle 50">
            <a:extLst>
              <a:ext uri="{FF2B5EF4-FFF2-40B4-BE49-F238E27FC236}">
                <a16:creationId xmlns:a16="http://schemas.microsoft.com/office/drawing/2014/main" id="{54D4533A-F368-B14F-9D17-73B2AC9B61F4}"/>
              </a:ext>
            </a:extLst>
          </p:cNvPr>
          <p:cNvSpPr/>
          <p:nvPr/>
        </p:nvSpPr>
        <p:spPr>
          <a:xfrm>
            <a:off x="688693" y="2993932"/>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a:t>
            </a:r>
            <a:r>
              <a:rPr kumimoji="0" lang="en-CH" sz="1600" b="1" i="0" u="none" strike="noStrike" kern="1200" cap="none" spc="0" normalizeH="0" baseline="0" noProof="0" dirty="0">
                <a:ln>
                  <a:noFill/>
                </a:ln>
                <a:solidFill>
                  <a:srgbClr val="67A042"/>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2" name="Rectangle 51">
            <a:extLst>
              <a:ext uri="{FF2B5EF4-FFF2-40B4-BE49-F238E27FC236}">
                <a16:creationId xmlns:a16="http://schemas.microsoft.com/office/drawing/2014/main" id="{5EF3DA5A-84E5-FA47-A104-F468BD1F32B1}"/>
              </a:ext>
            </a:extLst>
          </p:cNvPr>
          <p:cNvSpPr/>
          <p:nvPr/>
        </p:nvSpPr>
        <p:spPr>
          <a:xfrm>
            <a:off x="720477" y="3238345"/>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CCCC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3" name="Rectangle 52">
            <a:extLst>
              <a:ext uri="{FF2B5EF4-FFF2-40B4-BE49-F238E27FC236}">
                <a16:creationId xmlns:a16="http://schemas.microsoft.com/office/drawing/2014/main" id="{7671E869-4C18-1F4D-BDCE-18FC3B9FE175}"/>
              </a:ext>
            </a:extLst>
          </p:cNvPr>
          <p:cNvSpPr/>
          <p:nvPr/>
        </p:nvSpPr>
        <p:spPr>
          <a:xfrm>
            <a:off x="688041" y="2755783"/>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GGG</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4" name="Rectangle 53">
            <a:extLst>
              <a:ext uri="{FF2B5EF4-FFF2-40B4-BE49-F238E27FC236}">
                <a16:creationId xmlns:a16="http://schemas.microsoft.com/office/drawing/2014/main" id="{6C5B6CF7-93A9-FB4A-AD54-41CEAA4655B2}"/>
              </a:ext>
            </a:extLst>
          </p:cNvPr>
          <p:cNvSpPr/>
          <p:nvPr/>
        </p:nvSpPr>
        <p:spPr>
          <a:xfrm>
            <a:off x="756210" y="2351701"/>
            <a:ext cx="1514651" cy="208345"/>
          </a:xfrm>
          <a:prstGeom prst="rect">
            <a:avLst/>
          </a:prstGeom>
          <a:solidFill>
            <a:srgbClr val="F8F3E1"/>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b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GT</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CC</a:t>
            </a:r>
            <a:r>
              <a:rPr kumimoji="0" lang="en-CH" sz="1600" b="1" i="0" u="none" strike="noStrike" kern="1200" cap="none" spc="0" normalizeH="0" baseline="0" noProof="0" dirty="0">
                <a:ln>
                  <a:noFill/>
                </a:ln>
                <a:solidFill>
                  <a:srgbClr val="70AD47"/>
                </a:solidFill>
                <a:effectLst/>
                <a:uLnTx/>
                <a:uFillTx/>
                <a:latin typeface="Corbel" panose="020B0503020204020204" pitchFamily="34" charset="0"/>
                <a:ea typeface="+mn-ea"/>
                <a:cs typeface="+mn-cs"/>
              </a:rPr>
              <a:t>TT</a:t>
            </a:r>
            <a:r>
              <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rPr>
              <a:t>GG</a:t>
            </a:r>
            <a:r>
              <a:rPr kumimoji="0" lang="en-CH" sz="1600" b="1" i="0" u="none" strike="noStrike" kern="1200" cap="none" spc="0" normalizeH="0" baseline="0" noProof="0" dirty="0">
                <a:ln>
                  <a:noFill/>
                </a:ln>
                <a:solidFill>
                  <a:srgbClr val="ED7D31"/>
                </a:solidFill>
                <a:effectLst/>
                <a:uLnTx/>
                <a:uFillTx/>
                <a:latin typeface="Corbel" panose="020B0503020204020204" pitchFamily="34" charset="0"/>
                <a:ea typeface="+mn-ea"/>
                <a:cs typeface="+mn-cs"/>
              </a:rPr>
              <a:t>C</a:t>
            </a:r>
            <a:r>
              <a:rPr kumimoji="0" lang="en-CH" sz="1600" b="1" i="0" u="none" strike="noStrike" kern="1200" cap="none" spc="0" normalizeH="0" baseline="0" noProof="0" dirty="0">
                <a:ln>
                  <a:noFill/>
                </a:ln>
                <a:solidFill>
                  <a:srgbClr val="863DBE"/>
                </a:solidFill>
                <a:effectLst/>
                <a:uLnTx/>
                <a:uFillTx/>
                <a:latin typeface="Corbel" panose="020B0503020204020204" pitchFamily="34" charset="0"/>
                <a:ea typeface="+mn-ea"/>
                <a:cs typeface="+mn-cs"/>
              </a:rPr>
              <a:t>A</a:t>
            </a:r>
            <a:endParaRPr kumimoji="0" lang="en-CH" sz="1600" b="1" i="0" u="none" strike="noStrike" kern="1200" cap="none" spc="0" normalizeH="0" baseline="0" noProof="0" dirty="0">
              <a:ln>
                <a:noFill/>
              </a:ln>
              <a:solidFill>
                <a:srgbClr val="5B9BD5"/>
              </a:solidFill>
              <a:effectLst/>
              <a:uLnTx/>
              <a:uFillTx/>
              <a:latin typeface="Corbel" panose="020B0503020204020204" pitchFamily="34" charset="0"/>
              <a:ea typeface="+mn-ea"/>
              <a:cs typeface="+mn-cs"/>
            </a:endParaRPr>
          </a:p>
        </p:txBody>
      </p:sp>
      <p:sp>
        <p:nvSpPr>
          <p:cNvPr id="57" name="TextBox 56">
            <a:extLst>
              <a:ext uri="{FF2B5EF4-FFF2-40B4-BE49-F238E27FC236}">
                <a16:creationId xmlns:a16="http://schemas.microsoft.com/office/drawing/2014/main" id="{E1DE9BA9-8DA1-F24B-BE80-49C0F1FBB77F}"/>
              </a:ext>
            </a:extLst>
          </p:cNvPr>
          <p:cNvSpPr txBox="1"/>
          <p:nvPr/>
        </p:nvSpPr>
        <p:spPr>
          <a:xfrm>
            <a:off x="401293" y="3750196"/>
            <a:ext cx="20813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Filtered Reads</a:t>
            </a:r>
            <a:endPar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endParaRPr>
          </a:p>
        </p:txBody>
      </p:sp>
      <p:sp>
        <p:nvSpPr>
          <p:cNvPr id="21" name="Rounded Rectangle 20">
            <a:extLst>
              <a:ext uri="{FF2B5EF4-FFF2-40B4-BE49-F238E27FC236}">
                <a16:creationId xmlns:a16="http://schemas.microsoft.com/office/drawing/2014/main" id="{50576CD0-C7EF-B54A-95C4-329CB6109292}"/>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2" name="Rounded Rectangle 21">
            <a:extLst>
              <a:ext uri="{FF2B5EF4-FFF2-40B4-BE49-F238E27FC236}">
                <a16:creationId xmlns:a16="http://schemas.microsoft.com/office/drawing/2014/main" id="{53DD1F9D-0083-5945-BB36-749D9762E256}"/>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24" name="Rounded Rectangle 23">
            <a:extLst>
              <a:ext uri="{FF2B5EF4-FFF2-40B4-BE49-F238E27FC236}">
                <a16:creationId xmlns:a16="http://schemas.microsoft.com/office/drawing/2014/main" id="{7E84C462-985F-2640-8B0F-31B31457E0D7}"/>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25" name="Rectangle 24">
            <a:extLst>
              <a:ext uri="{FF2B5EF4-FFF2-40B4-BE49-F238E27FC236}">
                <a16:creationId xmlns:a16="http://schemas.microsoft.com/office/drawing/2014/main" id="{BF5D7342-430B-5542-A930-5DC036F06B4B}"/>
              </a:ext>
            </a:extLst>
          </p:cNvPr>
          <p:cNvSpPr/>
          <p:nvPr/>
        </p:nvSpPr>
        <p:spPr>
          <a:xfrm>
            <a:off x="-223" y="4267200"/>
            <a:ext cx="9143999" cy="90861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GB" sz="2800" b="1" i="0" u="none" strike="noStrike" kern="1200" cap="none" spc="0" normalizeH="0" noProof="0" dirty="0">
                <a:ln>
                  <a:noFill/>
                </a:ln>
                <a:solidFill>
                  <a:srgbClr val="1982C3"/>
                </a:solidFill>
                <a:effectLst/>
                <a:uLnTx/>
                <a:uFillTx/>
                <a:latin typeface="Corbel" panose="020B0503020204020204" pitchFamily="34" charset="0"/>
                <a:ea typeface="+mn-ea"/>
                <a:cs typeface="+mn-cs"/>
              </a:rPr>
              <a:t> out </a:t>
            </a:r>
            <a:r>
              <a:rPr kumimoji="0" lang="en-GB" sz="28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Exactly-matching</a:t>
            </a:r>
            <a:r>
              <a:rPr kumimoji="0" lang="en-GB" sz="2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 reads</a:t>
            </a:r>
          </a:p>
        </p:txBody>
      </p:sp>
    </p:spTree>
    <p:custDataLst>
      <p:tags r:id="rId1"/>
    </p:custDataLst>
    <p:extLst>
      <p:ext uri="{BB962C8B-B14F-4D97-AF65-F5344CB8AC3E}">
        <p14:creationId xmlns:p14="http://schemas.microsoft.com/office/powerpoint/2010/main" val="82643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1" nodeType="withEffect">
                                  <p:stCondLst>
                                    <p:cond delay="0"/>
                                  </p:stCondLst>
                                  <p:childTnLst>
                                    <p:set>
                                      <p:cBhvr>
                                        <p:cTn id="22" dur="1" fill="hold">
                                          <p:stCondLst>
                                            <p:cond delay="0"/>
                                          </p:stCondLst>
                                        </p:cTn>
                                        <p:tgtEl>
                                          <p:spTgt spid="4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mph" presetSubtype="0" grpId="1" nodeType="clickEffect">
                                  <p:stCondLst>
                                    <p:cond delay="0"/>
                                  </p:stCondLst>
                                  <p:childTnLst>
                                    <p:set>
                                      <p:cBhvr>
                                        <p:cTn id="26" dur="indefinite"/>
                                        <p:tgtEl>
                                          <p:spTgt spid="54"/>
                                        </p:tgtEl>
                                        <p:attrNameLst>
                                          <p:attrName>style.opacity</p:attrName>
                                        </p:attrNameLst>
                                      </p:cBhvr>
                                      <p:to>
                                        <p:strVal val="0.5"/>
                                      </p:to>
                                    </p:set>
                                    <p:animEffect filter="image" prLst="opacity: 0.5">
                                      <p:cBhvr rctx="IE">
                                        <p:cTn id="27" dur="indefinite"/>
                                        <p:tgtEl>
                                          <p:spTgt spid="54"/>
                                        </p:tgtEl>
                                      </p:cBhvr>
                                    </p:animEffect>
                                  </p:childTnLst>
                                </p:cTn>
                              </p:par>
                              <p:par>
                                <p:cTn id="28" presetID="9" presetClass="emph" presetSubtype="0" grpId="1" nodeType="withEffect">
                                  <p:stCondLst>
                                    <p:cond delay="0"/>
                                  </p:stCondLst>
                                  <p:childTnLst>
                                    <p:set>
                                      <p:cBhvr>
                                        <p:cTn id="29" dur="indefinite"/>
                                        <p:tgtEl>
                                          <p:spTgt spid="50"/>
                                        </p:tgtEl>
                                        <p:attrNameLst>
                                          <p:attrName>style.opacity</p:attrName>
                                        </p:attrNameLst>
                                      </p:cBhvr>
                                      <p:to>
                                        <p:strVal val="0.5"/>
                                      </p:to>
                                    </p:set>
                                    <p:animEffect filter="image" prLst="opacity: 0.5">
                                      <p:cBhvr rctx="IE">
                                        <p:cTn id="30" dur="indefinite"/>
                                        <p:tgtEl>
                                          <p:spTgt spid="50"/>
                                        </p:tgtEl>
                                      </p:cBhvr>
                                    </p:animEffect>
                                  </p:childTnLst>
                                </p:cTn>
                              </p:par>
                              <p:par>
                                <p:cTn id="31" presetID="9" presetClass="emph" presetSubtype="0" grpId="1" nodeType="withEffect">
                                  <p:stCondLst>
                                    <p:cond delay="0"/>
                                  </p:stCondLst>
                                  <p:childTnLst>
                                    <p:set>
                                      <p:cBhvr>
                                        <p:cTn id="32" dur="indefinite"/>
                                        <p:tgtEl>
                                          <p:spTgt spid="53"/>
                                        </p:tgtEl>
                                        <p:attrNameLst>
                                          <p:attrName>style.opacity</p:attrName>
                                        </p:attrNameLst>
                                      </p:cBhvr>
                                      <p:to>
                                        <p:strVal val="0.5"/>
                                      </p:to>
                                    </p:set>
                                    <p:animEffect filter="image" prLst="opacity: 0.5">
                                      <p:cBhvr rctx="IE">
                                        <p:cTn id="33" dur="indefinite"/>
                                        <p:tgtEl>
                                          <p:spTgt spid="53"/>
                                        </p:tgtEl>
                                      </p:cBhvr>
                                    </p:animEffect>
                                  </p:childTnLst>
                                </p:cTn>
                              </p:par>
                              <p:par>
                                <p:cTn id="34" presetID="9" presetClass="emph" presetSubtype="0" grpId="1" nodeType="withEffect">
                                  <p:stCondLst>
                                    <p:cond delay="0"/>
                                  </p:stCondLst>
                                  <p:childTnLst>
                                    <p:set>
                                      <p:cBhvr>
                                        <p:cTn id="35" dur="indefinite"/>
                                        <p:tgtEl>
                                          <p:spTgt spid="51"/>
                                        </p:tgtEl>
                                        <p:attrNameLst>
                                          <p:attrName>style.opacity</p:attrName>
                                        </p:attrNameLst>
                                      </p:cBhvr>
                                      <p:to>
                                        <p:strVal val="0.5"/>
                                      </p:to>
                                    </p:set>
                                    <p:animEffect filter="image" prLst="opacity: 0.5">
                                      <p:cBhvr rctx="IE">
                                        <p:cTn id="36" dur="indefinite"/>
                                        <p:tgtEl>
                                          <p:spTgt spid="51"/>
                                        </p:tgtEl>
                                      </p:cBhvr>
                                    </p:animEffect>
                                  </p:childTnLst>
                                </p:cTn>
                              </p:par>
                              <p:par>
                                <p:cTn id="37" presetID="9" presetClass="emph" presetSubtype="0" grpId="1" nodeType="withEffect">
                                  <p:stCondLst>
                                    <p:cond delay="0"/>
                                  </p:stCondLst>
                                  <p:childTnLst>
                                    <p:set>
                                      <p:cBhvr>
                                        <p:cTn id="38" dur="indefinite"/>
                                        <p:tgtEl>
                                          <p:spTgt spid="52"/>
                                        </p:tgtEl>
                                        <p:attrNameLst>
                                          <p:attrName>style.opacity</p:attrName>
                                        </p:attrNameLst>
                                      </p:cBhvr>
                                      <p:to>
                                        <p:strVal val="0.5"/>
                                      </p:to>
                                    </p:set>
                                    <p:animEffect filter="image" prLst="opacity: 0.5">
                                      <p:cBhvr rctx="IE">
                                        <p:cTn id="39" dur="indefinite"/>
                                        <p:tgtEl>
                                          <p:spTgt spid="52"/>
                                        </p:tgtEl>
                                      </p:cBhvr>
                                    </p:animEffect>
                                  </p:childTnLst>
                                </p:cTn>
                              </p:par>
                              <p:par>
                                <p:cTn id="40" presetID="9" presetClass="emph" presetSubtype="0" grpId="1" nodeType="withEffect">
                                  <p:stCondLst>
                                    <p:cond delay="0"/>
                                  </p:stCondLst>
                                  <p:childTnLst>
                                    <p:set>
                                      <p:cBhvr>
                                        <p:cTn id="41" dur="indefinite"/>
                                        <p:tgtEl>
                                          <p:spTgt spid="49"/>
                                        </p:tgtEl>
                                        <p:attrNameLst>
                                          <p:attrName>style.opacity</p:attrName>
                                        </p:attrNameLst>
                                      </p:cBhvr>
                                      <p:to>
                                        <p:strVal val="0.5"/>
                                      </p:to>
                                    </p:set>
                                    <p:animEffect filter="image" prLst="opacity: 0.5">
                                      <p:cBhvr rctx="IE">
                                        <p:cTn id="42" dur="indefinite"/>
                                        <p:tgtEl>
                                          <p:spTgt spid="49"/>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2.77778E-6 2.96296E-6 L 0.69861 0.20046 " pathEditMode="relative" rAng="0" ptsTypes="AA">
                                      <p:cBhvr>
                                        <p:cTn id="48" dur="250" fill="hold"/>
                                        <p:tgtEl>
                                          <p:spTgt spid="46"/>
                                        </p:tgtEl>
                                        <p:attrNameLst>
                                          <p:attrName>ppt_x</p:attrName>
                                          <p:attrName>ppt_y</p:attrName>
                                        </p:attrNameLst>
                                      </p:cBhvr>
                                      <p:rCtr x="34931" y="10023"/>
                                    </p:animMotion>
                                  </p:childTnLst>
                                </p:cTn>
                              </p:par>
                            </p:childTnLst>
                          </p:cTn>
                        </p:par>
                        <p:par>
                          <p:cTn id="49" fill="hold">
                            <p:stCondLst>
                              <p:cond delay="250"/>
                            </p:stCondLst>
                            <p:childTnLst>
                              <p:par>
                                <p:cTn id="50" presetID="0" presetClass="path" presetSubtype="0" accel="50000" decel="50000" fill="hold" grpId="0" nodeType="afterEffect">
                                  <p:stCondLst>
                                    <p:cond delay="0"/>
                                  </p:stCondLst>
                                  <p:childTnLst>
                                    <p:animMotion origin="layout" path="M 2.77778E-6 3.7037E-6 L 0.70087 0.14213 " pathEditMode="relative" rAng="0" ptsTypes="AA">
                                      <p:cBhvr>
                                        <p:cTn id="51" dur="250" fill="hold"/>
                                        <p:tgtEl>
                                          <p:spTgt spid="47"/>
                                        </p:tgtEl>
                                        <p:attrNameLst>
                                          <p:attrName>ppt_x</p:attrName>
                                          <p:attrName>ppt_y</p:attrName>
                                        </p:attrNameLst>
                                      </p:cBhvr>
                                      <p:rCtr x="35035" y="7106"/>
                                    </p:animMotion>
                                  </p:childTnLst>
                                </p:cTn>
                              </p:par>
                            </p:childTnLst>
                          </p:cTn>
                        </p:par>
                        <p:par>
                          <p:cTn id="52" fill="hold">
                            <p:stCondLst>
                              <p:cond delay="500"/>
                            </p:stCondLst>
                            <p:childTnLst>
                              <p:par>
                                <p:cTn id="53" presetID="0" presetClass="path" presetSubtype="0" accel="50000" decel="50000" fill="hold" grpId="0" nodeType="afterEffect">
                                  <p:stCondLst>
                                    <p:cond delay="0"/>
                                  </p:stCondLst>
                                  <p:childTnLst>
                                    <p:animMotion origin="layout" path="M 2.77778E-6 4.44444E-6 L 0.71163 0.08657 " pathEditMode="relative" rAng="0" ptsTypes="AA">
                                      <p:cBhvr>
                                        <p:cTn id="54" dur="250" fill="hold"/>
                                        <p:tgtEl>
                                          <p:spTgt spid="48"/>
                                        </p:tgtEl>
                                        <p:attrNameLst>
                                          <p:attrName>ppt_x</p:attrName>
                                          <p:attrName>ppt_y</p:attrName>
                                        </p:attrNameLst>
                                      </p:cBhvr>
                                      <p:rCtr x="35573" y="4329"/>
                                    </p:animMotion>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46" grpId="0" animBg="1"/>
      <p:bldP spid="46"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52" grpId="0" animBg="1"/>
      <p:bldP spid="52" grpId="1" animBg="1"/>
      <p:bldP spid="53" grpId="0" animBg="1"/>
      <p:bldP spid="53" grpId="1" animBg="1"/>
      <p:bldP spid="54" grpId="0" animBg="1"/>
      <p:bldP spid="54" grpId="1" animBg="1"/>
      <p:bldP spid="57" grpId="0"/>
      <p:bldP spid="25"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29D2-A40B-314C-A479-C95DDD1C2E10}"/>
              </a:ext>
            </a:extLst>
          </p:cNvPr>
          <p:cNvSpPr>
            <a:spLocks noGrp="1"/>
          </p:cNvSpPr>
          <p:nvPr>
            <p:ph type="title"/>
          </p:nvPr>
        </p:nvSpPr>
        <p:spPr/>
        <p:txBody>
          <a:bodyPr/>
          <a:lstStyle/>
          <a:p>
            <a:r>
              <a:rPr lang="en-CH" dirty="0"/>
              <a:t>GenStore</a:t>
            </a:r>
          </a:p>
        </p:txBody>
      </p:sp>
      <p:sp>
        <p:nvSpPr>
          <p:cNvPr id="16" name="Rectangle 15">
            <a:extLst>
              <a:ext uri="{FF2B5EF4-FFF2-40B4-BE49-F238E27FC236}">
                <a16:creationId xmlns:a16="http://schemas.microsoft.com/office/drawing/2014/main" id="{4370B287-BAD8-4542-8D2C-4A8E6592DB15}"/>
              </a:ext>
            </a:extLst>
          </p:cNvPr>
          <p:cNvSpPr/>
          <p:nvPr/>
        </p:nvSpPr>
        <p:spPr>
          <a:xfrm>
            <a:off x="-1" y="3816725"/>
            <a:ext cx="9144000" cy="748728"/>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Computation overhead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17" name="Rectangle 16">
            <a:extLst>
              <a:ext uri="{FF2B5EF4-FFF2-40B4-BE49-F238E27FC236}">
                <a16:creationId xmlns:a16="http://schemas.microsoft.com/office/drawing/2014/main" id="{EBD1BA12-CAEE-1444-9A7D-EFF6CA2E8F96}"/>
              </a:ext>
            </a:extLst>
          </p:cNvPr>
          <p:cNvSpPr/>
          <p:nvPr/>
        </p:nvSpPr>
        <p:spPr>
          <a:xfrm>
            <a:off x="-1" y="4673964"/>
            <a:ext cx="9144000" cy="748727"/>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Data </a:t>
            </a:r>
            <a:r>
              <a:rPr kumimoji="0" lang="en-GB"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movement overhead </a:t>
            </a:r>
            <a:r>
              <a:rPr kumimoji="0" lang="en-CH" sz="2800" b="1" i="0" u="none" strike="noStrike" kern="1200" cap="none" spc="0" normalizeH="0" baseline="0" noProof="0" dirty="0">
                <a:ln>
                  <a:noFill/>
                </a:ln>
                <a:solidFill>
                  <a:srgbClr val="629B3C"/>
                </a:solidFill>
                <a:effectLst/>
                <a:uLnTx/>
                <a:uFillTx/>
                <a:latin typeface="Corbel" panose="020B0503020204020204" pitchFamily="34" charset="0"/>
                <a:ea typeface="+mn-ea"/>
                <a:cs typeface="+mn-cs"/>
              </a:rPr>
              <a:t> </a:t>
            </a:r>
          </a:p>
        </p:txBody>
      </p:sp>
      <p:sp>
        <p:nvSpPr>
          <p:cNvPr id="27" name="Rectangle 26">
            <a:extLst>
              <a:ext uri="{FF2B5EF4-FFF2-40B4-BE49-F238E27FC236}">
                <a16:creationId xmlns:a16="http://schemas.microsoft.com/office/drawing/2014/main" id="{6D3C8E0D-B892-A54E-B98B-2BF91DABD861}"/>
              </a:ext>
            </a:extLst>
          </p:cNvPr>
          <p:cNvSpPr/>
          <p:nvPr/>
        </p:nvSpPr>
        <p:spPr>
          <a:xfrm>
            <a:off x="-1" y="5504396"/>
            <a:ext cx="9144000" cy="92078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err="1">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GenStore</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provides significant speedup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1.4x - 33.6x</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 and  </a:t>
            </a:r>
          </a:p>
          <a:p>
            <a:pPr marL="363538" marR="0" lvl="1" indent="-185738" algn="ctr" defTabSz="914400" rtl="0" eaLnBrk="1" fontAlgn="auto" latinLnBrk="0" hangingPunct="1">
              <a:lnSpc>
                <a:spcPct val="90000"/>
              </a:lnSpc>
              <a:spcBef>
                <a:spcPts val="400"/>
              </a:spcBef>
              <a:spcAft>
                <a:spcPts val="0"/>
              </a:spcAft>
              <a:buClrTx/>
              <a:buSzTx/>
              <a:buFontTx/>
              <a:buNone/>
              <a:tabLst/>
              <a:defRPr/>
            </a:pP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energy reduction </a:t>
            </a:r>
            <a:r>
              <a:rPr kumimoji="0" lang="en-US" sz="2000" b="1" i="0" u="none" strike="noStrike" kern="1200" cap="none" spc="0" normalizeH="0" baseline="0" noProof="0" dirty="0">
                <a:ln>
                  <a:noFill/>
                </a:ln>
                <a:solidFill>
                  <a:srgbClr val="7030A0"/>
                </a:solidFill>
                <a:effectLst/>
                <a:uLnTx/>
                <a:uFillTx/>
                <a:latin typeface="Verdana" panose="020B0604030504040204" pitchFamily="34" charset="0"/>
                <a:ea typeface="Verdana" panose="020B0604030504040204" pitchFamily="34" charset="0"/>
                <a:cs typeface="Verdana" panose="020B0604030504040204" pitchFamily="34" charset="0"/>
              </a:rPr>
              <a:t>(3.9x – 29.2x) </a:t>
            </a:r>
            <a:r>
              <a:rPr kumimoji="0" lang="en-US" sz="2800" b="1" i="0" u="none" strike="noStrike" kern="1200" cap="none" spc="0" normalizeH="0" baseline="0" noProof="0" dirty="0">
                <a:ln>
                  <a:noFill/>
                </a:ln>
                <a:solidFill>
                  <a:srgbClr val="7030A0"/>
                </a:solidFill>
                <a:effectLst/>
                <a:uLnTx/>
                <a:uFillTx/>
                <a:latin typeface="Corbel" panose="020B0503020204020204" pitchFamily="34" charset="0"/>
                <a:ea typeface="Segoe UI Symbol" panose="020B0502040204020203" pitchFamily="34" charset="0"/>
                <a:cs typeface="Segoe UI Historic" panose="020B0502040204020203" pitchFamily="34" charset="0"/>
              </a:rPr>
              <a:t>at low cost</a:t>
            </a:r>
          </a:p>
        </p:txBody>
      </p:sp>
      <p:pic>
        <p:nvPicPr>
          <p:cNvPr id="25" name="Graphic 24" descr="Filter">
            <a:extLst>
              <a:ext uri="{FF2B5EF4-FFF2-40B4-BE49-F238E27FC236}">
                <a16:creationId xmlns:a16="http://schemas.microsoft.com/office/drawing/2014/main" id="{8B25414C-F63C-6F43-896D-900C1C60313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89560" y="1084746"/>
            <a:ext cx="914400" cy="914400"/>
          </a:xfrm>
          <a:prstGeom prst="rect">
            <a:avLst/>
          </a:prstGeom>
        </p:spPr>
      </p:pic>
      <p:sp>
        <p:nvSpPr>
          <p:cNvPr id="28" name="TextBox 27">
            <a:extLst>
              <a:ext uri="{FF2B5EF4-FFF2-40B4-BE49-F238E27FC236}">
                <a16:creationId xmlns:a16="http://schemas.microsoft.com/office/drawing/2014/main" id="{85A1149C-150A-D144-A3DF-0426926EEAFF}"/>
              </a:ext>
            </a:extLst>
          </p:cNvPr>
          <p:cNvSpPr txBox="1"/>
          <p:nvPr/>
        </p:nvSpPr>
        <p:spPr>
          <a:xfrm>
            <a:off x="1103960" y="1191465"/>
            <a:ext cx="557819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Filter</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reads that do </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not</a:t>
            </a:r>
            <a:r>
              <a:rPr kumimoji="0" lang="en-CH" sz="2400" b="1" i="0" u="none" strike="noStrike" kern="1200" cap="none" spc="0" normalizeH="0" baseline="0" noProof="0" dirty="0">
                <a:ln>
                  <a:noFill/>
                </a:ln>
                <a:solidFill>
                  <a:srgbClr val="1982C3"/>
                </a:solidFill>
                <a:effectLst/>
                <a:uLnTx/>
                <a:uFillTx/>
                <a:latin typeface="Corbel" panose="020B0503020204020204" pitchFamily="34" charset="0"/>
                <a:ea typeface="+mn-ea"/>
                <a:cs typeface="+mn-cs"/>
              </a:rPr>
              <a:t> require alignment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i</a:t>
            </a:r>
            <a:r>
              <a:rPr kumimoji="0" lang="en-CH" sz="2400" b="1" i="1" u="none" strike="noStrike" kern="1200" cap="none" spc="0" normalizeH="0" baseline="0" noProof="0" dirty="0">
                <a:ln>
                  <a:noFill/>
                </a:ln>
                <a:solidFill>
                  <a:srgbClr val="1982C3"/>
                </a:solidFill>
                <a:effectLst/>
                <a:uLnTx/>
                <a:uFillTx/>
                <a:latin typeface="Corbel" panose="020B0503020204020204" pitchFamily="34" charset="0"/>
                <a:ea typeface="+mn-ea"/>
                <a:cs typeface="+mn-cs"/>
              </a:rPr>
              <a:t>nside the storage system</a:t>
            </a:r>
          </a:p>
        </p:txBody>
      </p:sp>
      <p:sp>
        <p:nvSpPr>
          <p:cNvPr id="24" name="Rounded Rectangle 23">
            <a:extLst>
              <a:ext uri="{FF2B5EF4-FFF2-40B4-BE49-F238E27FC236}">
                <a16:creationId xmlns:a16="http://schemas.microsoft.com/office/drawing/2014/main" id="{ADF88CDD-0907-5444-A601-79E5591035C3}"/>
              </a:ext>
            </a:extLst>
          </p:cNvPr>
          <p:cNvSpPr/>
          <p:nvPr/>
        </p:nvSpPr>
        <p:spPr>
          <a:xfrm>
            <a:off x="6724358" y="2291781"/>
            <a:ext cx="2048907" cy="1458415"/>
          </a:xfrm>
          <a:prstGeom prst="roundRect">
            <a:avLst>
              <a:gd name="adj" fmla="val 7116"/>
            </a:avLst>
          </a:prstGeom>
          <a:solidFill>
            <a:srgbClr val="F2E7FF"/>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Computation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Unit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srgbClr val="A5A5A5">
                    <a:lumMod val="75000"/>
                  </a:srgbClr>
                </a:solidFill>
                <a:effectLst/>
                <a:uLnTx/>
                <a:uFillTx/>
                <a:latin typeface="Corbel" panose="020B0503020204020204" pitchFamily="34" charset="0"/>
                <a:ea typeface="+mn-ea"/>
                <a:cs typeface="+mn-cs"/>
              </a:rPr>
              <a:t>(CPU or Accelerator)</a:t>
            </a:r>
          </a:p>
        </p:txBody>
      </p:sp>
      <p:sp>
        <p:nvSpPr>
          <p:cNvPr id="26" name="Rounded Rectangle 25">
            <a:extLst>
              <a:ext uri="{FF2B5EF4-FFF2-40B4-BE49-F238E27FC236}">
                <a16:creationId xmlns:a16="http://schemas.microsoft.com/office/drawing/2014/main" id="{F9B73524-4D68-1F49-A997-CA80B3318EBB}"/>
              </a:ext>
            </a:extLst>
          </p:cNvPr>
          <p:cNvSpPr/>
          <p:nvPr/>
        </p:nvSpPr>
        <p:spPr>
          <a:xfrm>
            <a:off x="5842000" y="2291782"/>
            <a:ext cx="840153" cy="1458415"/>
          </a:xfrm>
          <a:prstGeom prst="roundRect">
            <a:avLst>
              <a:gd name="adj" fmla="val 7116"/>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Cache</a:t>
            </a:r>
            <a:endParaRPr kumimoji="0" lang="en-CH" sz="18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endParaRPr>
          </a:p>
        </p:txBody>
      </p:sp>
      <p:sp>
        <p:nvSpPr>
          <p:cNvPr id="33" name="Rounded Rectangle 32">
            <a:extLst>
              <a:ext uri="{FF2B5EF4-FFF2-40B4-BE49-F238E27FC236}">
                <a16:creationId xmlns:a16="http://schemas.microsoft.com/office/drawing/2014/main" id="{BCDB42AB-3D54-2344-AEEE-31EFE51B1B0E}"/>
              </a:ext>
            </a:extLst>
          </p:cNvPr>
          <p:cNvSpPr/>
          <p:nvPr/>
        </p:nvSpPr>
        <p:spPr>
          <a:xfrm>
            <a:off x="3898900" y="2291782"/>
            <a:ext cx="1345754" cy="1458415"/>
          </a:xfrm>
          <a:prstGeom prst="roundRect">
            <a:avLst>
              <a:gd name="adj" fmla="val 7116"/>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Main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4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Memory</a:t>
            </a:r>
            <a:endParaRPr kumimoji="0" lang="en-CH" sz="24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34" name="Rounded Rectangle 33">
            <a:extLst>
              <a:ext uri="{FF2B5EF4-FFF2-40B4-BE49-F238E27FC236}">
                <a16:creationId xmlns:a16="http://schemas.microsoft.com/office/drawing/2014/main" id="{B09568AC-8F7F-2B41-B1AD-ECC78E17C170}"/>
              </a:ext>
            </a:extLst>
          </p:cNvPr>
          <p:cNvSpPr/>
          <p:nvPr/>
        </p:nvSpPr>
        <p:spPr>
          <a:xfrm>
            <a:off x="322865" y="2291781"/>
            <a:ext cx="2245002" cy="1458415"/>
          </a:xfrm>
          <a:prstGeom prst="roundRect">
            <a:avLst>
              <a:gd name="adj" fmla="val 7116"/>
            </a:avLst>
          </a:prstGeom>
          <a:solidFill>
            <a:schemeClr val="accent1">
              <a:lumMod val="20000"/>
              <a:lumOff val="80000"/>
            </a:schemeClr>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GenStore-Enabled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Storage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H" sz="2100" b="1" i="0" u="none" strike="noStrike" kern="1200" cap="none" spc="0" normalizeH="0" baseline="0" noProof="0" dirty="0">
                <a:ln>
                  <a:noFill/>
                </a:ln>
                <a:solidFill>
                  <a:prstClr val="black"/>
                </a:solidFill>
                <a:effectLst/>
                <a:uLnTx/>
                <a:uFillTx/>
                <a:latin typeface="Corbel" panose="020B0503020204020204" pitchFamily="34" charset="0"/>
                <a:ea typeface="+mn-ea"/>
                <a:cs typeface="+mn-cs"/>
              </a:rPr>
              <a:t>System</a:t>
            </a:r>
            <a:endParaRPr kumimoji="0" lang="en-CH" sz="2100" b="1" i="0" u="none" strike="noStrike" kern="1200" cap="none" spc="0" normalizeH="0" baseline="0" noProof="0" dirty="0">
              <a:ln>
                <a:noFill/>
              </a:ln>
              <a:solidFill>
                <a:srgbClr val="4472C4"/>
              </a:solidFill>
              <a:effectLst/>
              <a:uLnTx/>
              <a:uFillTx/>
              <a:latin typeface="Corbel" panose="020B0503020204020204" pitchFamily="34" charset="0"/>
              <a:ea typeface="+mn-ea"/>
              <a:cs typeface="+mn-cs"/>
            </a:endParaRPr>
          </a:p>
        </p:txBody>
      </p:sp>
      <p:sp>
        <p:nvSpPr>
          <p:cNvPr id="14" name="TextBox 13">
            <a:extLst>
              <a:ext uri="{FF2B5EF4-FFF2-40B4-BE49-F238E27FC236}">
                <a16:creationId xmlns:a16="http://schemas.microsoft.com/office/drawing/2014/main" id="{D7160C5E-41BC-2B49-BA56-FA2AE0BE124C}"/>
              </a:ext>
            </a:extLst>
          </p:cNvPr>
          <p:cNvSpPr txBox="1"/>
          <p:nvPr/>
        </p:nvSpPr>
        <p:spPr>
          <a:xfrm>
            <a:off x="646760" y="3637091"/>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5186C003-ED69-D042-A19F-C0D5BD294DB6}"/>
              </a:ext>
            </a:extLst>
          </p:cNvPr>
          <p:cNvSpPr txBox="1"/>
          <p:nvPr/>
        </p:nvSpPr>
        <p:spPr>
          <a:xfrm>
            <a:off x="646759" y="4494329"/>
            <a:ext cx="1099697" cy="110799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H" sz="6600" b="1" i="0" u="none" strike="noStrike" kern="1200" cap="none" spc="0" normalizeH="0" baseline="0" noProof="0" dirty="0">
                <a:ln>
                  <a:noFill/>
                </a:ln>
                <a:solidFill>
                  <a:srgbClr val="629B3C"/>
                </a:solidFill>
                <a:effectLst/>
                <a:uLnTx/>
                <a:uFillTx/>
                <a:latin typeface="arial" panose="020B0604020202020204" pitchFamily="34" charset="0"/>
                <a:ea typeface="+mn-ea"/>
                <a:cs typeface="+mn-cs"/>
              </a:rPr>
              <a:t>✓</a:t>
            </a:r>
            <a:endParaRPr kumimoji="0" lang="en-CH" sz="7200" b="0" i="0" u="none" strike="noStrike" kern="1200" cap="none" spc="0" normalizeH="0" baseline="0" noProof="0" dirty="0">
              <a:ln>
                <a:noFill/>
              </a:ln>
              <a:solidFill>
                <a:srgbClr val="629B3C"/>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583698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7" grpId="0" uiExpand="1" bldLvl="2" animBg="1"/>
      <p:bldP spid="14" grpId="0"/>
      <p:bldP spid="15"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err="1"/>
              <a:t>GenStore</a:t>
            </a:r>
            <a:r>
              <a:rPr lang="en-US" dirty="0"/>
              <a:t>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2140869" y="6452890"/>
            <a:ext cx="552747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https://www.youtube.com/watch?v=kIU44FxjbFk</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3" name="Picture 2">
            <a:extLst>
              <a:ext uri="{FF2B5EF4-FFF2-40B4-BE49-F238E27FC236}">
                <a16:creationId xmlns:a16="http://schemas.microsoft.com/office/drawing/2014/main" id="{1E8F5BC5-FA42-0B8C-03D6-AFF142DDF482}"/>
              </a:ext>
            </a:extLst>
          </p:cNvPr>
          <p:cNvPicPr>
            <a:picLocks noChangeAspect="1"/>
          </p:cNvPicPr>
          <p:nvPr/>
        </p:nvPicPr>
        <p:blipFill>
          <a:blip r:embed="rId3"/>
          <a:stretch>
            <a:fillRect/>
          </a:stretch>
        </p:blipFill>
        <p:spPr>
          <a:xfrm>
            <a:off x="685800" y="1008726"/>
            <a:ext cx="7772400" cy="5339538"/>
          </a:xfrm>
          <a:prstGeom prst="rect">
            <a:avLst/>
          </a:prstGeom>
        </p:spPr>
      </p:pic>
    </p:spTree>
    <p:extLst>
      <p:ext uri="{BB962C8B-B14F-4D97-AF65-F5344CB8AC3E}">
        <p14:creationId xmlns:p14="http://schemas.microsoft.com/office/powerpoint/2010/main" val="3839719330"/>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2457D-A721-4A44-B8D8-72673576C42C}"/>
              </a:ext>
            </a:extLst>
          </p:cNvPr>
          <p:cNvSpPr>
            <a:spLocks noGrp="1"/>
          </p:cNvSpPr>
          <p:nvPr>
            <p:ph type="title"/>
          </p:nvPr>
        </p:nvSpPr>
        <p:spPr>
          <a:xfrm>
            <a:off x="228600" y="152400"/>
            <a:ext cx="9144000" cy="1066800"/>
          </a:xfrm>
        </p:spPr>
        <p:txBody>
          <a:bodyPr/>
          <a:lstStyle/>
          <a:p>
            <a:r>
              <a:rPr lang="en-US" dirty="0"/>
              <a:t>In-Storage Genomic Data Filtering </a:t>
            </a:r>
            <a:r>
              <a:rPr lang="en-US" sz="2200" b="1" dirty="0">
                <a:solidFill>
                  <a:srgbClr val="006633"/>
                </a:solidFill>
              </a:rPr>
              <a:t>[ASPLOS 2022]</a:t>
            </a:r>
            <a:r>
              <a:rPr lang="en-US" sz="2200" dirty="0"/>
              <a:t> </a:t>
            </a:r>
            <a:endParaRPr lang="en-US" dirty="0"/>
          </a:p>
        </p:txBody>
      </p:sp>
      <p:sp>
        <p:nvSpPr>
          <p:cNvPr id="3" name="Content Placeholder 2">
            <a:extLst>
              <a:ext uri="{FF2B5EF4-FFF2-40B4-BE49-F238E27FC236}">
                <a16:creationId xmlns:a16="http://schemas.microsoft.com/office/drawing/2014/main" id="{4B0A1321-BE99-F645-98CF-FE78CE8E2A73}"/>
              </a:ext>
            </a:extLst>
          </p:cNvPr>
          <p:cNvSpPr>
            <a:spLocks noGrp="1"/>
          </p:cNvSpPr>
          <p:nvPr>
            <p:ph idx="1"/>
          </p:nvPr>
        </p:nvSpPr>
        <p:spPr>
          <a:xfrm>
            <a:off x="228600" y="1124744"/>
            <a:ext cx="8610600" cy="5123656"/>
          </a:xfrm>
        </p:spPr>
        <p:txBody>
          <a:bodyPr/>
          <a:lstStyle/>
          <a:p>
            <a:r>
              <a:rPr lang="en-US" sz="1600" dirty="0"/>
              <a:t>Nika Mansouri </a:t>
            </a:r>
            <a:r>
              <a:rPr lang="en-US" sz="1600" dirty="0" err="1"/>
              <a:t>Ghiasi</a:t>
            </a:r>
            <a:r>
              <a:rPr lang="en-US" sz="1600" dirty="0"/>
              <a:t>, </a:t>
            </a:r>
            <a:r>
              <a:rPr lang="en-US" sz="1600" dirty="0" err="1"/>
              <a:t>Jisung</a:t>
            </a:r>
            <a:r>
              <a:rPr lang="en-US" sz="1600" dirty="0"/>
              <a:t> Park, Harun Mustafa, </a:t>
            </a:r>
            <a:r>
              <a:rPr lang="en-US" sz="1600" dirty="0" err="1"/>
              <a:t>Jeremie</a:t>
            </a:r>
            <a:r>
              <a:rPr lang="en-US" sz="1600" dirty="0"/>
              <a:t> Kim, </a:t>
            </a:r>
            <a:r>
              <a:rPr lang="en-US" sz="1600" dirty="0" err="1"/>
              <a:t>Ataberk</a:t>
            </a:r>
            <a:r>
              <a:rPr lang="en-US" sz="1600" dirty="0"/>
              <a:t> </a:t>
            </a:r>
            <a:r>
              <a:rPr lang="en-US" sz="1600" dirty="0" err="1"/>
              <a:t>Olgun</a:t>
            </a:r>
            <a:r>
              <a:rPr lang="en-US" sz="1600" dirty="0"/>
              <a:t>, </a:t>
            </a:r>
            <a:r>
              <a:rPr lang="en-US" sz="1600" dirty="0" err="1"/>
              <a:t>Arvid</a:t>
            </a:r>
            <a:r>
              <a:rPr lang="en-US" sz="1600" dirty="0"/>
              <a:t> Gollwitzer, </a:t>
            </a:r>
            <a:r>
              <a:rPr lang="en-US" sz="1600" dirty="0" err="1"/>
              <a:t>Damla</a:t>
            </a:r>
            <a:r>
              <a:rPr lang="en-US" sz="1600" dirty="0"/>
              <a:t> </a:t>
            </a:r>
            <a:r>
              <a:rPr lang="en-US" sz="1600" dirty="0" err="1"/>
              <a:t>Senol</a:t>
            </a:r>
            <a:r>
              <a:rPr lang="en-US" sz="1600" dirty="0"/>
              <a:t> Cali, Can </a:t>
            </a:r>
            <a:r>
              <a:rPr lang="en-US" sz="1600" dirty="0" err="1"/>
              <a:t>Firtina</a:t>
            </a:r>
            <a:r>
              <a:rPr lang="en-US" sz="1600" dirty="0"/>
              <a:t>, </a:t>
            </a:r>
            <a:r>
              <a:rPr lang="en-US" sz="1600" dirty="0" err="1"/>
              <a:t>Haiyu</a:t>
            </a:r>
            <a:r>
              <a:rPr lang="en-US" sz="1600" dirty="0"/>
              <a:t> Mao, Nour </a:t>
            </a:r>
            <a:r>
              <a:rPr lang="en-US" sz="1600" dirty="0" err="1"/>
              <a:t>Almadhoun</a:t>
            </a:r>
            <a:r>
              <a:rPr lang="en-US" sz="1600" dirty="0"/>
              <a:t> </a:t>
            </a:r>
            <a:r>
              <a:rPr lang="en-US" sz="1600" dirty="0" err="1"/>
              <a:t>Alserr</a:t>
            </a:r>
            <a:r>
              <a:rPr lang="en-US" sz="1600" dirty="0"/>
              <a:t>, </a:t>
            </a:r>
            <a:r>
              <a:rPr lang="en-US" sz="1600" dirty="0" err="1"/>
              <a:t>Rachata</a:t>
            </a:r>
            <a:r>
              <a:rPr lang="en-US" sz="1600" dirty="0"/>
              <a:t> </a:t>
            </a:r>
            <a:r>
              <a:rPr lang="en-US" sz="1600" dirty="0" err="1"/>
              <a:t>Ausavarungnirun</a:t>
            </a:r>
            <a:r>
              <a:rPr lang="en-US" sz="1600" dirty="0"/>
              <a:t>, Nandita Vijaykumar, Mohammed </a:t>
            </a:r>
            <a:r>
              <a:rPr lang="en-US" sz="1600" dirty="0" err="1"/>
              <a:t>Alser</a:t>
            </a:r>
            <a:r>
              <a:rPr lang="en-US" sz="1600" dirty="0"/>
              <a:t>, and 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"GenStore: A High-Performance and Energy-Efficient In-Storage Computing System for Genome Sequence Analysis"</a:t>
            </a:r>
            <a:br>
              <a:rPr lang="en-US" sz="1600" dirty="0">
                <a:solidFill>
                  <a:srgbClr val="0432FF"/>
                </a:solidFill>
              </a:rPr>
            </a:br>
            <a:r>
              <a:rPr lang="en-US" sz="1600" i="1" dirty="0"/>
              <a:t>Proceedings of the </a:t>
            </a:r>
            <a:r>
              <a:rPr lang="en-US" sz="1600" i="1" dirty="0">
                <a:hlinkClick r:id="rId3"/>
              </a:rPr>
              <a:t>27th International Conference on Architectural Support for Programming Languages and Operating Systems</a:t>
            </a:r>
            <a:r>
              <a:rPr lang="en-US" sz="1600" i="1" dirty="0"/>
              <a:t> (</a:t>
            </a:r>
            <a:r>
              <a:rPr lang="en-US" sz="1600" b="1" i="1" dirty="0"/>
              <a:t>ASPLOS</a:t>
            </a:r>
            <a:r>
              <a:rPr lang="en-US" sz="1600" i="1" dirty="0"/>
              <a:t>)</a:t>
            </a:r>
            <a:r>
              <a:rPr lang="en-US" sz="1600" dirty="0"/>
              <a:t>, Virtual, February-March 2022.</a:t>
            </a:r>
            <a:br>
              <a:rPr lang="en-US" sz="1600" dirty="0"/>
            </a:br>
            <a:r>
              <a:rPr lang="en-US" sz="1600" dirty="0"/>
              <a:t>[</a:t>
            </a:r>
            <a:r>
              <a:rPr lang="en-US" sz="1600" dirty="0">
                <a:hlinkClick r:id="rId4"/>
              </a:rPr>
              <a:t>Lightning Talk 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Lightning Talk Video</a:t>
            </a:r>
            <a:r>
              <a:rPr lang="en-US" sz="1600" dirty="0"/>
              <a:t> (90 seconds)]</a:t>
            </a:r>
          </a:p>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352A6B0D-F903-EF49-95E9-CBAF1ED54C8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FE40AA4F-1E6B-654B-901C-A9559E10A0EC}"/>
              </a:ext>
            </a:extLst>
          </p:cNvPr>
          <p:cNvPicPr>
            <a:picLocks noChangeAspect="1"/>
          </p:cNvPicPr>
          <p:nvPr/>
        </p:nvPicPr>
        <p:blipFill>
          <a:blip r:embed="rId7"/>
          <a:stretch>
            <a:fillRect/>
          </a:stretch>
        </p:blipFill>
        <p:spPr>
          <a:xfrm>
            <a:off x="0" y="4114800"/>
            <a:ext cx="9144000" cy="2009981"/>
          </a:xfrm>
          <a:prstGeom prst="rect">
            <a:avLst/>
          </a:prstGeom>
        </p:spPr>
      </p:pic>
    </p:spTree>
    <p:extLst>
      <p:ext uri="{BB962C8B-B14F-4D97-AF65-F5344CB8AC3E}">
        <p14:creationId xmlns:p14="http://schemas.microsoft.com/office/powerpoint/2010/main" val="688678456"/>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838198085"/>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Processing-in-Memory Landscape Today</a:t>
            </a:r>
          </a:p>
        </p:txBody>
      </p:sp>
      <p:sp>
        <p:nvSpPr>
          <p:cNvPr id="3" name="Content Placeholder 2"/>
          <p:cNvSpPr>
            <a:spLocks noGrp="1"/>
          </p:cNvSpPr>
          <p:nvPr>
            <p:ph idx="1"/>
          </p:nvPr>
        </p:nvSpPr>
        <p:spPr>
          <a:xfrm>
            <a:off x="228600" y="836712"/>
            <a:ext cx="8610600" cy="5193723"/>
          </a:xfrm>
        </p:spPr>
        <p:txBody>
          <a:bodyPr/>
          <a:lstStyle/>
          <a:p>
            <a:pPr marL="0"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214512"/>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052736"/>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980728"/>
            <a:ext cx="1689100" cy="2451100"/>
          </a:xfrm>
          <a:prstGeom prst="rect">
            <a:avLst/>
          </a:prstGeom>
        </p:spPr>
      </p:pic>
      <p:pic>
        <p:nvPicPr>
          <p:cNvPr id="8" name="Picture 4">
            <a:extLst>
              <a:ext uri="{FF2B5EF4-FFF2-40B4-BE49-F238E27FC236}">
                <a16:creationId xmlns:a16="http://schemas.microsoft.com/office/drawing/2014/main" id="{78736F91-0BC9-C847-AB64-94496038DF6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7760" y="4581128"/>
            <a:ext cx="2173718" cy="145065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B988699-6AF6-3841-9CDD-4206BB7010B6}"/>
              </a:ext>
            </a:extLst>
          </p:cNvPr>
          <p:cNvSpPr txBox="1"/>
          <p:nvPr/>
        </p:nvSpPr>
        <p:spPr>
          <a:xfrm>
            <a:off x="7186632" y="6031782"/>
            <a:ext cx="12426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[UPMEM 2019]</a:t>
            </a:r>
          </a:p>
        </p:txBody>
      </p:sp>
      <p:pic>
        <p:nvPicPr>
          <p:cNvPr id="10" name="Picture 6" descr="Samsung's New HBM2 Memory Has 1.2 TFLOPS of Embedded Processing Power |  Tom's Hardware">
            <a:extLst>
              <a:ext uri="{FF2B5EF4-FFF2-40B4-BE49-F238E27FC236}">
                <a16:creationId xmlns:a16="http://schemas.microsoft.com/office/drawing/2014/main" id="{DB677117-788F-B745-91AC-7DC496BAD257}"/>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538" t="26829" r="12417" b="21602"/>
          <a:stretch/>
        </p:blipFill>
        <p:spPr bwMode="auto">
          <a:xfrm>
            <a:off x="3419872" y="4628696"/>
            <a:ext cx="2825358" cy="13555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911E3104-281D-B940-8970-5A8D461C8A51}"/>
              </a:ext>
            </a:extLst>
          </p:cNvPr>
          <p:cNvSpPr txBox="1"/>
          <p:nvPr/>
        </p:nvSpPr>
        <p:spPr>
          <a:xfrm>
            <a:off x="4167946" y="6011815"/>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pic>
        <p:nvPicPr>
          <p:cNvPr id="12" name="Picture 11">
            <a:extLst>
              <a:ext uri="{FF2B5EF4-FFF2-40B4-BE49-F238E27FC236}">
                <a16:creationId xmlns:a16="http://schemas.microsoft.com/office/drawing/2014/main" id="{09284518-A322-FA4A-A8BF-F522E389B2AE}"/>
              </a:ext>
            </a:extLst>
          </p:cNvPr>
          <p:cNvPicPr>
            <a:picLocks noChangeAspect="1"/>
          </p:cNvPicPr>
          <p:nvPr/>
        </p:nvPicPr>
        <p:blipFill>
          <a:blip r:embed="rId7"/>
          <a:stretch>
            <a:fillRect/>
          </a:stretch>
        </p:blipFill>
        <p:spPr>
          <a:xfrm>
            <a:off x="442700" y="4639795"/>
            <a:ext cx="2173719" cy="1390640"/>
          </a:xfrm>
          <a:prstGeom prst="rect">
            <a:avLst/>
          </a:prstGeom>
        </p:spPr>
      </p:pic>
      <p:sp>
        <p:nvSpPr>
          <p:cNvPr id="13" name="TextBox 12">
            <a:extLst>
              <a:ext uri="{FF2B5EF4-FFF2-40B4-BE49-F238E27FC236}">
                <a16:creationId xmlns:a16="http://schemas.microsoft.com/office/drawing/2014/main" id="{37B37708-47D2-AA4C-B681-2F27BAD859EE}"/>
              </a:ext>
            </a:extLst>
          </p:cNvPr>
          <p:cNvSpPr txBox="1"/>
          <p:nvPr/>
        </p:nvSpPr>
        <p:spPr>
          <a:xfrm>
            <a:off x="866557" y="6044659"/>
            <a:ext cx="13260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[SK Hynix 2022]</a:t>
            </a:r>
          </a:p>
        </p:txBody>
      </p:sp>
      <p:pic>
        <p:nvPicPr>
          <p:cNvPr id="14" name="Picture 13">
            <a:extLst>
              <a:ext uri="{FF2B5EF4-FFF2-40B4-BE49-F238E27FC236}">
                <a16:creationId xmlns:a16="http://schemas.microsoft.com/office/drawing/2014/main" id="{11910DB0-36D9-F1E7-F738-D7E414A3F485}"/>
              </a:ext>
            </a:extLst>
          </p:cNvPr>
          <p:cNvPicPr>
            <a:picLocks noChangeAspect="1"/>
          </p:cNvPicPr>
          <p:nvPr/>
        </p:nvPicPr>
        <p:blipFill>
          <a:blip r:embed="rId8"/>
          <a:stretch>
            <a:fillRect/>
          </a:stretch>
        </p:blipFill>
        <p:spPr>
          <a:xfrm>
            <a:off x="413504" y="2835288"/>
            <a:ext cx="1595405" cy="1605567"/>
          </a:xfrm>
          <a:prstGeom prst="rect">
            <a:avLst/>
          </a:prstGeom>
        </p:spPr>
      </p:pic>
      <p:sp>
        <p:nvSpPr>
          <p:cNvPr id="15" name="TextBox 14">
            <a:extLst>
              <a:ext uri="{FF2B5EF4-FFF2-40B4-BE49-F238E27FC236}">
                <a16:creationId xmlns:a16="http://schemas.microsoft.com/office/drawing/2014/main" id="{6D80C8E7-2665-4469-4CC0-DBACE1761498}"/>
              </a:ext>
            </a:extLst>
          </p:cNvPr>
          <p:cNvSpPr txBox="1"/>
          <p:nvPr/>
        </p:nvSpPr>
        <p:spPr>
          <a:xfrm>
            <a:off x="1947434" y="3944090"/>
            <a:ext cx="132921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[Samsung 2021]</a:t>
            </a:r>
          </a:p>
        </p:txBody>
      </p:sp>
      <p:sp>
        <p:nvSpPr>
          <p:cNvPr id="16" name="TextBox 15">
            <a:extLst>
              <a:ext uri="{FF2B5EF4-FFF2-40B4-BE49-F238E27FC236}">
                <a16:creationId xmlns:a16="http://schemas.microsoft.com/office/drawing/2014/main" id="{8C64CC0F-C747-9188-8A22-865BF7B7B2FD}"/>
              </a:ext>
            </a:extLst>
          </p:cNvPr>
          <p:cNvSpPr txBox="1"/>
          <p:nvPr/>
        </p:nvSpPr>
        <p:spPr>
          <a:xfrm>
            <a:off x="2065916" y="6509127"/>
            <a:ext cx="493596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This does not include many experimental chips and startups</a:t>
            </a:r>
          </a:p>
        </p:txBody>
      </p:sp>
      <p:pic>
        <p:nvPicPr>
          <p:cNvPr id="17" name="Picture 16">
            <a:extLst>
              <a:ext uri="{FF2B5EF4-FFF2-40B4-BE49-F238E27FC236}">
                <a16:creationId xmlns:a16="http://schemas.microsoft.com/office/drawing/2014/main" id="{DCA05738-9332-244C-A268-2008812B4A1B}"/>
              </a:ext>
            </a:extLst>
          </p:cNvPr>
          <p:cNvPicPr>
            <a:picLocks noChangeAspect="1"/>
          </p:cNvPicPr>
          <p:nvPr/>
        </p:nvPicPr>
        <p:blipFill>
          <a:blip r:embed="rId9"/>
          <a:stretch>
            <a:fillRect/>
          </a:stretch>
        </p:blipFill>
        <p:spPr>
          <a:xfrm>
            <a:off x="5270950" y="3244368"/>
            <a:ext cx="1316608" cy="1336760"/>
          </a:xfrm>
          <a:prstGeom prst="rect">
            <a:avLst/>
          </a:prstGeom>
        </p:spPr>
      </p:pic>
      <p:sp>
        <p:nvSpPr>
          <p:cNvPr id="18" name="TextBox 17">
            <a:extLst>
              <a:ext uri="{FF2B5EF4-FFF2-40B4-BE49-F238E27FC236}">
                <a16:creationId xmlns:a16="http://schemas.microsoft.com/office/drawing/2014/main" id="{07471B9D-8C0D-66E1-C07A-AB0CB025F226}"/>
              </a:ext>
            </a:extLst>
          </p:cNvPr>
          <p:cNvSpPr txBox="1"/>
          <p:nvPr/>
        </p:nvSpPr>
        <p:spPr>
          <a:xfrm>
            <a:off x="6550694" y="3834117"/>
            <a:ext cx="123944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7030A0"/>
                </a:solidFill>
                <a:effectLst/>
                <a:uLnTx/>
                <a:uFillTx/>
                <a:latin typeface="Cambria" panose="02040503050406030204" pitchFamily="18" charset="0"/>
                <a:ea typeface="Cambria" panose="02040503050406030204" pitchFamily="18" charset="0"/>
                <a:cs typeface="+mn-cs"/>
              </a:rPr>
              <a:t>[Alibaba 2022]</a:t>
            </a:r>
          </a:p>
        </p:txBody>
      </p:sp>
    </p:spTree>
    <p:extLst>
      <p:ext uri="{BB962C8B-B14F-4D97-AF65-F5344CB8AC3E}">
        <p14:creationId xmlns:p14="http://schemas.microsoft.com/office/powerpoint/2010/main" val="25193298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sz="3400" dirty="0"/>
              <a:t>UPMEM Processing in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DRAM PUs @ 267 MHz</a:t>
            </a:r>
          </a:p>
          <a:p>
            <a:r>
              <a:rPr lang="en-US" sz="2600" dirty="0"/>
              <a:t>P21: 16 chips DIMM (2 ranks). DRAM 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8104396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482674211"/>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3389959057"/>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4B3C-102E-0749-B552-796F5010686A}"/>
              </a:ext>
            </a:extLst>
          </p:cNvPr>
          <p:cNvSpPr>
            <a:spLocks noGrp="1"/>
          </p:cNvSpPr>
          <p:nvPr>
            <p:ph type="title"/>
          </p:nvPr>
        </p:nvSpPr>
        <p:spPr>
          <a:xfrm>
            <a:off x="228600" y="152400"/>
            <a:ext cx="9144000" cy="1066800"/>
          </a:xfrm>
        </p:spPr>
        <p:txBody>
          <a:bodyPr/>
          <a:lstStyle/>
          <a:p>
            <a:r>
              <a:rPr lang="en-US" dirty="0"/>
              <a:t>UPMEM PIM System Summary &amp; Analysis</a:t>
            </a:r>
          </a:p>
        </p:txBody>
      </p:sp>
      <p:sp>
        <p:nvSpPr>
          <p:cNvPr id="3" name="Content Placeholder 2">
            <a:extLst>
              <a:ext uri="{FF2B5EF4-FFF2-40B4-BE49-F238E27FC236}">
                <a16:creationId xmlns:a16="http://schemas.microsoft.com/office/drawing/2014/main" id="{CBBEF26E-87B8-BF44-B23F-EFB5C9479699}"/>
              </a:ext>
            </a:extLst>
          </p:cNvPr>
          <p:cNvSpPr>
            <a:spLocks noGrp="1"/>
          </p:cNvSpPr>
          <p:nvPr>
            <p:ph idx="1"/>
          </p:nvPr>
        </p:nvSpPr>
        <p:spPr/>
        <p:txBody>
          <a:bodyPr/>
          <a:lstStyle/>
          <a:p>
            <a:r>
              <a:rPr lang="en-US" sz="1800" dirty="0"/>
              <a:t>Juan Gomez-Luna, Izzat El Hajj, Ivan Fernandez, Christina </a:t>
            </a:r>
            <a:r>
              <a:rPr lang="en-US" sz="1800" dirty="0" err="1"/>
              <a:t>Giannoula</a:t>
            </a:r>
            <a:r>
              <a:rPr lang="en-US" sz="1800" dirty="0"/>
              <a:t>, Geraldo F. Oliveira,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"Benchmarking Memory-Centric Computing Systems: Analysis of Real Processing-in-Memory Hardware"</a:t>
            </a:r>
            <a:br>
              <a:rPr lang="en-US" sz="1800" dirty="0"/>
            </a:br>
            <a:r>
              <a:rPr lang="en-US" sz="1800" i="1" dirty="0"/>
              <a:t>Invited Paper at </a:t>
            </a:r>
            <a:r>
              <a:rPr lang="en-US" sz="1800" i="1" dirty="0">
                <a:hlinkClick r:id="rId3"/>
              </a:rPr>
              <a:t>Workshop on Computing with Unconventional Technologies</a:t>
            </a:r>
            <a:r>
              <a:rPr lang="en-US" sz="1800" i="1" dirty="0"/>
              <a:t> (</a:t>
            </a:r>
            <a:r>
              <a:rPr lang="en-US" sz="1800" b="1" i="1" dirty="0"/>
              <a:t>CUT</a:t>
            </a:r>
            <a:r>
              <a:rPr lang="en-US" sz="1800" i="1" dirty="0"/>
              <a:t>)</a:t>
            </a:r>
            <a:r>
              <a:rPr lang="en-US" sz="1800" dirty="0"/>
              <a:t>, Virtual, October 2021.</a:t>
            </a:r>
            <a:br>
              <a:rPr lang="en-US" sz="1800" dirty="0"/>
            </a:br>
            <a:r>
              <a:rPr lang="en-US" sz="1800" dirty="0"/>
              <a:t>[</a:t>
            </a:r>
            <a:r>
              <a:rPr lang="en-US" sz="1800" dirty="0">
                <a:hlinkClick r:id="rId4"/>
              </a:rPr>
              <a:t>arXiv version</a:t>
            </a:r>
            <a:r>
              <a:rPr lang="en-US" sz="1800" dirty="0"/>
              <a:t>]</a:t>
            </a:r>
            <a:br>
              <a:rPr lang="en-US" sz="1800" dirty="0"/>
            </a:br>
            <a:r>
              <a:rPr lang="en-US" sz="1800" dirty="0"/>
              <a:t>[</a:t>
            </a:r>
            <a:r>
              <a:rPr lang="en-US" sz="1800" dirty="0">
                <a:hlinkClick r:id="rId5"/>
              </a:rPr>
              <a:t>PrIM Benchmarks Source Code</a:t>
            </a:r>
            <a:r>
              <a:rPr lang="en-US" sz="1800" dirty="0"/>
              <a:t>]</a:t>
            </a:r>
            <a:br>
              <a:rPr lang="en-US" sz="1800" dirty="0"/>
            </a:br>
            <a:r>
              <a:rPr lang="en-US" sz="1800" dirty="0"/>
              <a:t>[</a:t>
            </a:r>
            <a:r>
              <a:rPr lang="en-US" sz="1800" dirty="0">
                <a:hlinkClick r:id="rId6"/>
              </a:rPr>
              <a:t>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(37 minutes)]</a:t>
            </a:r>
            <a:br>
              <a:rPr lang="en-US" sz="1800" dirty="0"/>
            </a:br>
            <a:r>
              <a:rPr lang="en-US" sz="1800" dirty="0"/>
              <a:t>[</a:t>
            </a:r>
            <a:r>
              <a:rPr lang="en-US" sz="1800" dirty="0">
                <a:hlinkClick r:id="rId9"/>
              </a:rPr>
              <a:t>Lightning Talk Video</a:t>
            </a:r>
            <a:r>
              <a:rPr lang="en-US" sz="1800" dirty="0"/>
              <a:t> (3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3EF8F996-348D-6443-A1C1-C9253E466AD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7CAC91B0-BB0B-4C48-9D6B-CAAE99B4F34C}"/>
              </a:ext>
            </a:extLst>
          </p:cNvPr>
          <p:cNvPicPr>
            <a:picLocks noChangeAspect="1"/>
          </p:cNvPicPr>
          <p:nvPr/>
        </p:nvPicPr>
        <p:blipFill>
          <a:blip r:embed="rId10"/>
          <a:stretch>
            <a:fillRect/>
          </a:stretch>
        </p:blipFill>
        <p:spPr>
          <a:xfrm>
            <a:off x="0" y="4437112"/>
            <a:ext cx="9144000" cy="1879085"/>
          </a:xfrm>
          <a:prstGeom prst="rect">
            <a:avLst/>
          </a:prstGeom>
        </p:spPr>
      </p:pic>
    </p:spTree>
    <p:extLst>
      <p:ext uri="{BB962C8B-B14F-4D97-AF65-F5344CB8AC3E}">
        <p14:creationId xmlns:p14="http://schemas.microsoft.com/office/powerpoint/2010/main" val="1632206139"/>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149866673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solidFill>
                  <a:srgbClr val="0000FF"/>
                </a:solidFill>
                <a:hlinkClick r:id="rId3">
                  <a:extLst>
                    <a:ext uri="{A12FA001-AC4F-418D-AE19-62706E023703}">
                      <ahyp:hlinkClr xmlns:ahyp="http://schemas.microsoft.com/office/drawing/2018/hyperlinkcolor" val="tx"/>
                    </a:ext>
                  </a:extLst>
                </a:hlinkClick>
              </a:rPr>
              <a:t>https://github.com/CMU-SAFARI/prim-benchmarks</a:t>
            </a:r>
            <a:endParaRPr lang="en-US" sz="2400" dirty="0">
              <a:solidFill>
                <a:srgbClr val="0000FF"/>
              </a:solidFill>
            </a:endParaRPr>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50007157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3" name="Picture 2">
            <a:extLst>
              <a:ext uri="{FF2B5EF4-FFF2-40B4-BE49-F238E27FC236}">
                <a16:creationId xmlns:a16="http://schemas.microsoft.com/office/drawing/2014/main" id="{5AE2DC3F-D55F-A442-8922-084467A414D2}"/>
              </a:ext>
            </a:extLst>
          </p:cNvPr>
          <p:cNvPicPr>
            <a:picLocks noChangeAspect="1"/>
          </p:cNvPicPr>
          <p:nvPr/>
        </p:nvPicPr>
        <p:blipFill>
          <a:blip r:embed="rId3"/>
          <a:stretch>
            <a:fillRect/>
          </a:stretch>
        </p:blipFill>
        <p:spPr>
          <a:xfrm>
            <a:off x="0" y="1268760"/>
            <a:ext cx="9144000" cy="4033049"/>
          </a:xfrm>
          <a:prstGeom prst="rect">
            <a:avLst/>
          </a:prstGeom>
        </p:spPr>
      </p:pic>
      <p:sp>
        <p:nvSpPr>
          <p:cNvPr id="5" name="Subtitle 1">
            <a:extLst>
              <a:ext uri="{FF2B5EF4-FFF2-40B4-BE49-F238E27FC236}">
                <a16:creationId xmlns:a16="http://schemas.microsoft.com/office/drawing/2014/main" id="{CB9DA8F8-FC8B-B715-1A5B-06010ACBBBEC}"/>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https://arxiv.org/pdf/2105.03814.pdf</a:t>
            </a:r>
            <a:endParaRPr kumimoji="0" lang="en-US" sz="2000" b="1" i="0" u="sng"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https://github.com/CMU-SAFARI/prim-benchmarks</a:t>
            </a:r>
            <a:endParaRPr kumimoji="0" lang="en-US" sz="20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78395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ML Training on a Real PIM System</a:t>
            </a:r>
          </a:p>
        </p:txBody>
      </p:sp>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194167"/>
            <a:ext cx="6858000" cy="1074656"/>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Short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https://arxiv.org/pdf/2206.06022.pdf</a:t>
            </a:r>
            <a:endPar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0" i="0" u="sng" strike="noStrike" kern="1200" cap="none" spc="0" normalizeH="0" baseline="0" noProof="0" dirty="0">
                <a:ln>
                  <a:noFill/>
                </a:ln>
                <a:solidFill>
                  <a:srgbClr val="0000FF"/>
                </a:solidFill>
                <a:effectLst/>
                <a:uLnTx/>
                <a:uFillTx/>
                <a:latin typeface="Calibri Light" panose="020F0302020204030204"/>
                <a:ea typeface="+mn-ea"/>
                <a:cs typeface="+mn-cs"/>
              </a:rPr>
              <a:t>Long version: </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arxiv.org</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/pdf/2207.07886.pdf</a:t>
            </a: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https://</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www.youtube.com</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a:t>
            </a:r>
            <a:r>
              <a:rPr kumimoji="0" lang="en-US" sz="2000" b="1" i="0" u="sng" strike="noStrike" kern="1200" cap="none" spc="0" normalizeH="0" baseline="0" noProof="0" dirty="0" err="1">
                <a:ln>
                  <a:noFill/>
                </a:ln>
                <a:solidFill>
                  <a:srgbClr val="0000FF"/>
                </a:solidFill>
                <a:effectLst/>
                <a:uLnTx/>
                <a:uFillTx/>
                <a:latin typeface="Calibri Light" panose="020F0302020204030204"/>
                <a:ea typeface="+mn-ea"/>
                <a:cs typeface="+mn-cs"/>
              </a:rPr>
              <a:t>watch?v</a:t>
            </a:r>
            <a:r>
              <a:rPr kumimoji="0" lang="en-US" sz="2000" b="1" i="0" u="sng" strike="noStrike" kern="1200" cap="none" spc="0" normalizeH="0" baseline="0" noProof="0" dirty="0">
                <a:ln>
                  <a:noFill/>
                </a:ln>
                <a:solidFill>
                  <a:srgbClr val="0000FF"/>
                </a:solidFill>
                <a:effectLst/>
                <a:uLnTx/>
                <a:uFillTx/>
                <a:latin typeface="Calibri Light" panose="020F0302020204030204"/>
                <a:ea typeface="+mn-ea"/>
                <a:cs typeface="+mn-cs"/>
              </a:rPr>
              <a:t>=qeukNs5XI3g&amp;t=11226s</a:t>
            </a:r>
          </a:p>
        </p:txBody>
      </p:sp>
      <p:pic>
        <p:nvPicPr>
          <p:cNvPr id="3" name="Picture 2">
            <a:extLst>
              <a:ext uri="{FF2B5EF4-FFF2-40B4-BE49-F238E27FC236}">
                <a16:creationId xmlns:a16="http://schemas.microsoft.com/office/drawing/2014/main" id="{3D5BC523-7F98-F94F-8709-6D1860CF7CA8}"/>
              </a:ext>
            </a:extLst>
          </p:cNvPr>
          <p:cNvPicPr>
            <a:picLocks noChangeAspect="1"/>
          </p:cNvPicPr>
          <p:nvPr/>
        </p:nvPicPr>
        <p:blipFill>
          <a:blip r:embed="rId4"/>
          <a:stretch>
            <a:fillRect/>
          </a:stretch>
        </p:blipFill>
        <p:spPr>
          <a:xfrm>
            <a:off x="768350" y="980728"/>
            <a:ext cx="7607300" cy="1790700"/>
          </a:xfrm>
          <a:prstGeom prst="rect">
            <a:avLst/>
          </a:prstGeom>
        </p:spPr>
      </p:pic>
      <p:pic>
        <p:nvPicPr>
          <p:cNvPr id="4" name="Picture 3">
            <a:extLst>
              <a:ext uri="{FF2B5EF4-FFF2-40B4-BE49-F238E27FC236}">
                <a16:creationId xmlns:a16="http://schemas.microsoft.com/office/drawing/2014/main" id="{73B249F6-522A-6E4B-CD1D-80F8B3297CD7}"/>
              </a:ext>
            </a:extLst>
          </p:cNvPr>
          <p:cNvPicPr>
            <a:picLocks noChangeAspect="1"/>
          </p:cNvPicPr>
          <p:nvPr/>
        </p:nvPicPr>
        <p:blipFill>
          <a:blip r:embed="rId5"/>
          <a:stretch>
            <a:fillRect/>
          </a:stretch>
        </p:blipFill>
        <p:spPr>
          <a:xfrm>
            <a:off x="622300" y="3212976"/>
            <a:ext cx="7899400" cy="1625600"/>
          </a:xfrm>
          <a:prstGeom prst="rect">
            <a:avLst/>
          </a:prstGeom>
        </p:spPr>
      </p:pic>
    </p:spTree>
    <p:extLst>
      <p:ext uri="{BB962C8B-B14F-4D97-AF65-F5344CB8AC3E}">
        <p14:creationId xmlns:p14="http://schemas.microsoft.com/office/powerpoint/2010/main" val="17489839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F4718-E176-FC48-B556-D5B3A7CB3826}"/>
              </a:ext>
            </a:extLst>
          </p:cNvPr>
          <p:cNvSpPr>
            <a:spLocks noGrp="1"/>
          </p:cNvSpPr>
          <p:nvPr>
            <p:ph type="title"/>
          </p:nvPr>
        </p:nvSpPr>
        <p:spPr/>
        <p:txBody>
          <a:bodyPr>
            <a:normAutofit fontScale="90000"/>
          </a:bodyPr>
          <a:lstStyle/>
          <a:p>
            <a:r>
              <a:rPr lang="en-US" dirty="0"/>
              <a:t>ML Training on a Real PIM System</a:t>
            </a:r>
          </a:p>
        </p:txBody>
      </p:sp>
      <p:sp>
        <p:nvSpPr>
          <p:cNvPr id="3" name="Content Placeholder 2">
            <a:extLst>
              <a:ext uri="{FF2B5EF4-FFF2-40B4-BE49-F238E27FC236}">
                <a16:creationId xmlns:a16="http://schemas.microsoft.com/office/drawing/2014/main" id="{C55EE7E5-BA02-EB49-B7A9-49BFA3F9D9F1}"/>
              </a:ext>
            </a:extLst>
          </p:cNvPr>
          <p:cNvSpPr>
            <a:spLocks noGrp="1"/>
          </p:cNvSpPr>
          <p:nvPr>
            <p:ph idx="1"/>
          </p:nvPr>
        </p:nvSpPr>
        <p:spPr>
          <a:xfrm>
            <a:off x="-36512" y="1015515"/>
            <a:ext cx="9324527" cy="5293805"/>
          </a:xfrm>
        </p:spPr>
        <p:txBody>
          <a:bodyPr>
            <a:normAutofit/>
          </a:bodyPr>
          <a:lstStyle/>
          <a:p>
            <a:r>
              <a:rPr lang="en-US" b="1" dirty="0"/>
              <a:t>Need to optimize data representation</a:t>
            </a:r>
          </a:p>
          <a:p>
            <a:pPr marL="457177" lvl="1" indent="0">
              <a:buNone/>
            </a:pPr>
            <a:r>
              <a:rPr lang="en-US" dirty="0">
                <a:solidFill>
                  <a:srgbClr val="00B050"/>
                </a:solidFill>
              </a:rPr>
              <a:t>(1) fixed-point</a:t>
            </a:r>
          </a:p>
          <a:p>
            <a:pPr marL="457177" lvl="1" indent="0">
              <a:buNone/>
            </a:pPr>
            <a:r>
              <a:rPr lang="en-US" dirty="0">
                <a:solidFill>
                  <a:srgbClr val="00B050"/>
                </a:solidFill>
              </a:rPr>
              <a:t>(2) quantization </a:t>
            </a:r>
          </a:p>
          <a:p>
            <a:pPr marL="457177" lvl="1" indent="0">
              <a:buNone/>
            </a:pPr>
            <a:r>
              <a:rPr lang="en-US" dirty="0">
                <a:solidFill>
                  <a:srgbClr val="00B050"/>
                </a:solidFill>
              </a:rPr>
              <a:t>(3) hybrid precision </a:t>
            </a:r>
            <a:endParaRPr lang="en-US" dirty="0"/>
          </a:p>
          <a:p>
            <a:pPr marL="0" indent="0">
              <a:buNone/>
            </a:pPr>
            <a:endParaRPr lang="en-US" dirty="0"/>
          </a:p>
          <a:p>
            <a:r>
              <a:rPr lang="en-US" b="1" dirty="0"/>
              <a:t>Use </a:t>
            </a:r>
            <a:r>
              <a:rPr lang="en-US" b="1" dirty="0">
                <a:solidFill>
                  <a:srgbClr val="7030A0"/>
                </a:solidFill>
              </a:rPr>
              <a:t>lookup tables (LUTs) </a:t>
            </a:r>
            <a:r>
              <a:rPr lang="en-US" b="1" dirty="0"/>
              <a:t>to implement complex functions (e.g., sigmoid)</a:t>
            </a:r>
            <a:endParaRPr lang="en-US" b="1" dirty="0">
              <a:solidFill>
                <a:srgbClr val="7030A0"/>
              </a:solidFill>
            </a:endParaRPr>
          </a:p>
          <a:p>
            <a:endParaRPr lang="en-US" dirty="0"/>
          </a:p>
          <a:p>
            <a:r>
              <a:rPr lang="en-US" b="1" dirty="0"/>
              <a:t>Optimize data placement &amp; layout for </a:t>
            </a:r>
            <a:r>
              <a:rPr lang="en-US" b="1" dirty="0">
                <a:solidFill>
                  <a:srgbClr val="0070C0"/>
                </a:solidFill>
              </a:rPr>
              <a:t>streaming access</a:t>
            </a:r>
          </a:p>
          <a:p>
            <a:endParaRPr lang="en-US" dirty="0"/>
          </a:p>
          <a:p>
            <a:r>
              <a:rPr lang="en-US" b="1" dirty="0"/>
              <a:t>Large speedups: </a:t>
            </a:r>
            <a:r>
              <a:rPr lang="en-US" dirty="0">
                <a:solidFill>
                  <a:srgbClr val="0432FF"/>
                </a:solidFill>
              </a:rPr>
              <a:t>2.8X/27X vs. CPU, 1.3x/3.2x vs. GPU</a:t>
            </a:r>
          </a:p>
          <a:p>
            <a:endParaRPr lang="en-US" dirty="0"/>
          </a:p>
        </p:txBody>
      </p:sp>
    </p:spTree>
    <p:extLst>
      <p:ext uri="{BB962C8B-B14F-4D97-AF65-F5344CB8AC3E}">
        <p14:creationId xmlns:p14="http://schemas.microsoft.com/office/powerpoint/2010/main" val="39953026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9D12F-23D2-E366-BC8C-70FCAB32FF55}"/>
              </a:ext>
            </a:extLst>
          </p:cNvPr>
          <p:cNvSpPr>
            <a:spLocks noGrp="1"/>
          </p:cNvSpPr>
          <p:nvPr>
            <p:ph type="title"/>
          </p:nvPr>
        </p:nvSpPr>
        <p:spPr>
          <a:xfrm>
            <a:off x="228600" y="152400"/>
            <a:ext cx="8915400" cy="1066800"/>
          </a:xfrm>
        </p:spPr>
        <p:txBody>
          <a:bodyPr/>
          <a:lstStyle/>
          <a:p>
            <a:r>
              <a:rPr lang="en-US" dirty="0"/>
              <a:t>ML Training on Real PIM Talk Video</a:t>
            </a:r>
          </a:p>
        </p:txBody>
      </p:sp>
      <p:sp>
        <p:nvSpPr>
          <p:cNvPr id="4" name="Slide Number Placeholder 3">
            <a:extLst>
              <a:ext uri="{FF2B5EF4-FFF2-40B4-BE49-F238E27FC236}">
                <a16:creationId xmlns:a16="http://schemas.microsoft.com/office/drawing/2014/main" id="{A503FC43-A10F-C73E-D65A-65DC76E47C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DC27E93-CE8E-D6EB-CBBF-D2A85499D7CA}"/>
              </a:ext>
            </a:extLst>
          </p:cNvPr>
          <p:cNvSpPr txBox="1"/>
          <p:nvPr/>
        </p:nvSpPr>
        <p:spPr>
          <a:xfrm>
            <a:off x="1547664" y="6452890"/>
            <a:ext cx="678262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https://www.youtube.com/watch?v=qeukNs5XI3g&amp;t=11226s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7" name="Picture 6">
            <a:extLst>
              <a:ext uri="{FF2B5EF4-FFF2-40B4-BE49-F238E27FC236}">
                <a16:creationId xmlns:a16="http://schemas.microsoft.com/office/drawing/2014/main" id="{684416E7-3EF5-5765-DE6B-584BDA929243}"/>
              </a:ext>
            </a:extLst>
          </p:cNvPr>
          <p:cNvPicPr>
            <a:picLocks noChangeAspect="1"/>
          </p:cNvPicPr>
          <p:nvPr/>
        </p:nvPicPr>
        <p:blipFill>
          <a:blip r:embed="rId3"/>
          <a:stretch>
            <a:fillRect/>
          </a:stretch>
        </p:blipFill>
        <p:spPr>
          <a:xfrm>
            <a:off x="487872" y="944488"/>
            <a:ext cx="7900552" cy="5436840"/>
          </a:xfrm>
          <a:prstGeom prst="rect">
            <a:avLst/>
          </a:prstGeom>
        </p:spPr>
      </p:pic>
    </p:spTree>
    <p:extLst>
      <p:ext uri="{BB962C8B-B14F-4D97-AF65-F5344CB8AC3E}">
        <p14:creationId xmlns:p14="http://schemas.microsoft.com/office/powerpoint/2010/main" val="147391580"/>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74257702"/>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2216120859"/>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384913097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2120703924"/>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&amp; Meta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err="1"/>
              <a:t>DDRx</a:t>
            </a:r>
            <a:r>
              <a:rPr lang="en-US" dirty="0"/>
              <a:t>-PIM</a:t>
            </a:r>
          </a:p>
          <a:p>
            <a:pPr lvl="1"/>
            <a:r>
              <a:rPr lang="en-US" dirty="0"/>
              <a:t>Deep learning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3568762"/>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630F2C-F1A4-504C-BD76-4C0CF610117E}"/>
              </a:ext>
            </a:extLst>
          </p:cNvPr>
          <p:cNvPicPr>
            <a:picLocks noChangeAspect="1"/>
          </p:cNvPicPr>
          <p:nvPr/>
        </p:nvPicPr>
        <p:blipFill>
          <a:blip r:embed="rId2"/>
          <a:stretch>
            <a:fillRect/>
          </a:stretch>
        </p:blipFill>
        <p:spPr>
          <a:xfrm>
            <a:off x="76200" y="838200"/>
            <a:ext cx="5638800" cy="5659138"/>
          </a:xfrm>
          <a:prstGeom prst="rect">
            <a:avLst/>
          </a:prstGeom>
        </p:spPr>
      </p:pic>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SK Hynix Accelerator-in-Memory (2022)</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6" name="TextBox 5">
            <a:extLst>
              <a:ext uri="{FF2B5EF4-FFF2-40B4-BE49-F238E27FC236}">
                <a16:creationId xmlns:a16="http://schemas.microsoft.com/office/drawing/2014/main" id="{E2E504B7-DA66-5B4F-B558-31F93F8EC635}"/>
              </a:ext>
            </a:extLst>
          </p:cNvPr>
          <p:cNvSpPr txBox="1"/>
          <p:nvPr/>
        </p:nvSpPr>
        <p:spPr>
          <a:xfrm>
            <a:off x="1700819" y="6528003"/>
            <a:ext cx="5157181"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https://news.skhynix.com/sk-hynix-develops-pim-next-generation-ai-accelerator/</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2616349" y="3703490"/>
            <a:ext cx="477539" cy="511016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83782F46-972B-F74E-B5E1-F30E8DD07FBE}"/>
              </a:ext>
            </a:extLst>
          </p:cNvPr>
          <p:cNvPicPr>
            <a:picLocks noChangeAspect="1"/>
          </p:cNvPicPr>
          <p:nvPr/>
        </p:nvPicPr>
        <p:blipFill>
          <a:blip r:embed="rId4"/>
          <a:stretch>
            <a:fillRect/>
          </a:stretch>
        </p:blipFill>
        <p:spPr>
          <a:xfrm>
            <a:off x="5389919" y="1600200"/>
            <a:ext cx="3724263" cy="2382603"/>
          </a:xfrm>
          <a:prstGeom prst="rect">
            <a:avLst/>
          </a:prstGeom>
        </p:spPr>
      </p:pic>
      <p:pic>
        <p:nvPicPr>
          <p:cNvPr id="11" name="Picture 10">
            <a:extLst>
              <a:ext uri="{FF2B5EF4-FFF2-40B4-BE49-F238E27FC236}">
                <a16:creationId xmlns:a16="http://schemas.microsoft.com/office/drawing/2014/main" id="{651C93C8-E662-634A-AE11-0C2FA4229424}"/>
              </a:ext>
            </a:extLst>
          </p:cNvPr>
          <p:cNvPicPr>
            <a:picLocks noChangeAspect="1"/>
          </p:cNvPicPr>
          <p:nvPr/>
        </p:nvPicPr>
        <p:blipFill>
          <a:blip r:embed="rId5"/>
          <a:stretch>
            <a:fillRect/>
          </a:stretch>
        </p:blipFill>
        <p:spPr>
          <a:xfrm>
            <a:off x="5375009" y="4648200"/>
            <a:ext cx="3754081" cy="524285"/>
          </a:xfrm>
          <a:prstGeom prst="rect">
            <a:avLst/>
          </a:prstGeom>
        </p:spPr>
      </p:pic>
    </p:spTree>
    <p:extLst>
      <p:ext uri="{BB962C8B-B14F-4D97-AF65-F5344CB8AC3E}">
        <p14:creationId xmlns:p14="http://schemas.microsoft.com/office/powerpoint/2010/main" val="577253243"/>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9C546-6A11-1120-A673-A501F4AC5FC4}"/>
              </a:ext>
            </a:extLst>
          </p:cNvPr>
          <p:cNvSpPr>
            <a:spLocks noGrp="1"/>
          </p:cNvSpPr>
          <p:nvPr>
            <p:ph type="title"/>
          </p:nvPr>
        </p:nvSpPr>
        <p:spPr>
          <a:xfrm>
            <a:off x="228600" y="152400"/>
            <a:ext cx="9167936" cy="1066800"/>
          </a:xfrm>
        </p:spPr>
        <p:txBody>
          <a:bodyPr/>
          <a:lstStyle/>
          <a:p>
            <a:r>
              <a:rPr lang="en-US" sz="3800" dirty="0" err="1"/>
              <a:t>AliBaba</a:t>
            </a:r>
            <a:r>
              <a:rPr lang="en-US" sz="3800" dirty="0"/>
              <a:t> PIM Recommendation System (2022)</a:t>
            </a:r>
          </a:p>
        </p:txBody>
      </p:sp>
      <p:sp>
        <p:nvSpPr>
          <p:cNvPr id="3" name="Content Placeholder 2">
            <a:extLst>
              <a:ext uri="{FF2B5EF4-FFF2-40B4-BE49-F238E27FC236}">
                <a16:creationId xmlns:a16="http://schemas.microsoft.com/office/drawing/2014/main" id="{5F160195-56F6-74E3-8969-3DF2E94937C1}"/>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6380F43C-6533-8AC6-A6BF-105E6C561CE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68FE1CEA-D8CC-E719-F994-3424A0124DDE}"/>
              </a:ext>
            </a:extLst>
          </p:cNvPr>
          <p:cNvPicPr>
            <a:picLocks noChangeAspect="1"/>
          </p:cNvPicPr>
          <p:nvPr/>
        </p:nvPicPr>
        <p:blipFill>
          <a:blip r:embed="rId2"/>
          <a:stretch>
            <a:fillRect/>
          </a:stretch>
        </p:blipFill>
        <p:spPr>
          <a:xfrm>
            <a:off x="223735" y="1026550"/>
            <a:ext cx="3812235" cy="3573016"/>
          </a:xfrm>
          <a:prstGeom prst="rect">
            <a:avLst/>
          </a:prstGeom>
        </p:spPr>
      </p:pic>
      <p:pic>
        <p:nvPicPr>
          <p:cNvPr id="6" name="Picture 5">
            <a:extLst>
              <a:ext uri="{FF2B5EF4-FFF2-40B4-BE49-F238E27FC236}">
                <a16:creationId xmlns:a16="http://schemas.microsoft.com/office/drawing/2014/main" id="{8CCE5892-6368-A987-2CEE-A43367C6AE1F}"/>
              </a:ext>
            </a:extLst>
          </p:cNvPr>
          <p:cNvPicPr>
            <a:picLocks noChangeAspect="1"/>
          </p:cNvPicPr>
          <p:nvPr/>
        </p:nvPicPr>
        <p:blipFill>
          <a:blip r:embed="rId3"/>
          <a:stretch>
            <a:fillRect/>
          </a:stretch>
        </p:blipFill>
        <p:spPr>
          <a:xfrm>
            <a:off x="4330079" y="999834"/>
            <a:ext cx="4202361" cy="3623898"/>
          </a:xfrm>
          <a:prstGeom prst="rect">
            <a:avLst/>
          </a:prstGeom>
        </p:spPr>
      </p:pic>
      <p:pic>
        <p:nvPicPr>
          <p:cNvPr id="7" name="Picture 6">
            <a:extLst>
              <a:ext uri="{FF2B5EF4-FFF2-40B4-BE49-F238E27FC236}">
                <a16:creationId xmlns:a16="http://schemas.microsoft.com/office/drawing/2014/main" id="{8B8823BA-1CC6-C778-1F46-DA01D7A284DB}"/>
              </a:ext>
            </a:extLst>
          </p:cNvPr>
          <p:cNvPicPr>
            <a:picLocks noChangeAspect="1"/>
          </p:cNvPicPr>
          <p:nvPr/>
        </p:nvPicPr>
        <p:blipFill>
          <a:blip r:embed="rId4"/>
          <a:stretch>
            <a:fillRect/>
          </a:stretch>
        </p:blipFill>
        <p:spPr>
          <a:xfrm>
            <a:off x="1331640" y="4827100"/>
            <a:ext cx="6552728" cy="1878567"/>
          </a:xfrm>
          <a:prstGeom prst="rect">
            <a:avLst/>
          </a:prstGeom>
        </p:spPr>
      </p:pic>
    </p:spTree>
    <p:extLst>
      <p:ext uri="{BB962C8B-B14F-4D97-AF65-F5344CB8AC3E}">
        <p14:creationId xmlns:p14="http://schemas.microsoft.com/office/powerpoint/2010/main" val="2003946798"/>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26876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Processing-in-Memory </a:t>
            </a:r>
          </a:p>
          <a:p>
            <a:pPr marL="0" indent="0" algn="ctr" eaLnBrk="1" hangingPunct="1">
              <a:buNone/>
            </a:pPr>
            <a:r>
              <a:rPr lang="en-US" sz="6000" dirty="0">
                <a:solidFill>
                  <a:srgbClr val="FF0000"/>
                </a:solidFill>
                <a:latin typeface="Tahoma" charset="0"/>
                <a:ea typeface="ＭＳ Ｐゴシック" charset="0"/>
                <a:cs typeface="ＭＳ Ｐゴシック" charset="0"/>
              </a:rPr>
              <a:t>in the Real World</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066208339"/>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343400"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a:t>
            </a:r>
            <a:r>
              <a:rPr lang="en-US" sz="1400" b="1" dirty="0"/>
              <a:t>Bachelor’s/Master’s </a:t>
            </a:r>
            <a:r>
              <a:rPr lang="en-US" sz="1400" dirty="0"/>
              <a:t>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6"/>
          <a:stretch>
            <a:fillRect/>
          </a:stretch>
        </p:blipFill>
        <p:spPr>
          <a:xfrm>
            <a:off x="6226127" y="0"/>
            <a:ext cx="2666353" cy="6858000"/>
          </a:xfrm>
          <a:prstGeom prst="rect">
            <a:avLst/>
          </a:prstGeom>
        </p:spPr>
      </p:pic>
      <p:sp>
        <p:nvSpPr>
          <p:cNvPr id="6" name="TextBox 5">
            <a:extLst>
              <a:ext uri="{FF2B5EF4-FFF2-40B4-BE49-F238E27FC236}">
                <a16:creationId xmlns:a16="http://schemas.microsoft.com/office/drawing/2014/main" id="{27BF6E24-45C2-0C29-5FF4-253DFFAFF0DD}"/>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991400881"/>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near Memory</a:t>
            </a:r>
          </a:p>
          <a:p>
            <a:pPr algn="l"/>
            <a:r>
              <a:rPr lang="en-US" sz="3600" dirty="0">
                <a:solidFill>
                  <a:srgbClr val="FF0000"/>
                </a:solidFill>
              </a:rPr>
              <a:t>2. Processing using Memory</a:t>
            </a:r>
          </a:p>
          <a:p>
            <a:pPr algn="l"/>
            <a:endParaRPr lang="en-US" sz="36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681329052"/>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32498447"/>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communication interfaces,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0220930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904447499"/>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64133767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98994227"/>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5142675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35496" y="836712"/>
            <a:ext cx="9289032" cy="5193723"/>
          </a:xfrm>
        </p:spPr>
        <p:txBody>
          <a:bodyPr/>
          <a:lstStyle/>
          <a:p>
            <a:r>
              <a:rPr lang="en-US" dirty="0">
                <a:solidFill>
                  <a:srgbClr val="FF0000"/>
                </a:solidFill>
              </a:rPr>
              <a:t>We must design systems to be </a:t>
            </a:r>
            <a:r>
              <a:rPr lang="en-US" b="1" dirty="0">
                <a:solidFill>
                  <a:srgbClr val="FF0000"/>
                </a:solidFill>
              </a:rPr>
              <a:t>balanced</a:t>
            </a:r>
            <a:r>
              <a:rPr lang="en-US" dirty="0">
                <a:solidFill>
                  <a:srgbClr val="FF0000"/>
                </a:solidFill>
              </a:rPr>
              <a:t>, </a:t>
            </a:r>
            <a:r>
              <a:rPr lang="en-US" b="1" dirty="0">
                <a:solidFill>
                  <a:srgbClr val="FF0000"/>
                </a:solidFill>
              </a:rPr>
              <a:t>high-performance</a:t>
            </a:r>
            <a:r>
              <a:rPr lang="en-US" dirty="0">
                <a:solidFill>
                  <a:srgbClr val="FF0000"/>
                </a:solidFill>
              </a:rPr>
              <a:t>, </a:t>
            </a:r>
            <a:r>
              <a:rPr lang="en-US" b="1" dirty="0">
                <a:solidFill>
                  <a:srgbClr val="FF0000"/>
                </a:solidFill>
              </a:rPr>
              <a:t>energy-efficient</a:t>
            </a:r>
            <a:r>
              <a:rPr lang="en-US" b="1" dirty="0"/>
              <a:t> </a:t>
            </a:r>
            <a:r>
              <a:rPr lang="en-US" dirty="0"/>
              <a:t>(all at the same time)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r>
              <a:rPr lang="en-US" dirty="0">
                <a:solidFill>
                  <a:srgbClr val="0000FF"/>
                </a:solidFill>
              </a:rPr>
              <a:t>Future of </a:t>
            </a:r>
            <a:r>
              <a:rPr lang="en-US" b="1" dirty="0">
                <a:solidFill>
                  <a:srgbClr val="0000FF"/>
                </a:solidFill>
              </a:rPr>
              <a:t>truly memory-centric computing </a:t>
            </a:r>
            <a:r>
              <a:rPr lang="en-US" dirty="0">
                <a:solidFill>
                  <a:srgbClr val="0000FF"/>
                </a:solidFill>
              </a:rPr>
              <a:t>is bright</a:t>
            </a:r>
          </a:p>
          <a:p>
            <a:pPr lvl="1"/>
            <a:r>
              <a:rPr lang="en-US" dirty="0">
                <a:solidFill>
                  <a:srgbClr val="0000FF"/>
                </a:solidFill>
              </a:rPr>
              <a:t>We need to do research &amp; design across the computing stack</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0799558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93035397"/>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50948986"/>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 Xilinx</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448DA4AD-F125-57C0-0E45-4EFED93176C7}"/>
              </a:ext>
            </a:extLst>
          </p:cNvPr>
          <p:cNvSpPr txBox="1"/>
          <p:nvPr/>
        </p:nvSpPr>
        <p:spPr>
          <a:xfrm>
            <a:off x="3043556" y="5068429"/>
            <a:ext cx="2980688"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C00000"/>
                </a:solidFill>
                <a:effectLst/>
                <a:uLnTx/>
                <a:uFillTx/>
                <a:latin typeface="Tahoma"/>
                <a:ea typeface="+mn-ea"/>
                <a:cs typeface="+mn-cs"/>
              </a:rPr>
              <a:t>Thank you!</a:t>
            </a:r>
          </a:p>
        </p:txBody>
      </p:sp>
    </p:spTree>
    <p:extLst>
      <p:ext uri="{BB962C8B-B14F-4D97-AF65-F5344CB8AC3E}">
        <p14:creationId xmlns:p14="http://schemas.microsoft.com/office/powerpoint/2010/main" val="689712087"/>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602295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3679864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8600" y="152400"/>
            <a:ext cx="9095928" cy="1066800"/>
          </a:xfrm>
        </p:spPr>
        <p:txBody>
          <a:bodyPr/>
          <a:lstStyle/>
          <a:p>
            <a:r>
              <a:rPr lang="en-US" sz="3900" dirty="0"/>
              <a:t>SAFARI Newsletter December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908720"/>
            <a:ext cx="8610600" cy="5193723"/>
          </a:xfrm>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https://safari.ethz.ch/safari-newsletter-december-2021/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84EC53B5-3233-994F-BDFE-96564493A1C1}"/>
              </a:ext>
            </a:extLst>
          </p:cNvPr>
          <p:cNvPicPr>
            <a:picLocks noChangeAspect="1"/>
          </p:cNvPicPr>
          <p:nvPr/>
        </p:nvPicPr>
        <p:blipFill>
          <a:blip r:embed="rId3"/>
          <a:stretch>
            <a:fillRect/>
          </a:stretch>
        </p:blipFill>
        <p:spPr>
          <a:xfrm>
            <a:off x="2413764" y="1440877"/>
            <a:ext cx="4316471" cy="5417123"/>
          </a:xfrm>
          <a:prstGeom prst="rect">
            <a:avLst/>
          </a:prstGeom>
        </p:spPr>
      </p:pic>
    </p:spTree>
    <p:extLst>
      <p:ext uri="{BB962C8B-B14F-4D97-AF65-F5344CB8AC3E}">
        <p14:creationId xmlns:p14="http://schemas.microsoft.com/office/powerpoint/2010/main" val="3382404415"/>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67635554"/>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8172252E-5EA9-6EEB-F83B-86693AF9D6EA}"/>
              </a:ext>
            </a:extLst>
          </p:cNvPr>
          <p:cNvPicPr>
            <a:picLocks noChangeAspect="1"/>
          </p:cNvPicPr>
          <p:nvPr/>
        </p:nvPicPr>
        <p:blipFill>
          <a:blip r:embed="rId3"/>
          <a:stretch>
            <a:fillRect/>
          </a:stretch>
        </p:blipFill>
        <p:spPr>
          <a:xfrm>
            <a:off x="611560" y="908720"/>
            <a:ext cx="7740352" cy="5516420"/>
          </a:xfrm>
          <a:prstGeom prst="rect">
            <a:avLst/>
          </a:prstGeom>
        </p:spPr>
      </p:pic>
      <p:pic>
        <p:nvPicPr>
          <p:cNvPr id="5" name="Picture 4">
            <a:extLst>
              <a:ext uri="{FF2B5EF4-FFF2-40B4-BE49-F238E27FC236}">
                <a16:creationId xmlns:a16="http://schemas.microsoft.com/office/drawing/2014/main" id="{FA08A046-6156-265A-814C-67905B2F76B1}"/>
              </a:ext>
            </a:extLst>
          </p:cNvPr>
          <p:cNvPicPr>
            <a:picLocks noChangeAspect="1"/>
          </p:cNvPicPr>
          <p:nvPr/>
        </p:nvPicPr>
        <p:blipFill>
          <a:blip r:embed="rId4"/>
          <a:stretch>
            <a:fillRect/>
          </a:stretch>
        </p:blipFill>
        <p:spPr>
          <a:xfrm>
            <a:off x="640940" y="836712"/>
            <a:ext cx="7710972" cy="5654098"/>
          </a:xfrm>
          <a:prstGeom prst="rect">
            <a:avLst/>
          </a:prstGeom>
        </p:spPr>
      </p:pic>
    </p:spTree>
    <p:extLst>
      <p:ext uri="{BB962C8B-B14F-4D97-AF65-F5344CB8AC3E}">
        <p14:creationId xmlns:p14="http://schemas.microsoft.com/office/powerpoint/2010/main" val="601779989"/>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EC243-1CAD-2A7E-62EB-0FB2914C1F88}"/>
              </a:ext>
            </a:extLst>
          </p:cNvPr>
          <p:cNvSpPr>
            <a:spLocks noGrp="1"/>
          </p:cNvSpPr>
          <p:nvPr>
            <p:ph type="title"/>
          </p:nvPr>
        </p:nvSpPr>
        <p:spPr/>
        <p:txBody>
          <a:bodyPr/>
          <a:lstStyle/>
          <a:p>
            <a:r>
              <a:rPr lang="en-US" dirty="0"/>
              <a:t>Special Research Sessions &amp; Courses</a:t>
            </a:r>
          </a:p>
        </p:txBody>
      </p:sp>
      <p:sp>
        <p:nvSpPr>
          <p:cNvPr id="3" name="Content Placeholder 2">
            <a:extLst>
              <a:ext uri="{FF2B5EF4-FFF2-40B4-BE49-F238E27FC236}">
                <a16:creationId xmlns:a16="http://schemas.microsoft.com/office/drawing/2014/main" id="{BC2C9FA4-AC79-315D-C96F-D650BA037556}"/>
              </a:ext>
            </a:extLst>
          </p:cNvPr>
          <p:cNvSpPr>
            <a:spLocks noGrp="1"/>
          </p:cNvSpPr>
          <p:nvPr>
            <p:ph idx="1"/>
          </p:nvPr>
        </p:nvSpPr>
        <p:spPr>
          <a:xfrm>
            <a:off x="228600" y="1052736"/>
            <a:ext cx="8610600" cy="4948808"/>
          </a:xfrm>
        </p:spPr>
        <p:txBody>
          <a:bodyPr/>
          <a:lstStyle/>
          <a:p>
            <a:r>
              <a:rPr lang="en-US" dirty="0">
                <a:solidFill>
                  <a:srgbClr val="0000FF"/>
                </a:solidFill>
              </a:rPr>
              <a:t>Special Session at ISVLSI 2022: 9 cutting-edge talks</a:t>
            </a:r>
          </a:p>
        </p:txBody>
      </p:sp>
      <p:sp>
        <p:nvSpPr>
          <p:cNvPr id="4" name="Slide Number Placeholder 3">
            <a:extLst>
              <a:ext uri="{FF2B5EF4-FFF2-40B4-BE49-F238E27FC236}">
                <a16:creationId xmlns:a16="http://schemas.microsoft.com/office/drawing/2014/main" id="{F2E091C3-E327-1914-9FC9-05618963265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B6B0EC3-D65E-13D3-B6B0-8A11DE70F95D}"/>
              </a:ext>
            </a:extLst>
          </p:cNvPr>
          <p:cNvPicPr>
            <a:picLocks noChangeAspect="1"/>
          </p:cNvPicPr>
          <p:nvPr/>
        </p:nvPicPr>
        <p:blipFill>
          <a:blip r:embed="rId2"/>
          <a:stretch>
            <a:fillRect/>
          </a:stretch>
        </p:blipFill>
        <p:spPr>
          <a:xfrm>
            <a:off x="1187624" y="1572833"/>
            <a:ext cx="7038528" cy="4837269"/>
          </a:xfrm>
          <a:prstGeom prst="rect">
            <a:avLst/>
          </a:prstGeom>
        </p:spPr>
      </p:pic>
      <p:sp>
        <p:nvSpPr>
          <p:cNvPr id="6" name="TextBox 5">
            <a:extLst>
              <a:ext uri="{FF2B5EF4-FFF2-40B4-BE49-F238E27FC236}">
                <a16:creationId xmlns:a16="http://schemas.microsoft.com/office/drawing/2014/main" id="{45C9899B-0C6B-9012-9C33-24CC4B7C8C97}"/>
              </a:ext>
            </a:extLst>
          </p:cNvPr>
          <p:cNvSpPr txBox="1"/>
          <p:nvPr/>
        </p:nvSpPr>
        <p:spPr>
          <a:xfrm>
            <a:off x="1691680" y="6467530"/>
            <a:ext cx="62744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https://www.youtube.com/watch?v=qeukNs5XI3g</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670122299"/>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Comp Arch (Fall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84584" y="908720"/>
            <a:ext cx="4775448" cy="533968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Fall 2021 Edition: </a:t>
            </a:r>
          </a:p>
          <a:p>
            <a:pPr lvl="1"/>
            <a:r>
              <a:rPr lang="en-US" sz="1400" dirty="0">
                <a:solidFill>
                  <a:srgbClr val="0432FF"/>
                </a:solidFill>
                <a:hlinkClick r:id="rId2">
                  <a:extLst>
                    <a:ext uri="{A12FA001-AC4F-418D-AE19-62706E023703}">
                      <ahyp:hlinkClr xmlns:ahyp="http://schemas.microsoft.com/office/drawing/2018/hyperlinkcolor" val="tx"/>
                    </a:ext>
                  </a:extLst>
                </a:hlinkClick>
              </a:rPr>
              <a:t>https://safari.ethz.ch/architecture/fall2021/doku.php?id=schedule</a:t>
            </a:r>
            <a:r>
              <a:rPr lang="en-US" sz="1400" dirty="0">
                <a:solidFill>
                  <a:srgbClr val="0432FF"/>
                </a:solidFill>
              </a:rPr>
              <a:t> </a:t>
            </a:r>
          </a:p>
          <a:p>
            <a:r>
              <a:rPr lang="en-US" sz="1600" b="1" dirty="0">
                <a:solidFill>
                  <a:srgbClr val="0432FF"/>
                </a:solidFill>
                <a:hlinkClick r:id="rId3">
                  <a:extLst>
                    <a:ext uri="{A12FA001-AC4F-418D-AE19-62706E023703}">
                      <ahyp:hlinkClr xmlns:ahyp="http://schemas.microsoft.com/office/drawing/2018/hyperlinkcolor" val="tx"/>
                    </a:ext>
                  </a:extLst>
                </a:hlinkClick>
              </a:rPr>
              <a:t>Fall 2020 Edition: </a:t>
            </a:r>
            <a:endParaRPr lang="en-US" sz="1600" b="1" dirty="0">
              <a:solidFill>
                <a:srgbClr val="0432FF"/>
              </a:solidFill>
              <a:hlinkClick r:id="rId2">
                <a:extLst>
                  <a:ext uri="{A12FA001-AC4F-418D-AE19-62706E023703}">
                    <ahyp:hlinkClr xmlns:ahyp="http://schemas.microsoft.com/office/drawing/2018/hyperlinkcolor" val="tx"/>
                  </a:ext>
                </a:extLst>
              </a:hlinkClick>
            </a:endParaRP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https://safari.ethz.ch/architecture/fall2020/doku.php?id=schedule</a:t>
            </a:r>
            <a:r>
              <a:rPr lang="en-US" sz="1400" dirty="0">
                <a:solidFill>
                  <a:srgbClr val="0432FF"/>
                </a:solidFill>
              </a:rPr>
              <a:t> </a:t>
            </a:r>
            <a:endParaRPr lang="en-US" sz="1600" dirty="0">
              <a:solidFill>
                <a:srgbClr val="0432FF"/>
              </a:solidFill>
            </a:endParaRPr>
          </a:p>
          <a:p>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 (2021):</a:t>
            </a:r>
          </a:p>
          <a:p>
            <a:pPr lvl="1"/>
            <a:r>
              <a:rPr lang="en-US" sz="1400" dirty="0">
                <a:solidFill>
                  <a:srgbClr val="0432FF"/>
                </a:solidFill>
                <a:hlinkClick r:id="rId4">
                  <a:extLst>
                    <a:ext uri="{A12FA001-AC4F-418D-AE19-62706E023703}">
                      <ahyp:hlinkClr xmlns:ahyp="http://schemas.microsoft.com/office/drawing/2018/hyperlinkcolor" val="tx"/>
                    </a:ext>
                  </a:extLst>
                </a:hlinkClick>
              </a:rPr>
              <a:t>https://www.youtube.com/watch?v=4yfkM_5EFgo&amp;list=PL5Q2soXY2Zi-Mnk1PxjEIG32HAGILkTOF</a:t>
            </a:r>
            <a:r>
              <a:rPr lang="en-US" sz="1400" dirty="0">
                <a:solidFill>
                  <a:srgbClr val="0432FF"/>
                </a:solidFill>
              </a:rPr>
              <a:t> </a:t>
            </a:r>
          </a:p>
          <a:p>
            <a:r>
              <a:rPr lang="en-US" sz="1600" b="1" dirty="0">
                <a:solidFill>
                  <a:srgbClr val="0432FF"/>
                </a:solidFill>
                <a:hlinkClick r:id="rId5">
                  <a:extLst>
                    <a:ext uri="{A12FA001-AC4F-418D-AE19-62706E023703}">
                      <ahyp:hlinkClr xmlns:ahyp="http://schemas.microsoft.com/office/drawing/2018/hyperlinkcolor" val="tx"/>
                    </a:ext>
                  </a:extLst>
                </a:hlinkClick>
              </a:rPr>
              <a:t>Youtube Livestream (2020):</a:t>
            </a:r>
            <a:endParaRPr lang="en-US" sz="1600" b="1" dirty="0">
              <a:solidFill>
                <a:srgbClr val="0432FF"/>
              </a:solidFill>
              <a:hlinkClick r:id="rId4">
                <a:extLst>
                  <a:ext uri="{A12FA001-AC4F-418D-AE19-62706E023703}">
                    <ahyp:hlinkClr xmlns:ahyp="http://schemas.microsoft.com/office/drawing/2018/hyperlinkcolor" val="tx"/>
                  </a:ext>
                </a:extLst>
              </a:hlinkClick>
            </a:endParaRPr>
          </a:p>
          <a:p>
            <a:pPr lvl="1"/>
            <a:r>
              <a:rPr lang="en-US" sz="1400" dirty="0">
                <a:solidFill>
                  <a:srgbClr val="0432FF"/>
                </a:solidFill>
                <a:hlinkClick r:id="rId5">
                  <a:extLst>
                    <a:ext uri="{A12FA001-AC4F-418D-AE19-62706E023703}">
                      <ahyp:hlinkClr xmlns:ahyp="http://schemas.microsoft.com/office/drawing/2018/hyperlinkcolor" val="tx"/>
                    </a:ext>
                  </a:extLst>
                </a:hlinkClick>
              </a:rPr>
              <a:t>https://www.youtube.com/watch?v=c3mPdZA-Fmc&amp;list=PL5Q2soXY2Zi9xidyIgBxUz7xRPS-wisBN</a:t>
            </a:r>
            <a:r>
              <a:rPr lang="en-US" sz="1400" dirty="0">
                <a:solidFill>
                  <a:srgbClr val="0432FF"/>
                </a:solidFill>
              </a:rPr>
              <a:t> </a:t>
            </a:r>
          </a:p>
          <a:p>
            <a:pPr lvl="1"/>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2002B39F-F9F6-0D45-86BF-3F9C84862418}"/>
              </a:ext>
            </a:extLst>
          </p:cNvPr>
          <p:cNvPicPr>
            <a:picLocks noChangeAspect="1"/>
          </p:cNvPicPr>
          <p:nvPr/>
        </p:nvPicPr>
        <p:blipFill>
          <a:blip r:embed="rId6"/>
          <a:stretch>
            <a:fillRect/>
          </a:stretch>
        </p:blipFill>
        <p:spPr>
          <a:xfrm>
            <a:off x="4932040" y="0"/>
            <a:ext cx="4074863" cy="6858000"/>
          </a:xfrm>
          <a:prstGeom prst="rect">
            <a:avLst/>
          </a:prstGeom>
        </p:spPr>
      </p:pic>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89563899"/>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331CD0E-9359-8083-4B29-92046A4B1D70}"/>
              </a:ext>
            </a:extLst>
          </p:cNvPr>
          <p:cNvPicPr>
            <a:picLocks noChangeAspect="1"/>
          </p:cNvPicPr>
          <p:nvPr/>
        </p:nvPicPr>
        <p:blipFill>
          <a:blip r:embed="rId2"/>
          <a:stretch>
            <a:fillRect/>
          </a:stretch>
        </p:blipFill>
        <p:spPr>
          <a:xfrm>
            <a:off x="4666189" y="0"/>
            <a:ext cx="4730347" cy="6700838"/>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DDCA (Spring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856456"/>
            <a:ext cx="4845485"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https://safari.ethz.ch/digitaltechnik/spring2022/doku.php?id=schedule</a:t>
            </a:r>
            <a:endParaRPr kumimoji="0" lang="en-US" sz="14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Spring 2021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https://safari.ethz.ch/digitaltechnik/spring2021/doku.php?id=schedule</a:t>
            </a:r>
            <a:r>
              <a:rPr kumimoji="0" lang="en-US" sz="1400" b="0" i="0" u="none" strike="noStrike" kern="0" cap="none" spc="0" normalizeH="0" baseline="0" noProof="0" dirty="0">
                <a:ln>
                  <a:noFill/>
                </a:ln>
                <a:solidFill>
                  <a:srgbClr val="0432FF"/>
                </a:solidFill>
                <a:effectLst/>
                <a:uLnTx/>
                <a:uFillTx/>
                <a:latin typeface="Tahoma"/>
                <a:ea typeface="+mn-ea"/>
                <a:cs typeface="+mn-cs"/>
              </a:rPr>
              <a:t> </a:t>
            </a: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https://www.youtube.com/watch?v=cpXdE3HwvK0&amp;list=PL5Q2soXY2Zi97Ya5DEUpMpO2bbAoaG7c6</a:t>
            </a:r>
            <a:endParaRPr kumimoji="0" lang="en-US" sz="14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2021):</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8">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https://www.youtube.com/watch?v=LbC0EZY8yw4&amp;list=PL5Q2soXY2Zi_uej3aY39YB5pfW4SJ7LlN</a:t>
            </a:r>
            <a:r>
              <a:rPr kumimoji="0" lang="en-US" sz="1400" b="0" i="0" u="none" strike="noStrike" kern="0" cap="none" spc="0" normalizeH="0" baseline="0" noProof="0" dirty="0">
                <a:ln>
                  <a:noFill/>
                </a:ln>
                <a:solidFill>
                  <a:srgbClr val="0432FF"/>
                </a:solidFill>
                <a:effectLst/>
                <a:uLnTx/>
                <a:uFillTx/>
                <a:latin typeface="Tahoma"/>
                <a:ea typeface="+mn-ea"/>
                <a:cs typeface="+mn-cs"/>
              </a:rPr>
              <a:t> </a:t>
            </a: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2</a:t>
            </a:r>
            <a:r>
              <a:rPr kumimoji="0" lang="en-US" sz="1400" b="0" i="0" u="none" strike="noStrike" kern="0" cap="none" spc="0" normalizeH="0" baseline="30000" noProof="0" dirty="0">
                <a:ln>
                  <a:noFill/>
                </a:ln>
                <a:solidFill>
                  <a:srgbClr val="000000"/>
                </a:solidFill>
                <a:effectLst/>
                <a:uLnTx/>
                <a:uFillTx/>
                <a:latin typeface="Tahoma"/>
                <a:ea typeface="+mn-ea"/>
                <a:cs typeface="+mn-cs"/>
              </a:rPr>
              <a:t>nd</a:t>
            </a:r>
            <a:r>
              <a:rPr kumimoji="0" lang="en-US" sz="1400" b="0" i="0" u="none" strike="noStrike" kern="0" cap="none" spc="0" normalizeH="0" baseline="0" noProof="0" dirty="0">
                <a:ln>
                  <a:noFill/>
                </a:ln>
                <a:solidFill>
                  <a:srgbClr val="000000"/>
                </a:solidFill>
                <a:effectLst/>
                <a:uLnTx/>
                <a:uFillTx/>
                <a:latin typeface="Tahoma"/>
                <a:ea typeface="+mn-ea"/>
                <a:cs typeface="+mn-cs"/>
              </a:rPr>
              <a:t> semester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Rigorous introduction into “How Computers Work”</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Digital Design/Logic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Computer Architecture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10 FPGA Lab Assignments</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835231782"/>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PIM Course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https://safari.ethz.ch/projects_and_seminars/spring2022/doku.php?id=processing_in_memory</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https://www.youtube.com/watch?v=9e4Chnwdovo&amp;list=PL5Q2soXY2Zi-841fUYYUK9EsXKhQKRPyX</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Processing-in-Memory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4A179BAD-D06D-A69D-73FA-3A7AB7BDE712}"/>
              </a:ext>
            </a:extLst>
          </p:cNvPr>
          <p:cNvPicPr>
            <a:picLocks noChangeAspect="1"/>
          </p:cNvPicPr>
          <p:nvPr/>
        </p:nvPicPr>
        <p:blipFill>
          <a:blip r:embed="rId6"/>
          <a:stretch>
            <a:fillRect/>
          </a:stretch>
        </p:blipFill>
        <p:spPr>
          <a:xfrm>
            <a:off x="6226127" y="0"/>
            <a:ext cx="2666353" cy="6858000"/>
          </a:xfrm>
          <a:prstGeom prst="rect">
            <a:avLst/>
          </a:prstGeom>
        </p:spPr>
      </p:pic>
      <p:sp>
        <p:nvSpPr>
          <p:cNvPr id="6" name="TextBox 5">
            <a:extLst>
              <a:ext uri="{FF2B5EF4-FFF2-40B4-BE49-F238E27FC236}">
                <a16:creationId xmlns:a16="http://schemas.microsoft.com/office/drawing/2014/main" id="{27BF6E24-45C2-0C29-5FF4-253DFFAFF0DD}"/>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97299329"/>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Genomics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rPr>
              <a:t>Spring 2022 Edition: </a:t>
            </a:r>
            <a:endParaRPr lang="en-US" sz="1600" b="1" dirty="0">
              <a:solidFill>
                <a:srgbClr val="0432FF"/>
              </a:solidFill>
              <a:hlinkClick r:id="rId3">
                <a:extLst>
                  <a:ext uri="{A12FA001-AC4F-418D-AE19-62706E023703}">
                    <ahyp:hlinkClr xmlns:ahyp="http://schemas.microsoft.com/office/drawing/2018/hyperlinkcolor" val="tx"/>
                  </a:ext>
                </a:extLst>
              </a:hlinkClick>
            </a:endParaRPr>
          </a:p>
          <a:p>
            <a:pPr lvl="1"/>
            <a:r>
              <a:rPr lang="en-US" sz="1400" dirty="0">
                <a:solidFill>
                  <a:srgbClr val="0432FF"/>
                </a:solidFill>
                <a:hlinkClick r:id="rId2"/>
              </a:rPr>
              <a:t>https://safari.ethz.ch/projects_and_seminars/spring2022/doku.php?id=bioinformatics</a:t>
            </a:r>
            <a:r>
              <a:rPr lang="en-US" sz="1400" dirty="0">
                <a:solidFill>
                  <a:srgbClr val="0432FF"/>
                </a:solidFill>
              </a:rPr>
              <a:t>  </a:t>
            </a: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4"/>
              </a:rPr>
              <a:t>https://www.youtube.com/watch?v=DEL_5A_Y3TI&amp;list=PL5Q2soXY2Zi8NrPDgOR1yRU_Cxxjw-u18</a:t>
            </a:r>
            <a:r>
              <a:rPr lang="en-US" sz="1400" dirty="0">
                <a:solidFill>
                  <a:srgbClr val="0432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Genomics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EF9421B9-1559-06A9-963C-137F113AE1DA}"/>
              </a:ext>
            </a:extLst>
          </p:cNvPr>
          <p:cNvPicPr>
            <a:picLocks noChangeAspect="1"/>
          </p:cNvPicPr>
          <p:nvPr/>
        </p:nvPicPr>
        <p:blipFill>
          <a:blip r:embed="rId6"/>
          <a:stretch>
            <a:fillRect/>
          </a:stretch>
        </p:blipFill>
        <p:spPr>
          <a:xfrm>
            <a:off x="5652120" y="0"/>
            <a:ext cx="4171612" cy="6858000"/>
          </a:xfrm>
          <a:prstGeom prst="rect">
            <a:avLst/>
          </a:prstGeom>
        </p:spPr>
      </p:pic>
      <p:sp>
        <p:nvSpPr>
          <p:cNvPr id="7" name="TextBox 6">
            <a:extLst>
              <a:ext uri="{FF2B5EF4-FFF2-40B4-BE49-F238E27FC236}">
                <a16:creationId xmlns:a16="http://schemas.microsoft.com/office/drawing/2014/main" id="{5D98D170-9599-FFAE-F2B9-5231555427D6}"/>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546917157"/>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Hetero. Systems (Spring’22)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000FF"/>
                </a:solidFill>
                <a:hlinkClick r:id="rId2">
                  <a:extLst>
                    <a:ext uri="{A12FA001-AC4F-418D-AE19-62706E023703}">
                      <ahyp:hlinkClr xmlns:ahyp="http://schemas.microsoft.com/office/drawing/2018/hyperlinkcolor" val="tx"/>
                    </a:ext>
                  </a:extLst>
                </a:hlinkClick>
              </a:rPr>
              <a:t>Spring 2022 Edition: </a:t>
            </a:r>
            <a:endParaRPr lang="en-US" sz="1600" b="1" dirty="0">
              <a:solidFill>
                <a:srgbClr val="0000FF"/>
              </a:solidFill>
              <a:hlinkClick r:id="rId3">
                <a:extLst>
                  <a:ext uri="{A12FA001-AC4F-418D-AE19-62706E023703}">
                    <ahyp:hlinkClr xmlns:ahyp="http://schemas.microsoft.com/office/drawing/2018/hyperlinkcolor" val="tx"/>
                  </a:ext>
                </a:extLst>
              </a:hlinkClick>
            </a:endParaRPr>
          </a:p>
          <a:p>
            <a:pPr lvl="1"/>
            <a:r>
              <a:rPr lang="en-US" sz="1400" dirty="0">
                <a:solidFill>
                  <a:srgbClr val="0000FF"/>
                </a:solidFill>
                <a:hlinkClick r:id="rId2">
                  <a:extLst>
                    <a:ext uri="{A12FA001-AC4F-418D-AE19-62706E023703}">
                      <ahyp:hlinkClr xmlns:ahyp="http://schemas.microsoft.com/office/drawing/2018/hyperlinkcolor" val="tx"/>
                    </a:ext>
                  </a:extLst>
                </a:hlinkClick>
              </a:rPr>
              <a:t>https://safari.ethz.ch/projects_and_seminars/spring2022/doku.php?id=heterogeneous_systems</a:t>
            </a:r>
            <a:r>
              <a:rPr lang="en-US" sz="1400" dirty="0">
                <a:solidFill>
                  <a:srgbClr val="0000FF"/>
                </a:solidFill>
              </a:rPr>
              <a:t> </a:t>
            </a:r>
          </a:p>
          <a:p>
            <a:pPr lvl="1"/>
            <a:endParaRPr lang="en-US" sz="1600" dirty="0">
              <a:solidFill>
                <a:srgbClr val="0432FF"/>
              </a:solidFill>
            </a:endParaRPr>
          </a:p>
          <a:p>
            <a:r>
              <a:rPr lang="en-US" sz="1600" b="1" dirty="0">
                <a:solidFill>
                  <a:srgbClr val="0000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000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https://www.youtube.com/watch?v=oFO5fTrgFIY&amp;list=PL5Q2soXY2Zi9XrgXR38IM_FTjmY6h7Gzm</a:t>
            </a:r>
            <a:r>
              <a:rPr lang="en-US" sz="1400" dirty="0">
                <a:solidFill>
                  <a:srgbClr val="0000FF"/>
                </a:solidFill>
              </a:rPr>
              <a:t> </a:t>
            </a:r>
          </a:p>
          <a:p>
            <a:pPr lvl="1"/>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GPU and Parallelism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6" name="Picture 5">
            <a:extLst>
              <a:ext uri="{FF2B5EF4-FFF2-40B4-BE49-F238E27FC236}">
                <a16:creationId xmlns:a16="http://schemas.microsoft.com/office/drawing/2014/main" id="{0756705C-65E8-9410-750D-09178D45AC8F}"/>
              </a:ext>
            </a:extLst>
          </p:cNvPr>
          <p:cNvPicPr>
            <a:picLocks noChangeAspect="1"/>
          </p:cNvPicPr>
          <p:nvPr/>
        </p:nvPicPr>
        <p:blipFill>
          <a:blip r:embed="rId6"/>
          <a:stretch>
            <a:fillRect/>
          </a:stretch>
        </p:blipFill>
        <p:spPr>
          <a:xfrm>
            <a:off x="5850637" y="0"/>
            <a:ext cx="3257867" cy="6858000"/>
          </a:xfrm>
          <a:prstGeom prst="rect">
            <a:avLst/>
          </a:prstGeom>
        </p:spPr>
      </p:pic>
      <p:sp>
        <p:nvSpPr>
          <p:cNvPr id="5" name="TextBox 4">
            <a:extLst>
              <a:ext uri="{FF2B5EF4-FFF2-40B4-BE49-F238E27FC236}">
                <a16:creationId xmlns:a16="http://schemas.microsoft.com/office/drawing/2014/main" id="{C58C55F7-E11C-0D22-4E40-AB5782CE2134}"/>
              </a:ext>
            </a:extLst>
          </p:cNvPr>
          <p:cNvSpPr txBox="1"/>
          <p:nvPr/>
        </p:nvSpPr>
        <p:spPr>
          <a:xfrm>
            <a:off x="176382"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11742851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HW/SW Co-Design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2022 Edition: </a:t>
            </a:r>
          </a:p>
          <a:p>
            <a:pPr lvl="1"/>
            <a:r>
              <a:rPr lang="en-US" sz="1400" dirty="0">
                <a:solidFill>
                  <a:srgbClr val="0432FF"/>
                </a:solidFill>
                <a:hlinkClick r:id="rId3">
                  <a:extLst>
                    <a:ext uri="{A12FA001-AC4F-418D-AE19-62706E023703}">
                      <ahyp:hlinkClr xmlns:ahyp="http://schemas.microsoft.com/office/drawing/2018/hyperlinkcolor" val="tx"/>
                    </a:ext>
                  </a:extLst>
                </a:hlinkClick>
              </a:rPr>
              <a:t>https://safari.ethz.ch/projects_and_seminars/spring2022/doku.php?id=hw_sw_codesign</a:t>
            </a:r>
            <a:endParaRPr lang="en-US" sz="1400" dirty="0">
              <a:solidFill>
                <a:srgbClr val="0432FF"/>
              </a:solidFill>
            </a:endParaRPr>
          </a:p>
          <a:p>
            <a:pPr marL="344487" lvl="1" indent="0">
              <a:buNone/>
            </a:pPr>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432FF"/>
                </a:solidFill>
                <a:hlinkClick r:id="rId6">
                  <a:extLst>
                    <a:ext uri="{A12FA001-AC4F-418D-AE19-62706E023703}">
                      <ahyp:hlinkClr xmlns:ahyp="http://schemas.microsoft.com/office/drawing/2018/hyperlinkcolor" val="tx"/>
                    </a:ext>
                  </a:extLst>
                </a:hlinkClick>
              </a:rPr>
              <a:t>https://youtube.com/playlist?list=PL5Q2soXY2Zi8nH7un3ghD2nutKWWDk-NK</a:t>
            </a:r>
            <a:endParaRPr lang="en-US" sz="14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HW/SW co-design lectures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5" name="Picture 4">
            <a:extLst>
              <a:ext uri="{FF2B5EF4-FFF2-40B4-BE49-F238E27FC236}">
                <a16:creationId xmlns:a16="http://schemas.microsoft.com/office/drawing/2014/main" id="{07929472-62AD-AB4E-A75A-BE2AA054DBA5}"/>
              </a:ext>
            </a:extLst>
          </p:cNvPr>
          <p:cNvPicPr>
            <a:picLocks noChangeAspect="1"/>
          </p:cNvPicPr>
          <p:nvPr/>
        </p:nvPicPr>
        <p:blipFill>
          <a:blip r:embed="rId7"/>
          <a:stretch>
            <a:fillRect/>
          </a:stretch>
        </p:blipFill>
        <p:spPr>
          <a:xfrm>
            <a:off x="5580512" y="908720"/>
            <a:ext cx="3600000" cy="2205344"/>
          </a:xfrm>
          <a:prstGeom prst="rect">
            <a:avLst/>
          </a:prstGeom>
        </p:spPr>
      </p:pic>
      <p:pic>
        <p:nvPicPr>
          <p:cNvPr id="6" name="Picture 5">
            <a:extLst>
              <a:ext uri="{FF2B5EF4-FFF2-40B4-BE49-F238E27FC236}">
                <a16:creationId xmlns:a16="http://schemas.microsoft.com/office/drawing/2014/main" id="{CD8CB39F-DC1B-2F4D-8F50-25FE46B07DFB}"/>
              </a:ext>
            </a:extLst>
          </p:cNvPr>
          <p:cNvPicPr>
            <a:picLocks noChangeAspect="1"/>
          </p:cNvPicPr>
          <p:nvPr/>
        </p:nvPicPr>
        <p:blipFill>
          <a:blip r:embed="rId8"/>
          <a:stretch>
            <a:fillRect/>
          </a:stretch>
        </p:blipFill>
        <p:spPr>
          <a:xfrm>
            <a:off x="5580512" y="3097214"/>
            <a:ext cx="3600000" cy="3572146"/>
          </a:xfrm>
          <a:prstGeom prst="rect">
            <a:avLst/>
          </a:prstGeom>
        </p:spPr>
      </p:pic>
      <p:sp>
        <p:nvSpPr>
          <p:cNvPr id="7" name="TextBox 6">
            <a:extLst>
              <a:ext uri="{FF2B5EF4-FFF2-40B4-BE49-F238E27FC236}">
                <a16:creationId xmlns:a16="http://schemas.microsoft.com/office/drawing/2014/main" id="{CB1F9325-D79B-2B3F-89EA-3482C94BC926}"/>
              </a:ext>
            </a:extLst>
          </p:cNvPr>
          <p:cNvSpPr txBox="1"/>
          <p:nvPr/>
        </p:nvSpPr>
        <p:spPr>
          <a:xfrm>
            <a:off x="35496" y="5949280"/>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06342500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b="1" dirty="0"/>
              <a:t>Solid-State Drives (Spring 2022)</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b="1" dirty="0">
                <a:solidFill>
                  <a:srgbClr val="0432FF"/>
                </a:solidFill>
                <a:hlinkClick r:id="rId2">
                  <a:extLst>
                    <a:ext uri="{A12FA001-AC4F-418D-AE19-62706E023703}">
                      <ahyp:hlinkClr xmlns:ahyp="http://schemas.microsoft.com/office/drawing/2018/hyperlinkcolor" val="tx"/>
                    </a:ext>
                  </a:extLst>
                </a:hlinkClick>
              </a:rPr>
              <a:t>Spring </a:t>
            </a:r>
            <a:r>
              <a:rPr lang="en-US" sz="1600" b="1" dirty="0">
                <a:solidFill>
                  <a:srgbClr val="0432FF"/>
                </a:solidFill>
                <a:hlinkClick r:id="rId3">
                  <a:extLst>
                    <a:ext uri="{A12FA001-AC4F-418D-AE19-62706E023703}">
                      <ahyp:hlinkClr xmlns:ahyp="http://schemas.microsoft.com/office/drawing/2018/hyperlinkcolor" val="tx"/>
                    </a:ext>
                  </a:extLst>
                </a:hlinkClick>
              </a:rPr>
              <a:t>2022</a:t>
            </a:r>
            <a:r>
              <a:rPr lang="en-US" sz="1600" b="1" dirty="0">
                <a:solidFill>
                  <a:srgbClr val="0432FF"/>
                </a:solidFill>
                <a:hlinkClick r:id="rId2">
                  <a:extLst>
                    <a:ext uri="{A12FA001-AC4F-418D-AE19-62706E023703}">
                      <ahyp:hlinkClr xmlns:ahyp="http://schemas.microsoft.com/office/drawing/2018/hyperlinkcolor" val="tx"/>
                    </a:ext>
                  </a:extLst>
                </a:hlinkClick>
              </a:rPr>
              <a:t> Edition: </a:t>
            </a:r>
          </a:p>
          <a:p>
            <a:pPr lvl="1"/>
            <a:r>
              <a:rPr lang="en-US" sz="1400" dirty="0">
                <a:solidFill>
                  <a:srgbClr val="0000FF"/>
                </a:solidFill>
                <a:hlinkClick r:id="rId3">
                  <a:extLst>
                    <a:ext uri="{A12FA001-AC4F-418D-AE19-62706E023703}">
                      <ahyp:hlinkClr xmlns:ahyp="http://schemas.microsoft.com/office/drawing/2018/hyperlinkcolor" val="tx"/>
                    </a:ext>
                  </a:extLst>
                </a:hlinkClick>
              </a:rPr>
              <a:t>https://safari.ethz.ch/projects_and_seminars/spring2022/doku.php?id=modern_ssds</a:t>
            </a:r>
            <a:r>
              <a:rPr lang="en-US" sz="1400" dirty="0">
                <a:solidFill>
                  <a:srgbClr val="0000FF"/>
                </a:solidFill>
              </a:rPr>
              <a:t> </a:t>
            </a:r>
          </a:p>
          <a:p>
            <a:pPr lvl="1"/>
            <a:endParaRPr lang="en-US" sz="1600" dirty="0">
              <a:solidFill>
                <a:srgbClr val="0432FF"/>
              </a:solidFill>
            </a:endParaRPr>
          </a:p>
          <a:p>
            <a:r>
              <a:rPr lang="en-US" sz="1600" b="1" dirty="0">
                <a:solidFill>
                  <a:srgbClr val="0432FF"/>
                </a:solidFill>
                <a:hlinkClick r:id="rId4">
                  <a:extLst>
                    <a:ext uri="{A12FA001-AC4F-418D-AE19-62706E023703}">
                      <ahyp:hlinkClr xmlns:ahyp="http://schemas.microsoft.com/office/drawing/2018/hyperlinkcolor" val="tx"/>
                    </a:ext>
                  </a:extLst>
                </a:hlinkClick>
              </a:rPr>
              <a:t>Youtube Livestream:</a:t>
            </a:r>
            <a:endParaRPr lang="en-US" sz="1600" b="1" dirty="0">
              <a:solidFill>
                <a:srgbClr val="0432FF"/>
              </a:solidFill>
              <a:hlinkClick r:id="rId5">
                <a:extLst>
                  <a:ext uri="{A12FA001-AC4F-418D-AE19-62706E023703}">
                    <ahyp:hlinkClr xmlns:ahyp="http://schemas.microsoft.com/office/drawing/2018/hyperlinkcolor" val="tx"/>
                  </a:ext>
                </a:extLst>
              </a:hlinkClick>
            </a:endParaRPr>
          </a:p>
          <a:p>
            <a:pPr lvl="1"/>
            <a:r>
              <a:rPr lang="en-US" sz="1400" dirty="0">
                <a:solidFill>
                  <a:srgbClr val="0000FF"/>
                </a:solidFill>
                <a:hlinkClick r:id="rId4">
                  <a:extLst>
                    <a:ext uri="{A12FA001-AC4F-418D-AE19-62706E023703}">
                      <ahyp:hlinkClr xmlns:ahyp="http://schemas.microsoft.com/office/drawing/2018/hyperlinkcolor" val="tx"/>
                    </a:ext>
                  </a:extLst>
                </a:hlinkClick>
              </a:rPr>
              <a:t>https://www.youtube.com/watch?v=_q4rm71DsY4&amp;list=PL5Q2soXY2Zi8vabcse1kL22DEcgMl2RAq</a:t>
            </a:r>
            <a:r>
              <a:rPr lang="en-US" sz="1400" dirty="0">
                <a:solidFill>
                  <a:srgbClr val="0000FF"/>
                </a:solidFill>
              </a:rPr>
              <a:t> </a:t>
            </a:r>
            <a:endParaRPr lang="en-US" sz="1600" dirty="0">
              <a:solidFill>
                <a:srgbClr val="0000FF"/>
              </a:solidFill>
            </a:endParaRPr>
          </a:p>
          <a:p>
            <a:endParaRPr lang="en-US" sz="1600" dirty="0">
              <a:solidFill>
                <a:srgbClr val="0432FF"/>
              </a:solidFill>
            </a:endParaRPr>
          </a:p>
          <a:p>
            <a:endParaRPr lang="en-US" sz="1600" dirty="0">
              <a:solidFill>
                <a:srgbClr val="0432FF"/>
              </a:solidFill>
            </a:endParaRPr>
          </a:p>
          <a:p>
            <a:r>
              <a:rPr lang="en-US" sz="1600" dirty="0"/>
              <a:t>Project course</a:t>
            </a:r>
          </a:p>
          <a:p>
            <a:pPr lvl="1"/>
            <a:r>
              <a:rPr lang="en-US" sz="1400" dirty="0"/>
              <a:t>Taken by Bachelor’s/Master’s students</a:t>
            </a:r>
          </a:p>
          <a:p>
            <a:pPr lvl="1"/>
            <a:r>
              <a:rPr lang="en-US" sz="1400" dirty="0"/>
              <a:t>SSD Basics and Advanced Topics</a:t>
            </a:r>
          </a:p>
          <a:p>
            <a:pPr lvl="1"/>
            <a:r>
              <a:rPr lang="en-US" sz="1400" dirty="0"/>
              <a:t>Hands-on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046AD48-5FCD-3C98-E8A2-A00B51668526}"/>
              </a:ext>
            </a:extLst>
          </p:cNvPr>
          <p:cNvPicPr>
            <a:picLocks noChangeAspect="1"/>
          </p:cNvPicPr>
          <p:nvPr/>
        </p:nvPicPr>
        <p:blipFill>
          <a:blip r:embed="rId6"/>
          <a:stretch>
            <a:fillRect/>
          </a:stretch>
        </p:blipFill>
        <p:spPr>
          <a:xfrm>
            <a:off x="5292789" y="980729"/>
            <a:ext cx="3873281" cy="2654416"/>
          </a:xfrm>
          <a:prstGeom prst="rect">
            <a:avLst/>
          </a:prstGeom>
        </p:spPr>
      </p:pic>
      <p:pic>
        <p:nvPicPr>
          <p:cNvPr id="8" name="Picture 7">
            <a:extLst>
              <a:ext uri="{FF2B5EF4-FFF2-40B4-BE49-F238E27FC236}">
                <a16:creationId xmlns:a16="http://schemas.microsoft.com/office/drawing/2014/main" id="{51EEFCF4-8E7C-ACAA-6D85-CB72A2373879}"/>
              </a:ext>
            </a:extLst>
          </p:cNvPr>
          <p:cNvPicPr>
            <a:picLocks noChangeAspect="1"/>
          </p:cNvPicPr>
          <p:nvPr/>
        </p:nvPicPr>
        <p:blipFill>
          <a:blip r:embed="rId7"/>
          <a:stretch>
            <a:fillRect/>
          </a:stretch>
        </p:blipFill>
        <p:spPr>
          <a:xfrm>
            <a:off x="5307232" y="3798920"/>
            <a:ext cx="3873280" cy="2654416"/>
          </a:xfrm>
          <a:prstGeom prst="rect">
            <a:avLst/>
          </a:prstGeom>
        </p:spPr>
      </p:pic>
      <p:sp>
        <p:nvSpPr>
          <p:cNvPr id="5" name="TextBox 4">
            <a:extLst>
              <a:ext uri="{FF2B5EF4-FFF2-40B4-BE49-F238E27FC236}">
                <a16:creationId xmlns:a16="http://schemas.microsoft.com/office/drawing/2014/main" id="{05BB5E9E-C7AC-65BB-F631-E898B42183BD}"/>
              </a:ext>
            </a:extLst>
          </p:cNvPr>
          <p:cNvSpPr txBox="1"/>
          <p:nvPr/>
        </p:nvSpPr>
        <p:spPr>
          <a:xfrm>
            <a:off x="176382" y="5949280"/>
            <a:ext cx="5078634"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https://www.youtube.com/onurmutlulectures</a:t>
            </a:r>
            <a:r>
              <a:rPr kumimoji="0" lang="en-US" sz="16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010726724"/>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stretch>
            <a:fillRect/>
          </a:stretch>
        </p:blipFill>
        <p:spPr>
          <a:xfrm>
            <a:off x="4855152" y="970868"/>
            <a:ext cx="4325360" cy="5626484"/>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243408"/>
            <a:ext cx="8967618" cy="871476"/>
          </a:xfrm>
        </p:spPr>
        <p:txBody>
          <a:bodyPr/>
          <a:lstStyle/>
          <a:p>
            <a:br>
              <a:rPr lang="en-US" sz="2800" b="1" dirty="0"/>
            </a:br>
            <a:r>
              <a:rPr lang="en-US" sz="3200" b="1" dirty="0"/>
              <a:t>RowHammer &amp; DRAM Exploration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https://safari.ethz.ch/projects_and_seminars/spring2022/doku.php?id=softmc</a:t>
            </a:r>
            <a:endParaRPr kumimoji="0" lang="en-US" sz="1400" b="0" i="0" u="none" strike="noStrike" kern="0" cap="none" spc="0" normalizeH="0" baseline="0" noProof="0" dirty="0">
              <a:ln>
                <a:noFill/>
              </a:ln>
              <a:solidFill>
                <a:srgbClr val="03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https://www.youtube.com/watch?v=r5QxuoJWttg&amp;list=PL5Q2soXY2Zi_1trfCckr6PTN8WR72icUO</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DRAM organization &amp; operation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FPGA-based infrastructure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Verilog &amp; 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49155112"/>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BCC2174-0AAD-64AD-28BC-029C312832E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29177" y="945524"/>
            <a:ext cx="4544964" cy="5723836"/>
          </a:xfrm>
          <a:prstGeom prst="rect">
            <a:avLst/>
          </a:prstGeom>
        </p:spPr>
      </p:pic>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a:xfrm>
            <a:off x="176382" y="188640"/>
            <a:ext cx="8967618" cy="871476"/>
          </a:xfrm>
        </p:spPr>
        <p:txBody>
          <a:bodyPr/>
          <a:lstStyle/>
          <a:p>
            <a:r>
              <a:rPr lang="en-US" sz="3000" b="1" dirty="0"/>
              <a:t>Exploration of Emerging Memory Systems (Fall 2022)</a:t>
            </a:r>
          </a:p>
        </p:txBody>
      </p:sp>
      <p:sp>
        <p:nvSpPr>
          <p:cNvPr id="6" name="TextBox 5">
            <a:extLst>
              <a:ext uri="{FF2B5EF4-FFF2-40B4-BE49-F238E27FC236}">
                <a16:creationId xmlns:a16="http://schemas.microsoft.com/office/drawing/2014/main" id="{C02B7506-35EF-F089-75CD-62E66DBEF015}"/>
              </a:ext>
            </a:extLst>
          </p:cNvPr>
          <p:cNvSpPr txBox="1"/>
          <p:nvPr/>
        </p:nvSpPr>
        <p:spPr>
          <a:xfrm>
            <a:off x="176382" y="6452284"/>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13" name="Content Placeholder 2">
            <a:extLst>
              <a:ext uri="{FF2B5EF4-FFF2-40B4-BE49-F238E27FC236}">
                <a16:creationId xmlns:a16="http://schemas.microsoft.com/office/drawing/2014/main" id="{57FB618D-61F2-75C6-E0E6-957FCFC50815}"/>
              </a:ext>
            </a:extLst>
          </p:cNvPr>
          <p:cNvSpPr txBox="1">
            <a:spLocks/>
          </p:cNvSpPr>
          <p:nvPr/>
        </p:nvSpPr>
        <p:spPr bwMode="auto">
          <a:xfrm>
            <a:off x="-57461" y="1052736"/>
            <a:ext cx="4845485" cy="53995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Fall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https://safari.ethz.ch/projects_and_seminars/fall2022/doku.php?id=ramulator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Spring 2022 Edition: </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8">
                  <a:extLst>
                    <a:ext uri="{A12FA001-AC4F-418D-AE19-62706E023703}">
                      <ahyp:hlinkClr xmlns:ahyp="http://schemas.microsoft.com/office/drawing/2018/hyperlinkcolor" val="tx"/>
                    </a:ext>
                  </a:extLst>
                </a:hlinkClick>
              </a:rPr>
              <a:t>https://safari.ethz.ch/projects_and_seminars/spring2022/doku.php?id=ramulator</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1" i="0" u="none" strike="noStrike" kern="0" cap="none" spc="0" normalizeH="0" baseline="0" noProof="0" dirty="0">
                <a:ln>
                  <a:noFill/>
                </a:ln>
                <a:solidFill>
                  <a:srgbClr val="0432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Youtube Livestream (Spring 2022):</a:t>
            </a:r>
            <a:endParaRPr kumimoji="0" lang="en-US" sz="1600" b="1" i="0" u="none" strike="noStrike" kern="0" cap="none" spc="0" normalizeH="0" baseline="0" noProof="0" dirty="0">
              <a:ln>
                <a:noFill/>
              </a:ln>
              <a:solidFill>
                <a:srgbClr val="0432FF"/>
              </a:solidFill>
              <a:effectLst/>
              <a:uLnTx/>
              <a:uFillTx/>
              <a:latin typeface="Tahoma"/>
              <a:ea typeface="+mn-ea"/>
              <a:cs typeface="+mn-cs"/>
              <a:hlinkClick r:id="rId10">
                <a:extLst>
                  <a:ext uri="{A12FA001-AC4F-418D-AE19-62706E023703}">
                    <ahyp:hlinkClr xmlns:ahyp="http://schemas.microsoft.com/office/drawing/2018/hyperlinkcolor" val="tx"/>
                  </a:ext>
                </a:extLst>
              </a:hlinkClick>
            </a:endParaRP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332FF"/>
                </a:solidFill>
                <a:effectLst/>
                <a:uLnTx/>
                <a:uFillTx/>
                <a:latin typeface="Tahoma"/>
                <a:ea typeface="+mn-ea"/>
                <a:cs typeface="+mn-cs"/>
                <a:hlinkClick r:id="rId11">
                  <a:extLst>
                    <a:ext uri="{A12FA001-AC4F-418D-AE19-62706E023703}">
                      <ahyp:hlinkClr xmlns:ahyp="http://schemas.microsoft.com/office/drawing/2018/hyperlinkcolor" val="tx"/>
                    </a:ext>
                  </a:extLst>
                </a:hlinkClick>
              </a:rPr>
              <a:t>https://www.youtube.com/watch?v=aM-llXRQd3s&amp;list=PL5Q2soXY2Zi_TlmLGw_Z8hBo2925ZApqV</a:t>
            </a:r>
            <a:r>
              <a:rPr kumimoji="0" lang="en-US" sz="1400" b="0" i="0" u="none" strike="noStrike" kern="0" cap="none" spc="0" normalizeH="0" baseline="0" noProof="0" dirty="0">
                <a:ln>
                  <a:noFill/>
                </a:ln>
                <a:solidFill>
                  <a:srgbClr val="0332FF"/>
                </a:solidFill>
                <a:effectLst/>
                <a:uLnTx/>
                <a:uFillTx/>
                <a:latin typeface="Tahoma"/>
                <a:ea typeface="+mn-ea"/>
                <a:cs typeface="+mn-cs"/>
              </a:rPr>
              <a:t> </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900" b="0" i="0" u="none" strike="noStrike" kern="0" cap="none" spc="0" normalizeH="0" baseline="0" noProof="0" dirty="0">
              <a:ln>
                <a:noFill/>
              </a:ln>
              <a:solidFill>
                <a:srgbClr val="0432FF"/>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1600" b="0" i="0" u="none" strike="noStrike" kern="0" cap="none" spc="0" normalizeH="0" baseline="0" noProof="0" dirty="0">
                <a:ln>
                  <a:noFill/>
                </a:ln>
                <a:solidFill>
                  <a:srgbClr val="000000"/>
                </a:solidFill>
                <a:effectLst/>
                <a:uLnTx/>
                <a:uFillTx/>
                <a:latin typeface="Tahoma"/>
                <a:ea typeface="+mn-ea"/>
                <a:cs typeface="+mn-cs"/>
              </a:rPr>
              <a:t>Bachelor’s course</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Elective at ETH Zurich</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Introduction to memory system simulation</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Tutorial on using </a:t>
            </a:r>
            <a:r>
              <a:rPr kumimoji="0" lang="en-US" sz="1400" b="0" i="0" u="none" strike="noStrike" kern="0" cap="none" spc="0" normalizeH="0" baseline="0" noProof="0" dirty="0" err="1">
                <a:ln>
                  <a:noFill/>
                </a:ln>
                <a:solidFill>
                  <a:srgbClr val="000000"/>
                </a:solidFill>
                <a:effectLst/>
                <a:uLnTx/>
                <a:uFillTx/>
                <a:latin typeface="Tahoma"/>
                <a:ea typeface="+mn-ea"/>
                <a:cs typeface="+mn-cs"/>
              </a:rPr>
              <a:t>Ramulator</a:t>
            </a:r>
            <a:r>
              <a:rPr kumimoji="0" lang="en-US" sz="1400" b="0" i="0" u="none" strike="noStrike" kern="0" cap="none" spc="0" normalizeH="0" baseline="0" noProof="0" dirty="0">
                <a:ln>
                  <a:noFill/>
                </a:ln>
                <a:solidFill>
                  <a:srgbClr val="000000"/>
                </a:solidFill>
                <a:effectLst/>
                <a:uLnTx/>
                <a:uFillTx/>
                <a:latin typeface="Tahoma"/>
                <a:ea typeface="+mn-ea"/>
                <a:cs typeface="+mn-cs"/>
              </a:rPr>
              <a:t> </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C++</a:t>
            </a:r>
          </a:p>
          <a:p>
            <a:pPr marL="669925" marR="0" lvl="1" indent="-325438" algn="l" defTabSz="914400" rtl="0" eaLnBrk="0" fontAlgn="base" latinLnBrk="0" hangingPunct="0">
              <a:lnSpc>
                <a:spcPct val="100000"/>
              </a:lnSpc>
              <a:spcBef>
                <a:spcPct val="20000"/>
              </a:spcBef>
              <a:spcAft>
                <a:spcPct val="0"/>
              </a:spcAft>
              <a:buClr>
                <a:srgbClr val="3B812F"/>
              </a:buClr>
              <a:buSzPct val="60000"/>
              <a:buFont typeface="Wingdings" pitchFamily="2" charset="2"/>
              <a:buChar char="q"/>
              <a:tabLst/>
              <a:defRPr/>
            </a:pPr>
            <a:r>
              <a:rPr kumimoji="0" lang="en-US" sz="1400" b="0" i="0" u="none" strike="noStrike" kern="0" cap="none" spc="0" normalizeH="0" baseline="0" noProof="0" dirty="0">
                <a:ln>
                  <a:noFill/>
                </a:ln>
                <a:solidFill>
                  <a:srgbClr val="000000"/>
                </a:solidFill>
                <a:effectLst/>
                <a:uLnTx/>
                <a:uFillTx/>
                <a:latin typeface="Tahoma"/>
                <a:ea typeface="+mn-ea"/>
                <a:cs typeface="+mn-cs"/>
              </a:rPr>
              <a:t>Potential research exploration</a:t>
            </a:r>
          </a:p>
          <a:p>
            <a:pPr marL="344487" marR="0" lvl="1" indent="0" algn="l" defTabSz="914400" rtl="0" eaLnBrk="0" fontAlgn="base" latinLnBrk="0" hangingPunct="0">
              <a:lnSpc>
                <a:spcPct val="100000"/>
              </a:lnSpc>
              <a:spcBef>
                <a:spcPct val="20000"/>
              </a:spcBef>
              <a:spcAft>
                <a:spcPct val="0"/>
              </a:spcAft>
              <a:buClr>
                <a:srgbClr val="3B812F"/>
              </a:buClr>
              <a:buSzPct val="60000"/>
              <a:buFont typeface="Wingdings" pitchFamily="2" charset="2"/>
              <a:buNone/>
              <a:tabLst/>
              <a:defRPr/>
            </a:pPr>
            <a:endParaRPr kumimoji="0" lang="en-US" sz="1400" b="0" i="0" u="none" strike="noStrike" kern="0" cap="none" spc="0" normalizeH="0" baseline="0" noProof="0" dirty="0">
              <a:ln>
                <a:noFill/>
              </a:ln>
              <a:solidFill>
                <a:srgbClr val="000000"/>
              </a:solidFill>
              <a:effectLst/>
              <a:uLnTx/>
              <a:uFillTx/>
              <a:latin typeface="Tahoma"/>
              <a:ea typeface="+mn-ea"/>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sz="1600" b="0" i="0" u="none" strike="noStrike" kern="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990113195"/>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 October 2022</a:t>
            </a:r>
          </a:p>
          <a:p>
            <a:r>
              <a:rPr lang="en-US" sz="2200" dirty="0"/>
              <a:t>INSAIT Conference</a:t>
            </a:r>
          </a:p>
          <a:p>
            <a:pPr algn="l"/>
            <a:endParaRPr lang="en-US" sz="2200" dirty="0"/>
          </a:p>
        </p:txBody>
      </p:sp>
      <p:sp>
        <p:nvSpPr>
          <p:cNvPr id="13" name="Title 1"/>
          <p:cNvSpPr>
            <a:spLocks noGrp="1"/>
          </p:cNvSpPr>
          <p:nvPr>
            <p:ph type="ctrTitle"/>
          </p:nvPr>
        </p:nvSpPr>
        <p:spPr>
          <a:xfrm>
            <a:off x="203060" y="1124744"/>
            <a:ext cx="8820472" cy="2201416"/>
          </a:xfrm>
        </p:spPr>
        <p:txBody>
          <a:bodyPr>
            <a:noAutofit/>
          </a:bodyPr>
          <a:lstStyle/>
          <a:p>
            <a:pPr algn="ctr"/>
            <a:r>
              <a:rPr lang="en-US" sz="4400" b="1" dirty="0">
                <a:solidFill>
                  <a:srgbClr val="006633"/>
                </a:solidFill>
              </a:rPr>
              <a:t>Intelligent Architectures</a:t>
            </a:r>
            <a:br>
              <a:rPr lang="en-US" sz="4400" b="1" dirty="0">
                <a:solidFill>
                  <a:srgbClr val="006633"/>
                </a:solidFill>
              </a:rPr>
            </a:br>
            <a:r>
              <a:rPr lang="en-US" sz="4400" b="1" dirty="0">
                <a:solidFill>
                  <a:srgbClr val="006633"/>
                </a:solidFill>
              </a:rPr>
              <a:t>for </a:t>
            </a:r>
            <a:br>
              <a:rPr lang="en-US" sz="4400" b="1" dirty="0">
                <a:solidFill>
                  <a:srgbClr val="006633"/>
                </a:solidFill>
              </a:rPr>
            </a:br>
            <a:r>
              <a:rPr lang="en-US" sz="4400" b="1" dirty="0">
                <a:solidFill>
                  <a:srgbClr val="006633"/>
                </a:solidFill>
              </a:rPr>
              <a:t>Intelligent Machines</a:t>
            </a:r>
            <a:endParaRPr lang="en-US" sz="4400" b="1"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89722730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556792"/>
            <a:ext cx="7924800" cy="1752600"/>
          </a:xfrm>
        </p:spPr>
        <p:txBody>
          <a:bodyPr/>
          <a:lstStyle/>
          <a:p>
            <a:r>
              <a:rPr lang="en-US" b="1" dirty="0"/>
              <a:t>Processing Using Memory: Extra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49015230"/>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3898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46325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159708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73529731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1742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25350589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87473-7E21-7436-74E0-F287D60C1EE3}"/>
              </a:ext>
            </a:extLst>
          </p:cNvPr>
          <p:cNvSpPr>
            <a:spLocks noGrp="1"/>
          </p:cNvSpPr>
          <p:nvPr>
            <p:ph type="title"/>
          </p:nvPr>
        </p:nvSpPr>
        <p:spPr/>
        <p:txBody>
          <a:bodyPr/>
          <a:lstStyle/>
          <a:p>
            <a:r>
              <a:rPr lang="en-US" dirty="0" err="1"/>
              <a:t>RowClone</a:t>
            </a:r>
            <a:r>
              <a:rPr lang="en-US" dirty="0"/>
              <a:t> in Off-the-Shelf DRAM Chips</a:t>
            </a:r>
          </a:p>
        </p:txBody>
      </p:sp>
      <p:sp>
        <p:nvSpPr>
          <p:cNvPr id="3" name="Content Placeholder 2">
            <a:extLst>
              <a:ext uri="{FF2B5EF4-FFF2-40B4-BE49-F238E27FC236}">
                <a16:creationId xmlns:a16="http://schemas.microsoft.com/office/drawing/2014/main" id="{7A7D763B-460D-5047-4208-B36908168001}"/>
              </a:ext>
            </a:extLst>
          </p:cNvPr>
          <p:cNvSpPr>
            <a:spLocks noGrp="1"/>
          </p:cNvSpPr>
          <p:nvPr>
            <p:ph idx="1"/>
          </p:nvPr>
        </p:nvSpPr>
        <p:spPr>
          <a:xfrm>
            <a:off x="228600" y="1259613"/>
            <a:ext cx="8610600" cy="5193723"/>
          </a:xfrm>
        </p:spPr>
        <p:txBody>
          <a:bodyPr/>
          <a:lstStyle/>
          <a:p>
            <a:r>
              <a:rPr lang="en-US" dirty="0">
                <a:solidFill>
                  <a:srgbClr val="7030A0"/>
                </a:solidFill>
              </a:rPr>
              <a:t>Idea: Violate DRAM timing parameters to mimic </a:t>
            </a:r>
            <a:r>
              <a:rPr lang="en-US" dirty="0" err="1">
                <a:solidFill>
                  <a:srgbClr val="7030A0"/>
                </a:solidFill>
              </a:rPr>
              <a:t>RowClone</a:t>
            </a:r>
            <a:endParaRPr lang="en-US" dirty="0">
              <a:solidFill>
                <a:srgbClr val="7030A0"/>
              </a:solidFill>
            </a:endParaRPr>
          </a:p>
          <a:p>
            <a:endParaRPr lang="en-US" dirty="0"/>
          </a:p>
        </p:txBody>
      </p:sp>
      <p:sp>
        <p:nvSpPr>
          <p:cNvPr id="4" name="Slide Number Placeholder 3">
            <a:extLst>
              <a:ext uri="{FF2B5EF4-FFF2-40B4-BE49-F238E27FC236}">
                <a16:creationId xmlns:a16="http://schemas.microsoft.com/office/drawing/2014/main" id="{3C325695-C676-E649-2556-7B4EBA3C4291}"/>
              </a:ext>
            </a:extLst>
          </p:cNvPr>
          <p:cNvSpPr>
            <a:spLocks noGrp="1"/>
          </p:cNvSpPr>
          <p:nvPr>
            <p:ph type="sldNum" sz="quarter" idx="11"/>
          </p:nvPr>
        </p:nvSpPr>
        <p:spPr/>
        <p:txBody>
          <a:bodyPr/>
          <a:lstStyle/>
          <a:p>
            <a:pPr>
              <a:defRPr/>
            </a:pPr>
            <a:fld id="{8E574D81-B5DE-384D-B24B-566C679AE608}" type="slidenum">
              <a:rPr lang="en-US" smtClean="0"/>
              <a:pPr>
                <a:defRPr/>
              </a:pPr>
              <a:t>154</a:t>
            </a:fld>
            <a:endParaRPr lang="en-US"/>
          </a:p>
        </p:txBody>
      </p:sp>
      <p:pic>
        <p:nvPicPr>
          <p:cNvPr id="5" name="Picture 4">
            <a:extLst>
              <a:ext uri="{FF2B5EF4-FFF2-40B4-BE49-F238E27FC236}">
                <a16:creationId xmlns:a16="http://schemas.microsoft.com/office/drawing/2014/main" id="{9B549C4D-0B83-D49C-F0C2-209B18BDE865}"/>
              </a:ext>
            </a:extLst>
          </p:cNvPr>
          <p:cNvPicPr>
            <a:picLocks noChangeAspect="1"/>
          </p:cNvPicPr>
          <p:nvPr/>
        </p:nvPicPr>
        <p:blipFill>
          <a:blip r:embed="rId2"/>
          <a:stretch>
            <a:fillRect/>
          </a:stretch>
        </p:blipFill>
        <p:spPr>
          <a:xfrm>
            <a:off x="104254" y="2780928"/>
            <a:ext cx="9004250" cy="1856690"/>
          </a:xfrm>
          <a:prstGeom prst="rect">
            <a:avLst/>
          </a:prstGeom>
        </p:spPr>
      </p:pic>
      <p:sp>
        <p:nvSpPr>
          <p:cNvPr id="6" name="TextBox 5">
            <a:extLst>
              <a:ext uri="{FF2B5EF4-FFF2-40B4-BE49-F238E27FC236}">
                <a16:creationId xmlns:a16="http://schemas.microsoft.com/office/drawing/2014/main" id="{5AB4E02B-07B2-089A-22A9-BFD691DD9A68}"/>
              </a:ext>
            </a:extLst>
          </p:cNvPr>
          <p:cNvSpPr txBox="1"/>
          <p:nvPr/>
        </p:nvSpPr>
        <p:spPr>
          <a:xfrm>
            <a:off x="1966210" y="6453336"/>
            <a:ext cx="5135380" cy="338554"/>
          </a:xfrm>
          <a:prstGeom prst="rect">
            <a:avLst/>
          </a:prstGeom>
          <a:noFill/>
        </p:spPr>
        <p:txBody>
          <a:bodyPr wrap="none" rtlCol="0">
            <a:spAutoFit/>
          </a:bodyPr>
          <a:lstStyle/>
          <a:p>
            <a:r>
              <a:rPr lang="en-US" sz="1600" dirty="0">
                <a:hlinkClick r:id="rId3"/>
              </a:rPr>
              <a:t>https://parallel.princeton.edu/papers/micro19-gao.pdf</a:t>
            </a:r>
            <a:r>
              <a:rPr lang="en-US" sz="1600" dirty="0"/>
              <a:t> </a:t>
            </a:r>
          </a:p>
        </p:txBody>
      </p:sp>
    </p:spTree>
    <p:extLst>
      <p:ext uri="{BB962C8B-B14F-4D97-AF65-F5344CB8AC3E}">
        <p14:creationId xmlns:p14="http://schemas.microsoft.com/office/powerpoint/2010/main" val="500444770"/>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0" y="997527"/>
            <a:ext cx="9468544" cy="5193723"/>
          </a:xfrm>
        </p:spPr>
        <p:txBody>
          <a:bodyPr/>
          <a:lstStyle/>
          <a:p>
            <a:r>
              <a:rPr lang="en-US" dirty="0">
                <a:solidFill>
                  <a:srgbClr val="FF0000"/>
                </a:solidFill>
              </a:rPr>
              <a:t>End-to-end </a:t>
            </a:r>
            <a:r>
              <a:rPr lang="en-US" dirty="0" err="1">
                <a:solidFill>
                  <a:srgbClr val="FF0000"/>
                </a:solidFill>
              </a:rPr>
              <a:t>RowClone</a:t>
            </a:r>
            <a:r>
              <a:rPr lang="en-US" dirty="0">
                <a:solidFill>
                  <a:srgbClr val="FF0000"/>
                </a:solidFill>
              </a:rPr>
              <a:t> &amp; TRNG using off-the-shelf DRAM chips</a:t>
            </a:r>
          </a:p>
          <a:p>
            <a:r>
              <a:rPr lang="en-US" dirty="0">
                <a:solidFill>
                  <a:srgbClr val="7030A0"/>
                </a:solidFill>
              </a:rPr>
              <a:t>Idea: Violate DRAM timing parameters to mimic </a:t>
            </a:r>
            <a:r>
              <a:rPr lang="en-US" dirty="0" err="1">
                <a:solidFill>
                  <a:srgbClr val="7030A0"/>
                </a:solidFill>
              </a:rPr>
              <a:t>RowClone</a:t>
            </a:r>
            <a:endParaRPr lang="en-US" dirty="0">
              <a:solidFill>
                <a:srgbClr val="7030A0"/>
              </a:solidFill>
            </a:endParaRP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indent="0" algn="ct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a:extLst>
              <a:ext uri="{FF2B5EF4-FFF2-40B4-BE49-F238E27FC236}">
                <a16:creationId xmlns:a16="http://schemas.microsoft.com/office/drawing/2014/main" id="{4968A077-68D5-B642-B9B4-2961262DEAA6}"/>
              </a:ext>
            </a:extLst>
          </p:cNvPr>
          <p:cNvPicPr>
            <a:picLocks noChangeAspect="1"/>
          </p:cNvPicPr>
          <p:nvPr/>
        </p:nvPicPr>
        <p:blipFill>
          <a:blip r:embed="rId5"/>
          <a:stretch>
            <a:fillRect/>
          </a:stretch>
        </p:blipFill>
        <p:spPr>
          <a:xfrm>
            <a:off x="0" y="2576267"/>
            <a:ext cx="9144000" cy="1788837"/>
          </a:xfrm>
          <a:prstGeom prst="rect">
            <a:avLst/>
          </a:prstGeom>
        </p:spPr>
      </p:pic>
    </p:spTree>
    <p:extLst>
      <p:ext uri="{BB962C8B-B14F-4D97-AF65-F5344CB8AC3E}">
        <p14:creationId xmlns:p14="http://schemas.microsoft.com/office/powerpoint/2010/main" val="2117094722"/>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sp>
        <p:nvSpPr>
          <p:cNvPr id="4" name="Slide Number Placeholder 3">
            <a:extLst>
              <a:ext uri="{FF2B5EF4-FFF2-40B4-BE49-F238E27FC236}">
                <a16:creationId xmlns:a16="http://schemas.microsoft.com/office/drawing/2014/main" id="{B2357E5A-0DAE-DD4C-872F-21FDF83ED09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20" name="TextBox 19">
            <a:extLst>
              <a:ext uri="{FF2B5EF4-FFF2-40B4-BE49-F238E27FC236}">
                <a16:creationId xmlns:a16="http://schemas.microsoft.com/office/drawing/2014/main" id="{71888F9C-ADAD-3C85-EDCD-C4077ADE1C71}"/>
              </a:ext>
            </a:extLst>
          </p:cNvPr>
          <p:cNvSpPr txBox="1"/>
          <p:nvPr/>
        </p:nvSpPr>
        <p:spPr>
          <a:xfrm>
            <a:off x="2286000" y="3002890"/>
            <a:ext cx="4572000"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1" name="Picture 20" descr="A picture containing text, electronics, computer&#10;&#10;Description automatically generated">
            <a:extLst>
              <a:ext uri="{FF2B5EF4-FFF2-40B4-BE49-F238E27FC236}">
                <a16:creationId xmlns:a16="http://schemas.microsoft.com/office/drawing/2014/main" id="{90A84942-0C58-EE06-5DCC-7EA31021A407}"/>
              </a:ext>
            </a:extLst>
          </p:cNvPr>
          <p:cNvPicPr>
            <a:picLocks noChangeAspect="1"/>
          </p:cNvPicPr>
          <p:nvPr/>
        </p:nvPicPr>
        <p:blipFill rotWithShape="1">
          <a:blip r:embed="rId5"/>
          <a:srcRect l="11013" r="18661"/>
          <a:stretch/>
        </p:blipFill>
        <p:spPr>
          <a:xfrm rot="5400000">
            <a:off x="2761306" y="-438353"/>
            <a:ext cx="3621387" cy="6858000"/>
          </a:xfrm>
          <a:prstGeom prst="rect">
            <a:avLst/>
          </a:prstGeom>
        </p:spPr>
      </p:pic>
      <p:sp>
        <p:nvSpPr>
          <p:cNvPr id="22" name="Freeform 21">
            <a:extLst>
              <a:ext uri="{FF2B5EF4-FFF2-40B4-BE49-F238E27FC236}">
                <a16:creationId xmlns:a16="http://schemas.microsoft.com/office/drawing/2014/main" id="{F43A5D1A-E45A-26F0-1E29-A341A2FDAFF3}"/>
              </a:ext>
            </a:extLst>
          </p:cNvPr>
          <p:cNvSpPr/>
          <p:nvPr/>
        </p:nvSpPr>
        <p:spPr>
          <a:xfrm>
            <a:off x="2950669" y="1187786"/>
            <a:ext cx="3588444" cy="1283234"/>
          </a:xfrm>
          <a:custGeom>
            <a:avLst/>
            <a:gdLst>
              <a:gd name="connsiteX0" fmla="*/ 0 w 3588444"/>
              <a:gd name="connsiteY0" fmla="*/ 23052 h 1283234"/>
              <a:gd name="connsiteX1" fmla="*/ 276625 w 3588444"/>
              <a:gd name="connsiteY1" fmla="*/ 1283234 h 1283234"/>
              <a:gd name="connsiteX2" fmla="*/ 3281082 w 3588444"/>
              <a:gd name="connsiteY2" fmla="*/ 1221762 h 1283234"/>
              <a:gd name="connsiteX3" fmla="*/ 3588444 w 3588444"/>
              <a:gd name="connsiteY3" fmla="*/ 0 h 1283234"/>
              <a:gd name="connsiteX4" fmla="*/ 0 w 3588444"/>
              <a:gd name="connsiteY4" fmla="*/ 23052 h 1283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8444" h="1283234">
                <a:moveTo>
                  <a:pt x="0" y="23052"/>
                </a:moveTo>
                <a:lnTo>
                  <a:pt x="276625" y="1283234"/>
                </a:lnTo>
                <a:lnTo>
                  <a:pt x="3281082" y="1221762"/>
                </a:lnTo>
                <a:lnTo>
                  <a:pt x="3588444" y="0"/>
                </a:lnTo>
                <a:lnTo>
                  <a:pt x="0" y="23052"/>
                </a:lnTo>
                <a:close/>
              </a:path>
            </a:pathLst>
          </a:custGeom>
          <a:noFill/>
          <a:ln w="38100">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a:extLst>
              <a:ext uri="{FF2B5EF4-FFF2-40B4-BE49-F238E27FC236}">
                <a16:creationId xmlns:a16="http://schemas.microsoft.com/office/drawing/2014/main" id="{A7A02C61-C625-DC0D-D2CF-B7212AA2C791}"/>
              </a:ext>
            </a:extLst>
          </p:cNvPr>
          <p:cNvSpPr/>
          <p:nvPr/>
        </p:nvSpPr>
        <p:spPr>
          <a:xfrm>
            <a:off x="2957639" y="1207030"/>
            <a:ext cx="1666959" cy="206347"/>
          </a:xfrm>
          <a:custGeom>
            <a:avLst/>
            <a:gdLst>
              <a:gd name="connsiteX0" fmla="*/ 0 w 1533441"/>
              <a:gd name="connsiteY0" fmla="*/ 0 h 206347"/>
              <a:gd name="connsiteX1" fmla="*/ 36414 w 1533441"/>
              <a:gd name="connsiteY1" fmla="*/ 206347 h 206347"/>
              <a:gd name="connsiteX2" fmla="*/ 1424198 w 1533441"/>
              <a:gd name="connsiteY2" fmla="*/ 206347 h 206347"/>
              <a:gd name="connsiteX3" fmla="*/ 1533441 w 1533441"/>
              <a:gd name="connsiteY3" fmla="*/ 12138 h 206347"/>
              <a:gd name="connsiteX4" fmla="*/ 0 w 1533441"/>
              <a:gd name="connsiteY4" fmla="*/ 0 h 2063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3441" h="206347">
                <a:moveTo>
                  <a:pt x="0" y="0"/>
                </a:moveTo>
                <a:lnTo>
                  <a:pt x="36414" y="206347"/>
                </a:lnTo>
                <a:lnTo>
                  <a:pt x="1424198" y="206347"/>
                </a:lnTo>
                <a:lnTo>
                  <a:pt x="1533441" y="12138"/>
                </a:lnTo>
                <a:lnTo>
                  <a:pt x="0" y="0"/>
                </a:lnTo>
                <a:close/>
              </a:path>
            </a:pathLst>
          </a:custGeom>
          <a:solidFill>
            <a:srgbClr val="1E7E42"/>
          </a:solidFill>
          <a:ln>
            <a:solidFill>
              <a:srgbClr val="1E7E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Host Machine</a:t>
            </a:r>
          </a:p>
        </p:txBody>
      </p:sp>
      <p:sp>
        <p:nvSpPr>
          <p:cNvPr id="24" name="Freeform 23">
            <a:extLst>
              <a:ext uri="{FF2B5EF4-FFF2-40B4-BE49-F238E27FC236}">
                <a16:creationId xmlns:a16="http://schemas.microsoft.com/office/drawing/2014/main" id="{88B03DE1-9BDF-A27F-7BB8-8DB98C14839E}"/>
              </a:ext>
            </a:extLst>
          </p:cNvPr>
          <p:cNvSpPr/>
          <p:nvPr/>
        </p:nvSpPr>
        <p:spPr>
          <a:xfrm>
            <a:off x="1917700" y="2431906"/>
            <a:ext cx="5029200" cy="1339850"/>
          </a:xfrm>
          <a:custGeom>
            <a:avLst/>
            <a:gdLst>
              <a:gd name="connsiteX0" fmla="*/ 666750 w 5029200"/>
              <a:gd name="connsiteY0" fmla="*/ 95250 h 1339850"/>
              <a:gd name="connsiteX1" fmla="*/ 0 w 5029200"/>
              <a:gd name="connsiteY1" fmla="*/ 1339850 h 1339850"/>
              <a:gd name="connsiteX2" fmla="*/ 5029200 w 5029200"/>
              <a:gd name="connsiteY2" fmla="*/ 1270000 h 1339850"/>
              <a:gd name="connsiteX3" fmla="*/ 4356100 w 5029200"/>
              <a:gd name="connsiteY3" fmla="*/ 0 h 1339850"/>
              <a:gd name="connsiteX4" fmla="*/ 666750 w 5029200"/>
              <a:gd name="connsiteY4" fmla="*/ 95250 h 133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9200" h="1339850">
                <a:moveTo>
                  <a:pt x="666750" y="95250"/>
                </a:moveTo>
                <a:lnTo>
                  <a:pt x="0" y="1339850"/>
                </a:lnTo>
                <a:lnTo>
                  <a:pt x="5029200" y="1270000"/>
                </a:lnTo>
                <a:lnTo>
                  <a:pt x="4356100" y="0"/>
                </a:lnTo>
                <a:lnTo>
                  <a:pt x="666750" y="95250"/>
                </a:lnTo>
                <a:close/>
              </a:path>
            </a:pathLst>
          </a:custGeom>
          <a:noFill/>
          <a:ln w="38100">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a:extLst>
              <a:ext uri="{FF2B5EF4-FFF2-40B4-BE49-F238E27FC236}">
                <a16:creationId xmlns:a16="http://schemas.microsoft.com/office/drawing/2014/main" id="{0B27AA9E-4C4B-D9AD-ADE1-3836514327AC}"/>
              </a:ext>
            </a:extLst>
          </p:cNvPr>
          <p:cNvSpPr/>
          <p:nvPr/>
        </p:nvSpPr>
        <p:spPr>
          <a:xfrm>
            <a:off x="2443795" y="2489618"/>
            <a:ext cx="1581993" cy="303451"/>
          </a:xfrm>
          <a:custGeom>
            <a:avLst/>
            <a:gdLst>
              <a:gd name="connsiteX0" fmla="*/ 0 w 1581993"/>
              <a:gd name="connsiteY0" fmla="*/ 303451 h 303451"/>
              <a:gd name="connsiteX1" fmla="*/ 1521302 w 1581993"/>
              <a:gd name="connsiteY1" fmla="*/ 283221 h 303451"/>
              <a:gd name="connsiteX2" fmla="*/ 1581993 w 1581993"/>
              <a:gd name="connsiteY2" fmla="*/ 0 h 303451"/>
              <a:gd name="connsiteX3" fmla="*/ 145656 w 1581993"/>
              <a:gd name="connsiteY3" fmla="*/ 32368 h 303451"/>
              <a:gd name="connsiteX4" fmla="*/ 0 w 1581993"/>
              <a:gd name="connsiteY4" fmla="*/ 303451 h 3034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1993" h="303451">
                <a:moveTo>
                  <a:pt x="0" y="303451"/>
                </a:moveTo>
                <a:lnTo>
                  <a:pt x="1521302" y="283221"/>
                </a:lnTo>
                <a:lnTo>
                  <a:pt x="1581993" y="0"/>
                </a:lnTo>
                <a:lnTo>
                  <a:pt x="145656" y="32368"/>
                </a:lnTo>
                <a:lnTo>
                  <a:pt x="0" y="303451"/>
                </a:lnTo>
                <a:close/>
              </a:path>
            </a:pathLst>
          </a:custGeom>
          <a:solidFill>
            <a:srgbClr val="006CBA"/>
          </a:solidFill>
          <a:ln>
            <a:solidFill>
              <a:srgbClr val="006C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FPGA Board</a:t>
            </a:r>
          </a:p>
        </p:txBody>
      </p:sp>
      <p:sp>
        <p:nvSpPr>
          <p:cNvPr id="26" name="Freeform 25">
            <a:extLst>
              <a:ext uri="{FF2B5EF4-FFF2-40B4-BE49-F238E27FC236}">
                <a16:creationId xmlns:a16="http://schemas.microsoft.com/office/drawing/2014/main" id="{25F84937-148A-0176-98A1-3C9A01C9E3CF}"/>
              </a:ext>
            </a:extLst>
          </p:cNvPr>
          <p:cNvSpPr/>
          <p:nvPr/>
        </p:nvSpPr>
        <p:spPr>
          <a:xfrm>
            <a:off x="4381500" y="2501756"/>
            <a:ext cx="615950" cy="450850"/>
          </a:xfrm>
          <a:custGeom>
            <a:avLst/>
            <a:gdLst>
              <a:gd name="connsiteX0" fmla="*/ 0 w 615950"/>
              <a:gd name="connsiteY0" fmla="*/ 450850 h 450850"/>
              <a:gd name="connsiteX1" fmla="*/ 9525 w 615950"/>
              <a:gd name="connsiteY1" fmla="*/ 171450 h 450850"/>
              <a:gd name="connsiteX2" fmla="*/ 57150 w 615950"/>
              <a:gd name="connsiteY2" fmla="*/ 171450 h 450850"/>
              <a:gd name="connsiteX3" fmla="*/ 85725 w 615950"/>
              <a:gd name="connsiteY3" fmla="*/ 44450 h 450850"/>
              <a:gd name="connsiteX4" fmla="*/ 273050 w 615950"/>
              <a:gd name="connsiteY4" fmla="*/ 0 h 450850"/>
              <a:gd name="connsiteX5" fmla="*/ 514350 w 615950"/>
              <a:gd name="connsiteY5" fmla="*/ 63500 h 450850"/>
              <a:gd name="connsiteX6" fmla="*/ 530225 w 615950"/>
              <a:gd name="connsiteY6" fmla="*/ 133350 h 450850"/>
              <a:gd name="connsiteX7" fmla="*/ 568325 w 615950"/>
              <a:gd name="connsiteY7" fmla="*/ 161925 h 450850"/>
              <a:gd name="connsiteX8" fmla="*/ 615950 w 615950"/>
              <a:gd name="connsiteY8" fmla="*/ 450850 h 450850"/>
              <a:gd name="connsiteX9" fmla="*/ 0 w 615950"/>
              <a:gd name="connsiteY9" fmla="*/ 450850 h 450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950" h="450850">
                <a:moveTo>
                  <a:pt x="0" y="450850"/>
                </a:moveTo>
                <a:lnTo>
                  <a:pt x="9525" y="171450"/>
                </a:lnTo>
                <a:lnTo>
                  <a:pt x="57150" y="171450"/>
                </a:lnTo>
                <a:lnTo>
                  <a:pt x="85725" y="44450"/>
                </a:lnTo>
                <a:lnTo>
                  <a:pt x="273050" y="0"/>
                </a:lnTo>
                <a:lnTo>
                  <a:pt x="514350" y="63500"/>
                </a:lnTo>
                <a:lnTo>
                  <a:pt x="530225" y="133350"/>
                </a:lnTo>
                <a:lnTo>
                  <a:pt x="568325" y="161925"/>
                </a:lnTo>
                <a:lnTo>
                  <a:pt x="615950" y="450850"/>
                </a:lnTo>
                <a:lnTo>
                  <a:pt x="0" y="450850"/>
                </a:lnTo>
                <a:close/>
              </a:path>
            </a:pathLst>
          </a:custGeom>
          <a:noFill/>
          <a:ln w="38100">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Rectangle 26">
            <a:extLst>
              <a:ext uri="{FF2B5EF4-FFF2-40B4-BE49-F238E27FC236}">
                <a16:creationId xmlns:a16="http://schemas.microsoft.com/office/drawing/2014/main" id="{7538B207-8DD0-08B2-6BAE-7EF1510E36E5}"/>
              </a:ext>
            </a:extLst>
          </p:cNvPr>
          <p:cNvSpPr/>
          <p:nvPr/>
        </p:nvSpPr>
        <p:spPr>
          <a:xfrm>
            <a:off x="4624598" y="2952606"/>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8" name="Rectangle 27">
            <a:extLst>
              <a:ext uri="{FF2B5EF4-FFF2-40B4-BE49-F238E27FC236}">
                <a16:creationId xmlns:a16="http://schemas.microsoft.com/office/drawing/2014/main" id="{00C60EA2-B2F3-02F0-9E0A-294DFB2FED87}"/>
              </a:ext>
            </a:extLst>
          </p:cNvPr>
          <p:cNvSpPr/>
          <p:nvPr/>
        </p:nvSpPr>
        <p:spPr>
          <a:xfrm rot="16200000">
            <a:off x="4466483" y="3110721"/>
            <a:ext cx="45719" cy="3619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29" name="Rectangle 28">
            <a:extLst>
              <a:ext uri="{FF2B5EF4-FFF2-40B4-BE49-F238E27FC236}">
                <a16:creationId xmlns:a16="http://schemas.microsoft.com/office/drawing/2014/main" id="{30D8093F-4D81-B331-FCCD-AD61838C4100}"/>
              </a:ext>
            </a:extLst>
          </p:cNvPr>
          <p:cNvSpPr/>
          <p:nvPr/>
        </p:nvSpPr>
        <p:spPr>
          <a:xfrm>
            <a:off x="2625725" y="3133581"/>
            <a:ext cx="1682642" cy="273050"/>
          </a:xfrm>
          <a:prstGeom prst="rect">
            <a:avLst/>
          </a:prstGeom>
          <a:solidFill>
            <a:srgbClr val="BA4300"/>
          </a:solidFill>
          <a:ln>
            <a:solidFill>
              <a:srgbClr val="BA4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RISC-V System</a:t>
            </a:r>
          </a:p>
        </p:txBody>
      </p:sp>
      <p:sp>
        <p:nvSpPr>
          <p:cNvPr id="30" name="Freeform 29">
            <a:extLst>
              <a:ext uri="{FF2B5EF4-FFF2-40B4-BE49-F238E27FC236}">
                <a16:creationId xmlns:a16="http://schemas.microsoft.com/office/drawing/2014/main" id="{60099585-B42B-89A3-2611-B48DC2F571FD}"/>
              </a:ext>
            </a:extLst>
          </p:cNvPr>
          <p:cNvSpPr/>
          <p:nvPr/>
        </p:nvSpPr>
        <p:spPr>
          <a:xfrm>
            <a:off x="5105400" y="2485881"/>
            <a:ext cx="819150" cy="695325"/>
          </a:xfrm>
          <a:custGeom>
            <a:avLst/>
            <a:gdLst>
              <a:gd name="connsiteX0" fmla="*/ 127000 w 819150"/>
              <a:gd name="connsiteY0" fmla="*/ 695325 h 695325"/>
              <a:gd name="connsiteX1" fmla="*/ 0 w 819150"/>
              <a:gd name="connsiteY1" fmla="*/ 31750 h 695325"/>
              <a:gd name="connsiteX2" fmla="*/ 581025 w 819150"/>
              <a:gd name="connsiteY2" fmla="*/ 0 h 695325"/>
              <a:gd name="connsiteX3" fmla="*/ 819150 w 819150"/>
              <a:gd name="connsiteY3" fmla="*/ 660400 h 695325"/>
              <a:gd name="connsiteX4" fmla="*/ 127000 w 819150"/>
              <a:gd name="connsiteY4" fmla="*/ 695325 h 695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695325">
                <a:moveTo>
                  <a:pt x="127000" y="695325"/>
                </a:moveTo>
                <a:lnTo>
                  <a:pt x="0" y="31750"/>
                </a:lnTo>
                <a:lnTo>
                  <a:pt x="581025" y="0"/>
                </a:lnTo>
                <a:lnTo>
                  <a:pt x="819150" y="660400"/>
                </a:lnTo>
                <a:lnTo>
                  <a:pt x="127000" y="695325"/>
                </a:lnTo>
                <a:close/>
              </a:path>
            </a:pathLst>
          </a:custGeom>
          <a:noFill/>
          <a:ln w="38100">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1" name="Rectangle 30">
            <a:extLst>
              <a:ext uri="{FF2B5EF4-FFF2-40B4-BE49-F238E27FC236}">
                <a16:creationId xmlns:a16="http://schemas.microsoft.com/office/drawing/2014/main" id="{ABFB4926-DE8D-C9DB-8A39-86B2CE615D7E}"/>
              </a:ext>
            </a:extLst>
          </p:cNvPr>
          <p:cNvSpPr/>
          <p:nvPr/>
        </p:nvSpPr>
        <p:spPr>
          <a:xfrm rot="21330135">
            <a:off x="5580549" y="3164734"/>
            <a:ext cx="45719" cy="321954"/>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TR"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4333ED37-5FD2-AB80-5473-32379CD7C9EA}"/>
              </a:ext>
            </a:extLst>
          </p:cNvPr>
          <p:cNvSpPr/>
          <p:nvPr/>
        </p:nvSpPr>
        <p:spPr>
          <a:xfrm>
            <a:off x="4572000" y="3378572"/>
            <a:ext cx="2133644" cy="273050"/>
          </a:xfrm>
          <a:prstGeom prst="rect">
            <a:avLst/>
          </a:prstGeom>
          <a:solidFill>
            <a:srgbClr val="B726CF"/>
          </a:solidFill>
          <a:ln>
            <a:solidFill>
              <a:srgbClr val="B726C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TR" sz="1600" b="1" i="0" u="none" strike="noStrike" kern="1200" cap="none" spc="0" normalizeH="0" baseline="0" noProof="0" dirty="0">
                <a:ln>
                  <a:noFill/>
                </a:ln>
                <a:solidFill>
                  <a:srgbClr val="FFFFFF"/>
                </a:solidFill>
                <a:effectLst/>
                <a:uLnTx/>
                <a:uFillTx/>
                <a:latin typeface="Helvetica Neue" panose="02000503000000020004" pitchFamily="2" charset="0"/>
                <a:ea typeface="Helvetica Neue" panose="02000503000000020004" pitchFamily="2" charset="0"/>
                <a:cs typeface="Helvetica Neue" panose="02000503000000020004" pitchFamily="2" charset="0"/>
              </a:rPr>
              <a:t>PiM-Enabled DIMM</a:t>
            </a:r>
          </a:p>
        </p:txBody>
      </p:sp>
    </p:spTree>
    <p:extLst>
      <p:ext uri="{BB962C8B-B14F-4D97-AF65-F5344CB8AC3E}">
        <p14:creationId xmlns:p14="http://schemas.microsoft.com/office/powerpoint/2010/main" val="1721868947"/>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52266-1D2C-8D48-BB34-6A3BB5936FA8}"/>
              </a:ext>
            </a:extLst>
          </p:cNvPr>
          <p:cNvSpPr>
            <a:spLocks noGrp="1"/>
          </p:cNvSpPr>
          <p:nvPr>
            <p:ph type="title"/>
          </p:nvPr>
        </p:nvSpPr>
        <p:spPr>
          <a:xfrm>
            <a:off x="228600" y="152400"/>
            <a:ext cx="8915400" cy="1066800"/>
          </a:xfrm>
        </p:spPr>
        <p:txBody>
          <a:bodyPr/>
          <a:lstStyle/>
          <a:p>
            <a:r>
              <a:rPr lang="en-US" dirty="0"/>
              <a:t>Real Processing Using Memory Prototype</a:t>
            </a:r>
          </a:p>
        </p:txBody>
      </p:sp>
      <p:sp>
        <p:nvSpPr>
          <p:cNvPr id="3" name="Content Placeholder 2">
            <a:extLst>
              <a:ext uri="{FF2B5EF4-FFF2-40B4-BE49-F238E27FC236}">
                <a16:creationId xmlns:a16="http://schemas.microsoft.com/office/drawing/2014/main" id="{0AD70F19-4C1C-0340-B56E-AAC3CEB668A4}"/>
              </a:ext>
            </a:extLst>
          </p:cNvPr>
          <p:cNvSpPr>
            <a:spLocks noGrp="1"/>
          </p:cNvSpPr>
          <p:nvPr>
            <p:ph idx="1"/>
          </p:nvPr>
        </p:nvSpPr>
        <p:spPr>
          <a:xfrm>
            <a:off x="228600" y="1124744"/>
            <a:ext cx="8610600" cy="5193723"/>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ctr">
              <a:buNone/>
            </a:pPr>
            <a:r>
              <a:rPr lang="en-US" b="1" dirty="0">
                <a:solidFill>
                  <a:srgbClr val="0000FF"/>
                </a:solidFill>
                <a:hlinkClick r:id="rId2">
                  <a:extLst>
                    <a:ext uri="{A12FA001-AC4F-418D-AE19-62706E023703}">
                      <ahyp:hlinkClr xmlns:ahyp="http://schemas.microsoft.com/office/drawing/2018/hyperlinkcolor" val="tx"/>
                    </a:ext>
                  </a:extLst>
                </a:hlinkClick>
              </a:rPr>
              <a:t>https://arxiv.org/pdf/2111.00082.pdf</a:t>
            </a:r>
            <a:r>
              <a:rPr lang="en-US" b="1" dirty="0">
                <a:solidFill>
                  <a:srgbClr val="0000FF"/>
                </a:solidFill>
              </a:rPr>
              <a:t> </a:t>
            </a:r>
          </a:p>
          <a:p>
            <a:pPr marL="0" indent="0" algn="ctr">
              <a:buNone/>
            </a:pPr>
            <a:r>
              <a:rPr lang="en-US" b="1" dirty="0">
                <a:solidFill>
                  <a:srgbClr val="0000FF"/>
                </a:solidFill>
                <a:hlinkClick r:id="rId3">
                  <a:extLst>
                    <a:ext uri="{A12FA001-AC4F-418D-AE19-62706E023703}">
                      <ahyp:hlinkClr xmlns:ahyp="http://schemas.microsoft.com/office/drawing/2018/hyperlinkcolor" val="tx"/>
                    </a:ext>
                  </a:extLst>
                </a:hlinkClick>
              </a:rPr>
              <a:t>https://github.com/cmu-safari/pidram</a:t>
            </a:r>
            <a:endParaRPr lang="en-US" b="1" dirty="0">
              <a:solidFill>
                <a:srgbClr val="0000FF"/>
              </a:solidFill>
            </a:endParaRPr>
          </a:p>
          <a:p>
            <a:pPr marL="0" lvl="0" indent="0" algn="ctr">
              <a:buClr>
                <a:srgbClr val="CC9900"/>
              </a:buClr>
              <a:buNone/>
            </a:pPr>
            <a:r>
              <a:rPr lang="en-US" sz="2000" b="1" dirty="0">
                <a:solidFill>
                  <a:srgbClr val="0000FF"/>
                </a:solidFill>
                <a:hlinkClick r:id="rId4">
                  <a:extLst>
                    <a:ext uri="{A12FA001-AC4F-418D-AE19-62706E023703}">
                      <ahyp:hlinkClr xmlns:ahyp="http://schemas.microsoft.com/office/drawing/2018/hyperlinkcolor" val="tx"/>
                    </a:ext>
                  </a:extLst>
                </a:hlinkClick>
              </a:rPr>
              <a:t>https://www.youtube.com/watch?v=qeukNs5XI3g&amp;t=4192s</a:t>
            </a:r>
            <a:r>
              <a:rPr lang="en-US" sz="2000" b="1" dirty="0">
                <a:solidFill>
                  <a:srgbClr val="0000FF"/>
                </a:solidFill>
              </a:rPr>
              <a:t>  </a:t>
            </a:r>
          </a:p>
          <a:p>
            <a:pPr marL="0" indent="0" algn="ctr">
              <a:buNone/>
            </a:pPr>
            <a:r>
              <a:rPr lang="en-US" b="1" dirty="0">
                <a:solidFill>
                  <a:srgbClr val="0000FF"/>
                </a:solidFill>
              </a:rPr>
              <a:t> </a:t>
            </a:r>
          </a:p>
        </p:txBody>
      </p:sp>
      <p:pic>
        <p:nvPicPr>
          <p:cNvPr id="5" name="Picture 4">
            <a:extLst>
              <a:ext uri="{FF2B5EF4-FFF2-40B4-BE49-F238E27FC236}">
                <a16:creationId xmlns:a16="http://schemas.microsoft.com/office/drawing/2014/main" id="{09224E90-C360-B388-5097-BBE3A0F83251}"/>
              </a:ext>
            </a:extLst>
          </p:cNvPr>
          <p:cNvPicPr>
            <a:picLocks noChangeAspect="1"/>
          </p:cNvPicPr>
          <p:nvPr/>
        </p:nvPicPr>
        <p:blipFill>
          <a:blip r:embed="rId5"/>
          <a:stretch>
            <a:fillRect/>
          </a:stretch>
        </p:blipFill>
        <p:spPr>
          <a:xfrm>
            <a:off x="2222312" y="908720"/>
            <a:ext cx="4623175" cy="4548608"/>
          </a:xfrm>
          <a:prstGeom prst="rect">
            <a:avLst/>
          </a:prstGeom>
        </p:spPr>
      </p:pic>
    </p:spTree>
    <p:extLst>
      <p:ext uri="{BB962C8B-B14F-4D97-AF65-F5344CB8AC3E}">
        <p14:creationId xmlns:p14="http://schemas.microsoft.com/office/powerpoint/2010/main" val="3825696110"/>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4A71-19F9-9749-9FC4-F9ED50A72BD2}"/>
              </a:ext>
            </a:extLst>
          </p:cNvPr>
          <p:cNvSpPr>
            <a:spLocks noGrp="1"/>
          </p:cNvSpPr>
          <p:nvPr>
            <p:ph type="title"/>
          </p:nvPr>
        </p:nvSpPr>
        <p:spPr/>
        <p:txBody>
          <a:bodyPr>
            <a:noAutofit/>
          </a:bodyPr>
          <a:lstStyle/>
          <a:p>
            <a:r>
              <a:rPr lang="en-US" sz="2800" dirty="0"/>
              <a:t>Microbenchmark Copy/Initialization Throughput</a:t>
            </a:r>
            <a:endParaRPr lang="en-TR" sz="2800" dirty="0"/>
          </a:p>
        </p:txBody>
      </p:sp>
      <p:pic>
        <p:nvPicPr>
          <p:cNvPr id="9" name="Content Placeholder 8">
            <a:extLst>
              <a:ext uri="{FF2B5EF4-FFF2-40B4-BE49-F238E27FC236}">
                <a16:creationId xmlns:a16="http://schemas.microsoft.com/office/drawing/2014/main" id="{E051C46A-9C47-674C-AE42-9B3CBB0D112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775130" y="1331302"/>
            <a:ext cx="7576103" cy="3398821"/>
          </a:xfrm>
          <a:prstGeom prst="rect">
            <a:avLst/>
          </a:prstGeom>
        </p:spPr>
      </p:pic>
      <p:sp>
        <p:nvSpPr>
          <p:cNvPr id="7" name="Rectangle 6">
            <a:extLst>
              <a:ext uri="{FF2B5EF4-FFF2-40B4-BE49-F238E27FC236}">
                <a16:creationId xmlns:a16="http://schemas.microsoft.com/office/drawing/2014/main" id="{9A61C9F5-2C65-CE47-82B8-2FB7FC48B9D5}"/>
              </a:ext>
            </a:extLst>
          </p:cNvPr>
          <p:cNvSpPr/>
          <p:nvPr/>
        </p:nvSpPr>
        <p:spPr>
          <a:xfrm>
            <a:off x="237003" y="4930515"/>
            <a:ext cx="8652358" cy="1378425"/>
          </a:xfrm>
          <a:prstGeom prst="rect">
            <a:avLst/>
          </a:prstGeom>
          <a:solidFill>
            <a:schemeClr val="accent1">
              <a:lumMod val="40000"/>
              <a:lumOff val="60000"/>
            </a:schemeClr>
          </a:solid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t>In-DRAM Copy and Initialization </a:t>
            </a:r>
            <a:br>
              <a:rPr kumimoji="0" lang="en-US" sz="3200" b="1" i="0" u="none" strike="noStrike" kern="1200" cap="none" spc="0" normalizeH="0" baseline="0" noProof="0" dirty="0">
                <a:ln>
                  <a:noFill/>
                </a:ln>
                <a:solidFill>
                  <a:srgbClr val="FF0000"/>
                </a:solidFill>
                <a:effectLst/>
                <a:uLnTx/>
                <a:uFillTx/>
                <a:latin typeface="Calibri" panose="020F0502020204030204"/>
                <a:ea typeface="+mn-ea"/>
                <a:cs typeface="+mn-cs"/>
              </a:rPr>
            </a:br>
            <a:r>
              <a:rPr kumimoji="0" lang="en-TR" sz="3200" b="1" i="0" u="none" strike="noStrike" kern="1200" cap="none" spc="0" normalizeH="0" baseline="0" noProof="0" dirty="0">
                <a:ln>
                  <a:noFill/>
                </a:ln>
                <a:solidFill>
                  <a:srgbClr val="FF0000"/>
                </a:solidFill>
                <a:effectLst/>
                <a:uLnTx/>
                <a:uFillTx/>
                <a:latin typeface="Calibri" panose="020F0502020204030204"/>
                <a:ea typeface="+mn-ea"/>
                <a:cs typeface="+mn-cs"/>
              </a:rPr>
              <a:t>improve throughput by 119x </a:t>
            </a:r>
            <a:r>
              <a:rPr kumimoji="0" lang="en-TR" sz="3200" b="1" i="0" u="none" strike="noStrike" kern="1200" cap="none" spc="0" normalizeH="0" baseline="0" noProof="0">
                <a:ln>
                  <a:noFill/>
                </a:ln>
                <a:solidFill>
                  <a:srgbClr val="FF0000"/>
                </a:solidFill>
                <a:effectLst/>
                <a:uLnTx/>
                <a:uFillTx/>
                <a:latin typeface="Calibri" panose="020F0502020204030204"/>
                <a:ea typeface="+mn-ea"/>
                <a:cs typeface="+mn-cs"/>
              </a:rPr>
              <a:t>and 89x</a:t>
            </a:r>
            <a:endParaRPr kumimoji="0" lang="en-TR" sz="32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1064558"/>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err="1"/>
              <a:t>PiDRAM</a:t>
            </a:r>
            <a:r>
              <a:rPr lang="en-US" dirty="0"/>
              <a:t> is Open Source</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180528" y="975034"/>
            <a:ext cx="9577064" cy="558491"/>
          </a:xfrm>
        </p:spPr>
        <p:txBody>
          <a:bodyPr/>
          <a:lstStyle/>
          <a:p>
            <a:pPr marL="0" indent="0" algn="ctr">
              <a:buNone/>
            </a:pPr>
            <a:r>
              <a:rPr lang="en-US" b="1" dirty="0">
                <a:solidFill>
                  <a:srgbClr val="0432FF"/>
                </a:solidFill>
                <a:hlinkClick r:id="rId3">
                  <a:extLst>
                    <a:ext uri="{A12FA001-AC4F-418D-AE19-62706E023703}">
                      <ahyp:hlinkClr xmlns:ahyp="http://schemas.microsoft.com/office/drawing/2018/hyperlinkcolor" val="tx"/>
                    </a:ext>
                  </a:extLst>
                </a:hlinkClick>
              </a:rPr>
              <a:t>https://github.com/CMU-SAFARI/PiDRAM</a:t>
            </a:r>
            <a:r>
              <a:rPr lang="en-US" b="1" dirty="0">
                <a:solidFill>
                  <a:srgbClr val="0432FF"/>
                </a:solidFill>
              </a:rPr>
              <a:t> </a:t>
            </a:r>
            <a:endParaRPr lang="en-CH" b="1" dirty="0">
              <a:solidFill>
                <a:srgbClr val="0432FF"/>
              </a:solidFill>
            </a:endParaRPr>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stretch>
            <a:fillRect/>
          </a:stretch>
        </p:blipFill>
        <p:spPr>
          <a:xfrm>
            <a:off x="-2199" y="1930786"/>
            <a:ext cx="9144000" cy="4479291"/>
          </a:xfrm>
          <a:prstGeom prst="rect">
            <a:avLst/>
          </a:prstGeom>
        </p:spPr>
      </p:pic>
    </p:spTree>
    <p:extLst>
      <p:ext uri="{BB962C8B-B14F-4D97-AF65-F5344CB8AC3E}">
        <p14:creationId xmlns:p14="http://schemas.microsoft.com/office/powerpoint/2010/main" val="29864988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a:t>Extended Version on </a:t>
            </a:r>
            <a:r>
              <a:rPr lang="en-US" dirty="0" err="1"/>
              <a:t>ArXiv</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975034"/>
            <a:ext cx="8987622" cy="558491"/>
          </a:xfrm>
        </p:spPr>
        <p:txBody>
          <a:bodyPr/>
          <a:lstStyle/>
          <a:p>
            <a:pPr marL="0" indent="0" algn="ctr">
              <a:buNone/>
            </a:pPr>
            <a:r>
              <a:rPr lang="en-US" b="1" dirty="0">
                <a:solidFill>
                  <a:srgbClr val="0432FF"/>
                </a:solidFill>
                <a:hlinkClick r:id="rId3">
                  <a:extLst>
                    <a:ext uri="{A12FA001-AC4F-418D-AE19-62706E023703}">
                      <ahyp:hlinkClr xmlns:ahyp="http://schemas.microsoft.com/office/drawing/2018/hyperlinkcolor" val="tx"/>
                    </a:ext>
                  </a:extLst>
                </a:hlinkClick>
              </a:rPr>
              <a:t>https://arxiv.org/abs/2111.00082</a:t>
            </a:r>
            <a:r>
              <a:rPr lang="en-US" b="1" dirty="0">
                <a:solidFill>
                  <a:srgbClr val="0432FF"/>
                </a:solidFill>
              </a:rPr>
              <a:t> </a:t>
            </a:r>
            <a:endParaRPr lang="en-CH" b="1" dirty="0">
              <a:solidFill>
                <a:srgbClr val="0432FF"/>
              </a:solidFill>
            </a:endParaRPr>
          </a:p>
        </p:txBody>
      </p:sp>
      <p:pic>
        <p:nvPicPr>
          <p:cNvPr id="5" name="Picture 4">
            <a:extLst>
              <a:ext uri="{FF2B5EF4-FFF2-40B4-BE49-F238E27FC236}">
                <a16:creationId xmlns:a16="http://schemas.microsoft.com/office/drawing/2014/main" id="{205EBFBA-519C-A8EB-6899-8A262377FA4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199" y="1972773"/>
            <a:ext cx="9144000" cy="4395316"/>
          </a:xfrm>
          <a:prstGeom prst="rect">
            <a:avLst/>
          </a:prstGeom>
        </p:spPr>
      </p:pic>
    </p:spTree>
    <p:extLst>
      <p:ext uri="{BB962C8B-B14F-4D97-AF65-F5344CB8AC3E}">
        <p14:creationId xmlns:p14="http://schemas.microsoft.com/office/powerpoint/2010/main" val="386959143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64C6D-2567-AE99-2FEB-13692F9FED43}"/>
              </a:ext>
            </a:extLst>
          </p:cNvPr>
          <p:cNvSpPr>
            <a:spLocks noGrp="1"/>
          </p:cNvSpPr>
          <p:nvPr>
            <p:ph type="title"/>
          </p:nvPr>
        </p:nvSpPr>
        <p:spPr/>
        <p:txBody>
          <a:bodyPr/>
          <a:lstStyle/>
          <a:p>
            <a:r>
              <a:rPr lang="en-US"/>
              <a:t>Long Talk </a:t>
            </a:r>
            <a:r>
              <a:rPr lang="en-US" dirty="0"/>
              <a:t>+ Tutorial on </a:t>
            </a:r>
            <a:r>
              <a:rPr lang="en-US" dirty="0" err="1"/>
              <a:t>Youtube</a:t>
            </a:r>
            <a:endParaRPr lang="en-CH" dirty="0"/>
          </a:p>
        </p:txBody>
      </p:sp>
      <p:pic>
        <p:nvPicPr>
          <p:cNvPr id="5" name="Picture 4">
            <a:extLst>
              <a:ext uri="{FF2B5EF4-FFF2-40B4-BE49-F238E27FC236}">
                <a16:creationId xmlns:a16="http://schemas.microsoft.com/office/drawing/2014/main" id="{123E6DFB-6271-F619-4858-7914F0AB72E8}"/>
              </a:ext>
            </a:extLst>
          </p:cNvPr>
          <p:cNvPicPr>
            <a:picLocks noChangeAspect="1"/>
          </p:cNvPicPr>
          <p:nvPr/>
        </p:nvPicPr>
        <p:blipFill>
          <a:blip r:embed="rId3"/>
          <a:stretch>
            <a:fillRect/>
          </a:stretch>
        </p:blipFill>
        <p:spPr>
          <a:xfrm>
            <a:off x="744090" y="1614598"/>
            <a:ext cx="7651422" cy="5232302"/>
          </a:xfrm>
          <a:prstGeom prst="rect">
            <a:avLst/>
          </a:prstGeom>
        </p:spPr>
      </p:pic>
      <p:sp>
        <p:nvSpPr>
          <p:cNvPr id="8" name="Content Placeholder 2">
            <a:extLst>
              <a:ext uri="{FF2B5EF4-FFF2-40B4-BE49-F238E27FC236}">
                <a16:creationId xmlns:a16="http://schemas.microsoft.com/office/drawing/2014/main" id="{BF164E4E-91C6-7FE7-8DC5-5B2B5B704CB0}"/>
              </a:ext>
            </a:extLst>
          </p:cNvPr>
          <p:cNvSpPr>
            <a:spLocks noGrp="1"/>
          </p:cNvSpPr>
          <p:nvPr>
            <p:ph idx="1"/>
          </p:nvPr>
        </p:nvSpPr>
        <p:spPr>
          <a:xfrm>
            <a:off x="75991" y="975034"/>
            <a:ext cx="8987622" cy="558491"/>
          </a:xfrm>
        </p:spPr>
        <p:txBody>
          <a:bodyPr/>
          <a:lstStyle/>
          <a:p>
            <a:pPr marL="0" indent="0" algn="ctr">
              <a:buNone/>
            </a:pPr>
            <a:r>
              <a:rPr lang="en-CH" dirty="0">
                <a:hlinkClick r:id="rId4"/>
              </a:rPr>
              <a:t>https://youtu.be/s_z_S6FYpC8</a:t>
            </a:r>
            <a:r>
              <a:rPr lang="en-US" i="1" dirty="0"/>
              <a:t> </a:t>
            </a:r>
            <a:endParaRPr lang="en-CH" dirty="0"/>
          </a:p>
        </p:txBody>
      </p:sp>
    </p:spTree>
    <p:extLst>
      <p:ext uri="{BB962C8B-B14F-4D97-AF65-F5344CB8AC3E}">
        <p14:creationId xmlns:p14="http://schemas.microsoft.com/office/powerpoint/2010/main" val="13613193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60828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42462157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399636284"/>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1809897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13006395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2576965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283797641"/>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1452930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Tree>
    <p:extLst>
      <p:ext uri="{BB962C8B-B14F-4D97-AF65-F5344CB8AC3E}">
        <p14:creationId xmlns:p14="http://schemas.microsoft.com/office/powerpoint/2010/main" val="8163718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More on SIMDRAM</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2250215636"/>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0657077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160612534"/>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36056227"/>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700" dirty="0"/>
          </a:p>
          <a:p>
            <a:r>
              <a:rPr lang="en-US" sz="1700" dirty="0"/>
              <a:t>F. </a:t>
            </a:r>
            <a:r>
              <a:rPr lang="en-US" sz="1700" dirty="0" err="1"/>
              <a:t>Nisa</a:t>
            </a:r>
            <a:r>
              <a:rPr lang="en-US" sz="1700" dirty="0"/>
              <a:t> </a:t>
            </a:r>
            <a:r>
              <a:rPr lang="en-US" sz="1700" dirty="0" err="1"/>
              <a:t>Bostanci</a:t>
            </a:r>
            <a:r>
              <a:rPr lang="en-US" sz="1700" dirty="0"/>
              <a:t>, </a:t>
            </a:r>
            <a:r>
              <a:rPr lang="en-US" sz="1700" dirty="0" err="1"/>
              <a:t>Ataberk</a:t>
            </a:r>
            <a:r>
              <a:rPr lang="en-US" sz="1700" dirty="0"/>
              <a:t> </a:t>
            </a:r>
            <a:r>
              <a:rPr lang="en-US" sz="1700" dirty="0" err="1"/>
              <a:t>Olgun</a:t>
            </a:r>
            <a:r>
              <a:rPr lang="en-US" sz="1700" dirty="0"/>
              <a:t>, Lois </a:t>
            </a:r>
            <a:r>
              <a:rPr lang="en-US" sz="1700" dirty="0" err="1"/>
              <a:t>Orosa</a:t>
            </a:r>
            <a:r>
              <a:rPr lang="en-US" sz="1700" dirty="0"/>
              <a:t>, A. </a:t>
            </a:r>
            <a:r>
              <a:rPr lang="en-US" sz="1700" dirty="0" err="1"/>
              <a:t>Giray</a:t>
            </a:r>
            <a:r>
              <a:rPr lang="en-US" sz="1700" dirty="0"/>
              <a:t> </a:t>
            </a:r>
            <a:r>
              <a:rPr lang="en-US" sz="1700" dirty="0" err="1"/>
              <a:t>Yaglikci</a:t>
            </a:r>
            <a:r>
              <a:rPr lang="en-US" sz="1700" dirty="0"/>
              <a:t>, </a:t>
            </a:r>
            <a:r>
              <a:rPr lang="en-US" sz="1700" dirty="0" err="1"/>
              <a:t>Jeremie</a:t>
            </a:r>
            <a:r>
              <a:rPr lang="en-US" sz="1700" dirty="0"/>
              <a:t> S. Kim, Hasan Hassan,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"DR-STRaNGe: End-to-End System Design for DRAM-based True Random Number Generators"</a:t>
            </a:r>
            <a:br>
              <a:rPr lang="en-US" sz="1700" dirty="0">
                <a:solidFill>
                  <a:srgbClr val="0000FF"/>
                </a:solidFill>
              </a:rPr>
            </a:br>
            <a:r>
              <a:rPr lang="en-US" sz="1700" i="1" dirty="0"/>
              <a:t>Proceedings of the </a:t>
            </a:r>
            <a:r>
              <a:rPr lang="en-US" sz="1700" i="1" dirty="0">
                <a:hlinkClick r:id="rId3"/>
              </a:rPr>
              <a:t>28th International Symposium on High-Performance Computer Architecture</a:t>
            </a:r>
            <a:r>
              <a:rPr lang="en-US" sz="1700" i="1" dirty="0"/>
              <a:t> (</a:t>
            </a:r>
            <a:r>
              <a:rPr lang="en-US" sz="1700" b="1" i="1" dirty="0"/>
              <a:t>HPCA</a:t>
            </a:r>
            <a:r>
              <a:rPr lang="en-US" sz="1700" i="1" dirty="0"/>
              <a:t>)</a:t>
            </a:r>
            <a:r>
              <a:rPr lang="en-US" sz="1700" dirty="0"/>
              <a:t>, Virtual, April 2022.</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p>
          <a:p>
            <a:pPr marL="0" indent="0">
              <a:buNone/>
            </a:pPr>
            <a:br>
              <a:rPr lang="en-US" sz="1700" dirty="0"/>
            </a:br>
            <a:br>
              <a:rPr lang="en-US" sz="1700" dirty="0"/>
            </a:br>
            <a:endParaRPr lang="en-US" sz="1700" dirty="0"/>
          </a:p>
        </p:txBody>
      </p:sp>
      <p:pic>
        <p:nvPicPr>
          <p:cNvPr id="3" name="Picture 2">
            <a:extLst>
              <a:ext uri="{FF2B5EF4-FFF2-40B4-BE49-F238E27FC236}">
                <a16:creationId xmlns:a16="http://schemas.microsoft.com/office/drawing/2014/main" id="{F6CE8127-50F1-6E46-970D-5C4BAC456EE8}"/>
              </a:ext>
            </a:extLst>
          </p:cNvPr>
          <p:cNvPicPr>
            <a:picLocks noChangeAspect="1"/>
          </p:cNvPicPr>
          <p:nvPr/>
        </p:nvPicPr>
        <p:blipFill>
          <a:blip r:embed="rId8"/>
          <a:stretch>
            <a:fillRect/>
          </a:stretch>
        </p:blipFill>
        <p:spPr>
          <a:xfrm>
            <a:off x="0" y="3717032"/>
            <a:ext cx="9144000" cy="2399168"/>
          </a:xfrm>
          <a:prstGeom prst="rect">
            <a:avLst/>
          </a:prstGeom>
        </p:spPr>
      </p:pic>
      <p:sp>
        <p:nvSpPr>
          <p:cNvPr id="6" name="TextBox 5">
            <a:extLst>
              <a:ext uri="{FF2B5EF4-FFF2-40B4-BE49-F238E27FC236}">
                <a16:creationId xmlns:a16="http://schemas.microsoft.com/office/drawing/2014/main" id="{E1372BCE-C8A6-2D4D-B9A1-E34D95C97AFB}"/>
              </a:ext>
            </a:extLst>
          </p:cNvPr>
          <p:cNvSpPr txBox="1"/>
          <p:nvPr/>
        </p:nvSpPr>
        <p:spPr>
          <a:xfrm>
            <a:off x="1779861" y="6438543"/>
            <a:ext cx="516840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hlinkClick r:id="rId9">
                  <a:extLst>
                    <a:ext uri="{A12FA001-AC4F-418D-AE19-62706E023703}">
                      <ahyp:hlinkClr xmlns:ahyp="http://schemas.microsoft.com/office/drawing/2018/hyperlinkcolor" val="tx"/>
                    </a:ext>
                  </a:extLst>
                </a:hlinkClick>
              </a:rPr>
              <a:t>https://arxiv.org/pdf/2201.01385.pdf</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8222428"/>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8166A-FFB6-62B0-4928-D229F7E3EBB5}"/>
              </a:ext>
            </a:extLst>
          </p:cNvPr>
          <p:cNvSpPr>
            <a:spLocks noGrp="1"/>
          </p:cNvSpPr>
          <p:nvPr>
            <p:ph type="title"/>
          </p:nvPr>
        </p:nvSpPr>
        <p:spPr/>
        <p:txBody>
          <a:bodyPr/>
          <a:lstStyle/>
          <a:p>
            <a:r>
              <a:rPr lang="en-US" dirty="0"/>
              <a:t>In-Flash Bulk Bitwise Execution</a:t>
            </a:r>
          </a:p>
        </p:txBody>
      </p:sp>
      <p:sp>
        <p:nvSpPr>
          <p:cNvPr id="3" name="Content Placeholder 2">
            <a:extLst>
              <a:ext uri="{FF2B5EF4-FFF2-40B4-BE49-F238E27FC236}">
                <a16:creationId xmlns:a16="http://schemas.microsoft.com/office/drawing/2014/main" id="{5AA6DC65-58D9-77EA-5D80-02DB597A0CC1}"/>
              </a:ext>
            </a:extLst>
          </p:cNvPr>
          <p:cNvSpPr>
            <a:spLocks noGrp="1"/>
          </p:cNvSpPr>
          <p:nvPr>
            <p:ph idx="1"/>
          </p:nvPr>
        </p:nvSpPr>
        <p:spPr/>
        <p:txBody>
          <a:bodyPr/>
          <a:lstStyle/>
          <a:p>
            <a:r>
              <a:rPr lang="en-US" dirty="0">
                <a:solidFill>
                  <a:srgbClr val="0432FF"/>
                </a:solidFill>
              </a:rPr>
              <a:t>To appear at MICRO 2022</a:t>
            </a:r>
          </a:p>
        </p:txBody>
      </p:sp>
      <p:sp>
        <p:nvSpPr>
          <p:cNvPr id="4" name="Slide Number Placeholder 3">
            <a:extLst>
              <a:ext uri="{FF2B5EF4-FFF2-40B4-BE49-F238E27FC236}">
                <a16:creationId xmlns:a16="http://schemas.microsoft.com/office/drawing/2014/main" id="{57D0709F-745A-D34B-B5DD-A81248C7CF9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789F804-7B94-836C-56F5-8D0AAB1955A2}"/>
              </a:ext>
            </a:extLst>
          </p:cNvPr>
          <p:cNvPicPr>
            <a:picLocks noChangeAspect="1"/>
          </p:cNvPicPr>
          <p:nvPr/>
        </p:nvPicPr>
        <p:blipFill>
          <a:blip r:embed="rId2"/>
          <a:stretch>
            <a:fillRect/>
          </a:stretch>
        </p:blipFill>
        <p:spPr>
          <a:xfrm>
            <a:off x="28004" y="2780928"/>
            <a:ext cx="9080500" cy="2260325"/>
          </a:xfrm>
          <a:prstGeom prst="rect">
            <a:avLst/>
          </a:prstGeom>
        </p:spPr>
      </p:pic>
      <p:sp>
        <p:nvSpPr>
          <p:cNvPr id="6" name="TextBox 5">
            <a:extLst>
              <a:ext uri="{FF2B5EF4-FFF2-40B4-BE49-F238E27FC236}">
                <a16:creationId xmlns:a16="http://schemas.microsoft.com/office/drawing/2014/main" id="{CA38D597-0C40-6DA3-42C8-096F85D779A3}"/>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https://arxiv.org/pdf/2209.05566.pdf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913872293"/>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DFE2B-62C8-F048-5EED-E5C7C5402047}"/>
              </a:ext>
            </a:extLst>
          </p:cNvPr>
          <p:cNvSpPr>
            <a:spLocks noGrp="1"/>
          </p:cNvSpPr>
          <p:nvPr>
            <p:ph type="title"/>
          </p:nvPr>
        </p:nvSpPr>
        <p:spPr>
          <a:xfrm>
            <a:off x="228600" y="152400"/>
            <a:ext cx="9167936" cy="884238"/>
          </a:xfrm>
        </p:spPr>
        <p:txBody>
          <a:bodyPr/>
          <a:lstStyle/>
          <a:p>
            <a:r>
              <a:rPr lang="en-US" dirty="0"/>
              <a:t>In-DRAM Lookup-Table Based Execution</a:t>
            </a:r>
          </a:p>
        </p:txBody>
      </p:sp>
      <p:sp>
        <p:nvSpPr>
          <p:cNvPr id="3" name="Content Placeholder 2">
            <a:extLst>
              <a:ext uri="{FF2B5EF4-FFF2-40B4-BE49-F238E27FC236}">
                <a16:creationId xmlns:a16="http://schemas.microsoft.com/office/drawing/2014/main" id="{13895AE7-B5C5-A5B2-CE80-4C738F9DC9F4}"/>
              </a:ext>
            </a:extLst>
          </p:cNvPr>
          <p:cNvSpPr>
            <a:spLocks noGrp="1"/>
          </p:cNvSpPr>
          <p:nvPr>
            <p:ph idx="1"/>
          </p:nvPr>
        </p:nvSpPr>
        <p:spPr/>
        <p:txBody>
          <a:bodyPr/>
          <a:lstStyle/>
          <a:p>
            <a:r>
              <a:rPr lang="en-US" dirty="0">
                <a:solidFill>
                  <a:srgbClr val="0432FF"/>
                </a:solidFill>
              </a:rPr>
              <a:t>To appear at MICRO 2022</a:t>
            </a:r>
          </a:p>
          <a:p>
            <a:endParaRPr lang="en-US" dirty="0"/>
          </a:p>
        </p:txBody>
      </p:sp>
      <p:sp>
        <p:nvSpPr>
          <p:cNvPr id="4" name="Slide Number Placeholder 3">
            <a:extLst>
              <a:ext uri="{FF2B5EF4-FFF2-40B4-BE49-F238E27FC236}">
                <a16:creationId xmlns:a16="http://schemas.microsoft.com/office/drawing/2014/main" id="{F9CC08FC-8DC7-7D8C-1490-703F3B41A22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BCF1BF39-3166-E5AA-31DA-AB32F2F13B3B}"/>
              </a:ext>
            </a:extLst>
          </p:cNvPr>
          <p:cNvPicPr>
            <a:picLocks noChangeAspect="1"/>
          </p:cNvPicPr>
          <p:nvPr/>
        </p:nvPicPr>
        <p:blipFill>
          <a:blip r:embed="rId2"/>
          <a:stretch>
            <a:fillRect/>
          </a:stretch>
        </p:blipFill>
        <p:spPr>
          <a:xfrm>
            <a:off x="-5751" y="2234979"/>
            <a:ext cx="9042247" cy="2778197"/>
          </a:xfrm>
          <a:prstGeom prst="rect">
            <a:avLst/>
          </a:prstGeom>
        </p:spPr>
      </p:pic>
      <p:sp>
        <p:nvSpPr>
          <p:cNvPr id="6" name="TextBox 5">
            <a:extLst>
              <a:ext uri="{FF2B5EF4-FFF2-40B4-BE49-F238E27FC236}">
                <a16:creationId xmlns:a16="http://schemas.microsoft.com/office/drawing/2014/main" id="{DDB1E472-B793-6F87-B750-2856953FBD40}"/>
              </a:ext>
            </a:extLst>
          </p:cNvPr>
          <p:cNvSpPr txBox="1"/>
          <p:nvPr/>
        </p:nvSpPr>
        <p:spPr>
          <a:xfrm>
            <a:off x="1779861" y="6438543"/>
            <a:ext cx="524374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https://arxiv.org/pdf/2104.07699.pdf</a:t>
            </a:r>
            <a:r>
              <a:rPr kumimoji="0" lang="en-US" sz="20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54908159"/>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9|5.2|1.7"/>
</p:tagLst>
</file>

<file path=ppt/tags/tag2.xml><?xml version="1.0" encoding="utf-8"?>
<p:tagLst xmlns:a="http://schemas.openxmlformats.org/drawingml/2006/main" xmlns:r="http://schemas.openxmlformats.org/officeDocument/2006/relationships" xmlns:p="http://schemas.openxmlformats.org/presentationml/2006/main">
  <p:tag name="TIMING" val="|4.5|0.7|1|6.4|2.9|2.7"/>
</p:tagLst>
</file>

<file path=ppt/tags/tag3.xml><?xml version="1.0" encoding="utf-8"?>
<p:tagLst xmlns:a="http://schemas.openxmlformats.org/drawingml/2006/main" xmlns:r="http://schemas.openxmlformats.org/officeDocument/2006/relationships" xmlns:p="http://schemas.openxmlformats.org/presentationml/2006/main">
  <p:tag name="TIMING" val="|2.2|4.6|8.2|3.6"/>
</p:tagLst>
</file>

<file path=ppt/tags/tag4.xml><?xml version="1.0" encoding="utf-8"?>
<p:tagLst xmlns:a="http://schemas.openxmlformats.org/drawingml/2006/main" xmlns:r="http://schemas.openxmlformats.org/officeDocument/2006/relationships" xmlns:p="http://schemas.openxmlformats.org/presentationml/2006/main">
  <p:tag name="TIMING" val="|5.6|1.4|3.1|5.3"/>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3.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66.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8.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31_Edge">
  <a:themeElements>
    <a:clrScheme name="Custom 4">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432FF"/>
      </a:hlink>
      <a:folHlink>
        <a:srgbClr val="0432FF"/>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4.xml><?xml version="1.0" encoding="utf-8"?>
<a:theme xmlns:a="http://schemas.openxmlformats.org/drawingml/2006/main" name="3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7.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334825</TotalTime>
  <Words>9151</Words>
  <Application>Microsoft Macintosh PowerPoint</Application>
  <PresentationFormat>On-screen Show (4:3)</PresentationFormat>
  <Paragraphs>1671</Paragraphs>
  <Slides>177</Slides>
  <Notes>32</Notes>
  <HiddenSlides>0</HiddenSlides>
  <MMClips>0</MMClips>
  <ScaleCrop>false</ScaleCrop>
  <HeadingPairs>
    <vt:vector size="8" baseType="variant">
      <vt:variant>
        <vt:lpstr>Fonts Used</vt:lpstr>
      </vt:variant>
      <vt:variant>
        <vt:i4>26</vt:i4>
      </vt:variant>
      <vt:variant>
        <vt:lpstr>Theme</vt:lpstr>
      </vt:variant>
      <vt:variant>
        <vt:i4>78</vt:i4>
      </vt:variant>
      <vt:variant>
        <vt:lpstr>Embedded OLE Servers</vt:lpstr>
      </vt:variant>
      <vt:variant>
        <vt:i4>1</vt:i4>
      </vt:variant>
      <vt:variant>
        <vt:lpstr>Slide Titles</vt:lpstr>
      </vt:variant>
      <vt:variant>
        <vt:i4>177</vt:i4>
      </vt:variant>
    </vt:vector>
  </HeadingPairs>
  <TitlesOfParts>
    <vt:vector size="282" baseType="lpstr">
      <vt:lpstr>Arial</vt:lpstr>
      <vt:lpstr>Arial</vt:lpstr>
      <vt:lpstr>Arial Narrow</vt:lpstr>
      <vt:lpstr>Calibri</vt:lpstr>
      <vt:lpstr>Calibri Light</vt:lpstr>
      <vt:lpstr>Cambria</vt:lpstr>
      <vt:lpstr>Cambria Math</vt:lpstr>
      <vt:lpstr>Candara</vt:lpstr>
      <vt:lpstr>Chalkduster</vt:lpstr>
      <vt:lpstr>Comic Sans MS</vt:lpstr>
      <vt:lpstr>Corbel</vt:lpstr>
      <vt:lpstr>Courier New</vt:lpstr>
      <vt:lpstr>europa</vt:lpstr>
      <vt:lpstr>Futura Medium</vt:lpstr>
      <vt:lpstr>Garamond</vt:lpstr>
      <vt:lpstr>Gill Sans</vt:lpstr>
      <vt:lpstr>Gill Sans MT</vt:lpstr>
      <vt:lpstr>Helvetica Neue</vt:lpstr>
      <vt:lpstr>Lucida Grande</vt:lpstr>
      <vt:lpstr>medium-content-sans-serif-font</vt:lpstr>
      <vt:lpstr>Myriad Pro Bold Cond</vt:lpstr>
      <vt:lpstr>Segoe UI</vt:lpstr>
      <vt:lpstr>Tahoma</vt:lpstr>
      <vt:lpstr>Times New Roman</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safari</vt:lpstr>
      <vt:lpstr>153_Edge</vt:lpstr>
      <vt:lpstr>5_Edge</vt:lpstr>
      <vt:lpstr>7_Edge</vt:lpstr>
      <vt:lpstr>18_Edge</vt:lpstr>
      <vt:lpstr>4_sesha-theme</vt:lpstr>
      <vt:lpstr>19_Edge</vt:lpstr>
      <vt:lpstr>11_Edge</vt:lpstr>
      <vt:lpstr>14_Edge</vt:lpstr>
      <vt:lpstr>2_Edge</vt:lpstr>
      <vt:lpstr>40_Edge</vt:lpstr>
      <vt:lpstr>15_Edge</vt:lpstr>
      <vt:lpstr>99_Edge</vt:lpstr>
      <vt:lpstr>137_Edge</vt:lpstr>
      <vt:lpstr>24_Edge</vt:lpstr>
      <vt:lpstr>155_Edge</vt:lpstr>
      <vt:lpstr>62_Edge</vt:lpstr>
      <vt:lpstr>27_Edge</vt:lpstr>
      <vt:lpstr>28_Edge</vt:lpstr>
      <vt:lpstr>100_Edge</vt:lpstr>
      <vt:lpstr>29_Edge</vt:lpstr>
      <vt:lpstr>41_Edge</vt:lpstr>
      <vt:lpstr>101_Edge</vt:lpstr>
      <vt:lpstr>22_Edge</vt:lpstr>
      <vt:lpstr>1_Office Theme</vt:lpstr>
      <vt:lpstr>16_Edge</vt:lpstr>
      <vt:lpstr>12_Edge</vt:lpstr>
      <vt:lpstr>Metropolitan_bullet</vt:lpstr>
      <vt:lpstr>25_Edge</vt:lpstr>
      <vt:lpstr>8_Office Theme</vt:lpstr>
      <vt:lpstr>157_Edge</vt:lpstr>
      <vt:lpstr>3_Office Theme</vt:lpstr>
      <vt:lpstr>31_Edge</vt:lpstr>
      <vt:lpstr>30_Edge</vt:lpstr>
      <vt:lpstr>33_Edge</vt:lpstr>
      <vt:lpstr>12_Office Theme</vt:lpstr>
      <vt:lpstr>34_Edge</vt:lpstr>
      <vt:lpstr>Office Theme</vt:lpstr>
      <vt:lpstr>6_Office Theme</vt:lpstr>
      <vt:lpstr>9_Office Theme</vt:lpstr>
      <vt:lpstr>11_Office Theme</vt:lpstr>
      <vt:lpstr>Visio</vt:lpstr>
      <vt:lpstr>Intelligent Architectures for  Intelligent Machines</vt:lpstr>
      <vt:lpstr>How Intelligent Are Our Platforms? </vt:lpstr>
      <vt:lpstr>The Problem</vt:lpstr>
      <vt:lpstr>Data is Key for AI, ML, Genomics, …</vt:lpstr>
      <vt:lpstr>Huge Demand for Performance &amp; Efficiency</vt:lpstr>
      <vt:lpstr>Data is Key for Future Workloads</vt:lpstr>
      <vt:lpstr>Data Overwhelms Modern Machines </vt:lpstr>
      <vt:lpstr>PowerPoint Presentation</vt:lpstr>
      <vt:lpstr>PowerPoint Presentation</vt:lpstr>
      <vt:lpstr>Data is Key for Future Workloads</vt:lpstr>
      <vt:lpstr>PowerPoint Presentation</vt:lpstr>
      <vt:lpstr>We Need Faster &amp; Scalable Genome Analysis</vt:lpstr>
      <vt:lpstr>New Genome Sequencing Technologies</vt:lpstr>
      <vt:lpstr>New Genome Sequencing Technologies</vt:lpstr>
      <vt:lpstr>One Problem with (Genome) Analysis Today</vt:lpstr>
      <vt:lpstr>Accelerating Genome Analysis [IEEE MICRO 2020]</vt:lpstr>
      <vt:lpstr>FPGA-based Near-Memory Analytics</vt:lpstr>
      <vt:lpstr>Beginner Reading on Genome Analysis</vt:lpstr>
      <vt:lpstr>Data Overwhelms Modern Machines …</vt:lpstr>
      <vt:lpstr>A Computing System</vt:lpstr>
      <vt:lpstr>Perils of Processor-Centric Design</vt:lpstr>
      <vt:lpstr>Deeper and Larger Memory Hierarchies</vt:lpstr>
      <vt:lpstr>AMD’s 3D Last Level Cache (2021)</vt:lpstr>
      <vt:lpstr>Deeper and Larger Memory Hierarchies</vt:lpstr>
      <vt:lpstr>Deeper and Larger Memory Hierarchies</vt:lpstr>
      <vt:lpstr>PowerPoint Presentation</vt:lpstr>
      <vt:lpstr>PowerPoint Presentation</vt:lpstr>
      <vt:lpstr>Axiom</vt:lpstr>
      <vt:lpstr>How to Handle Data Well</vt:lpstr>
      <vt:lpstr>Corollaries: Computing Systems Today …</vt:lpstr>
      <vt:lpstr>Architectures for Intelligent Machines</vt:lpstr>
      <vt:lpstr>A Blueprint for Fundamentally Better Architectures</vt:lpstr>
      <vt:lpstr>We Need to Revisit the Entire Stack</vt:lpstr>
      <vt:lpstr>Data-Centric (Memory-Centric) Architectures</vt:lpstr>
      <vt:lpstr>Data-Centric Architectures: Properties</vt:lpstr>
      <vt:lpstr>Processing Data           Where It Makes Sense</vt:lpstr>
      <vt:lpstr>Process Data Where It Makes Sense </vt:lpstr>
      <vt:lpstr>Processing in Memory: An Old Idea</vt:lpstr>
      <vt:lpstr>Processing in Memory: An Old Idea</vt:lpstr>
      <vt:lpstr>Why In-Memory Computation Today?</vt:lpstr>
      <vt:lpstr>Processing-in-Memory Landscape Today</vt:lpstr>
      <vt:lpstr>Memory Scaling Issues Are Real</vt:lpstr>
      <vt:lpstr>Infrastructures to Understand Such Issues</vt:lpstr>
      <vt:lpstr>Memory Testing Infrastructures</vt:lpstr>
      <vt:lpstr>Updated Memory Testing Infrastructure</vt:lpstr>
      <vt:lpstr>A Curious Phenomenon [Kim et al., ISCA 2014]</vt:lpstr>
      <vt:lpstr>RowHammer</vt:lpstr>
      <vt:lpstr>PowerPoint Presentation</vt:lpstr>
      <vt:lpstr>Memory Scaling Issues Are Real</vt:lpstr>
      <vt:lpstr>Memory Scaling Issues Are Real</vt:lpstr>
      <vt:lpstr>The Story of RowHammer Tutorial …</vt:lpstr>
      <vt:lpstr>10 Years of RowHammer in 20 Minutes</vt:lpstr>
      <vt:lpstr>The Push from Circuits and Devices</vt:lpstr>
      <vt:lpstr>Intel Optane Persistent Memory (2019)</vt:lpstr>
      <vt:lpstr>Emerging Memories Also Need Intelligent Controllers</vt:lpstr>
      <vt:lpstr>The Takeaway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It’s the Memory, Stupid!</vt:lpstr>
      <vt:lpstr>The Performance Perspective </vt:lpstr>
      <vt:lpstr>The Performance Perspective</vt:lpstr>
      <vt:lpstr>The Performance Perspective (Today)</vt:lpstr>
      <vt:lpstr>The Energy Perspective</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We Need to Think Differently from the Past Approaches</vt:lpstr>
      <vt:lpstr>Processing in Memory:   Two Approaches</vt:lpstr>
      <vt:lpstr>Mindset: Memory as an Accelerator</vt:lpstr>
      <vt:lpstr>Accelerating In-Memory Graph Analytics</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System Energy</vt:lpstr>
      <vt:lpstr>More on Tesseract</vt:lpstr>
      <vt:lpstr>In-Storage Genomic Data Filtering [ASPLOS 2022] </vt:lpstr>
      <vt:lpstr>Genome Sequence Analysis</vt:lpstr>
      <vt:lpstr>Accelerating Genome Sequence Analysis</vt:lpstr>
      <vt:lpstr>Key Idea</vt:lpstr>
      <vt:lpstr>GenStore</vt:lpstr>
      <vt:lpstr>GenStore Talk Video</vt:lpstr>
      <vt:lpstr>In-Storage Genomic Data Filtering [ASPLOS 2022] </vt:lpstr>
      <vt:lpstr>Eliminating the Adoption Barriers</vt:lpstr>
      <vt:lpstr>Processing-in-Memory Landscape Today</vt:lpstr>
      <vt:lpstr>UPMEM Processing in Memory Modules</vt:lpstr>
      <vt:lpstr>2,560-DPU Processing-in-Memory System</vt:lpstr>
      <vt:lpstr>More on the UPMEM PIM System</vt:lpstr>
      <vt:lpstr>UPMEM PIM System Summary &amp; Analysis</vt:lpstr>
      <vt:lpstr>PrIM Benchmarks: Application Domains</vt:lpstr>
      <vt:lpstr>PrIM Benchmarks are Open Source</vt:lpstr>
      <vt:lpstr>Understanding a Modern PIM Architecture</vt:lpstr>
      <vt:lpstr>ML Training on a Real PIM System</vt:lpstr>
      <vt:lpstr>ML Training on a Real PIM System</vt:lpstr>
      <vt:lpstr>ML Training on Real PIM Talk Video</vt:lpstr>
      <vt:lpstr>Samsung Function-in-Memory DRAM (2021)</vt:lpstr>
      <vt:lpstr>Samsung Function-in-Memory DRAM (2021)</vt:lpstr>
      <vt:lpstr>Samsung Function-in-Memory DRAM (2021)</vt:lpstr>
      <vt:lpstr>Samsung Function-in-Memory DRAM (2021)</vt:lpstr>
      <vt:lpstr>Samsung &amp; Meta AxDIMM (2021)</vt:lpstr>
      <vt:lpstr>SK Hynix Accelerator-in-Memory (2022)</vt:lpstr>
      <vt:lpstr>AliBaba PIM Recommendation System (2022)</vt:lpstr>
      <vt:lpstr>Eliminating the Adoption Barriers</vt:lpstr>
      <vt:lpstr>PIM Course (Spring 2022)</vt:lpstr>
      <vt:lpstr>Processing in Memory:   Two Approaches</vt:lpstr>
      <vt:lpstr>Eliminating the Adoption Barriers</vt:lpstr>
      <vt:lpstr>Potential Barriers to Adoption of PIM</vt:lpstr>
      <vt:lpstr>We Need to Revisit the Entire Stack</vt:lpstr>
      <vt:lpstr>Challenge and Opportunity for Future</vt:lpstr>
      <vt:lpstr>Challenge and Opportunity for Future</vt:lpstr>
      <vt:lpstr>Challenge and Opportunity for Future</vt:lpstr>
      <vt:lpstr>Concluding Remarks</vt:lpstr>
      <vt:lpstr>Fundamentally Better Architectures</vt:lpstr>
      <vt:lpstr>PowerPoint Presentation</vt:lpstr>
      <vt:lpstr>Funding Acknowledgments</vt:lpstr>
      <vt:lpstr>Acknowledgments</vt:lpstr>
      <vt:lpstr>PowerPoint Presentation</vt:lpstr>
      <vt:lpstr>SAFARI Newsletter December 2021 Edition</vt:lpstr>
      <vt:lpstr>Referenced Papers, Talks, Artifacts</vt:lpstr>
      <vt:lpstr>Open Source Tools: SAFARI GitHub</vt:lpstr>
      <vt:lpstr>Special Research Sessions &amp; Courses</vt:lpstr>
      <vt:lpstr>Comp Arch (Fall 2021)</vt:lpstr>
      <vt:lpstr>DDCA (Spring 2022)</vt:lpstr>
      <vt:lpstr>PIM Course (Spring 2022)</vt:lpstr>
      <vt:lpstr>Genomics (Spring 2022)</vt:lpstr>
      <vt:lpstr>Hetero. Systems (Spring’22)</vt:lpstr>
      <vt:lpstr>HW/SW Co-Design (Spring 2022)</vt:lpstr>
      <vt:lpstr>Solid-State Drives (Spring 2022)</vt:lpstr>
      <vt:lpstr> RowHammer &amp; DRAM Exploration (Fall 2022)</vt:lpstr>
      <vt:lpstr>Exploration of Emerging Memory Systems (Fall 2022)</vt:lpstr>
      <vt:lpstr>Intelligent Architectures for  Intelligent Machines</vt:lpstr>
      <vt:lpstr>Processing Using Memory: Extra Slides</vt:lpstr>
      <vt:lpstr>Mindset: Memory as an Accelerator</vt:lpstr>
      <vt:lpstr>Starting Simple: Data Copy and Initialization</vt:lpstr>
      <vt:lpstr>Future Systems: In-Memory Copy</vt:lpstr>
      <vt:lpstr>RowClone: In-DRAM Row Copy</vt:lpstr>
      <vt:lpstr>RowClone: Latency and Energy Savings</vt:lpstr>
      <vt:lpstr>More on RowClone</vt:lpstr>
      <vt:lpstr>RowClone in Off-the-Shelf DRAM Chips</vt:lpstr>
      <vt:lpstr>Real Processing Using Memory Prototype</vt:lpstr>
      <vt:lpstr>Real Processing Using Memory Prototype</vt:lpstr>
      <vt:lpstr>Real Processing Using Memory Prototype</vt:lpstr>
      <vt:lpstr>Microbenchmark Copy/Initialization Throughput</vt:lpstr>
      <vt:lpstr>PiDRAM is Open Source</vt:lpstr>
      <vt:lpstr>Extended Version on ArXiv</vt:lpstr>
      <vt:lpstr>Long Talk + Tutorial on Youtube</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Framework: Overview </vt:lpstr>
      <vt:lpstr>SIMDRAM Key Results</vt:lpstr>
      <vt:lpstr>More on SIMDRAM</vt:lpstr>
      <vt:lpstr>In-DRAM Physical Unclonable Functions</vt:lpstr>
      <vt:lpstr>In-DRAM True Random Number Generation</vt:lpstr>
      <vt:lpstr>In-DRAM True Random Number Generation</vt:lpstr>
      <vt:lpstr>In-DRAM True Random Number Generation</vt:lpstr>
      <vt:lpstr>In-Flash Bulk Bitwise Execution</vt:lpstr>
      <vt:lpstr>In-DRAM Lookup-Table Based Execution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3188</cp:revision>
  <cp:lastPrinted>2017-12-05T03:30:35Z</cp:lastPrinted>
  <dcterms:created xsi:type="dcterms:W3CDTF">2010-10-08T20:41:54Z</dcterms:created>
  <dcterms:modified xsi:type="dcterms:W3CDTF">2022-10-06T01:58:23Z</dcterms:modified>
</cp:coreProperties>
</file>